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slides/slide136.xml" ContentType="application/vnd.openxmlformats-officedocument.presentationml.slide+xml"/>
  <Override PartName="/ppt/tags/tag41.xml" ContentType="application/vnd.openxmlformats-officedocument.presentationml.tags+xml"/>
  <Override PartName="/ppt/tags/tag279.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tags/tag112.xml" ContentType="application/vnd.openxmlformats-officedocument.presentationml.tags+xml"/>
  <Default Extension="png" ContentType="image/png"/>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slides/slide44.xml" ContentType="application/vnd.openxmlformats-officedocument.presentationml.slide+xml"/>
  <Override PartName="/ppt/slides/slide91.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111.xml" ContentType="application/vnd.openxmlformats-officedocument.presentationml.slide+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slides/slide138.xml" ContentType="application/vnd.openxmlformats-officedocument.presentationml.slide+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slides/slide146.xml" ContentType="application/vnd.openxmlformats-officedocument.presentationml.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slides/slide129.xml" ContentType="application/vnd.openxmlformats-officedocument.presentationml.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heme/themeOverride2.xml" ContentType="application/vnd.openxmlformats-officedocument.themeOverride+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ags/tag102.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s/slide109.xml" ContentType="application/vnd.openxmlformats-officedocument.presentationml.slide+xml"/>
  <Override PartName="/ppt/slides/slide145.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Default Extension="jpeg" ContentType="image/jpeg"/>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slides/slide139.xml" ContentType="application/vnd.openxmlformats-officedocument.presentationml.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slides/slide58.xml" ContentType="application/vnd.openxmlformats-officedocument.presentationml.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slides/slide147.xml" ContentType="application/vnd.openxmlformats-officedocument.presentationml.slide+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slides/slide122.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9"/>
  </p:notesMasterIdLst>
  <p:handoutMasterIdLst>
    <p:handoutMasterId r:id="rId150"/>
  </p:handoutMasterIdLst>
  <p:sldIdLst>
    <p:sldId id="256" r:id="rId2"/>
    <p:sldId id="261" r:id="rId3"/>
    <p:sldId id="266" r:id="rId4"/>
    <p:sldId id="264" r:id="rId5"/>
    <p:sldId id="267" r:id="rId6"/>
    <p:sldId id="268" r:id="rId7"/>
    <p:sldId id="269" r:id="rId8"/>
    <p:sldId id="270" r:id="rId9"/>
    <p:sldId id="271" r:id="rId10"/>
    <p:sldId id="272" r:id="rId11"/>
    <p:sldId id="273" r:id="rId12"/>
    <p:sldId id="274" r:id="rId13"/>
    <p:sldId id="275" r:id="rId14"/>
    <p:sldId id="690" r:id="rId15"/>
    <p:sldId id="691" r:id="rId16"/>
    <p:sldId id="692" r:id="rId17"/>
    <p:sldId id="283" r:id="rId18"/>
    <p:sldId id="282" r:id="rId19"/>
    <p:sldId id="284" r:id="rId20"/>
    <p:sldId id="285" r:id="rId21"/>
    <p:sldId id="286" r:id="rId22"/>
    <p:sldId id="287" r:id="rId23"/>
    <p:sldId id="289" r:id="rId24"/>
    <p:sldId id="290" r:id="rId25"/>
    <p:sldId id="405" r:id="rId26"/>
    <p:sldId id="291" r:id="rId27"/>
    <p:sldId id="292" r:id="rId28"/>
    <p:sldId id="406" r:id="rId29"/>
    <p:sldId id="407" r:id="rId30"/>
    <p:sldId id="408" r:id="rId31"/>
    <p:sldId id="409" r:id="rId32"/>
    <p:sldId id="682" r:id="rId33"/>
    <p:sldId id="683" r:id="rId34"/>
    <p:sldId id="684" r:id="rId35"/>
    <p:sldId id="685" r:id="rId36"/>
    <p:sldId id="686" r:id="rId37"/>
    <p:sldId id="687" r:id="rId38"/>
    <p:sldId id="688" r:id="rId39"/>
    <p:sldId id="689" r:id="rId40"/>
    <p:sldId id="297" r:id="rId41"/>
    <p:sldId id="299" r:id="rId42"/>
    <p:sldId id="300" r:id="rId43"/>
    <p:sldId id="410" r:id="rId44"/>
    <p:sldId id="411" r:id="rId45"/>
    <p:sldId id="301" r:id="rId46"/>
    <p:sldId id="302" r:id="rId47"/>
    <p:sldId id="304"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631" r:id="rId98"/>
    <p:sldId id="632" r:id="rId99"/>
    <p:sldId id="633" r:id="rId100"/>
    <p:sldId id="634"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635" r:id="rId119"/>
    <p:sldId id="371" r:id="rId120"/>
    <p:sldId id="372" r:id="rId121"/>
    <p:sldId id="373" r:id="rId122"/>
    <p:sldId id="374" r:id="rId123"/>
    <p:sldId id="375" r:id="rId124"/>
    <p:sldId id="376" r:id="rId125"/>
    <p:sldId id="378" r:id="rId126"/>
    <p:sldId id="380" r:id="rId127"/>
    <p:sldId id="379" r:id="rId128"/>
    <p:sldId id="381" r:id="rId129"/>
    <p:sldId id="382" r:id="rId130"/>
    <p:sldId id="383" r:id="rId131"/>
    <p:sldId id="384" r:id="rId132"/>
    <p:sldId id="386" r:id="rId133"/>
    <p:sldId id="387" r:id="rId134"/>
    <p:sldId id="388" r:id="rId135"/>
    <p:sldId id="389" r:id="rId136"/>
    <p:sldId id="390" r:id="rId137"/>
    <p:sldId id="391" r:id="rId138"/>
    <p:sldId id="392" r:id="rId139"/>
    <p:sldId id="394" r:id="rId140"/>
    <p:sldId id="395" r:id="rId141"/>
    <p:sldId id="396" r:id="rId142"/>
    <p:sldId id="397" r:id="rId143"/>
    <p:sldId id="398" r:id="rId144"/>
    <p:sldId id="399" r:id="rId145"/>
    <p:sldId id="400" r:id="rId146"/>
    <p:sldId id="401" r:id="rId147"/>
    <p:sldId id="402" r:id="rId1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84" d="100"/>
          <a:sy n="84" d="100"/>
        </p:scale>
        <p:origin x="-78" y="1254"/>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2020-8-12</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2020-8-12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Master" Target="../slideMasters/slideMaster1.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slideMaster" Target="../slideMasters/slideMaster1.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slideMaster" Target="../slideMasters/slideMaster1.xml"/><Relationship Id="rId5" Type="http://schemas.openxmlformats.org/officeDocument/2006/relationships/tags" Target="../tags/tag14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slideMaster" Target="../slideMasters/slideMaster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slideMaster" Target="../slideMasters/slideMaster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slideMaster" Target="../slideMasters/slideMaster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slideMaster" Target="../slideMasters/slideMaster1.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Master" Target="../slideMasters/slideMaster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slideMaster" Target="../slideMasters/slideMaster1.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Master" Target="../slideMasters/slideMaster1.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slideMaster" Target="../slideMasters/slideMaster1.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672851" y="0"/>
            <a:ext cx="9806386" cy="4635445"/>
            <a:chOff x="1672851" y="0"/>
            <a:chExt cx="9806386" cy="4635445"/>
          </a:xfrm>
        </p:grpSpPr>
        <p:sp>
          <p:nvSpPr>
            <p:cNvPr id="7" name="任意多边形: 形状 6"/>
            <p:cNvSpPr/>
            <p:nvPr userDrawn="1">
              <p:custDataLst>
                <p:tags r:id="rId9"/>
              </p:custDataLst>
            </p:nvPr>
          </p:nvSpPr>
          <p:spPr>
            <a:xfrm>
              <a:off x="10458312" y="0"/>
              <a:ext cx="1020925" cy="350805"/>
            </a:xfrm>
            <a:custGeom>
              <a:avLst/>
              <a:gdLst>
                <a:gd name="connsiteX0" fmla="*/ 0 w 1020925"/>
                <a:gd name="connsiteY0" fmla="*/ 0 h 350805"/>
                <a:gd name="connsiteX1" fmla="*/ 1020925 w 1020925"/>
                <a:gd name="connsiteY1" fmla="*/ 0 h 350805"/>
                <a:gd name="connsiteX2" fmla="*/ 1020925 w 1020925"/>
                <a:gd name="connsiteY2" fmla="*/ 180647 h 350805"/>
                <a:gd name="connsiteX3" fmla="*/ 850767 w 1020925"/>
                <a:gd name="connsiteY3" fmla="*/ 350805 h 350805"/>
                <a:gd name="connsiteX4" fmla="*/ 170158 w 1020925"/>
                <a:gd name="connsiteY4" fmla="*/ 350805 h 350805"/>
                <a:gd name="connsiteX5" fmla="*/ 0 w 1020925"/>
                <a:gd name="connsiteY5" fmla="*/ 180647 h 3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925" h="350805">
                  <a:moveTo>
                    <a:pt x="0" y="0"/>
                  </a:moveTo>
                  <a:lnTo>
                    <a:pt x="1020925" y="0"/>
                  </a:lnTo>
                  <a:lnTo>
                    <a:pt x="1020925" y="180647"/>
                  </a:lnTo>
                  <a:cubicBezTo>
                    <a:pt x="1020925" y="274623"/>
                    <a:pt x="944743" y="350805"/>
                    <a:pt x="850767" y="350805"/>
                  </a:cubicBezTo>
                  <a:lnTo>
                    <a:pt x="170158" y="350805"/>
                  </a:lnTo>
                  <a:cubicBezTo>
                    <a:pt x="76182" y="350805"/>
                    <a:pt x="0" y="274623"/>
                    <a:pt x="0" y="18064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圆角 7"/>
            <p:cNvSpPr/>
            <p:nvPr userDrawn="1">
              <p:custDataLst>
                <p:tags r:id="rId10"/>
              </p:custDataLst>
            </p:nvPr>
          </p:nvSpPr>
          <p:spPr>
            <a:xfrm>
              <a:off x="1901921" y="2764268"/>
              <a:ext cx="1507252" cy="15072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userDrawn="1">
              <p:custDataLst>
                <p:tags r:id="rId11"/>
              </p:custDataLst>
            </p:nvPr>
          </p:nvSpPr>
          <p:spPr>
            <a:xfrm>
              <a:off x="2358226" y="2280256"/>
              <a:ext cx="1704741" cy="17047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userDrawn="1">
              <p:custDataLst>
                <p:tags r:id="rId12"/>
              </p:custDataLst>
            </p:nvPr>
          </p:nvSpPr>
          <p:spPr>
            <a:xfrm>
              <a:off x="1672851" y="3264697"/>
              <a:ext cx="1370749" cy="137074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pPr/>
              <a:t>2020-8-12</a:t>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dirty="0"/>
          </a:p>
        </p:txBody>
      </p:sp>
      <p:sp>
        <p:nvSpPr>
          <p:cNvPr id="2" name="标题 1"/>
          <p:cNvSpPr>
            <a:spLocks noGrp="1"/>
          </p:cNvSpPr>
          <p:nvPr>
            <p:ph type="ctrTitle" hasCustomPrompt="1"/>
            <p:custDataLst>
              <p:tags r:id="rId5"/>
            </p:custDataLst>
          </p:nvPr>
        </p:nvSpPr>
        <p:spPr>
          <a:xfrm>
            <a:off x="4504758" y="2046515"/>
            <a:ext cx="6544242" cy="1519646"/>
          </a:xfrm>
        </p:spPr>
        <p:txBody>
          <a:bodyPr lIns="90000" tIns="46800" rIns="90000" bIns="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6"/>
            </p:custDataLst>
          </p:nvPr>
        </p:nvSpPr>
        <p:spPr>
          <a:xfrm>
            <a:off x="4504200" y="3626988"/>
            <a:ext cx="6544800" cy="690085"/>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accent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5" name="文本占位符 4"/>
          <p:cNvSpPr>
            <a:spLocks noGrp="1"/>
          </p:cNvSpPr>
          <p:nvPr>
            <p:ph type="body" sz="quarter" idx="13" hasCustomPrompt="1"/>
            <p:custDataLst>
              <p:tags r:id="rId7"/>
            </p:custDataLst>
          </p:nvPr>
        </p:nvSpPr>
        <p:spPr>
          <a:xfrm>
            <a:off x="10239775" y="5161208"/>
            <a:ext cx="1458000" cy="468000"/>
          </a:xfrm>
        </p:spPr>
        <p:txBody>
          <a:bodyPr lIns="90000" tIns="46800" rIns="90000" bIns="46800" anchor="ctr">
            <a:normAutofit/>
          </a:bodyPr>
          <a:lstStyle>
            <a:lvl1pPr marL="0" indent="0">
              <a:buNone/>
              <a:defRPr sz="1800">
                <a:solidFill>
                  <a:schemeClr val="accent1"/>
                </a:solidFill>
              </a:defRPr>
            </a:lvl1pPr>
          </a:lstStyle>
          <a:p>
            <a:pPr lvl="0"/>
            <a:r>
              <a:rPr lang="zh-CN" altLang="en-US" dirty="0"/>
              <a:t>编辑文本</a:t>
            </a:r>
          </a:p>
        </p:txBody>
      </p:sp>
      <p:sp>
        <p:nvSpPr>
          <p:cNvPr id="15" name="文本占位符 14"/>
          <p:cNvSpPr>
            <a:spLocks noGrp="1"/>
          </p:cNvSpPr>
          <p:nvPr>
            <p:ph type="body" sz="quarter" idx="14" hasCustomPrompt="1"/>
            <p:custDataLst>
              <p:tags r:id="rId8"/>
            </p:custDataLst>
          </p:nvPr>
        </p:nvSpPr>
        <p:spPr>
          <a:xfrm>
            <a:off x="10239585" y="5678571"/>
            <a:ext cx="1458380" cy="468000"/>
          </a:xfrm>
        </p:spPr>
        <p:txBody>
          <a:bodyPr lIns="90000" tIns="46800" rIns="90000" bIns="46800" anchor="ctr">
            <a:normAutofit/>
          </a:bodyPr>
          <a:lstStyle>
            <a:lvl1pPr marL="0" indent="0">
              <a:buNone/>
              <a:defRPr sz="1800">
                <a:solidFill>
                  <a:schemeClr val="accent1"/>
                </a:solidFill>
              </a:defRPr>
            </a:lvl1pPr>
          </a:lstStyle>
          <a:p>
            <a:pPr lvl="0"/>
            <a:r>
              <a:rPr lang="zh-CN" altLang="en-US" dirty="0"/>
              <a:t>编辑文本</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 y="0"/>
            <a:ext cx="12192001" cy="6858000"/>
            <a:chOff x="-1" y="0"/>
            <a:chExt cx="12192001" cy="6858000"/>
          </a:xfrm>
        </p:grpSpPr>
        <p:sp>
          <p:nvSpPr>
            <p:cNvPr id="8" name="任意多边形: 形状 7"/>
            <p:cNvSpPr/>
            <p:nvPr userDrawn="1">
              <p:custDataLst>
                <p:tags r:id="rId6"/>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圆角 8"/>
            <p:cNvSpPr/>
            <p:nvPr userDrawn="1">
              <p:custDataLst>
                <p:tags r:id="rId7"/>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8"/>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圆角 10"/>
            <p:cNvSpPr/>
            <p:nvPr userDrawn="1">
              <p:custDataLst>
                <p:tags r:id="rId9"/>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custDataLst>
                <p:tags r:id="rId10"/>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1072086" y="1383656"/>
            <a:ext cx="3506257" cy="3783530"/>
            <a:chOff x="-1072086" y="1383656"/>
            <a:chExt cx="3506257" cy="3783530"/>
          </a:xfrm>
        </p:grpSpPr>
        <p:sp>
          <p:nvSpPr>
            <p:cNvPr id="6" name="任意多边形: 形状 5"/>
            <p:cNvSpPr/>
            <p:nvPr userDrawn="1">
              <p:custDataLst>
                <p:tags r:id="rId7"/>
              </p:custDataLst>
            </p:nvPr>
          </p:nvSpPr>
          <p:spPr>
            <a:xfrm rot="17984747">
              <a:off x="-1303972" y="1615542"/>
              <a:ext cx="3534185" cy="3070413"/>
            </a:xfrm>
            <a:custGeom>
              <a:avLst/>
              <a:gdLst>
                <a:gd name="connsiteX0" fmla="*/ 3520181 w 3534185"/>
                <a:gd name="connsiteY0" fmla="*/ 0 h 3070413"/>
                <a:gd name="connsiteX1" fmla="*/ 3522218 w 3534185"/>
                <a:gd name="connsiteY1" fmla="*/ 6560 h 3070413"/>
                <a:gd name="connsiteX2" fmla="*/ 3534185 w 3534185"/>
                <a:gd name="connsiteY2" fmla="*/ 125272 h 3070413"/>
                <a:gd name="connsiteX3" fmla="*/ 3534185 w 3534185"/>
                <a:gd name="connsiteY3" fmla="*/ 2481371 h 3070413"/>
                <a:gd name="connsiteX4" fmla="*/ 2945143 w 3534185"/>
                <a:gd name="connsiteY4" fmla="*/ 3070413 h 3070413"/>
                <a:gd name="connsiteX5" fmla="*/ 589042 w 3534185"/>
                <a:gd name="connsiteY5" fmla="*/ 3070413 h 3070413"/>
                <a:gd name="connsiteX6" fmla="*/ 0 w 3534185"/>
                <a:gd name="connsiteY6" fmla="*/ 2481371 h 3070413"/>
                <a:gd name="connsiteX7" fmla="*/ 0 w 3534185"/>
                <a:gd name="connsiteY7" fmla="*/ 2011605 h 30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185" h="3070413">
                  <a:moveTo>
                    <a:pt x="3520181" y="0"/>
                  </a:moveTo>
                  <a:lnTo>
                    <a:pt x="3522218" y="6560"/>
                  </a:lnTo>
                  <a:cubicBezTo>
                    <a:pt x="3530064" y="44905"/>
                    <a:pt x="3534185" y="84607"/>
                    <a:pt x="3534185" y="125272"/>
                  </a:cubicBezTo>
                  <a:lnTo>
                    <a:pt x="3534185" y="2481371"/>
                  </a:lnTo>
                  <a:cubicBezTo>
                    <a:pt x="3534185" y="2806690"/>
                    <a:pt x="3270462" y="3070413"/>
                    <a:pt x="2945143" y="3070413"/>
                  </a:cubicBezTo>
                  <a:lnTo>
                    <a:pt x="589042" y="3070413"/>
                  </a:lnTo>
                  <a:cubicBezTo>
                    <a:pt x="263723" y="3070413"/>
                    <a:pt x="0" y="2806690"/>
                    <a:pt x="0" y="2481371"/>
                  </a:cubicBezTo>
                  <a:lnTo>
                    <a:pt x="0" y="20116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p:cNvSpPr/>
            <p:nvPr userDrawn="1">
              <p:custDataLst>
                <p:tags r:id="rId8"/>
              </p:custDataLst>
            </p:nvPr>
          </p:nvSpPr>
          <p:spPr>
            <a:xfrm rot="1824759">
              <a:off x="-950925" y="1690816"/>
              <a:ext cx="3385096" cy="3476370"/>
            </a:xfrm>
            <a:custGeom>
              <a:avLst/>
              <a:gdLst>
                <a:gd name="connsiteX0" fmla="*/ 164178 w 3385096"/>
                <a:gd name="connsiteY0" fmla="*/ 98954 h 3476370"/>
                <a:gd name="connsiteX1" fmla="*/ 488130 w 3385096"/>
                <a:gd name="connsiteY1" fmla="*/ 0 h 3476370"/>
                <a:gd name="connsiteX2" fmla="*/ 2805689 w 3385096"/>
                <a:gd name="connsiteY2" fmla="*/ 0 h 3476370"/>
                <a:gd name="connsiteX3" fmla="*/ 3385096 w 3385096"/>
                <a:gd name="connsiteY3" fmla="*/ 579407 h 3476370"/>
                <a:gd name="connsiteX4" fmla="*/ 3385096 w 3385096"/>
                <a:gd name="connsiteY4" fmla="*/ 2896963 h 3476370"/>
                <a:gd name="connsiteX5" fmla="*/ 2805689 w 3385096"/>
                <a:gd name="connsiteY5" fmla="*/ 3476370 h 3476370"/>
                <a:gd name="connsiteX6" fmla="*/ 1882354 w 3385096"/>
                <a:gd name="connsiteY6" fmla="*/ 3476370 h 3476370"/>
                <a:gd name="connsiteX7" fmla="*/ 0 w 3385096"/>
                <a:gd name="connsiteY7" fmla="*/ 269598 h 3476370"/>
                <a:gd name="connsiteX8" fmla="*/ 7677 w 3385096"/>
                <a:gd name="connsiteY8" fmla="*/ 255455 h 3476370"/>
                <a:gd name="connsiteX9" fmla="*/ 164178 w 3385096"/>
                <a:gd name="connsiteY9" fmla="*/ 98954 h 347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5096" h="3476370">
                  <a:moveTo>
                    <a:pt x="164178" y="98954"/>
                  </a:moveTo>
                  <a:cubicBezTo>
                    <a:pt x="256652" y="36479"/>
                    <a:pt x="368131" y="0"/>
                    <a:pt x="488130" y="0"/>
                  </a:cubicBezTo>
                  <a:lnTo>
                    <a:pt x="2805689" y="0"/>
                  </a:lnTo>
                  <a:cubicBezTo>
                    <a:pt x="3125687" y="0"/>
                    <a:pt x="3385096" y="259409"/>
                    <a:pt x="3385096" y="579407"/>
                  </a:cubicBezTo>
                  <a:lnTo>
                    <a:pt x="3385096" y="2896963"/>
                  </a:lnTo>
                  <a:cubicBezTo>
                    <a:pt x="3385096" y="3216961"/>
                    <a:pt x="3125687" y="3476370"/>
                    <a:pt x="2805689" y="3476370"/>
                  </a:cubicBezTo>
                  <a:lnTo>
                    <a:pt x="1882354" y="3476370"/>
                  </a:lnTo>
                  <a:lnTo>
                    <a:pt x="0" y="269598"/>
                  </a:lnTo>
                  <a:lnTo>
                    <a:pt x="7677" y="255455"/>
                  </a:lnTo>
                  <a:cubicBezTo>
                    <a:pt x="49326" y="193806"/>
                    <a:pt x="102529" y="140603"/>
                    <a:pt x="164178" y="98954"/>
                  </a:cubicBezTo>
                  <a:close/>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5"/>
            </p:custDataLst>
          </p:nvPr>
        </p:nvSpPr>
        <p:spPr>
          <a:xfrm>
            <a:off x="3418973" y="2486025"/>
            <a:ext cx="5354053" cy="1335923"/>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11" name="文本占位符 10"/>
          <p:cNvSpPr>
            <a:spLocks noGrp="1"/>
          </p:cNvSpPr>
          <p:nvPr>
            <p:ph type="body" sz="quarter" idx="13"/>
            <p:custDataLst>
              <p:tags r:id="rId6"/>
            </p:custDataLst>
          </p:nvPr>
        </p:nvSpPr>
        <p:spPr>
          <a:xfrm>
            <a:off x="3418472" y="3873500"/>
            <a:ext cx="5354053" cy="513457"/>
          </a:xfrm>
        </p:spPr>
        <p:txBody>
          <a:bodyPr lIns="90000" rIns="90000" bIns="46800">
            <a:normAutofit/>
          </a:bodyPr>
          <a:lstStyle>
            <a:lvl1pPr marL="0" indent="0" algn="ctr">
              <a:buNone/>
              <a:defRPr sz="2000">
                <a:solidFill>
                  <a:schemeClr val="accent1"/>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584512" y="6112309"/>
            <a:ext cx="1533445" cy="1390133"/>
            <a:chOff x="10584512" y="6112309"/>
            <a:chExt cx="1533445" cy="1390133"/>
          </a:xfrm>
        </p:grpSpPr>
        <p:sp>
          <p:nvSpPr>
            <p:cNvPr id="16" name="任意多边形: 形状 15"/>
            <p:cNvSpPr/>
            <p:nvPr>
              <p:custDataLst>
                <p:tags r:id="rId6"/>
              </p:custDataLst>
            </p:nvPr>
          </p:nvSpPr>
          <p:spPr>
            <a:xfrm rot="13484747">
              <a:off x="10634701" y="6205143"/>
              <a:ext cx="1296911" cy="1297299"/>
            </a:xfrm>
            <a:custGeom>
              <a:avLst/>
              <a:gdLst>
                <a:gd name="connsiteX0" fmla="*/ 1183764 w 1296911"/>
                <a:gd name="connsiteY0" fmla="*/ 1184152 h 1297299"/>
                <a:gd name="connsiteX1" fmla="*/ 910603 w 1296911"/>
                <a:gd name="connsiteY1" fmla="*/ 1297299 h 1297299"/>
                <a:gd name="connsiteX2" fmla="*/ 11742 w 1296911"/>
                <a:gd name="connsiteY2" fmla="*/ 1297299 h 1297299"/>
                <a:gd name="connsiteX3" fmla="*/ 0 w 1296911"/>
                <a:gd name="connsiteY3" fmla="*/ 1285453 h 1297299"/>
                <a:gd name="connsiteX4" fmla="*/ 1296911 w 1296911"/>
                <a:gd name="connsiteY4" fmla="*/ 0 h 1297299"/>
                <a:gd name="connsiteX5" fmla="*/ 1296911 w 1296911"/>
                <a:gd name="connsiteY5" fmla="*/ 910991 h 1297299"/>
                <a:gd name="connsiteX6" fmla="*/ 1183764 w 1296911"/>
                <a:gd name="connsiteY6" fmla="*/ 1184152 h 129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911" h="1297299">
                  <a:moveTo>
                    <a:pt x="1183764" y="1184152"/>
                  </a:moveTo>
                  <a:cubicBezTo>
                    <a:pt x="1113856" y="1254060"/>
                    <a:pt x="1017279" y="1297299"/>
                    <a:pt x="910603" y="1297299"/>
                  </a:cubicBezTo>
                  <a:lnTo>
                    <a:pt x="11742" y="1297299"/>
                  </a:lnTo>
                  <a:lnTo>
                    <a:pt x="0" y="1285453"/>
                  </a:lnTo>
                  <a:lnTo>
                    <a:pt x="1296911" y="0"/>
                  </a:lnTo>
                  <a:lnTo>
                    <a:pt x="1296911" y="910991"/>
                  </a:lnTo>
                  <a:cubicBezTo>
                    <a:pt x="1296910" y="1017667"/>
                    <a:pt x="1253672" y="1114244"/>
                    <a:pt x="1183764" y="1184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userDrawn="1">
              <p:custDataLst>
                <p:tags r:id="rId7"/>
              </p:custDataLst>
            </p:nvPr>
          </p:nvSpPr>
          <p:spPr>
            <a:xfrm rot="18924759">
              <a:off x="10584512" y="6112309"/>
              <a:ext cx="1533445" cy="1268185"/>
            </a:xfrm>
            <a:custGeom>
              <a:avLst/>
              <a:gdLst>
                <a:gd name="connsiteX0" fmla="*/ 1422149 w 1533445"/>
                <a:gd name="connsiteY0" fmla="*/ 111297 h 1268185"/>
                <a:gd name="connsiteX1" fmla="*/ 1533445 w 1533445"/>
                <a:gd name="connsiteY1" fmla="*/ 379989 h 1268185"/>
                <a:gd name="connsiteX2" fmla="*/ 1533445 w 1533445"/>
                <a:gd name="connsiteY2" fmla="*/ 1017744 h 1268185"/>
                <a:gd name="connsiteX3" fmla="*/ 1286585 w 1533445"/>
                <a:gd name="connsiteY3" fmla="*/ 1268185 h 1268185"/>
                <a:gd name="connsiteX4" fmla="*/ 0 w 1533445"/>
                <a:gd name="connsiteY4" fmla="*/ 0 h 1268185"/>
                <a:gd name="connsiteX5" fmla="*/ 1153456 w 1533445"/>
                <a:gd name="connsiteY5" fmla="*/ 0 h 1268185"/>
                <a:gd name="connsiteX6" fmla="*/ 1422149 w 1533445"/>
                <a:gd name="connsiteY6" fmla="*/ 111297 h 126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445" h="1268185">
                  <a:moveTo>
                    <a:pt x="1422149" y="111297"/>
                  </a:moveTo>
                  <a:cubicBezTo>
                    <a:pt x="1490913" y="180061"/>
                    <a:pt x="1533445" y="275058"/>
                    <a:pt x="1533445" y="379989"/>
                  </a:cubicBezTo>
                  <a:lnTo>
                    <a:pt x="1533445" y="1017744"/>
                  </a:lnTo>
                  <a:lnTo>
                    <a:pt x="1286585" y="1268185"/>
                  </a:lnTo>
                  <a:lnTo>
                    <a:pt x="0" y="0"/>
                  </a:lnTo>
                  <a:lnTo>
                    <a:pt x="1153456" y="0"/>
                  </a:lnTo>
                  <a:cubicBezTo>
                    <a:pt x="1258387" y="0"/>
                    <a:pt x="1353385" y="42532"/>
                    <a:pt x="1422149" y="111297"/>
                  </a:cubicBezTo>
                  <a:close/>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p:cNvSpPr>
            <a:spLocks noGrp="1"/>
          </p:cNvSpPr>
          <p:nvPr>
            <p:ph type="title" hasCustomPrompt="1"/>
            <p:custDataLst>
              <p:tags r:id="rId2"/>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3" name="矩形 12"/>
          <p:cNvSpPr/>
          <p:nvPr>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hasCustomPrompt="1"/>
            <p:custDataLst>
              <p:tags r:id="rId3"/>
            </p:custDataLst>
          </p:nvPr>
        </p:nvSpPr>
        <p:spPr>
          <a:xfrm>
            <a:off x="1281113" y="2163600"/>
            <a:ext cx="9626600" cy="3445200"/>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2020-8-12</a:t>
            </a:fld>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4" name="页脚占位符 3"/>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dirty="0"/>
          </a:p>
        </p:txBody>
      </p:sp>
      <p:grpSp>
        <p:nvGrpSpPr>
          <p:cNvPr id="6" name="组合 5"/>
          <p:cNvGrpSpPr/>
          <p:nvPr>
            <p:custDataLst>
              <p:tags r:id="rId7"/>
            </p:custDataLst>
          </p:nvPr>
        </p:nvGrpSpPr>
        <p:grpSpPr>
          <a:xfrm>
            <a:off x="-5511" y="-2338"/>
            <a:ext cx="12199833" cy="6862662"/>
            <a:chOff x="-5511" y="-2338"/>
            <a:chExt cx="12199833" cy="6862662"/>
          </a:xfrm>
        </p:grpSpPr>
        <p:sp>
          <p:nvSpPr>
            <p:cNvPr id="27" name="任意多边形: 形状 26"/>
            <p:cNvSpPr/>
            <p:nvPr userDrawn="1">
              <p:custDataLst>
                <p:tags r:id="rId8"/>
              </p:custDataLst>
            </p:nvPr>
          </p:nvSpPr>
          <p:spPr>
            <a:xfrm rot="10824759">
              <a:off x="11550976" y="6208123"/>
              <a:ext cx="643346" cy="652201"/>
            </a:xfrm>
            <a:custGeom>
              <a:avLst/>
              <a:gdLst>
                <a:gd name="connsiteX0" fmla="*/ 505038 w 643346"/>
                <a:gd name="connsiteY0" fmla="*/ 652201 h 652201"/>
                <a:gd name="connsiteX1" fmla="*/ 4663 w 643346"/>
                <a:gd name="connsiteY1" fmla="*/ 652201 h 652201"/>
                <a:gd name="connsiteX2" fmla="*/ 0 w 643346"/>
                <a:gd name="connsiteY2" fmla="*/ 4633 h 652201"/>
                <a:gd name="connsiteX3" fmla="*/ 643346 w 643346"/>
                <a:gd name="connsiteY3" fmla="*/ 0 h 652201"/>
                <a:gd name="connsiteX4" fmla="*/ 643346 w 643346"/>
                <a:gd name="connsiteY4" fmla="*/ 513893 h 652201"/>
                <a:gd name="connsiteX5" fmla="*/ 505038 w 643346"/>
                <a:gd name="connsiteY5" fmla="*/ 652201 h 65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346" h="652201">
                  <a:moveTo>
                    <a:pt x="505038" y="652201"/>
                  </a:moveTo>
                  <a:lnTo>
                    <a:pt x="4663" y="652201"/>
                  </a:lnTo>
                  <a:lnTo>
                    <a:pt x="0" y="4633"/>
                  </a:lnTo>
                  <a:lnTo>
                    <a:pt x="643346" y="0"/>
                  </a:lnTo>
                  <a:lnTo>
                    <a:pt x="643346" y="513893"/>
                  </a:lnTo>
                  <a:cubicBezTo>
                    <a:pt x="643346" y="590278"/>
                    <a:pt x="581423" y="652201"/>
                    <a:pt x="505038" y="652201"/>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custDataLst>
                <p:tags r:id="rId9"/>
              </p:custDataLst>
            </p:nvPr>
          </p:nvSpPr>
          <p:spPr>
            <a:xfrm flipH="1">
              <a:off x="11418233" y="6068977"/>
              <a:ext cx="547017" cy="547016"/>
            </a:xfrm>
            <a:prstGeom prst="roundRect">
              <a:avLst/>
            </a:prstGeom>
            <a:noFill/>
            <a:ln w="63500">
              <a:solidFill>
                <a:schemeClr val="accent2">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5" name="任意多边形: 形状 24"/>
            <p:cNvSpPr/>
            <p:nvPr userDrawn="1">
              <p:custDataLst>
                <p:tags r:id="rId10"/>
              </p:custDataLst>
            </p:nvPr>
          </p:nvSpPr>
          <p:spPr>
            <a:xfrm rot="10824759">
              <a:off x="-5511" y="-2338"/>
              <a:ext cx="646548" cy="656060"/>
            </a:xfrm>
            <a:custGeom>
              <a:avLst/>
              <a:gdLst>
                <a:gd name="connsiteX0" fmla="*/ 646548 w 646548"/>
                <a:gd name="connsiteY0" fmla="*/ 651404 h 656060"/>
                <a:gd name="connsiteX1" fmla="*/ 0 w 646548"/>
                <a:gd name="connsiteY1" fmla="*/ 656060 h 656060"/>
                <a:gd name="connsiteX2" fmla="*/ 0 w 646548"/>
                <a:gd name="connsiteY2" fmla="*/ 138308 h 656060"/>
                <a:gd name="connsiteX3" fmla="*/ 138308 w 646548"/>
                <a:gd name="connsiteY3" fmla="*/ 0 h 656060"/>
                <a:gd name="connsiteX4" fmla="*/ 641856 w 646548"/>
                <a:gd name="connsiteY4" fmla="*/ 0 h 65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8" h="656060">
                  <a:moveTo>
                    <a:pt x="646548" y="651404"/>
                  </a:moveTo>
                  <a:lnTo>
                    <a:pt x="0" y="656060"/>
                  </a:lnTo>
                  <a:lnTo>
                    <a:pt x="0" y="138308"/>
                  </a:lnTo>
                  <a:cubicBezTo>
                    <a:pt x="0" y="61923"/>
                    <a:pt x="61923" y="0"/>
                    <a:pt x="138308" y="0"/>
                  </a:cubicBezTo>
                  <a:lnTo>
                    <a:pt x="641856" y="0"/>
                  </a:ln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7" name="矩形: 圆角 16"/>
            <p:cNvSpPr/>
            <p:nvPr userDrawn="1">
              <p:custDataLst>
                <p:tags r:id="rId11"/>
              </p:custDataLst>
            </p:nvPr>
          </p:nvSpPr>
          <p:spPr>
            <a:xfrm flipH="1">
              <a:off x="226749" y="238149"/>
              <a:ext cx="547017" cy="547016"/>
            </a:xfrm>
            <a:prstGeom prst="roundRect">
              <a:avLst/>
            </a:prstGeom>
            <a:noFill/>
            <a:ln w="63500">
              <a:solidFill>
                <a:schemeClr val="accent2">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1"/>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normAutofit/>
          </a:bodyPr>
          <a:lstStyle>
            <a:lvl1pPr>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p:ph sz="quarter" idx="14"/>
            <p:custDataLst>
              <p:tags r:id="rId7"/>
            </p:custDataLst>
          </p:nvPr>
        </p:nvSpPr>
        <p:spPr>
          <a:xfrm>
            <a:off x="5101200" y="769938"/>
            <a:ext cx="6480000" cy="5087937"/>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grpSp>
        <p:nvGrpSpPr>
          <p:cNvPr id="6" name="组合 5"/>
          <p:cNvGrpSpPr/>
          <p:nvPr>
            <p:custDataLst>
              <p:tags r:id="rId8"/>
            </p:custDataLst>
          </p:nvPr>
        </p:nvGrpSpPr>
        <p:grpSpPr>
          <a:xfrm>
            <a:off x="15152" y="-542627"/>
            <a:ext cx="1318296" cy="1179442"/>
            <a:chOff x="15152" y="-542627"/>
            <a:chExt cx="1318296" cy="1179442"/>
          </a:xfrm>
        </p:grpSpPr>
        <p:sp>
          <p:nvSpPr>
            <p:cNvPr id="23" name="任意多边形: 形状 22"/>
            <p:cNvSpPr/>
            <p:nvPr>
              <p:custDataLst>
                <p:tags r:id="rId9"/>
              </p:custDataLst>
            </p:nvPr>
          </p:nvSpPr>
          <p:spPr>
            <a:xfrm rot="8124759">
              <a:off x="15152" y="-402278"/>
              <a:ext cx="1318296" cy="1039093"/>
            </a:xfrm>
            <a:custGeom>
              <a:avLst/>
              <a:gdLst>
                <a:gd name="connsiteX0" fmla="*/ 1054169 w 1318296"/>
                <a:gd name="connsiteY0" fmla="*/ 1039093 h 1039093"/>
                <a:gd name="connsiteX1" fmla="*/ 0 w 1318296"/>
                <a:gd name="connsiteY1" fmla="*/ 0 h 1039093"/>
                <a:gd name="connsiteX2" fmla="*/ 938307 w 1318296"/>
                <a:gd name="connsiteY2" fmla="*/ 0 h 1039093"/>
                <a:gd name="connsiteX3" fmla="*/ 1318296 w 1318296"/>
                <a:gd name="connsiteY3" fmla="*/ 379989 h 1039093"/>
                <a:gd name="connsiteX4" fmla="*/ 1318296 w 1318296"/>
                <a:gd name="connsiteY4" fmla="*/ 771134 h 10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296" h="1039093">
                  <a:moveTo>
                    <a:pt x="1054169" y="1039093"/>
                  </a:moveTo>
                  <a:lnTo>
                    <a:pt x="0" y="0"/>
                  </a:lnTo>
                  <a:lnTo>
                    <a:pt x="938307" y="0"/>
                  </a:lnTo>
                  <a:cubicBezTo>
                    <a:pt x="1148169" y="0"/>
                    <a:pt x="1318296" y="170127"/>
                    <a:pt x="1318296" y="379989"/>
                  </a:cubicBezTo>
                  <a:lnTo>
                    <a:pt x="1318296" y="771134"/>
                  </a:lnTo>
                  <a:close/>
                </a:path>
              </a:pathLst>
            </a:custGeom>
            <a:noFill/>
            <a:ln w="63500">
              <a:solidFill>
                <a:schemeClr val="accent2">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0" name="任意多边形: 形状 19"/>
            <p:cNvSpPr/>
            <p:nvPr>
              <p:custDataLst>
                <p:tags r:id="rId10"/>
              </p:custDataLst>
            </p:nvPr>
          </p:nvSpPr>
          <p:spPr>
            <a:xfrm rot="2684747">
              <a:off x="207732" y="-542627"/>
              <a:ext cx="1086087" cy="1106737"/>
            </a:xfrm>
            <a:custGeom>
              <a:avLst/>
              <a:gdLst>
                <a:gd name="connsiteX0" fmla="*/ 0 w 1086087"/>
                <a:gd name="connsiteY0" fmla="*/ 1076492 h 1106737"/>
                <a:gd name="connsiteX1" fmla="*/ 1086087 w 1086087"/>
                <a:gd name="connsiteY1" fmla="*/ 0 h 1106737"/>
                <a:gd name="connsiteX2" fmla="*/ 1086087 w 1086087"/>
                <a:gd name="connsiteY2" fmla="*/ 720429 h 1106737"/>
                <a:gd name="connsiteX3" fmla="*/ 699779 w 1086087"/>
                <a:gd name="connsiteY3" fmla="*/ 1106737 h 1106737"/>
                <a:gd name="connsiteX4" fmla="*/ 29978 w 1086087"/>
                <a:gd name="connsiteY4" fmla="*/ 1106737 h 110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087" h="1106737">
                  <a:moveTo>
                    <a:pt x="0" y="1076492"/>
                  </a:moveTo>
                  <a:lnTo>
                    <a:pt x="1086087" y="0"/>
                  </a:lnTo>
                  <a:lnTo>
                    <a:pt x="1086087" y="720429"/>
                  </a:lnTo>
                  <a:cubicBezTo>
                    <a:pt x="1086087" y="933781"/>
                    <a:pt x="913131" y="1106737"/>
                    <a:pt x="699779" y="1106737"/>
                  </a:cubicBezTo>
                  <a:lnTo>
                    <a:pt x="29978" y="1106737"/>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6" name="组合 5"/>
          <p:cNvGrpSpPr/>
          <p:nvPr>
            <p:custDataLst>
              <p:tags r:id="rId2"/>
            </p:custDataLst>
          </p:nvPr>
        </p:nvGrpSpPr>
        <p:grpSpPr>
          <a:xfrm>
            <a:off x="11350939" y="-1"/>
            <a:ext cx="841060" cy="841656"/>
            <a:chOff x="11350939" y="-1"/>
            <a:chExt cx="841060" cy="841656"/>
          </a:xfrm>
        </p:grpSpPr>
        <p:sp>
          <p:nvSpPr>
            <p:cNvPr id="17" name="矩形: 圆角 16"/>
            <p:cNvSpPr/>
            <p:nvPr>
              <p:custDataLst>
                <p:tags r:id="rId9"/>
              </p:custDataLst>
            </p:nvPr>
          </p:nvSpPr>
          <p:spPr>
            <a:xfrm>
              <a:off x="11443545" y="85199"/>
              <a:ext cx="609333" cy="60933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1" name="任意多边形: 形状 20"/>
            <p:cNvSpPr/>
            <p:nvPr>
              <p:custDataLst>
                <p:tags r:id="rId10"/>
              </p:custDataLst>
            </p:nvPr>
          </p:nvSpPr>
          <p:spPr>
            <a:xfrm>
              <a:off x="11628014" y="-1"/>
              <a:ext cx="563985" cy="578701"/>
            </a:xfrm>
            <a:custGeom>
              <a:avLst/>
              <a:gdLst>
                <a:gd name="connsiteX0" fmla="*/ 887 w 563985"/>
                <a:gd name="connsiteY0" fmla="*/ 0 h 578701"/>
                <a:gd name="connsiteX1" fmla="*/ 563985 w 563985"/>
                <a:gd name="connsiteY1" fmla="*/ 0 h 578701"/>
                <a:gd name="connsiteX2" fmla="*/ 563985 w 563985"/>
                <a:gd name="connsiteY2" fmla="*/ 578701 h 578701"/>
                <a:gd name="connsiteX3" fmla="*/ 114864 w 563985"/>
                <a:gd name="connsiteY3" fmla="*/ 578701 h 578701"/>
                <a:gd name="connsiteX4" fmla="*/ 0 w 563985"/>
                <a:gd name="connsiteY4" fmla="*/ 463837 h 578701"/>
                <a:gd name="connsiteX5" fmla="*/ 0 w 563985"/>
                <a:gd name="connsiteY5" fmla="*/ 4394 h 5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85" h="578701">
                  <a:moveTo>
                    <a:pt x="887" y="0"/>
                  </a:moveTo>
                  <a:lnTo>
                    <a:pt x="563985" y="0"/>
                  </a:lnTo>
                  <a:lnTo>
                    <a:pt x="563985" y="578701"/>
                  </a:lnTo>
                  <a:lnTo>
                    <a:pt x="114864" y="578701"/>
                  </a:lnTo>
                  <a:cubicBezTo>
                    <a:pt x="51426" y="578701"/>
                    <a:pt x="0" y="527275"/>
                    <a:pt x="0" y="463837"/>
                  </a:cubicBezTo>
                  <a:lnTo>
                    <a:pt x="0" y="43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9" name="矩形: 圆角 18"/>
            <p:cNvSpPr/>
            <p:nvPr>
              <p:custDataLst>
                <p:tags r:id="rId11"/>
              </p:custDataLst>
            </p:nvPr>
          </p:nvSpPr>
          <p:spPr>
            <a:xfrm>
              <a:off x="11350939"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11350939" y="-1"/>
            <a:ext cx="841060" cy="841656"/>
            <a:chOff x="11350939" y="-1"/>
            <a:chExt cx="841060" cy="841656"/>
          </a:xfrm>
        </p:grpSpPr>
        <p:sp>
          <p:nvSpPr>
            <p:cNvPr id="14" name="矩形: 圆角 13"/>
            <p:cNvSpPr/>
            <p:nvPr>
              <p:custDataLst>
                <p:tags r:id="rId9"/>
              </p:custDataLst>
            </p:nvPr>
          </p:nvSpPr>
          <p:spPr>
            <a:xfrm>
              <a:off x="11443545" y="85199"/>
              <a:ext cx="609333"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任意多边形: 形状 14"/>
            <p:cNvSpPr/>
            <p:nvPr>
              <p:custDataLst>
                <p:tags r:id="rId10"/>
              </p:custDataLst>
            </p:nvPr>
          </p:nvSpPr>
          <p:spPr>
            <a:xfrm>
              <a:off x="11628014" y="-1"/>
              <a:ext cx="563985" cy="578701"/>
            </a:xfrm>
            <a:custGeom>
              <a:avLst/>
              <a:gdLst>
                <a:gd name="connsiteX0" fmla="*/ 887 w 563985"/>
                <a:gd name="connsiteY0" fmla="*/ 0 h 578701"/>
                <a:gd name="connsiteX1" fmla="*/ 563985 w 563985"/>
                <a:gd name="connsiteY1" fmla="*/ 0 h 578701"/>
                <a:gd name="connsiteX2" fmla="*/ 563985 w 563985"/>
                <a:gd name="connsiteY2" fmla="*/ 578701 h 578701"/>
                <a:gd name="connsiteX3" fmla="*/ 114864 w 563985"/>
                <a:gd name="connsiteY3" fmla="*/ 578701 h 578701"/>
                <a:gd name="connsiteX4" fmla="*/ 0 w 563985"/>
                <a:gd name="connsiteY4" fmla="*/ 463837 h 578701"/>
                <a:gd name="connsiteX5" fmla="*/ 0 w 563985"/>
                <a:gd name="connsiteY5" fmla="*/ 4394 h 5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85" h="578701">
                  <a:moveTo>
                    <a:pt x="887" y="0"/>
                  </a:moveTo>
                  <a:lnTo>
                    <a:pt x="563985" y="0"/>
                  </a:lnTo>
                  <a:lnTo>
                    <a:pt x="563985" y="578701"/>
                  </a:lnTo>
                  <a:lnTo>
                    <a:pt x="114864" y="578701"/>
                  </a:lnTo>
                  <a:cubicBezTo>
                    <a:pt x="51426" y="578701"/>
                    <a:pt x="0" y="527275"/>
                    <a:pt x="0" y="463837"/>
                  </a:cubicBezTo>
                  <a:lnTo>
                    <a:pt x="0" y="43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6" name="矩形: 圆角 15"/>
            <p:cNvSpPr/>
            <p:nvPr>
              <p:custDataLst>
                <p:tags r:id="rId11"/>
              </p:custDataLst>
            </p:nvPr>
          </p:nvSpPr>
          <p:spPr>
            <a:xfrm>
              <a:off x="11350939"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3" name="矩形 12"/>
          <p:cNvSpPr/>
          <p:nvPr>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lnSpc>
                <a:spcPct val="100000"/>
              </a:lnSpc>
              <a:defRPr sz="3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2"/>
            </p:custDataLst>
          </p:nvPr>
        </p:nvSpPr>
        <p:spPr>
          <a:xfrm>
            <a:off x="579600" y="237600"/>
            <a:ext cx="11037600" cy="441964"/>
          </a:xfrm>
        </p:spPr>
        <p:txBody>
          <a:bodyPr>
            <a:normAutofit/>
          </a:bodyPr>
          <a:lstStyle>
            <a:lvl1pPr>
              <a:lnSpc>
                <a:spcPct val="100000"/>
              </a:lnSpc>
              <a:defRPr sz="24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7" name="内容占位符 6"/>
          <p:cNvSpPr>
            <a:spLocks noGrp="1"/>
          </p:cNvSpPr>
          <p:nvPr>
            <p:ph sz="quarter" idx="13"/>
            <p:custDataLst>
              <p:tags r:id="rId3"/>
            </p:custDataLst>
          </p:nvPr>
        </p:nvSpPr>
        <p:spPr>
          <a:xfrm>
            <a:off x="579600" y="1663200"/>
            <a:ext cx="5342400" cy="2894400"/>
          </a:xfrm>
        </p:spPr>
        <p:txBody>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grpSp>
        <p:nvGrpSpPr>
          <p:cNvPr id="6" name="组合 5"/>
          <p:cNvGrpSpPr/>
          <p:nvPr>
            <p:custDataLst>
              <p:tags r:id="rId10"/>
            </p:custDataLst>
          </p:nvPr>
        </p:nvGrpSpPr>
        <p:grpSpPr>
          <a:xfrm>
            <a:off x="11418233" y="6068977"/>
            <a:ext cx="776089" cy="791347"/>
            <a:chOff x="11418233" y="6068977"/>
            <a:chExt cx="776089" cy="791347"/>
          </a:xfrm>
        </p:grpSpPr>
        <p:sp>
          <p:nvSpPr>
            <p:cNvPr id="18" name="任意多边形: 形状 17"/>
            <p:cNvSpPr/>
            <p:nvPr>
              <p:custDataLst>
                <p:tags r:id="rId11"/>
              </p:custDataLst>
            </p:nvPr>
          </p:nvSpPr>
          <p:spPr>
            <a:xfrm rot="10824759">
              <a:off x="11550976" y="6208123"/>
              <a:ext cx="643346" cy="652201"/>
            </a:xfrm>
            <a:custGeom>
              <a:avLst/>
              <a:gdLst>
                <a:gd name="connsiteX0" fmla="*/ 505038 w 643346"/>
                <a:gd name="connsiteY0" fmla="*/ 652201 h 652201"/>
                <a:gd name="connsiteX1" fmla="*/ 4663 w 643346"/>
                <a:gd name="connsiteY1" fmla="*/ 652201 h 652201"/>
                <a:gd name="connsiteX2" fmla="*/ 0 w 643346"/>
                <a:gd name="connsiteY2" fmla="*/ 4633 h 652201"/>
                <a:gd name="connsiteX3" fmla="*/ 643346 w 643346"/>
                <a:gd name="connsiteY3" fmla="*/ 0 h 652201"/>
                <a:gd name="connsiteX4" fmla="*/ 643346 w 643346"/>
                <a:gd name="connsiteY4" fmla="*/ 513893 h 652201"/>
                <a:gd name="connsiteX5" fmla="*/ 505038 w 643346"/>
                <a:gd name="connsiteY5" fmla="*/ 652201 h 65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346" h="652201">
                  <a:moveTo>
                    <a:pt x="505038" y="652201"/>
                  </a:moveTo>
                  <a:lnTo>
                    <a:pt x="4663" y="652201"/>
                  </a:lnTo>
                  <a:lnTo>
                    <a:pt x="0" y="4633"/>
                  </a:lnTo>
                  <a:lnTo>
                    <a:pt x="643346" y="0"/>
                  </a:lnTo>
                  <a:lnTo>
                    <a:pt x="643346" y="513893"/>
                  </a:lnTo>
                  <a:cubicBezTo>
                    <a:pt x="643346" y="590278"/>
                    <a:pt x="581423" y="652201"/>
                    <a:pt x="505038" y="652201"/>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6" name="矩形: 圆角 15"/>
            <p:cNvSpPr/>
            <p:nvPr>
              <p:custDataLst>
                <p:tags r:id="rId12"/>
              </p:custDataLst>
            </p:nvPr>
          </p:nvSpPr>
          <p:spPr>
            <a:xfrm flipH="1">
              <a:off x="11418233" y="6068977"/>
              <a:ext cx="547017" cy="547016"/>
            </a:xfrm>
            <a:prstGeom prst="roundRect">
              <a:avLst/>
            </a:prstGeom>
            <a:noFill/>
            <a:ln w="63500">
              <a:solidFill>
                <a:schemeClr val="accent2">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normAutofit/>
          </a:bodyPr>
          <a:lstStyle>
            <a:lvl1pPr algn="ctr">
              <a:defRPr sz="6000" b="1" strike="noStrike"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grpSp>
        <p:nvGrpSpPr>
          <p:cNvPr id="6" name="组合 5"/>
          <p:cNvGrpSpPr/>
          <p:nvPr>
            <p:custDataLst>
              <p:tags r:id="rId7"/>
            </p:custDataLst>
          </p:nvPr>
        </p:nvGrpSpPr>
        <p:grpSpPr>
          <a:xfrm>
            <a:off x="-672652" y="1676646"/>
            <a:ext cx="13572250" cy="3073291"/>
            <a:chOff x="-672652" y="1676646"/>
            <a:chExt cx="13572250" cy="3073291"/>
          </a:xfrm>
        </p:grpSpPr>
        <p:sp>
          <p:nvSpPr>
            <p:cNvPr id="20" name="任意多边形: 形状 19"/>
            <p:cNvSpPr/>
            <p:nvPr>
              <p:custDataLst>
                <p:tags r:id="rId8"/>
              </p:custDataLst>
            </p:nvPr>
          </p:nvSpPr>
          <p:spPr>
            <a:xfrm rot="17984747">
              <a:off x="-924264" y="2390448"/>
              <a:ext cx="1848529" cy="1056341"/>
            </a:xfrm>
            <a:custGeom>
              <a:avLst/>
              <a:gdLst>
                <a:gd name="connsiteX0" fmla="*/ 1848529 w 1848529"/>
                <a:gd name="connsiteY0" fmla="*/ 0 h 1056341"/>
                <a:gd name="connsiteX1" fmla="*/ 1848529 w 1848529"/>
                <a:gd name="connsiteY1" fmla="*/ 467299 h 1056341"/>
                <a:gd name="connsiteX2" fmla="*/ 1259487 w 1848529"/>
                <a:gd name="connsiteY2" fmla="*/ 1056341 h 1056341"/>
                <a:gd name="connsiteX3" fmla="*/ 0 w 1848529"/>
                <a:gd name="connsiteY3" fmla="*/ 1056341 h 1056341"/>
              </a:gdLst>
              <a:ahLst/>
              <a:cxnLst>
                <a:cxn ang="0">
                  <a:pos x="connsiteX0" y="connsiteY0"/>
                </a:cxn>
                <a:cxn ang="0">
                  <a:pos x="connsiteX1" y="connsiteY1"/>
                </a:cxn>
                <a:cxn ang="0">
                  <a:pos x="connsiteX2" y="connsiteY2"/>
                </a:cxn>
                <a:cxn ang="0">
                  <a:pos x="connsiteX3" y="connsiteY3"/>
                </a:cxn>
              </a:cxnLst>
              <a:rect l="l" t="t" r="r" b="b"/>
              <a:pathLst>
                <a:path w="1848529" h="1056341">
                  <a:moveTo>
                    <a:pt x="1848529" y="0"/>
                  </a:moveTo>
                  <a:lnTo>
                    <a:pt x="1848529" y="467299"/>
                  </a:lnTo>
                  <a:cubicBezTo>
                    <a:pt x="1848529" y="792618"/>
                    <a:pt x="1584806" y="1056341"/>
                    <a:pt x="1259487" y="1056341"/>
                  </a:cubicBezTo>
                  <a:lnTo>
                    <a:pt x="0" y="10563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5" name="任意多边形: 形状 24"/>
            <p:cNvSpPr/>
            <p:nvPr>
              <p:custDataLst>
                <p:tags r:id="rId9"/>
              </p:custDataLst>
            </p:nvPr>
          </p:nvSpPr>
          <p:spPr>
            <a:xfrm rot="1824759">
              <a:off x="-672652" y="2378353"/>
              <a:ext cx="1392104" cy="2371584"/>
            </a:xfrm>
            <a:custGeom>
              <a:avLst/>
              <a:gdLst>
                <a:gd name="connsiteX0" fmla="*/ 0 w 1392104"/>
                <a:gd name="connsiteY0" fmla="*/ 0 h 2371584"/>
                <a:gd name="connsiteX1" fmla="*/ 812697 w 1392104"/>
                <a:gd name="connsiteY1" fmla="*/ 0 h 2371584"/>
                <a:gd name="connsiteX2" fmla="*/ 1392104 w 1392104"/>
                <a:gd name="connsiteY2" fmla="*/ 579407 h 2371584"/>
                <a:gd name="connsiteX3" fmla="*/ 1392104 w 1392104"/>
                <a:gd name="connsiteY3" fmla="*/ 2371584 h 2371584"/>
              </a:gdLst>
              <a:ahLst/>
              <a:cxnLst>
                <a:cxn ang="0">
                  <a:pos x="connsiteX0" y="connsiteY0"/>
                </a:cxn>
                <a:cxn ang="0">
                  <a:pos x="connsiteX1" y="connsiteY1"/>
                </a:cxn>
                <a:cxn ang="0">
                  <a:pos x="connsiteX2" y="connsiteY2"/>
                </a:cxn>
                <a:cxn ang="0">
                  <a:pos x="connsiteX3" y="connsiteY3"/>
                </a:cxn>
              </a:cxnLst>
              <a:rect l="l" t="t" r="r" b="b"/>
              <a:pathLst>
                <a:path w="1392104" h="2371584">
                  <a:moveTo>
                    <a:pt x="0" y="0"/>
                  </a:moveTo>
                  <a:lnTo>
                    <a:pt x="812697" y="0"/>
                  </a:lnTo>
                  <a:cubicBezTo>
                    <a:pt x="1132695" y="0"/>
                    <a:pt x="1392104" y="259409"/>
                    <a:pt x="1392104" y="579407"/>
                  </a:cubicBezTo>
                  <a:lnTo>
                    <a:pt x="1392104" y="2371584"/>
                  </a:lnTo>
                  <a:close/>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任意多边形: 形状 21"/>
            <p:cNvSpPr/>
            <p:nvPr>
              <p:custDataLst>
                <p:tags r:id="rId10"/>
              </p:custDataLst>
            </p:nvPr>
          </p:nvSpPr>
          <p:spPr>
            <a:xfrm rot="17984747" flipH="1" flipV="1">
              <a:off x="11206994" y="3002750"/>
              <a:ext cx="1970012" cy="1125762"/>
            </a:xfrm>
            <a:custGeom>
              <a:avLst/>
              <a:gdLst>
                <a:gd name="connsiteX0" fmla="*/ 0 w 1970012"/>
                <a:gd name="connsiteY0" fmla="*/ 1125762 h 1125762"/>
                <a:gd name="connsiteX1" fmla="*/ 1970012 w 1970012"/>
                <a:gd name="connsiteY1" fmla="*/ 0 h 1125762"/>
                <a:gd name="connsiteX2" fmla="*/ 1970012 w 1970012"/>
                <a:gd name="connsiteY2" fmla="*/ 536720 h 1125762"/>
                <a:gd name="connsiteX3" fmla="*/ 1380970 w 1970012"/>
                <a:gd name="connsiteY3" fmla="*/ 1125762 h 1125762"/>
              </a:gdLst>
              <a:ahLst/>
              <a:cxnLst>
                <a:cxn ang="0">
                  <a:pos x="connsiteX0" y="connsiteY0"/>
                </a:cxn>
                <a:cxn ang="0">
                  <a:pos x="connsiteX1" y="connsiteY1"/>
                </a:cxn>
                <a:cxn ang="0">
                  <a:pos x="connsiteX2" y="connsiteY2"/>
                </a:cxn>
                <a:cxn ang="0">
                  <a:pos x="connsiteX3" y="connsiteY3"/>
                </a:cxn>
              </a:cxnLst>
              <a:rect l="l" t="t" r="r" b="b"/>
              <a:pathLst>
                <a:path w="1970012" h="1125762">
                  <a:moveTo>
                    <a:pt x="0" y="1125762"/>
                  </a:moveTo>
                  <a:lnTo>
                    <a:pt x="1970012" y="0"/>
                  </a:lnTo>
                  <a:lnTo>
                    <a:pt x="1970012" y="536720"/>
                  </a:lnTo>
                  <a:cubicBezTo>
                    <a:pt x="1970012" y="862039"/>
                    <a:pt x="1706289" y="1125762"/>
                    <a:pt x="1380970" y="11257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6" name="任意多边形: 形状 25"/>
            <p:cNvSpPr/>
            <p:nvPr>
              <p:custDataLst>
                <p:tags r:id="rId11"/>
              </p:custDataLst>
            </p:nvPr>
          </p:nvSpPr>
          <p:spPr>
            <a:xfrm rot="1824759" flipH="1" flipV="1">
              <a:off x="11437602" y="1676646"/>
              <a:ext cx="1461996" cy="2490651"/>
            </a:xfrm>
            <a:custGeom>
              <a:avLst/>
              <a:gdLst>
                <a:gd name="connsiteX0" fmla="*/ 1461996 w 1461996"/>
                <a:gd name="connsiteY0" fmla="*/ 2490651 h 2490651"/>
                <a:gd name="connsiteX1" fmla="*/ 0 w 1461996"/>
                <a:gd name="connsiteY1" fmla="*/ 0 h 2490651"/>
                <a:gd name="connsiteX2" fmla="*/ 882589 w 1461996"/>
                <a:gd name="connsiteY2" fmla="*/ 0 h 2490651"/>
                <a:gd name="connsiteX3" fmla="*/ 1461996 w 1461996"/>
                <a:gd name="connsiteY3" fmla="*/ 579407 h 2490651"/>
              </a:gdLst>
              <a:ahLst/>
              <a:cxnLst>
                <a:cxn ang="0">
                  <a:pos x="connsiteX0" y="connsiteY0"/>
                </a:cxn>
                <a:cxn ang="0">
                  <a:pos x="connsiteX1" y="connsiteY1"/>
                </a:cxn>
                <a:cxn ang="0">
                  <a:pos x="connsiteX2" y="connsiteY2"/>
                </a:cxn>
                <a:cxn ang="0">
                  <a:pos x="connsiteX3" y="connsiteY3"/>
                </a:cxn>
              </a:cxnLst>
              <a:rect l="l" t="t" r="r" b="b"/>
              <a:pathLst>
                <a:path w="1461996" h="2490651">
                  <a:moveTo>
                    <a:pt x="1461996" y="2490651"/>
                  </a:moveTo>
                  <a:lnTo>
                    <a:pt x="0" y="0"/>
                  </a:lnTo>
                  <a:lnTo>
                    <a:pt x="882589" y="0"/>
                  </a:lnTo>
                  <a:cubicBezTo>
                    <a:pt x="1202587" y="0"/>
                    <a:pt x="1461996" y="259409"/>
                    <a:pt x="1461996" y="579407"/>
                  </a:cubicBezTo>
                  <a:close/>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 y="0"/>
            <a:ext cx="12192001" cy="6858000"/>
            <a:chOff x="-1" y="0"/>
            <a:chExt cx="12192001" cy="6858000"/>
          </a:xfrm>
        </p:grpSpPr>
        <p:sp>
          <p:nvSpPr>
            <p:cNvPr id="8" name="任意多边形: 形状 7"/>
            <p:cNvSpPr/>
            <p:nvPr userDrawn="1">
              <p:custDataLst>
                <p:tags r:id="rId7"/>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圆角 8"/>
            <p:cNvSpPr/>
            <p:nvPr userDrawn="1">
              <p:custDataLst>
                <p:tags r:id="rId8"/>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9"/>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圆角 10"/>
            <p:cNvSpPr/>
            <p:nvPr userDrawn="1">
              <p:custDataLst>
                <p:tags r:id="rId10"/>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custDataLst>
                <p:tags r:id="rId11"/>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pPr/>
              <a:t>2020-8-12</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085554" y="2618373"/>
            <a:ext cx="598153" cy="589412"/>
            <a:chOff x="1672851" y="2280256"/>
            <a:chExt cx="2390116" cy="2355189"/>
          </a:xfrm>
        </p:grpSpPr>
        <p:sp>
          <p:nvSpPr>
            <p:cNvPr id="8" name="矩形: 圆角 7"/>
            <p:cNvSpPr/>
            <p:nvPr>
              <p:custDataLst>
                <p:tags r:id="rId7"/>
              </p:custDataLst>
            </p:nvPr>
          </p:nvSpPr>
          <p:spPr>
            <a:xfrm>
              <a:off x="1901921" y="2764268"/>
              <a:ext cx="1507252" cy="150725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5A63"/>
                </a:solidFill>
              </a:endParaRPr>
            </a:p>
          </p:txBody>
        </p:sp>
        <p:sp>
          <p:nvSpPr>
            <p:cNvPr id="9" name="矩形: 圆角 8"/>
            <p:cNvSpPr/>
            <p:nvPr>
              <p:custDataLst>
                <p:tags r:id="rId8"/>
              </p:custDataLst>
            </p:nvPr>
          </p:nvSpPr>
          <p:spPr>
            <a:xfrm>
              <a:off x="2358226" y="2280256"/>
              <a:ext cx="1704741" cy="17047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5A63"/>
                </a:solidFill>
              </a:endParaRPr>
            </a:p>
          </p:txBody>
        </p:sp>
        <p:sp>
          <p:nvSpPr>
            <p:cNvPr id="10" name="矩形: 圆角 9"/>
            <p:cNvSpPr/>
            <p:nvPr>
              <p:custDataLst>
                <p:tags r:id="rId9"/>
              </p:custDataLst>
            </p:nvPr>
          </p:nvSpPr>
          <p:spPr>
            <a:xfrm>
              <a:off x="1672851" y="3264697"/>
              <a:ext cx="1370749" cy="137074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D5A63"/>
                </a:solidFill>
              </a:endParaRPr>
            </a:p>
          </p:txBody>
        </p:sp>
      </p:gr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pPr/>
              <a:t>2020-8-12</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5"/>
            </p:custDataLst>
          </p:nvPr>
        </p:nvSpPr>
        <p:spPr>
          <a:xfrm>
            <a:off x="3672506" y="3422693"/>
            <a:ext cx="4846987" cy="707886"/>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6"/>
            </p:custDataLst>
          </p:nvPr>
        </p:nvSpPr>
        <p:spPr>
          <a:xfrm>
            <a:off x="3672506" y="4192716"/>
            <a:ext cx="4846987" cy="820683"/>
          </a:xfrm>
        </p:spPr>
        <p:txBody>
          <a:bodyPr lIns="90000" tIns="0" rIns="90000" bIns="46800">
            <a:normAutofit/>
          </a:bodyPr>
          <a:lstStyle>
            <a:lvl1pPr marL="0" indent="0" algn="ctr" eaLnBrk="1" fontAlgn="auto" latinLnBrk="0" hangingPunct="1">
              <a:buNone/>
              <a:defRPr kumimoji="0" lang="zh-CN" altLang="en-US" sz="1600" b="0" i="0" u="none" strike="noStrike" kern="1200" cap="none" spc="150" normalizeH="0" baseline="0" noProof="1">
                <a:solidFill>
                  <a:schemeClr val="accent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 y="0"/>
            <a:ext cx="12192001" cy="6858000"/>
            <a:chOff x="-1" y="0"/>
            <a:chExt cx="12192001" cy="6858000"/>
          </a:xfrm>
        </p:grpSpPr>
        <p:sp>
          <p:nvSpPr>
            <p:cNvPr id="8" name="任意多边形: 形状 7"/>
            <p:cNvSpPr/>
            <p:nvPr userDrawn="1">
              <p:custDataLst>
                <p:tags r:id="rId8"/>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圆角 8"/>
            <p:cNvSpPr/>
            <p:nvPr userDrawn="1">
              <p:custDataLst>
                <p:tags r:id="rId9"/>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10"/>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圆角 10"/>
            <p:cNvSpPr/>
            <p:nvPr userDrawn="1">
              <p:custDataLst>
                <p:tags r:id="rId11"/>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custDataLst>
                <p:tags r:id="rId12"/>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pPr/>
              <a:t>2020-8-12</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1" y="0"/>
            <a:ext cx="12192001" cy="6858000"/>
            <a:chOff x="-1" y="0"/>
            <a:chExt cx="12192001" cy="6858000"/>
          </a:xfrm>
        </p:grpSpPr>
        <p:sp>
          <p:nvSpPr>
            <p:cNvPr id="11" name="任意多边形: 形状 10"/>
            <p:cNvSpPr/>
            <p:nvPr userDrawn="1">
              <p:custDataLst>
                <p:tags r:id="rId10"/>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圆角 11"/>
            <p:cNvSpPr/>
            <p:nvPr userDrawn="1">
              <p:custDataLst>
                <p:tags r:id="rId11"/>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custDataLst>
                <p:tags r:id="rId12"/>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圆角 13"/>
            <p:cNvSpPr/>
            <p:nvPr userDrawn="1">
              <p:custDataLst>
                <p:tags r:id="rId13"/>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14"/>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pPr/>
              <a:t>2020-8-12</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 y="0"/>
            <a:ext cx="12192001" cy="6858000"/>
            <a:chOff x="-1" y="0"/>
            <a:chExt cx="12192001" cy="6858000"/>
          </a:xfrm>
        </p:grpSpPr>
        <p:sp>
          <p:nvSpPr>
            <p:cNvPr id="7" name="任意多边形: 形状 6"/>
            <p:cNvSpPr/>
            <p:nvPr userDrawn="1">
              <p:custDataLst>
                <p:tags r:id="rId6"/>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圆角 7"/>
            <p:cNvSpPr/>
            <p:nvPr userDrawn="1">
              <p:custDataLst>
                <p:tags r:id="rId7"/>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custDataLst>
                <p:tags r:id="rId8"/>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圆角 9"/>
            <p:cNvSpPr/>
            <p:nvPr userDrawn="1">
              <p:custDataLst>
                <p:tags r:id="rId9"/>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userDrawn="1">
              <p:custDataLst>
                <p:tags r:id="rId10"/>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2020-8-12</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2020-8-12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 y="0"/>
            <a:ext cx="12192001" cy="6858000"/>
            <a:chOff x="-1" y="0"/>
            <a:chExt cx="12192001" cy="6858000"/>
          </a:xfrm>
        </p:grpSpPr>
        <p:sp>
          <p:nvSpPr>
            <p:cNvPr id="9" name="任意多边形: 形状 8"/>
            <p:cNvSpPr/>
            <p:nvPr userDrawn="1">
              <p:custDataLst>
                <p:tags r:id="rId8"/>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圆角 9"/>
            <p:cNvSpPr/>
            <p:nvPr userDrawn="1">
              <p:custDataLst>
                <p:tags r:id="rId9"/>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0"/>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圆角 11"/>
            <p:cNvSpPr/>
            <p:nvPr userDrawn="1">
              <p:custDataLst>
                <p:tags r:id="rId11"/>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userDrawn="1">
              <p:custDataLst>
                <p:tags r:id="rId12"/>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pPr/>
              <a:t>2020-8-12</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 y="0"/>
            <a:ext cx="12192001" cy="6858000"/>
            <a:chOff x="-1" y="0"/>
            <a:chExt cx="12192001" cy="6858000"/>
          </a:xfrm>
        </p:grpSpPr>
        <p:sp>
          <p:nvSpPr>
            <p:cNvPr id="8" name="任意多边形: 形状 7"/>
            <p:cNvSpPr/>
            <p:nvPr userDrawn="1">
              <p:custDataLst>
                <p:tags r:id="rId7"/>
              </p:custDataLst>
            </p:nvPr>
          </p:nvSpPr>
          <p:spPr>
            <a:xfrm>
              <a:off x="-1" y="6410324"/>
              <a:ext cx="447676" cy="447676"/>
            </a:xfrm>
            <a:custGeom>
              <a:avLst/>
              <a:gdLst>
                <a:gd name="connsiteX0" fmla="*/ 0 w 447676"/>
                <a:gd name="connsiteY0" fmla="*/ 0 h 447676"/>
                <a:gd name="connsiteX1" fmla="*/ 315630 w 447676"/>
                <a:gd name="connsiteY1" fmla="*/ 0 h 447676"/>
                <a:gd name="connsiteX2" fmla="*/ 447676 w 447676"/>
                <a:gd name="connsiteY2" fmla="*/ 132046 h 447676"/>
                <a:gd name="connsiteX3" fmla="*/ 447676 w 447676"/>
                <a:gd name="connsiteY3" fmla="*/ 447676 h 447676"/>
                <a:gd name="connsiteX4" fmla="*/ 0 w 447676"/>
                <a:gd name="connsiteY4" fmla="*/ 447676 h 44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447676">
                  <a:moveTo>
                    <a:pt x="0" y="0"/>
                  </a:moveTo>
                  <a:lnTo>
                    <a:pt x="315630" y="0"/>
                  </a:lnTo>
                  <a:cubicBezTo>
                    <a:pt x="388557" y="0"/>
                    <a:pt x="447676" y="59119"/>
                    <a:pt x="447676" y="132046"/>
                  </a:cubicBezTo>
                  <a:lnTo>
                    <a:pt x="447676" y="447676"/>
                  </a:lnTo>
                  <a:lnTo>
                    <a:pt x="0" y="447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圆角 8"/>
            <p:cNvSpPr/>
            <p:nvPr userDrawn="1">
              <p:custDataLst>
                <p:tags r:id="rId8"/>
              </p:custDataLst>
            </p:nvPr>
          </p:nvSpPr>
          <p:spPr>
            <a:xfrm>
              <a:off x="11443539" y="85199"/>
              <a:ext cx="609332" cy="60933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形状 9"/>
            <p:cNvSpPr/>
            <p:nvPr userDrawn="1">
              <p:custDataLst>
                <p:tags r:id="rId9"/>
              </p:custDataLst>
            </p:nvPr>
          </p:nvSpPr>
          <p:spPr>
            <a:xfrm>
              <a:off x="11628008" y="0"/>
              <a:ext cx="563992" cy="578700"/>
            </a:xfrm>
            <a:custGeom>
              <a:avLst/>
              <a:gdLst>
                <a:gd name="connsiteX0" fmla="*/ 887 w 563992"/>
                <a:gd name="connsiteY0" fmla="*/ 0 h 578700"/>
                <a:gd name="connsiteX1" fmla="*/ 563992 w 563992"/>
                <a:gd name="connsiteY1" fmla="*/ 0 h 578700"/>
                <a:gd name="connsiteX2" fmla="*/ 563992 w 563992"/>
                <a:gd name="connsiteY2" fmla="*/ 578700 h 578700"/>
                <a:gd name="connsiteX3" fmla="*/ 114864 w 563992"/>
                <a:gd name="connsiteY3" fmla="*/ 578700 h 578700"/>
                <a:gd name="connsiteX4" fmla="*/ 0 w 563992"/>
                <a:gd name="connsiteY4" fmla="*/ 463836 h 578700"/>
                <a:gd name="connsiteX5" fmla="*/ 0 w 563992"/>
                <a:gd name="connsiteY5" fmla="*/ 4393 h 57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992" h="578700">
                  <a:moveTo>
                    <a:pt x="887" y="0"/>
                  </a:moveTo>
                  <a:lnTo>
                    <a:pt x="563992" y="0"/>
                  </a:lnTo>
                  <a:lnTo>
                    <a:pt x="563992" y="578700"/>
                  </a:lnTo>
                  <a:lnTo>
                    <a:pt x="114864" y="578700"/>
                  </a:lnTo>
                  <a:cubicBezTo>
                    <a:pt x="51426" y="578700"/>
                    <a:pt x="0" y="527274"/>
                    <a:pt x="0" y="463836"/>
                  </a:cubicBezTo>
                  <a:lnTo>
                    <a:pt x="0" y="43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圆角 10"/>
            <p:cNvSpPr/>
            <p:nvPr userDrawn="1">
              <p:custDataLst>
                <p:tags r:id="rId10"/>
              </p:custDataLst>
            </p:nvPr>
          </p:nvSpPr>
          <p:spPr>
            <a:xfrm>
              <a:off x="11350934" y="287506"/>
              <a:ext cx="554149" cy="55414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custDataLst>
                <p:tags r:id="rId11"/>
              </p:custDataLst>
            </p:nvPr>
          </p:nvSpPr>
          <p:spPr>
            <a:xfrm>
              <a:off x="122567" y="6291396"/>
              <a:ext cx="444035" cy="444035"/>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pPr/>
              <a:t>2020-8-12</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2020-8-12</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3.xml"/><Relationship Id="rId4" Type="http://schemas.openxmlformats.org/officeDocument/2006/relationships/tags" Target="../tags/tag28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slideLayout" Target="../slideLayouts/slideLayout3.xml"/><Relationship Id="rId4" Type="http://schemas.openxmlformats.org/officeDocument/2006/relationships/tags" Target="../tags/tag290.xml"/></Relationships>
</file>

<file path=ppt/slides/_rels/slide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3.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4.xml"/></Relationships>
</file>

<file path=ppt/slides/_rels/slide130.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3.xml"/><Relationship Id="rId4" Type="http://schemas.openxmlformats.org/officeDocument/2006/relationships/tags" Target="../tags/tag29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3.xml"/><Relationship Id="rId4" Type="http://schemas.openxmlformats.org/officeDocument/2006/relationships/tags" Target="../tags/tag299.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14.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slideLayout" Target="../slideLayouts/slideLayout3.xml"/><Relationship Id="rId4" Type="http://schemas.openxmlformats.org/officeDocument/2006/relationships/tags" Target="../tags/tag228.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1.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3.xml"/></Relationships>
</file>

<file path=ppt/slides/_rels/slide143.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3.xml"/><Relationship Id="rId4" Type="http://schemas.openxmlformats.org/officeDocument/2006/relationships/tags" Target="../tags/tag307.xml"/></Relationships>
</file>

<file path=ppt/slides/_rels/slide1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9.xml"/></Relationships>
</file>

<file path=ppt/slides/_rels/slide1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slideLayout" Target="../slideLayouts/slideLayout3.xml"/><Relationship Id="rId4" Type="http://schemas.openxmlformats.org/officeDocument/2006/relationships/tags" Target="../tags/tag2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18" Type="http://schemas.openxmlformats.org/officeDocument/2006/relationships/slideLayout" Target="../slideLayouts/slideLayout6.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tags" Target="../tags/tag205.xml"/><Relationship Id="rId17" Type="http://schemas.openxmlformats.org/officeDocument/2006/relationships/tags" Target="../tags/tag210.xml"/><Relationship Id="rId2" Type="http://schemas.openxmlformats.org/officeDocument/2006/relationships/tags" Target="../tags/tag195.xml"/><Relationship Id="rId16" Type="http://schemas.openxmlformats.org/officeDocument/2006/relationships/tags" Target="../tags/tag209.xml"/><Relationship Id="rId1" Type="http://schemas.openxmlformats.org/officeDocument/2006/relationships/themeOverride" Target="../theme/themeOverride1.xml"/><Relationship Id="rId6" Type="http://schemas.openxmlformats.org/officeDocument/2006/relationships/tags" Target="../tags/tag199.xml"/><Relationship Id="rId11" Type="http://schemas.openxmlformats.org/officeDocument/2006/relationships/tags" Target="../tags/tag204.xml"/><Relationship Id="rId5" Type="http://schemas.openxmlformats.org/officeDocument/2006/relationships/tags" Target="../tags/tag198.xml"/><Relationship Id="rId15" Type="http://schemas.openxmlformats.org/officeDocument/2006/relationships/tags" Target="../tags/tag208.xml"/><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8.xml"/></Relationships>
</file>

<file path=ppt/slides/_rels/slide32.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hemeOverride" Target="../theme/themeOverride3.xml"/><Relationship Id="rId6" Type="http://schemas.openxmlformats.org/officeDocument/2006/relationships/slideLayout" Target="../slideLayouts/slideLayout3.xml"/><Relationship Id="rId5" Type="http://schemas.openxmlformats.org/officeDocument/2006/relationships/tags" Target="../tags/tag242.xml"/><Relationship Id="rId4" Type="http://schemas.openxmlformats.org/officeDocument/2006/relationships/tags" Target="../tags/tag24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hemeOverride" Target="../theme/themeOverride2.xml"/><Relationship Id="rId6" Type="http://schemas.openxmlformats.org/officeDocument/2006/relationships/slideLayout" Target="../slideLayouts/slideLayout3.xml"/><Relationship Id="rId5" Type="http://schemas.openxmlformats.org/officeDocument/2006/relationships/tags" Target="../tags/tag215.xml"/><Relationship Id="rId4" Type="http://schemas.openxmlformats.org/officeDocument/2006/relationships/tags" Target="../tags/tag21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44.xml"/></Relationships>
</file>

<file path=ppt/slides/_rels/slide41.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Layout" Target="../slideLayouts/slideLayout3.xml"/><Relationship Id="rId4" Type="http://schemas.openxmlformats.org/officeDocument/2006/relationships/tags" Target="../tags/tag2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slideLayout" Target="../slideLayouts/slideLayout3.xml"/><Relationship Id="rId4" Type="http://schemas.openxmlformats.org/officeDocument/2006/relationships/tags" Target="../tags/tag25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slideLayout" Target="../slideLayouts/slideLayout3.xml"/><Relationship Id="rId4" Type="http://schemas.openxmlformats.org/officeDocument/2006/relationships/tags" Target="../tags/tag2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slideLayout" Target="../slideLayouts/slideLayout3.xml"/><Relationship Id="rId4" Type="http://schemas.openxmlformats.org/officeDocument/2006/relationships/tags" Target="../tags/tag2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slideLayout" Target="../slideLayouts/slideLayout3.xml"/><Relationship Id="rId4" Type="http://schemas.openxmlformats.org/officeDocument/2006/relationships/tags" Target="../tags/tag2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65.xml"/></Relationships>
</file>

<file path=ppt/slides/_rels/slide72.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5" Type="http://schemas.openxmlformats.org/officeDocument/2006/relationships/slideLayout" Target="../slideLayouts/slideLayout3.xml"/><Relationship Id="rId4" Type="http://schemas.openxmlformats.org/officeDocument/2006/relationships/tags" Target="../tags/tag26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9.xml"/></Relationships>
</file>

<file path=ppt/slides/_rels/slide80.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slideLayout" Target="../slideLayouts/slideLayout3.xml"/><Relationship Id="rId4" Type="http://schemas.openxmlformats.org/officeDocument/2006/relationships/tags" Target="../tags/tag27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slideLayout" Target="../slideLayouts/slideLayout3.xml"/><Relationship Id="rId4" Type="http://schemas.openxmlformats.org/officeDocument/2006/relationships/tags" Target="../tags/tag27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78.xml"/></Relationships>
</file>

<file path=ppt/slides/_rels/slide94.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3.xml"/><Relationship Id="rId4" Type="http://schemas.openxmlformats.org/officeDocument/2006/relationships/tags" Target="../tags/tag28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en-US" dirty="0">
                <a:solidFill>
                  <a:srgbClr val="00B0F0"/>
                </a:solidFill>
              </a:rPr>
              <a:t>创新创业教育</a:t>
            </a:r>
          </a:p>
        </p:txBody>
      </p:sp>
      <p:sp>
        <p:nvSpPr>
          <p:cNvPr id="3" name="文本占位符 2"/>
          <p:cNvSpPr>
            <a:spLocks noGrp="1"/>
          </p:cNvSpPr>
          <p:nvPr>
            <p:ph type="body" sz="quarter" idx="13"/>
            <p:custDataLst>
              <p:tags r:id="rId3"/>
            </p:custDataLst>
          </p:nvPr>
        </p:nvSpPr>
        <p:spPr/>
        <p:txBody>
          <a:bodyPr>
            <a:normAutofit fontScale="57500" lnSpcReduction="20000"/>
          </a:bodyPr>
          <a:lstStyle/>
          <a:p>
            <a:r>
              <a:rPr lang="zh-CN" altLang="en-US"/>
              <a:t>在此输入您的封面副标题</a:t>
            </a:r>
          </a:p>
        </p:txBody>
      </p:sp>
      <p:sp>
        <p:nvSpPr>
          <p:cNvPr id="6" name="副标题 5"/>
          <p:cNvSpPr>
            <a:spLocks noGrp="1"/>
          </p:cNvSpPr>
          <p:nvPr>
            <p:ph type="subTitle" idx="1"/>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六、</a:t>
            </a:r>
            <a:r>
              <a:rPr>
                <a:sym typeface="+mn-ea"/>
              </a:rPr>
              <a:t>创新精神</a:t>
            </a:r>
            <a:endParaRPr lang="zh-CN" altLang="en-US"/>
          </a:p>
        </p:txBody>
      </p:sp>
      <p:sp>
        <p:nvSpPr>
          <p:cNvPr id="3" name="内容占位符 2"/>
          <p:cNvSpPr>
            <a:spLocks noGrp="1"/>
          </p:cNvSpPr>
          <p:nvPr>
            <p:ph idx="1"/>
          </p:nvPr>
        </p:nvSpPr>
        <p:spPr/>
        <p:txBody>
          <a:bodyPr/>
          <a:lstStyle/>
          <a:p>
            <a:r>
              <a:rPr lang="zh-CN" altLang="en-US"/>
              <a:t>所谓的创新精神，是指具有能够综合运用已有的知识、信息、技能和方法，提出新方法、新观点的思维能力和进行发明创造、改革的意志、信心、勇气和智慧。</a:t>
            </a:r>
          </a:p>
          <a:p>
            <a:r>
              <a:rPr lang="zh-CN" altLang="en-US"/>
              <a:t>创新精神属于科学精神和科学思想范畴，是进行创新活动必须具备的一些心理特征，包括创新意识、创新兴趣、创新胆量、创新决心，以及相关的思维活动。</a:t>
            </a:r>
          </a:p>
          <a:p>
            <a:endParaRPr lang="zh-CN" altLang="en-US"/>
          </a:p>
          <a:p>
            <a:r>
              <a:rPr lang="zh-CN" altLang="en-US"/>
              <a:t>前苏联心理学家达维多夫提出：</a:t>
            </a:r>
            <a:r>
              <a:rPr lang="en-US" altLang="zh-CN"/>
              <a:t>“</a:t>
            </a:r>
            <a:r>
              <a:rPr lang="zh-CN" altLang="en-US">
                <a:solidFill>
                  <a:srgbClr val="00B0F0"/>
                </a:solidFill>
              </a:rPr>
              <a:t>没有创新精神的人永远都只能是一个执行者。只有敢为人先的人，才最有资格成为真正的先驱者</a:t>
            </a:r>
            <a:r>
              <a:rPr lang="zh-CN" altLang="en-US"/>
              <a:t>。</a:t>
            </a:r>
            <a:r>
              <a:rPr lang="en-US" altLang="zh-CN"/>
              <a:t>”</a:t>
            </a:r>
          </a:p>
          <a:p>
            <a:endParaRPr lang="en-US" altLang="zh-CN"/>
          </a:p>
          <a:p>
            <a:r>
              <a:rPr lang="en-US" altLang="zh-CN"/>
              <a:t>《周易·系辞下》“穷则变，变则通，通则久”</a:t>
            </a:r>
            <a:r>
              <a:t>：</a:t>
            </a:r>
            <a:r>
              <a:rPr lang="en-US" altLang="zh-CN"/>
              <a:t>事物发展到了极点，就要发生变化，发生变化，才会使事物的发展不受阻塞，事物才能不断的发展。说明</a:t>
            </a:r>
            <a:r>
              <a:rPr lang="en-US" altLang="zh-CN">
                <a:solidFill>
                  <a:srgbClr val="00B0F0"/>
                </a:solidFill>
              </a:rPr>
              <a:t>在面临不断发展的局面时，必须要改变现状，进行变革和革命</a:t>
            </a:r>
            <a:r>
              <a:rPr lang="en-US" altLang="zh-CN"/>
              <a:t>。</a:t>
            </a: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mtClean="0">
                <a:sym typeface="+mn-ea"/>
              </a:rPr>
              <a:t>二、不同</a:t>
            </a:r>
            <a:r>
              <a:rPr>
                <a:sym typeface="+mn-ea"/>
              </a:rPr>
              <a:t>类型企业组织形式的比较</a:t>
            </a:r>
            <a:r>
              <a:rPr lang="zh-CN" altLang="en-US" dirty="0"/>
              <a:t/>
            </a:r>
            <a:br>
              <a:rPr lang="zh-CN" altLang="en-US" dirty="0"/>
            </a:br>
            <a:endParaRPr lang="zh-CN" altLang="en-US"/>
          </a:p>
        </p:txBody>
      </p:sp>
      <p:graphicFrame>
        <p:nvGraphicFramePr>
          <p:cNvPr id="3" name="表格 2"/>
          <p:cNvGraphicFramePr/>
          <p:nvPr/>
        </p:nvGraphicFramePr>
        <p:xfrm>
          <a:off x="669925" y="1338580"/>
          <a:ext cx="10732770" cy="4057015"/>
        </p:xfrm>
        <a:graphic>
          <a:graphicData uri="http://schemas.openxmlformats.org/drawingml/2006/table">
            <a:tbl>
              <a:tblPr firstRow="1" bandRow="1">
                <a:tableStyleId>{5940675A-B579-460E-94D1-54222C63F5DA}</a:tableStyleId>
              </a:tblPr>
              <a:tblGrid>
                <a:gridCol w="1328420"/>
                <a:gridCol w="2507615"/>
                <a:gridCol w="2600960"/>
                <a:gridCol w="2047240"/>
                <a:gridCol w="2248535"/>
              </a:tblGrid>
              <a:tr h="1706880">
                <a:tc>
                  <a:txBody>
                    <a:bodyPr/>
                    <a:lstStyle/>
                    <a:p>
                      <a:pPr indent="0">
                        <a:buNone/>
                      </a:pPr>
                      <a:r>
                        <a:rPr lang="en-US" sz="1600" b="0">
                          <a:latin typeface="宋体" panose="02010600030101010101" pitchFamily="2" charset="-122"/>
                          <a:cs typeface="宋体" panose="02010600030101010101" pitchFamily="2" charset="-122"/>
                        </a:rPr>
                        <a:t>9. 所得分配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除全体股东另有约定，有限责任公司的股东按照实缴的出资比例分取红利。</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股份有限公司按照股东持有的股份比例分配，公司章程规定不按照出资比例分取红利的除外。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除合伙协议另有约定或合伙人协商决定，有限合伙企业的合伙人按照实缴出资比例分配、分担；无法确定出资比例的，由合伙人平均分配、分担。</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无特别规定。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6295">
                <a:tc>
                  <a:txBody>
                    <a:bodyPr/>
                    <a:lstStyle/>
                    <a:p>
                      <a:pPr indent="0">
                        <a:buNone/>
                      </a:pPr>
                      <a:r>
                        <a:rPr lang="en-US" sz="1600" b="0">
                          <a:latin typeface="宋体" panose="02010600030101010101" pitchFamily="2" charset="-122"/>
                          <a:cs typeface="宋体" panose="02010600030101010101" pitchFamily="2" charset="-122"/>
                        </a:rPr>
                        <a:t>10. 税负</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缴纳企业所得税和个人所得税，其中企业所得税的税率为25%。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缴纳企业所得税和个人所得税，其中企业所得税的税率为25%。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有限合伙企业税负较轻。其不必缴纳企业所得税，仅对合伙人收益部分征收个人所得税。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个人独资企业应当依法履行纳税义务</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三、创业者</a:t>
            </a:r>
            <a:r>
              <a:rPr lang="zh-CN" altLang="en-US" dirty="0"/>
              <a:t>的新选择：有限合伙</a:t>
            </a:r>
          </a:p>
        </p:txBody>
      </p:sp>
      <p:sp>
        <p:nvSpPr>
          <p:cNvPr id="3" name="内容占位符 2"/>
          <p:cNvSpPr>
            <a:spLocks noGrp="1"/>
          </p:cNvSpPr>
          <p:nvPr>
            <p:ph idx="1"/>
          </p:nvPr>
        </p:nvSpPr>
        <p:spPr/>
        <p:txBody>
          <a:bodyPr/>
          <a:lstStyle/>
          <a:p>
            <a:r>
              <a:rPr lang="zh-CN" altLang="en-US" dirty="0" smtClean="0"/>
              <a:t>有限</a:t>
            </a:r>
            <a:r>
              <a:rPr lang="zh-CN" altLang="en-US" dirty="0"/>
              <a:t>合伙企业，是指普通合伙企业和有限合伙企业共同组成，普通合伙人对合伙债务承担无限连带责任，有限合伙人以其出资为限对合伙企业承担有限责任的营利性组织</a:t>
            </a:r>
            <a:r>
              <a:rPr lang="zh-CN" altLang="en-US" dirty="0" smtClean="0"/>
              <a:t>。</a:t>
            </a:r>
            <a:endParaRPr lang="en-US" altLang="zh-CN" dirty="0" smtClean="0"/>
          </a:p>
          <a:p>
            <a:r>
              <a:rPr lang="zh-CN" altLang="en-US" dirty="0" smtClean="0"/>
              <a:t>通常</a:t>
            </a:r>
            <a:r>
              <a:rPr lang="zh-CN" altLang="en-US" dirty="0"/>
              <a:t>而言，创业者往往是拥有投资管理能力或者技术研发能力之人</a:t>
            </a:r>
            <a:r>
              <a:rPr lang="zh-CN" altLang="en-US" dirty="0" smtClean="0"/>
              <a:t>，但是</a:t>
            </a:r>
            <a:r>
              <a:rPr lang="zh-CN" altLang="en-US" dirty="0"/>
              <a:t>他们缺乏创业资金，而风险投资者是拥有大量资金、专业从事投资的企业或者个人，他们不愿意或者无精力参与企业经营，在此种情况下，有限合伙制度契合了市场需求，能调动各方面的投资创业热情，实现了风险投资人与创业者之间的最佳结合。</a:t>
            </a:r>
            <a:r>
              <a:rPr lang="zh-CN" altLang="en-US" dirty="0" smtClean="0"/>
              <a:t> </a:t>
            </a:r>
            <a:endParaRPr lang="zh-CN" altLang="en-US" dirty="0"/>
          </a:p>
          <a:p>
            <a:r>
              <a:rPr lang="zh-CN" altLang="en-US" dirty="0"/>
              <a:t>有限合伙制度的积极</a:t>
            </a:r>
            <a:r>
              <a:rPr lang="zh-CN" altLang="en-US" dirty="0" smtClean="0"/>
              <a:t>作用：（</a:t>
            </a:r>
            <a:r>
              <a:rPr lang="en-US" altLang="zh-CN" dirty="0"/>
              <a:t>1</a:t>
            </a:r>
            <a:r>
              <a:rPr lang="zh-CN" altLang="en-US" dirty="0"/>
              <a:t>）与国际接轨、满足市场经济的要求</a:t>
            </a:r>
            <a:r>
              <a:rPr lang="zh-CN" altLang="en-US" dirty="0" smtClean="0"/>
              <a:t>。（</a:t>
            </a:r>
            <a:r>
              <a:rPr lang="en-US" altLang="zh-CN" dirty="0"/>
              <a:t>2</a:t>
            </a:r>
            <a:r>
              <a:rPr lang="zh-CN" altLang="en-US" dirty="0"/>
              <a:t>）为企业法人尤其是国有企业参与合伙铺平道路</a:t>
            </a:r>
            <a:r>
              <a:rPr lang="zh-CN" altLang="en-US" dirty="0" smtClean="0"/>
              <a:t>。（</a:t>
            </a:r>
            <a:r>
              <a:rPr lang="en-US" altLang="zh-CN" dirty="0"/>
              <a:t>3</a:t>
            </a:r>
            <a:r>
              <a:rPr lang="zh-CN" altLang="en-US" dirty="0"/>
              <a:t>）风险投资组织形式的首选</a:t>
            </a:r>
            <a:r>
              <a:rPr lang="zh-CN" altLang="en-US" dirty="0" smtClean="0"/>
              <a:t>。（</a:t>
            </a:r>
            <a:r>
              <a:rPr lang="en-US" altLang="zh-CN" dirty="0"/>
              <a:t>4</a:t>
            </a:r>
            <a:r>
              <a:rPr lang="zh-CN" altLang="en-US" dirty="0"/>
              <a:t>）中小企业的理想选择</a:t>
            </a:r>
            <a:r>
              <a:rPr lang="zh-CN" altLang="en-US" dirty="0" smtClean="0"/>
              <a:t>。（</a:t>
            </a:r>
            <a:r>
              <a:rPr lang="en-US" altLang="zh-CN" dirty="0"/>
              <a:t>5</a:t>
            </a:r>
            <a:r>
              <a:rPr lang="zh-CN" altLang="en-US" dirty="0"/>
              <a:t>）实现资源的最佳配置，建设世界级大企业</a:t>
            </a:r>
            <a:r>
              <a:rPr lang="zh-CN" altLang="en-US" dirty="0" smtClean="0"/>
              <a:t>。（</a:t>
            </a:r>
            <a:r>
              <a:rPr lang="en-US" altLang="zh-CN" dirty="0"/>
              <a:t>6</a:t>
            </a:r>
            <a:r>
              <a:rPr lang="zh-CN" altLang="en-US" dirty="0"/>
              <a:t>）有利于培育健全的金融市场体系，规范私人权益资本市场的发展。</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a:t>
            </a:r>
            <a:r>
              <a:rPr lang="zh-CN" altLang="en-US" dirty="0"/>
              <a:t>有限</a:t>
            </a:r>
            <a:r>
              <a:rPr lang="zh-CN" altLang="en-US" dirty="0" smtClean="0"/>
              <a:t>合伙企业：设立</a:t>
            </a:r>
            <a:endParaRPr lang="zh-CN" altLang="en-US" dirty="0"/>
          </a:p>
        </p:txBody>
      </p:sp>
      <p:sp>
        <p:nvSpPr>
          <p:cNvPr id="3" name="内容占位符 2"/>
          <p:cNvSpPr>
            <a:spLocks noGrp="1"/>
          </p:cNvSpPr>
          <p:nvPr>
            <p:ph idx="1"/>
          </p:nvPr>
        </p:nvSpPr>
        <p:spPr/>
        <p:txBody>
          <a:bodyPr/>
          <a:lstStyle/>
          <a:p>
            <a:r>
              <a:rPr lang="zh-CN" altLang="en-US" dirty="0" smtClean="0"/>
              <a:t>有限</a:t>
            </a:r>
            <a:r>
              <a:rPr lang="zh-CN" altLang="en-US" dirty="0"/>
              <a:t>合伙企业由</a:t>
            </a:r>
            <a:r>
              <a:rPr lang="en-US" altLang="zh-CN" dirty="0"/>
              <a:t>2</a:t>
            </a:r>
            <a:r>
              <a:rPr lang="zh-CN" altLang="en-US" dirty="0"/>
              <a:t>个以上</a:t>
            </a:r>
            <a:r>
              <a:rPr lang="en-US" altLang="zh-CN" dirty="0"/>
              <a:t>50</a:t>
            </a:r>
            <a:r>
              <a:rPr lang="zh-CN" altLang="en-US" dirty="0"/>
              <a:t>个以下合伙人设立，但法律另有规定的</a:t>
            </a:r>
            <a:r>
              <a:rPr lang="zh-CN" altLang="en-US" dirty="0" smtClean="0"/>
              <a:t>除外。</a:t>
            </a:r>
            <a:endParaRPr lang="en-US" altLang="zh-CN" dirty="0" smtClean="0"/>
          </a:p>
          <a:p>
            <a:r>
              <a:rPr lang="zh-CN" altLang="en-US" dirty="0" smtClean="0"/>
              <a:t>有限</a:t>
            </a:r>
            <a:r>
              <a:rPr lang="zh-CN" altLang="en-US" dirty="0"/>
              <a:t>合伙企业的名称中应当标明“有限合伙”字样，以区别于普通合伙</a:t>
            </a:r>
            <a:r>
              <a:rPr lang="zh-CN" altLang="en-US" dirty="0" smtClean="0"/>
              <a:t>企业。</a:t>
            </a:r>
            <a:endParaRPr lang="en-US" altLang="zh-CN" dirty="0" smtClean="0"/>
          </a:p>
          <a:p>
            <a:r>
              <a:rPr lang="zh-CN" altLang="en-US" dirty="0" smtClean="0"/>
              <a:t>有限</a:t>
            </a:r>
            <a:r>
              <a:rPr lang="zh-CN" altLang="en-US" dirty="0"/>
              <a:t>合伙企业的合伙协议除需要记载普通合伙企业协议应当载明的事项，还</a:t>
            </a:r>
            <a:r>
              <a:rPr lang="zh-CN" altLang="en-US" dirty="0" smtClean="0"/>
              <a:t>需要载</a:t>
            </a:r>
            <a:r>
              <a:rPr lang="zh-CN" altLang="en-US" dirty="0"/>
              <a:t>明以下特殊事项：执行事务合伙人应具备的条件和选择程序；执行事务合伙人的权限与违约处理办法；执行事务合伙人的除名条件和更换程序；有限合伙人入伙、退伙的条件、程序以及相关责任；有限合伙人和普通合伙人相互转变程序</a:t>
            </a:r>
            <a:r>
              <a:rPr lang="zh-CN" altLang="en-US" dirty="0" smtClean="0"/>
              <a:t>。</a:t>
            </a:r>
            <a:endParaRPr lang="en-US" altLang="zh-CN" dirty="0" smtClean="0"/>
          </a:p>
          <a:p>
            <a:r>
              <a:rPr lang="zh-CN" altLang="en-US" dirty="0" smtClean="0"/>
              <a:t>有限</a:t>
            </a:r>
            <a:r>
              <a:rPr lang="zh-CN" altLang="en-US" dirty="0"/>
              <a:t>合伙人可以货币、实物、知识产权、土地使用权或者其他财产权利作价出资，但不得以劳务出资。这是有限合伙人与普通合伙人在出资方式上的唯一差别</a:t>
            </a:r>
            <a:r>
              <a:rPr lang="zh-CN" altLang="en-US" dirty="0" smtClean="0"/>
              <a:t>。</a:t>
            </a:r>
            <a:endParaRPr lang="en-US" altLang="zh-CN" dirty="0" smtClean="0"/>
          </a:p>
          <a:p>
            <a:r>
              <a:rPr lang="zh-CN" altLang="en-US" dirty="0" smtClean="0"/>
              <a:t>有限</a:t>
            </a:r>
            <a:r>
              <a:rPr lang="zh-CN" altLang="en-US" dirty="0"/>
              <a:t>合伙企业登记事项中应当载明有限合伙人的姓名或者名称及认缴的出资数额。</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四、有限</a:t>
            </a:r>
            <a:r>
              <a:rPr lang="zh-CN" altLang="en-US" dirty="0"/>
              <a:t>合伙</a:t>
            </a:r>
            <a:r>
              <a:rPr lang="zh-CN" altLang="en-US" dirty="0" smtClean="0"/>
              <a:t>企业：事务执行</a:t>
            </a:r>
            <a:endParaRPr lang="zh-CN" altLang="en-US" dirty="0"/>
          </a:p>
        </p:txBody>
      </p:sp>
      <p:sp>
        <p:nvSpPr>
          <p:cNvPr id="3" name="内容占位符 2"/>
          <p:cNvSpPr>
            <a:spLocks noGrp="1"/>
          </p:cNvSpPr>
          <p:nvPr>
            <p:ph idx="1"/>
          </p:nvPr>
        </p:nvSpPr>
        <p:spPr/>
        <p:txBody>
          <a:bodyPr/>
          <a:lstStyle/>
          <a:p>
            <a:r>
              <a:rPr lang="zh-CN" altLang="en-US" dirty="0" smtClean="0"/>
              <a:t>有限</a:t>
            </a:r>
            <a:r>
              <a:rPr lang="zh-CN" altLang="en-US" dirty="0"/>
              <a:t>合伙企业的事务由普通合伙人执行。有限合伙人不执行合伙事务，也不得对外代表有限合伙企业。这是有限合伙企业与普通合伙企业的重大区别。在普通合伙企业中，任何一个合伙人都有权执行合伙事务，都有权对外代表合伙企业，其地位是完全平等的。</a:t>
            </a:r>
          </a:p>
          <a:p>
            <a:r>
              <a:rPr lang="zh-CN" altLang="en-US" dirty="0"/>
              <a:t>有限合伙人的下列行为不视为执行合伙事务：参与决定普通合伙人入伙、退伙； 对企业的经营管理提出建议；参与选择承办有限合伙企业审计业务的会计事务所；获取经审计的有限合伙企业财务会计报告；对涉及自身利益的情况，查阅有限合伙企业财务会计账簿等财务资料；在有限合伙企业中的利益受损时，向有责任的合伙人主张权利或者提起诉讼；执行事务合伙人怠于行使权利时，督促其行使权利或者为了本企业的利益以自己的名义提起诉讼；依法为本企业提供担保。</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四、有限合伙企业：有限合伙人的特殊权利</a:t>
            </a:r>
            <a:endParaRPr lang="zh-CN" altLang="en-US" dirty="0"/>
          </a:p>
        </p:txBody>
      </p:sp>
      <p:sp>
        <p:nvSpPr>
          <p:cNvPr id="3" name="内容占位符 2"/>
          <p:cNvSpPr>
            <a:spLocks noGrp="1"/>
          </p:cNvSpPr>
          <p:nvPr>
            <p:ph idx="1"/>
          </p:nvPr>
        </p:nvSpPr>
        <p:spPr/>
        <p:txBody>
          <a:bodyPr/>
          <a:lstStyle/>
          <a:p>
            <a:r>
              <a:rPr lang="zh-CN" altLang="en-US" dirty="0" smtClean="0"/>
              <a:t>有限</a:t>
            </a:r>
            <a:r>
              <a:rPr lang="zh-CN" altLang="en-US" dirty="0"/>
              <a:t>合伙人仅以其认缴的出资额为限对合伙企业的债务承担责任，而普通合伙人需要对合伙企业债务承担无限连带责任。新入伙的有限合伙人对入伙前合伙企业的债务也是以其认缴的出资额为限承担责任。</a:t>
            </a:r>
          </a:p>
          <a:p>
            <a:r>
              <a:rPr lang="zh-CN" altLang="en-US" dirty="0"/>
              <a:t>除非合伙协议另有约定，有限合伙人可以同合伙企业进行交易，而普通合伙人通常是不可以的，除非合伙协议另有约定或者经过全体合伙人同意。</a:t>
            </a:r>
          </a:p>
          <a:p>
            <a:r>
              <a:rPr lang="zh-CN" altLang="en-US" dirty="0"/>
              <a:t>除非合伙协议另有约定，有限合伙人可以自营或者同他人合作经营与本合伙企业相竞争的业务，而普通合伙人是不可以的。</a:t>
            </a:r>
          </a:p>
          <a:p>
            <a:r>
              <a:rPr lang="zh-CN" altLang="en-US" dirty="0"/>
              <a:t>除非合伙协议另有约定，有限合伙人可以将其在合伙企业中的财产份额出资，而普通合伙人须经其他合伙人一致同意方可以其在合伙企业中的财产份额出资。</a:t>
            </a:r>
          </a:p>
          <a:p>
            <a:r>
              <a:rPr lang="zh-CN" altLang="en-US" dirty="0"/>
              <a:t>有限合伙人可以按照合伙协议的约定向合伙人以外的人转让其在合伙企业中的财产份额，只须提前</a:t>
            </a:r>
            <a:r>
              <a:rPr lang="en-US" altLang="zh-CN" dirty="0"/>
              <a:t>30</a:t>
            </a:r>
            <a:r>
              <a:rPr lang="zh-CN" altLang="en-US" dirty="0"/>
              <a:t>天通知其他合伙人即可。而普通合伙人对外转让财产份额时须经其他合伙人一致同意，除非合伙协议另有约定。</a:t>
            </a:r>
          </a:p>
          <a:p>
            <a:r>
              <a:rPr lang="zh-CN" altLang="en-US" dirty="0"/>
              <a:t>作为有限合伙人的自然人在合伙企业存续期间丧失民事行为能力的，其他合伙人不得因此要求其退伙。而普通合伙人若丧失民事行为能力，除非经得全体合伙人一致同意，否则只能作退伙处理。</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四、有限合伙企业</a:t>
            </a:r>
            <a:r>
              <a:rPr lang="zh-CN" altLang="en-US" dirty="0" smtClean="0"/>
              <a:t>：</a:t>
            </a:r>
            <a:r>
              <a:rPr lang="zh-CN" altLang="en-US" dirty="0"/>
              <a:t>表见普通</a:t>
            </a:r>
            <a:r>
              <a:rPr lang="zh-CN" altLang="en-US" dirty="0" smtClean="0"/>
              <a:t>合伙人</a:t>
            </a:r>
            <a:endParaRPr lang="zh-CN" altLang="en-US" dirty="0"/>
          </a:p>
        </p:txBody>
      </p:sp>
      <p:sp>
        <p:nvSpPr>
          <p:cNvPr id="3" name="内容占位符 2"/>
          <p:cNvSpPr>
            <a:spLocks noGrp="1"/>
          </p:cNvSpPr>
          <p:nvPr>
            <p:ph idx="1"/>
          </p:nvPr>
        </p:nvSpPr>
        <p:spPr/>
        <p:txBody>
          <a:bodyPr/>
          <a:lstStyle/>
          <a:p>
            <a:r>
              <a:rPr lang="zh-CN" altLang="en-US" dirty="0" smtClean="0"/>
              <a:t>有限</a:t>
            </a:r>
            <a:r>
              <a:rPr lang="zh-CN" altLang="en-US" dirty="0"/>
              <a:t>合伙人仅以其认缴的出资人为限对合伙企业债务承担责任。但是，如果有限合伙人的行为足以使得第三人合理信赖其为普通合伙人时，则有限合伙人得承担普通合伙人的责任，即承担无限连带责任。</a:t>
            </a:r>
            <a:r>
              <a:rPr lang="en-US" altLang="zh-CN" dirty="0"/>
              <a:t>《</a:t>
            </a:r>
            <a:r>
              <a:rPr lang="zh-CN" altLang="en-US" dirty="0"/>
              <a:t>合伙企业法</a:t>
            </a:r>
            <a:r>
              <a:rPr lang="en-US" altLang="zh-CN" dirty="0"/>
              <a:t>》</a:t>
            </a:r>
            <a:r>
              <a:rPr lang="zh-CN" altLang="en-US" dirty="0"/>
              <a:t>规定：第三人有理由相信有限合伙人为普通合伙人并与其交易的，该有限合伙人对该笔交易承担与普通合伙人同样的责任。但这一规定明确表见普通合伙仅适用于该笔特定的情形，而非从合伙人地位上完全否认有限合伙人的身份，对其他不构成表见普通合伙的情形，有限合伙人仍旧承担有限责任。</a:t>
            </a:r>
          </a:p>
        </p:txBody>
      </p:sp>
      <p:pic>
        <p:nvPicPr>
          <p:cNvPr id="4" name="图片 3"/>
          <p:cNvPicPr>
            <a:picLocks noChangeAspect="1"/>
          </p:cNvPicPr>
          <p:nvPr/>
        </p:nvPicPr>
        <p:blipFill>
          <a:blip r:embed="rId2" cstate="print"/>
          <a:stretch>
            <a:fillRect/>
          </a:stretch>
        </p:blipFill>
        <p:spPr>
          <a:xfrm>
            <a:off x="5406390" y="2727325"/>
            <a:ext cx="4899025" cy="301498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五、有限</a:t>
            </a:r>
            <a:r>
              <a:rPr lang="zh-CN" altLang="en-US" dirty="0"/>
              <a:t>合伙与普通合伙的转换</a:t>
            </a:r>
          </a:p>
        </p:txBody>
      </p:sp>
      <p:sp>
        <p:nvSpPr>
          <p:cNvPr id="3" name="内容占位符 2"/>
          <p:cNvSpPr>
            <a:spLocks noGrp="1"/>
          </p:cNvSpPr>
          <p:nvPr>
            <p:ph idx="1"/>
          </p:nvPr>
        </p:nvSpPr>
        <p:spPr/>
        <p:txBody>
          <a:bodyPr/>
          <a:lstStyle/>
          <a:p>
            <a:r>
              <a:rPr lang="zh-CN" altLang="en-US" dirty="0" smtClean="0"/>
              <a:t>当</a:t>
            </a:r>
            <a:r>
              <a:rPr lang="zh-CN" altLang="en-US" dirty="0"/>
              <a:t>有限合伙企业仅剩普通合伙人时，有限合伙企业转为普通合伙企业，并应当进行相应的变更登记。</a:t>
            </a:r>
          </a:p>
          <a:p>
            <a:r>
              <a:rPr lang="zh-CN" altLang="en-US" dirty="0" smtClean="0"/>
              <a:t>当</a:t>
            </a:r>
            <a:r>
              <a:rPr lang="zh-CN" altLang="en-US" dirty="0"/>
              <a:t>有限合伙企业仅剩有限合伙人时，则该企业不再是合伙企业，故应解散。</a:t>
            </a:r>
          </a:p>
          <a:p>
            <a:r>
              <a:rPr lang="zh-CN" altLang="en-US" dirty="0" smtClean="0"/>
              <a:t>经</a:t>
            </a:r>
            <a:r>
              <a:rPr lang="zh-CN" altLang="en-US" dirty="0"/>
              <a:t>全体合伙人一致同意，普通合伙人可以转变为有限合伙人，有限合伙人可以转变为普通合伙人。有限合伙人转变为普通合伙人的，对其作为有限合伙人期间合伙企业发生的债务承担无限连带责任；普通合伙人转变为有限合伙人的，对其作为普通合伙人期间合伙企业发生的债务承担无限连带责任。</a:t>
            </a:r>
          </a:p>
        </p:txBody>
      </p:sp>
      <p:pic>
        <p:nvPicPr>
          <p:cNvPr id="4" name="图片 3"/>
          <p:cNvPicPr>
            <a:picLocks noChangeAspect="1"/>
          </p:cNvPicPr>
          <p:nvPr/>
        </p:nvPicPr>
        <p:blipFill>
          <a:blip r:embed="rId2" cstate="print"/>
          <a:stretch>
            <a:fillRect/>
          </a:stretch>
        </p:blipFill>
        <p:spPr>
          <a:xfrm>
            <a:off x="6938010" y="3103245"/>
            <a:ext cx="5422900" cy="361442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六、办理</a:t>
            </a:r>
            <a:r>
              <a:rPr lang="zh-CN" altLang="en-US" dirty="0"/>
              <a:t>企业</a:t>
            </a:r>
            <a:r>
              <a:rPr lang="zh-CN" altLang="en-US" dirty="0" smtClean="0"/>
              <a:t>注册</a:t>
            </a:r>
            <a:endParaRPr lang="zh-CN" altLang="en-US" dirty="0"/>
          </a:p>
        </p:txBody>
      </p:sp>
      <p:sp>
        <p:nvSpPr>
          <p:cNvPr id="3" name="内容占位符 2"/>
          <p:cNvSpPr>
            <a:spLocks noGrp="1"/>
          </p:cNvSpPr>
          <p:nvPr>
            <p:ph idx="1"/>
          </p:nvPr>
        </p:nvSpPr>
        <p:spPr/>
        <p:txBody>
          <a:bodyPr/>
          <a:lstStyle/>
          <a:p>
            <a:r>
              <a:rPr lang="zh-CN" altLang="en-US" dirty="0" smtClean="0"/>
              <a:t>注册</a:t>
            </a:r>
            <a:r>
              <a:rPr lang="zh-CN" altLang="en-US" dirty="0"/>
              <a:t>登记的一般</a:t>
            </a:r>
            <a:r>
              <a:rPr lang="zh-CN" altLang="en-US" dirty="0" smtClean="0"/>
              <a:t>程序：（</a:t>
            </a:r>
            <a:r>
              <a:rPr lang="en-US" altLang="zh-CN" dirty="0"/>
              <a:t>1</a:t>
            </a:r>
            <a:r>
              <a:rPr lang="zh-CN" altLang="en-US" dirty="0"/>
              <a:t>）核</a:t>
            </a:r>
            <a:r>
              <a:rPr lang="zh-CN" altLang="en-US" dirty="0" smtClean="0"/>
              <a:t>名。（</a:t>
            </a:r>
            <a:r>
              <a:rPr lang="en-US" altLang="zh-CN" dirty="0" smtClean="0"/>
              <a:t>2</a:t>
            </a:r>
            <a:r>
              <a:rPr lang="zh-CN" altLang="en-US" dirty="0" smtClean="0"/>
              <a:t>）银行入资。（</a:t>
            </a:r>
            <a:r>
              <a:rPr lang="en-US" altLang="zh-CN" dirty="0"/>
              <a:t>3</a:t>
            </a:r>
            <a:r>
              <a:rPr lang="zh-CN" altLang="en-US" dirty="0"/>
              <a:t>）验资</a:t>
            </a:r>
            <a:r>
              <a:rPr lang="zh-CN" altLang="en-US" dirty="0" smtClean="0"/>
              <a:t>。（</a:t>
            </a:r>
            <a:r>
              <a:rPr lang="en-US" altLang="zh-CN" dirty="0"/>
              <a:t>4</a:t>
            </a:r>
            <a:r>
              <a:rPr lang="zh-CN" altLang="en-US" dirty="0"/>
              <a:t>）工商注册登记</a:t>
            </a:r>
            <a:r>
              <a:rPr lang="zh-CN" altLang="en-US" dirty="0" smtClean="0"/>
              <a:t>。（</a:t>
            </a:r>
            <a:r>
              <a:rPr lang="en-US" altLang="zh-CN" dirty="0"/>
              <a:t>5</a:t>
            </a:r>
            <a:r>
              <a:rPr lang="zh-CN" altLang="en-US" dirty="0"/>
              <a:t>）刻制印章</a:t>
            </a:r>
            <a:r>
              <a:rPr lang="zh-CN" altLang="en-US" dirty="0" smtClean="0"/>
              <a:t>。（</a:t>
            </a:r>
            <a:r>
              <a:rPr lang="en-US" altLang="zh-CN" dirty="0"/>
              <a:t>6</a:t>
            </a:r>
            <a:r>
              <a:rPr lang="zh-CN" altLang="en-US" dirty="0"/>
              <a:t>）组织机构代码证书</a:t>
            </a:r>
            <a:r>
              <a:rPr lang="zh-CN" altLang="en-US" dirty="0" smtClean="0"/>
              <a:t>。（</a:t>
            </a:r>
            <a:r>
              <a:rPr lang="en-US" altLang="zh-CN" dirty="0"/>
              <a:t>7</a:t>
            </a:r>
            <a:r>
              <a:rPr lang="zh-CN" altLang="en-US" dirty="0"/>
              <a:t>）统计登记</a:t>
            </a:r>
            <a:r>
              <a:rPr lang="zh-CN" altLang="en-US" dirty="0" smtClean="0"/>
              <a:t>。（</a:t>
            </a:r>
            <a:r>
              <a:rPr lang="en-US" altLang="zh-CN" dirty="0"/>
              <a:t>8</a:t>
            </a:r>
            <a:r>
              <a:rPr lang="zh-CN" altLang="en-US" dirty="0"/>
              <a:t>）税务登记</a:t>
            </a:r>
            <a:r>
              <a:rPr lang="zh-CN" altLang="en-US" dirty="0" smtClean="0"/>
              <a:t>。（</a:t>
            </a:r>
            <a:r>
              <a:rPr lang="en-US" altLang="zh-CN" dirty="0"/>
              <a:t>9</a:t>
            </a:r>
            <a:r>
              <a:rPr lang="zh-CN" altLang="en-US" dirty="0"/>
              <a:t>）开立银行账号</a:t>
            </a:r>
            <a:r>
              <a:rPr lang="zh-CN" altLang="en-US" dirty="0" smtClean="0"/>
              <a:t>。（</a:t>
            </a:r>
            <a:r>
              <a:rPr lang="en-US" altLang="zh-CN" dirty="0"/>
              <a:t>10</a:t>
            </a:r>
            <a:r>
              <a:rPr lang="zh-CN" altLang="en-US" dirty="0"/>
              <a:t>）划资</a:t>
            </a:r>
            <a:r>
              <a:rPr lang="zh-CN" altLang="en-US" dirty="0" smtClean="0"/>
              <a:t>。（</a:t>
            </a:r>
            <a:r>
              <a:rPr lang="en-US" altLang="zh-CN" dirty="0"/>
              <a:t>11</a:t>
            </a:r>
            <a:r>
              <a:rPr lang="zh-CN" altLang="en-US" dirty="0"/>
              <a:t>）后置审批</a:t>
            </a:r>
            <a:r>
              <a:rPr lang="zh-CN" altLang="en-US" dirty="0" smtClean="0"/>
              <a:t>。</a:t>
            </a:r>
          </a:p>
          <a:p>
            <a:r>
              <a:rPr lang="zh-CN" altLang="en-US" dirty="0" smtClean="0"/>
              <a:t>注册登记要提交的文件：（</a:t>
            </a:r>
            <a:r>
              <a:rPr lang="en-US" altLang="zh-CN" dirty="0"/>
              <a:t>1</a:t>
            </a:r>
            <a:r>
              <a:rPr lang="zh-CN" altLang="en-US" dirty="0"/>
              <a:t>）公司法定代表人签署的</a:t>
            </a:r>
            <a:r>
              <a:rPr lang="en-US" altLang="zh-CN" dirty="0"/>
              <a:t>《</a:t>
            </a:r>
            <a:r>
              <a:rPr lang="zh-CN" altLang="en-US" dirty="0"/>
              <a:t>公司设立登记申请书</a:t>
            </a:r>
            <a:r>
              <a:rPr lang="en-US" altLang="zh-CN" dirty="0"/>
              <a:t>》</a:t>
            </a:r>
            <a:r>
              <a:rPr lang="zh-CN" altLang="en-US" dirty="0" smtClean="0"/>
              <a:t>。（</a:t>
            </a:r>
            <a:r>
              <a:rPr lang="en-US" altLang="zh-CN" dirty="0"/>
              <a:t>2</a:t>
            </a:r>
            <a:r>
              <a:rPr lang="zh-CN" altLang="en-US" dirty="0"/>
              <a:t>）全体股东签署的</a:t>
            </a:r>
            <a:r>
              <a:rPr lang="en-US" altLang="zh-CN" dirty="0"/>
              <a:t>《</a:t>
            </a:r>
            <a:r>
              <a:rPr lang="zh-CN" altLang="en-US" dirty="0"/>
              <a:t>指定代表或者共同委托代理人的证明</a:t>
            </a:r>
            <a:r>
              <a:rPr lang="en-US" altLang="zh-CN" dirty="0"/>
              <a:t>》</a:t>
            </a:r>
            <a:r>
              <a:rPr lang="zh-CN" altLang="en-US" dirty="0"/>
              <a:t>（股东为自然人的由本人签字；自然人以外的股东加盖公章）及指定代表或委托代理人的身份证复印件（本人签字）； 应标明具体委托事项、被委托人的权限、委托期限</a:t>
            </a:r>
            <a:r>
              <a:rPr lang="zh-CN" altLang="en-US" dirty="0" smtClean="0"/>
              <a:t>。（</a:t>
            </a:r>
            <a:r>
              <a:rPr lang="en-US" altLang="zh-CN" dirty="0"/>
              <a:t>3</a:t>
            </a:r>
            <a:r>
              <a:rPr lang="zh-CN" altLang="en-US" dirty="0"/>
              <a:t>）全体股东签署的公司章程（股东为自然人的由本人签字；自然人以外的股东加盖公章）</a:t>
            </a:r>
            <a:r>
              <a:rPr lang="zh-CN" altLang="en-US" dirty="0" smtClean="0"/>
              <a:t>。（</a:t>
            </a:r>
            <a:r>
              <a:rPr lang="en-US" altLang="zh-CN" dirty="0"/>
              <a:t>4</a:t>
            </a:r>
            <a:r>
              <a:rPr lang="zh-CN" altLang="en-US" dirty="0"/>
              <a:t>）股东的主体资格证明或者自然人身份证明复印件</a:t>
            </a:r>
            <a:r>
              <a:rPr lang="zh-CN" altLang="en-US" dirty="0" smtClean="0"/>
              <a:t>。（</a:t>
            </a:r>
            <a:r>
              <a:rPr lang="en-US" altLang="zh-CN" dirty="0"/>
              <a:t>5</a:t>
            </a:r>
            <a:r>
              <a:rPr lang="zh-CN" altLang="en-US" dirty="0"/>
              <a:t>）依法设立的验资机构出具的验资证明</a:t>
            </a:r>
            <a:r>
              <a:rPr lang="zh-CN" altLang="en-US" dirty="0" smtClean="0"/>
              <a:t>。（</a:t>
            </a:r>
            <a:r>
              <a:rPr lang="en-US" altLang="zh-CN" dirty="0"/>
              <a:t>6</a:t>
            </a:r>
            <a:r>
              <a:rPr lang="zh-CN" altLang="en-US" dirty="0"/>
              <a:t>）股东首次出资是非货币财产的，提交已办理财产权转移手续的证明文件</a:t>
            </a:r>
            <a:r>
              <a:rPr lang="zh-CN" altLang="en-US" dirty="0" smtClean="0"/>
              <a:t>。（</a:t>
            </a:r>
            <a:r>
              <a:rPr lang="en-US" altLang="zh-CN" dirty="0"/>
              <a:t>7</a:t>
            </a:r>
            <a:r>
              <a:rPr lang="zh-CN" altLang="en-US" dirty="0"/>
              <a:t>）董事、监事和经理的任职文件及身份证明</a:t>
            </a:r>
            <a:r>
              <a:rPr lang="zh-CN" altLang="en-US" dirty="0" smtClean="0"/>
              <a:t>复印件。（</a:t>
            </a:r>
            <a:r>
              <a:rPr lang="en-US" altLang="zh-CN" dirty="0"/>
              <a:t>8</a:t>
            </a:r>
            <a:r>
              <a:rPr lang="zh-CN" altLang="en-US" dirty="0"/>
              <a:t>）法定代表人任职文件及身份证明复印件</a:t>
            </a:r>
            <a:r>
              <a:rPr lang="zh-CN" altLang="en-US" dirty="0" smtClean="0"/>
              <a:t>。（</a:t>
            </a:r>
            <a:r>
              <a:rPr lang="en-US" altLang="zh-CN" dirty="0"/>
              <a:t>9</a:t>
            </a:r>
            <a:r>
              <a:rPr lang="zh-CN" altLang="en-US" dirty="0"/>
              <a:t>）住所使用证明</a:t>
            </a:r>
            <a:r>
              <a:rPr lang="zh-CN" altLang="en-US" dirty="0" smtClean="0"/>
              <a:t>。（</a:t>
            </a:r>
            <a:r>
              <a:rPr lang="en-US" altLang="zh-CN" dirty="0"/>
              <a:t>10</a:t>
            </a:r>
            <a:r>
              <a:rPr lang="zh-CN" altLang="en-US" dirty="0"/>
              <a:t>）</a:t>
            </a:r>
            <a:r>
              <a:rPr lang="en-US" altLang="zh-CN" dirty="0"/>
              <a:t>《</a:t>
            </a:r>
            <a:r>
              <a:rPr lang="zh-CN" altLang="en-US" dirty="0"/>
              <a:t>企业名称预先核准通知书</a:t>
            </a:r>
            <a:r>
              <a:rPr lang="en-US" altLang="zh-CN" dirty="0"/>
              <a:t>》</a:t>
            </a:r>
            <a:r>
              <a:rPr lang="zh-CN" altLang="en-US" dirty="0" smtClean="0"/>
              <a:t>。（</a:t>
            </a:r>
            <a:r>
              <a:rPr lang="en-US" altLang="zh-CN" dirty="0"/>
              <a:t>11</a:t>
            </a:r>
            <a:r>
              <a:rPr lang="zh-CN" altLang="en-US" dirty="0"/>
              <a:t>）法律、行政法规和国务院决定规定设立有限责任公司必须报经批准的，提交有关的批准文件或者许可证书复印件。</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92290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第十四单元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产品迭代</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一、产品</a:t>
            </a:r>
            <a:r>
              <a:rPr lang="zh-CN" altLang="en-US" dirty="0"/>
              <a:t>迭代</a:t>
            </a:r>
          </a:p>
        </p:txBody>
      </p:sp>
      <p:sp>
        <p:nvSpPr>
          <p:cNvPr id="3" name="内容占位符 2"/>
          <p:cNvSpPr>
            <a:spLocks noGrp="1"/>
          </p:cNvSpPr>
          <p:nvPr>
            <p:ph idx="1"/>
          </p:nvPr>
        </p:nvSpPr>
        <p:spPr/>
        <p:txBody>
          <a:bodyPr/>
          <a:lstStyle/>
          <a:p>
            <a:r>
              <a:rPr lang="zh-CN" altLang="en-US" dirty="0" smtClean="0"/>
              <a:t>迭代</a:t>
            </a:r>
            <a:r>
              <a:rPr lang="zh-CN" altLang="en-US" dirty="0"/>
              <a:t>的含义是快速发布产品。产品不追求完美，允许有所不足，主要是要尽早将产品推到用户面前，再根据用户的反馈和数据， 不断改进调整和持续完善产品，这就是产品迭代的思维，在这种思维指导下的产品开发策略，就是产品迭代</a:t>
            </a:r>
            <a:r>
              <a:rPr lang="zh-CN" altLang="en-US" dirty="0" smtClean="0"/>
              <a:t>。</a:t>
            </a:r>
            <a:endParaRPr lang="en-US" altLang="zh-CN" dirty="0" smtClean="0"/>
          </a:p>
          <a:p>
            <a:r>
              <a:rPr lang="zh-CN" altLang="en-US" dirty="0" smtClean="0"/>
              <a:t>在</a:t>
            </a:r>
            <a:r>
              <a:rPr lang="zh-CN" altLang="en-US" dirty="0"/>
              <a:t>产品的生命周期中，规划产品的迭代方案是非常重要的一环。任何产品几乎都会经历产品的初创期、成长期、成熟期和衰退期。在产品的初创期，需要通过快速试错探索出有用户黏性的功能；探索成功之后，就需要快速导入用户，这时候也会</a:t>
            </a:r>
            <a:r>
              <a:rPr lang="zh-CN" altLang="en-US" dirty="0" smtClean="0"/>
              <a:t>产生新</a:t>
            </a:r>
            <a:r>
              <a:rPr lang="zh-CN" altLang="en-US" dirty="0"/>
              <a:t>的需求和新的问题，不断去完善产品；在产品的相对成熟期，则可以考虑产品的变现和新功能的延展，以提升用户活跃；而到了产品的衰退期，就需要不断刺激用户， 延长用户的活跃周期，重获流失的老用户</a:t>
            </a:r>
            <a:r>
              <a:rPr lang="zh-CN" altLang="en-US" dirty="0" smtClean="0"/>
              <a:t>。</a:t>
            </a:r>
            <a:endParaRPr lang="zh-CN" altLang="en-US" dirty="0"/>
          </a:p>
          <a:p>
            <a:r>
              <a:rPr lang="zh-CN" altLang="en-US" dirty="0"/>
              <a:t>迭代和更新有相似的地方，在于都可以用于形容产品的优化过程。但是最大的差异在于，迭代其实没有确定的目标，指产品根据环境改变，关键在速度。而更新更多的是根据设计师的计划，来优化产品性能。换句话说，产品更新后变成什么样子是可以预期的，而产品迭代最终的样子没法预期，但是必然是适应力最强的。总之，迭代强调的是产品优化的路径和速度，更新更倾向于优化的结果。</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七、如何培养创新精神</a:t>
            </a:r>
          </a:p>
        </p:txBody>
      </p:sp>
      <p:sp>
        <p:nvSpPr>
          <p:cNvPr id="3" name="内容占位符 2"/>
          <p:cNvSpPr>
            <a:spLocks noGrp="1"/>
          </p:cNvSpPr>
          <p:nvPr>
            <p:ph idx="1"/>
          </p:nvPr>
        </p:nvSpPr>
        <p:spPr/>
        <p:txBody>
          <a:bodyPr/>
          <a:lstStyle/>
          <a:p>
            <a:r>
              <a:rPr lang="zh-CN" altLang="en-US" b="1"/>
              <a:t>对所学习或研究的事物要有好奇心</a:t>
            </a:r>
            <a:r>
              <a:rPr lang="zh-CN" altLang="en-US"/>
              <a:t>。好奇心是求知的原动力，提出一个问题往往比解决一个问题更为重要。能提出问题，说明在思考问题。</a:t>
            </a:r>
          </a:p>
          <a:p>
            <a:r>
              <a:rPr lang="zh-CN" altLang="en-US" b="1"/>
              <a:t>对所学习或研究的事物要有怀疑态度，不要认为被人验证过的都是真理</a:t>
            </a:r>
            <a:r>
              <a:rPr lang="zh-CN" altLang="en-US"/>
              <a:t>。事物在不断地变化，有些知识现在适用，将来不一定适用。</a:t>
            </a:r>
          </a:p>
          <a:p>
            <a:r>
              <a:rPr lang="zh-CN" altLang="en-US" b="1"/>
              <a:t>对所学习或研究的事物要追求创新的欲望</a:t>
            </a:r>
            <a:r>
              <a:rPr lang="zh-CN" altLang="en-US"/>
              <a:t>。欲望是创新的起，</a:t>
            </a:r>
            <a:r>
              <a:rPr>
                <a:sym typeface="+mn-ea"/>
              </a:rPr>
              <a:t>满足人的欲望</a:t>
            </a:r>
            <a:r>
              <a:rPr lang="zh-CN" altLang="en-US"/>
              <a:t>是创新的终点。</a:t>
            </a:r>
          </a:p>
          <a:p>
            <a:r>
              <a:rPr lang="zh-CN" altLang="en-US" b="1"/>
              <a:t>对所学习或研究的事物要有求异的观念，不要“人云亦云”</a:t>
            </a:r>
            <a:r>
              <a:rPr lang="zh-CN" altLang="en-US"/>
              <a:t>。求异实质上就是换个角度思考，从多个角度思考，并将结果进行比较。</a:t>
            </a:r>
          </a:p>
          <a:p>
            <a:r>
              <a:rPr lang="zh-CN" altLang="en-US" b="1"/>
              <a:t>对所学习或研究的事物要有冒险精神</a:t>
            </a:r>
            <a:r>
              <a:rPr lang="zh-CN" altLang="en-US"/>
              <a:t>。创造实质上是一种冒险，因为否定人们习惯了的旧思想旧模式可能会遭致公众的反对</a:t>
            </a:r>
          </a:p>
          <a:p>
            <a:r>
              <a:rPr lang="zh-CN" altLang="en-US" b="1"/>
              <a:t>对所学习或研究的事物要做到永不自满</a:t>
            </a:r>
            <a:r>
              <a:rPr lang="zh-CN" altLang="en-US"/>
              <a:t>。历史从不眷顾因循守旧、满足现状者,机遇属于勇于创新、永不自满者 </a:t>
            </a:r>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二、为什么</a:t>
            </a:r>
            <a:r>
              <a:rPr lang="zh-CN" altLang="en-US" dirty="0"/>
              <a:t>产品需要迭代</a:t>
            </a:r>
          </a:p>
        </p:txBody>
      </p:sp>
      <p:sp>
        <p:nvSpPr>
          <p:cNvPr id="3" name="内容占位符 2"/>
          <p:cNvSpPr>
            <a:spLocks noGrp="1"/>
          </p:cNvSpPr>
          <p:nvPr>
            <p:ph idx="1"/>
          </p:nvPr>
        </p:nvSpPr>
        <p:spPr/>
        <p:txBody>
          <a:bodyPr/>
          <a:lstStyle/>
          <a:p>
            <a:r>
              <a:rPr lang="zh-CN" altLang="en-US" dirty="0" smtClean="0"/>
              <a:t>产品</a:t>
            </a:r>
            <a:r>
              <a:rPr lang="zh-CN" altLang="en-US" dirty="0"/>
              <a:t>所在的环境在不断</a:t>
            </a:r>
            <a:r>
              <a:rPr lang="zh-CN" altLang="en-US" dirty="0" smtClean="0"/>
              <a:t>变化。首先</a:t>
            </a:r>
            <a:r>
              <a:rPr lang="zh-CN" altLang="en-US" dirty="0"/>
              <a:t>，每一个产品推出的时候，可以说在当时是先进的，但是在经过一段时间之后，技术在进步，如果产品不进步，那么很容易就会失去用户。如果企业不针对用户的需求对产品进行相应的迭代，那么该产品很快就会被其他的产品所代替，那么用户也会流失。其次，用户消费水平越来越高，他们对产品的要求也越来越严格，产品需要不断地迭代，才能满足用户的需求，提高用户粘性，必须不断地给用户带来刺激和惊喜。最后，市场竞争激烈，产品的同质化非常严重，只有不断地进行迭代，才能形成产品独特的核心竞争力，才能给用户带来与众不同的体验，从而让用户愿意使用和成为忠实的用户，从而保证产品可以在激烈的竞争中存活下来。</a:t>
            </a:r>
          </a:p>
          <a:p>
            <a:r>
              <a:rPr lang="zh-CN" altLang="en-US" dirty="0" smtClean="0"/>
              <a:t>产品</a:t>
            </a:r>
            <a:r>
              <a:rPr lang="zh-CN" altLang="en-US" dirty="0"/>
              <a:t>有其自身的</a:t>
            </a:r>
            <a:r>
              <a:rPr lang="zh-CN" altLang="en-US" dirty="0" smtClean="0"/>
              <a:t>生命周期。每</a:t>
            </a:r>
            <a:r>
              <a:rPr lang="zh-CN" altLang="en-US" dirty="0"/>
              <a:t>种产品都有一定的生命周期，不同行业产品的生命周期有所不同。比如电子</a:t>
            </a:r>
            <a:r>
              <a:rPr lang="zh-CN" altLang="en-US" dirty="0" smtClean="0"/>
              <a:t>类产品</a:t>
            </a:r>
            <a:r>
              <a:rPr lang="zh-CN" altLang="en-US" dirty="0"/>
              <a:t>，生命周期也就只有一年左右，在这样的行业，企业每年都对原来的产品进行迭代，推出新的更高性能的产品。如苹果、华为手机，其具有超强的产品研发能力，每年都对自己的产品进行升级。而在汽车行业，产品的生命周期或者迭代周期比电子产品要长很多，大概要</a:t>
            </a:r>
            <a:r>
              <a:rPr lang="en-US" altLang="zh-CN" dirty="0"/>
              <a:t>7</a:t>
            </a:r>
            <a:r>
              <a:rPr lang="zh-CN" altLang="en-US" dirty="0"/>
              <a:t>～</a:t>
            </a:r>
            <a:r>
              <a:rPr lang="en-US" altLang="zh-CN" dirty="0"/>
              <a:t>10</a:t>
            </a:r>
            <a:r>
              <a:rPr lang="zh-CN" altLang="en-US" dirty="0"/>
              <a:t>年。</a:t>
            </a:r>
          </a:p>
          <a:p>
            <a:r>
              <a:rPr lang="zh-CN" altLang="en-US" dirty="0" smtClean="0"/>
              <a:t>解决</a:t>
            </a:r>
            <a:r>
              <a:rPr lang="zh-CN" altLang="en-US" dirty="0"/>
              <a:t>现有产品遗留</a:t>
            </a:r>
            <a:r>
              <a:rPr lang="zh-CN" altLang="en-US" dirty="0" smtClean="0"/>
              <a:t>问题。现有</a:t>
            </a:r>
            <a:r>
              <a:rPr lang="zh-CN" altLang="en-US" dirty="0"/>
              <a:t>产品当初上线时可能是不完美的，譬如功能缺失、前后端不能很好衔接等问题，但往往受时间、</a:t>
            </a:r>
            <a:r>
              <a:rPr lang="en-US" altLang="zh-CN" dirty="0"/>
              <a:t>KPI</a:t>
            </a:r>
            <a:r>
              <a:rPr lang="zh-CN" altLang="en-US" dirty="0"/>
              <a:t>等因素影响，产品又必须按时上线。一般而言，产品</a:t>
            </a:r>
            <a:r>
              <a:rPr lang="en-US" altLang="zh-CN" dirty="0"/>
              <a:t>1.0</a:t>
            </a:r>
            <a:r>
              <a:rPr lang="zh-CN" altLang="en-US" dirty="0"/>
              <a:t>版本的上线会留下诸多问题（未修复的漏洞、未满足的需求、未开发完成的板块等），这些问题要通过小版本迭代来解决。</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三、如何</a:t>
            </a:r>
            <a:r>
              <a:rPr lang="zh-CN" altLang="en-US" dirty="0"/>
              <a:t>做产品迭代</a:t>
            </a:r>
          </a:p>
        </p:txBody>
      </p:sp>
      <p:sp>
        <p:nvSpPr>
          <p:cNvPr id="3" name="内容占位符 2"/>
          <p:cNvSpPr>
            <a:spLocks noGrp="1"/>
          </p:cNvSpPr>
          <p:nvPr>
            <p:ph idx="1"/>
          </p:nvPr>
        </p:nvSpPr>
        <p:spPr/>
        <p:txBody>
          <a:bodyPr/>
          <a:lstStyle/>
          <a:p>
            <a:r>
              <a:rPr lang="zh-CN" altLang="en-US" dirty="0" smtClean="0"/>
              <a:t>需求</a:t>
            </a:r>
            <a:r>
              <a:rPr lang="zh-CN" altLang="en-US" dirty="0"/>
              <a:t>选定</a:t>
            </a:r>
            <a:r>
              <a:rPr lang="zh-CN" altLang="en-US" dirty="0" smtClean="0"/>
              <a:t>阶段。先</a:t>
            </a:r>
            <a:r>
              <a:rPr lang="zh-CN" altLang="en-US" dirty="0"/>
              <a:t>从需求池中提取需求，作为本周期内需要开发的内容，并进行优先级排序。产品需求的产生主要有三种方式，分别是设计人员对产品的反复研究、用户反馈和大数据分析。需求优先级排序一般是这样：符合产品定位的需求优先开发；</a:t>
            </a:r>
            <a:r>
              <a:rPr lang="en-US" altLang="zh-CN" dirty="0"/>
              <a:t>ROI</a:t>
            </a:r>
            <a:r>
              <a:rPr lang="zh-CN" altLang="en-US" dirty="0"/>
              <a:t>（投资回报率）高的优先开发；严重影响用户体验的优先开发。</a:t>
            </a:r>
          </a:p>
          <a:p>
            <a:r>
              <a:rPr lang="zh-CN" altLang="en-US" dirty="0" smtClean="0"/>
              <a:t>需求</a:t>
            </a:r>
            <a:r>
              <a:rPr lang="zh-CN" altLang="en-US" dirty="0"/>
              <a:t>评估</a:t>
            </a:r>
            <a:r>
              <a:rPr lang="zh-CN" altLang="en-US" dirty="0" smtClean="0"/>
              <a:t>阶段。召集</a:t>
            </a:r>
            <a:r>
              <a:rPr lang="zh-CN" altLang="en-US" dirty="0"/>
              <a:t>相关部门和人员进行本周期的需求评估，以确定最终的开发内容以及各部门工作的排期。开发文档越详细越好，更有利于项目的推进。</a:t>
            </a:r>
          </a:p>
          <a:p>
            <a:r>
              <a:rPr lang="zh-CN" altLang="en-US" dirty="0" smtClean="0"/>
              <a:t>需求</a:t>
            </a:r>
            <a:r>
              <a:rPr lang="zh-CN" altLang="en-US" dirty="0"/>
              <a:t>落地（设计与开发</a:t>
            </a:r>
            <a:r>
              <a:rPr lang="zh-CN" altLang="en-US" dirty="0" smtClean="0"/>
              <a:t>）。这</a:t>
            </a:r>
            <a:r>
              <a:rPr lang="zh-CN" altLang="en-US" dirty="0"/>
              <a:t>是一个至关重要的环节，直接决定着本周期内的需求迭代能否成功。掌握项目的实际进度至关重要，在进度缓慢的时候向相关负责人做出反馈。</a:t>
            </a:r>
          </a:p>
          <a:p>
            <a:r>
              <a:rPr lang="zh-CN" altLang="en-US" dirty="0" smtClean="0"/>
              <a:t>需求测试。在</a:t>
            </a:r>
            <a:r>
              <a:rPr lang="zh-CN" altLang="en-US" dirty="0"/>
              <a:t>这个环节，我们要将本周期内开发完成的需求全部提交测试。需求测试分为两部分，第一部分整体逻辑测试，第二部分是提交质量保证测试。跟进测试进度，在测试同事对提测内容和逻辑有疑问时，需要及时解答。</a:t>
            </a:r>
          </a:p>
          <a:p>
            <a:r>
              <a:rPr lang="zh-CN" altLang="en-US" dirty="0" smtClean="0"/>
              <a:t>产品上线。到</a:t>
            </a:r>
            <a:r>
              <a:rPr lang="zh-CN" altLang="en-US" dirty="0"/>
              <a:t>需求测试为止的工作全部完成，即意味着本周期内需要开发的需求已经全部实现，且没有任何问题，产品可以上线，迭代完成</a:t>
            </a:r>
            <a:r>
              <a:rPr lang="zh-CN" altLang="en-US" dirty="0" smtClean="0"/>
              <a:t>。</a:t>
            </a:r>
            <a:endParaRPr lang="zh-CN"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92290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第十五单元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创新商业模式</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一、商业模式</a:t>
            </a:r>
            <a:endParaRPr lang="zh-CN" altLang="en-US" dirty="0"/>
          </a:p>
        </p:txBody>
      </p:sp>
      <p:sp>
        <p:nvSpPr>
          <p:cNvPr id="3" name="内容占位符 2"/>
          <p:cNvSpPr>
            <a:spLocks noGrp="1"/>
          </p:cNvSpPr>
          <p:nvPr>
            <p:ph idx="1"/>
          </p:nvPr>
        </p:nvSpPr>
        <p:spPr/>
        <p:txBody>
          <a:bodyPr/>
          <a:lstStyle/>
          <a:p>
            <a:r>
              <a:rPr lang="zh-CN" altLang="en-US" dirty="0" smtClean="0"/>
              <a:t>商业</a:t>
            </a:r>
            <a:r>
              <a:rPr lang="zh-CN" altLang="en-US" dirty="0"/>
              <a:t>模式，就是为实现客户价值最大化，把能使企业运行的内外各要素整合起来，形成一个完整的高效率的具有独特核心竞争力的运行系统，并通过最优实现形式满足客户需求、实现客户价值，同时使系统达成持续赢利目标的整体解决方案</a:t>
            </a:r>
            <a:r>
              <a:rPr lang="zh-CN" altLang="en-US" dirty="0" smtClean="0"/>
              <a:t>。</a:t>
            </a:r>
            <a:endParaRPr lang="zh-CN" altLang="en-US" dirty="0"/>
          </a:p>
          <a:p>
            <a:r>
              <a:rPr lang="zh-CN" altLang="en-US" dirty="0"/>
              <a:t>商业模式最核心的三个组成部分是创造价值、传递价值、获取价值，这三个部分环环相扣，形成</a:t>
            </a:r>
            <a:r>
              <a:rPr lang="zh-CN" altLang="en-US" dirty="0" smtClean="0"/>
              <a:t>闭环。</a:t>
            </a:r>
            <a:r>
              <a:rPr lang="zh-CN" altLang="en-US" dirty="0"/>
              <a:t>其中，创造价值是基于客户需求，提供解决方案；传递价值是通过资源配置、活动安排来交付价值；获取价值是通过一定的盈利模式来持续获取利润。</a:t>
            </a:r>
          </a:p>
        </p:txBody>
      </p:sp>
      <p:pic>
        <p:nvPicPr>
          <p:cNvPr id="4" name="图片 3"/>
          <p:cNvPicPr>
            <a:picLocks noChangeAspect="1"/>
          </p:cNvPicPr>
          <p:nvPr/>
        </p:nvPicPr>
        <p:blipFill>
          <a:blip r:embed="rId2" cstate="print"/>
          <a:stretch>
            <a:fillRect/>
          </a:stretch>
        </p:blipFill>
        <p:spPr>
          <a:xfrm>
            <a:off x="7069455" y="3166745"/>
            <a:ext cx="4224020" cy="2632075"/>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二、商业</a:t>
            </a:r>
            <a:r>
              <a:rPr lang="zh-CN" altLang="en-US" dirty="0"/>
              <a:t>模式的构成要素</a:t>
            </a:r>
          </a:p>
        </p:txBody>
      </p:sp>
      <p:sp>
        <p:nvSpPr>
          <p:cNvPr id="3" name="内容占位符 2"/>
          <p:cNvSpPr>
            <a:spLocks noGrp="1"/>
          </p:cNvSpPr>
          <p:nvPr>
            <p:ph idx="1"/>
          </p:nvPr>
        </p:nvSpPr>
        <p:spPr/>
        <p:txBody>
          <a:bodyPr/>
          <a:lstStyle/>
          <a:p>
            <a:r>
              <a:rPr lang="zh-CN" altLang="en-US" b="1" dirty="0" smtClean="0"/>
              <a:t>价值</a:t>
            </a:r>
            <a:r>
              <a:rPr lang="zh-CN" altLang="en-US" b="1" dirty="0"/>
              <a:t>主张</a:t>
            </a:r>
            <a:r>
              <a:rPr lang="zh-CN" altLang="en-US" dirty="0"/>
              <a:t>。即公司通过其产品和服务能向消费者提供何种</a:t>
            </a:r>
            <a:r>
              <a:rPr lang="zh-CN" altLang="en-US" dirty="0" smtClean="0"/>
              <a:t>价值，表现为：标准化</a:t>
            </a:r>
            <a:r>
              <a:rPr lang="en-US" altLang="zh-CN" dirty="0" smtClean="0"/>
              <a:t>/</a:t>
            </a:r>
            <a:r>
              <a:rPr lang="zh-CN" altLang="en-US" dirty="0" smtClean="0"/>
              <a:t>个性化的产品</a:t>
            </a:r>
            <a:r>
              <a:rPr lang="en-US" altLang="zh-CN" dirty="0" smtClean="0"/>
              <a:t>/</a:t>
            </a:r>
            <a:r>
              <a:rPr lang="zh-CN" altLang="en-US" dirty="0" smtClean="0"/>
              <a:t>服务</a:t>
            </a:r>
            <a:r>
              <a:rPr lang="en-US" altLang="zh-CN" dirty="0" smtClean="0"/>
              <a:t>/</a:t>
            </a:r>
            <a:r>
              <a:rPr lang="zh-CN" altLang="en-US" dirty="0" smtClean="0"/>
              <a:t>解决方案、宽</a:t>
            </a:r>
            <a:r>
              <a:rPr lang="en-US" altLang="zh-CN" dirty="0" smtClean="0"/>
              <a:t>/</a:t>
            </a:r>
            <a:r>
              <a:rPr lang="zh-CN" altLang="en-US" dirty="0" smtClean="0"/>
              <a:t>窄的产品范围。</a:t>
            </a:r>
            <a:endParaRPr lang="zh-CN" altLang="en-US" dirty="0"/>
          </a:p>
          <a:p>
            <a:r>
              <a:rPr lang="zh-CN" altLang="en-US" b="1" dirty="0" smtClean="0"/>
              <a:t>客户</a:t>
            </a:r>
            <a:r>
              <a:rPr lang="zh-CN" altLang="en-US" b="1" dirty="0"/>
              <a:t>细分</a:t>
            </a:r>
            <a:r>
              <a:rPr lang="zh-CN" altLang="en-US" dirty="0"/>
              <a:t>。即公司经过市场划分后所瞄准的消费者群体，表现为：本地区</a:t>
            </a:r>
            <a:r>
              <a:rPr lang="en-US" altLang="zh-CN" dirty="0"/>
              <a:t>/</a:t>
            </a:r>
            <a:r>
              <a:rPr lang="zh-CN" altLang="en-US" dirty="0"/>
              <a:t>全国</a:t>
            </a:r>
            <a:r>
              <a:rPr lang="en-US" altLang="zh-CN" dirty="0"/>
              <a:t>/</a:t>
            </a:r>
            <a:r>
              <a:rPr lang="zh-CN" altLang="en-US" dirty="0"/>
              <a:t>国际、政府</a:t>
            </a:r>
            <a:r>
              <a:rPr lang="en-US" altLang="zh-CN" dirty="0"/>
              <a:t>/</a:t>
            </a:r>
            <a:r>
              <a:rPr lang="zh-CN" altLang="en-US" dirty="0"/>
              <a:t>企业</a:t>
            </a:r>
            <a:r>
              <a:rPr lang="en-US" altLang="zh-CN" dirty="0"/>
              <a:t>/</a:t>
            </a:r>
            <a:r>
              <a:rPr lang="zh-CN" altLang="en-US" dirty="0"/>
              <a:t>个体消费者、一般大众</a:t>
            </a:r>
            <a:r>
              <a:rPr lang="en-US" altLang="zh-CN" dirty="0"/>
              <a:t>/</a:t>
            </a:r>
            <a:r>
              <a:rPr lang="zh-CN" altLang="en-US" dirty="0"/>
              <a:t>多部门</a:t>
            </a:r>
            <a:r>
              <a:rPr lang="en-US" altLang="zh-CN" dirty="0"/>
              <a:t>/</a:t>
            </a:r>
            <a:r>
              <a:rPr lang="zh-CN" altLang="en-US" dirty="0"/>
              <a:t>细分市场。</a:t>
            </a:r>
          </a:p>
          <a:p>
            <a:r>
              <a:rPr lang="zh-CN" altLang="en-US" b="1" dirty="0" smtClean="0"/>
              <a:t>分销</a:t>
            </a:r>
            <a:r>
              <a:rPr lang="zh-CN" altLang="en-US" b="1" dirty="0"/>
              <a:t>渠道</a:t>
            </a:r>
            <a:r>
              <a:rPr lang="zh-CN" altLang="en-US" dirty="0"/>
              <a:t>。描绘公司用来接触、将价值传递为目标客户的各种途径，表现为：直接</a:t>
            </a:r>
            <a:r>
              <a:rPr lang="en-US" altLang="zh-CN" dirty="0"/>
              <a:t>/</a:t>
            </a:r>
            <a:r>
              <a:rPr lang="zh-CN" altLang="en-US" dirty="0"/>
              <a:t>间接，单一</a:t>
            </a:r>
            <a:r>
              <a:rPr lang="en-US" altLang="zh-CN" dirty="0"/>
              <a:t>/</a:t>
            </a:r>
            <a:r>
              <a:rPr lang="zh-CN" altLang="en-US" dirty="0"/>
              <a:t>多渠道。</a:t>
            </a:r>
          </a:p>
          <a:p>
            <a:r>
              <a:rPr lang="zh-CN" altLang="en-US" b="1" dirty="0" smtClean="0"/>
              <a:t>客户</a:t>
            </a:r>
            <a:r>
              <a:rPr lang="zh-CN" altLang="en-US" b="1" dirty="0"/>
              <a:t>关系</a:t>
            </a:r>
            <a:r>
              <a:rPr lang="zh-CN" altLang="en-US" dirty="0"/>
              <a:t>。阐明公司与其客户之间所建立的联系，主要是信息沟通反馈，表现为：交易型</a:t>
            </a:r>
            <a:r>
              <a:rPr lang="en-US" altLang="zh-CN" dirty="0"/>
              <a:t>/</a:t>
            </a:r>
            <a:r>
              <a:rPr lang="zh-CN" altLang="en-US" dirty="0"/>
              <a:t>关系型、直接关系</a:t>
            </a:r>
            <a:r>
              <a:rPr lang="en-US" altLang="zh-CN" dirty="0"/>
              <a:t>/</a:t>
            </a:r>
            <a:r>
              <a:rPr lang="zh-CN" altLang="en-US" dirty="0"/>
              <a:t>间接关系。</a:t>
            </a:r>
          </a:p>
          <a:p>
            <a:r>
              <a:rPr lang="zh-CN" altLang="en-US" b="1" dirty="0" smtClean="0"/>
              <a:t>收入来源（或收益方式）</a:t>
            </a:r>
            <a:r>
              <a:rPr lang="zh-CN" altLang="en-US" dirty="0" smtClean="0"/>
              <a:t>。</a:t>
            </a:r>
            <a:r>
              <a:rPr lang="zh-CN" altLang="en-US" dirty="0"/>
              <a:t>描述公司通过各种收入流来创造财务的途径，表现为：固定</a:t>
            </a:r>
            <a:r>
              <a:rPr lang="en-US" altLang="zh-CN" dirty="0"/>
              <a:t>/</a:t>
            </a:r>
            <a:r>
              <a:rPr lang="zh-CN" altLang="en-US" dirty="0"/>
              <a:t>灵活的价格、高</a:t>
            </a:r>
            <a:r>
              <a:rPr lang="en-US" altLang="zh-CN" dirty="0"/>
              <a:t>/</a:t>
            </a:r>
            <a:r>
              <a:rPr lang="zh-CN" altLang="en-US" dirty="0"/>
              <a:t>中</a:t>
            </a:r>
            <a:r>
              <a:rPr lang="en-US" altLang="zh-CN" dirty="0"/>
              <a:t>/</a:t>
            </a:r>
            <a:r>
              <a:rPr lang="zh-CN" altLang="en-US" dirty="0"/>
              <a:t>低利润率、高</a:t>
            </a:r>
            <a:r>
              <a:rPr lang="en-US" altLang="zh-CN" dirty="0"/>
              <a:t>/</a:t>
            </a:r>
            <a:r>
              <a:rPr lang="zh-CN" altLang="en-US" dirty="0"/>
              <a:t>中</a:t>
            </a:r>
            <a:r>
              <a:rPr lang="en-US" altLang="zh-CN" dirty="0"/>
              <a:t>/</a:t>
            </a:r>
            <a:r>
              <a:rPr lang="zh-CN" altLang="en-US" dirty="0"/>
              <a:t>低销售量、单一</a:t>
            </a:r>
            <a:r>
              <a:rPr lang="en-US" altLang="zh-CN" dirty="0"/>
              <a:t>/</a:t>
            </a:r>
            <a:r>
              <a:rPr lang="zh-CN" altLang="en-US" dirty="0"/>
              <a:t>多个</a:t>
            </a:r>
            <a:r>
              <a:rPr lang="en-US" altLang="zh-CN" dirty="0"/>
              <a:t>/</a:t>
            </a:r>
            <a:r>
              <a:rPr lang="zh-CN" altLang="en-US" dirty="0"/>
              <a:t>灵活渠道。</a:t>
            </a:r>
          </a:p>
          <a:p>
            <a:endParaRPr lang="zh-CN"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二、商业模式的构成要素</a:t>
            </a:r>
          </a:p>
        </p:txBody>
      </p:sp>
      <p:sp>
        <p:nvSpPr>
          <p:cNvPr id="3" name="内容占位符 2"/>
          <p:cNvSpPr>
            <a:spLocks noGrp="1"/>
          </p:cNvSpPr>
          <p:nvPr>
            <p:ph idx="1"/>
          </p:nvPr>
        </p:nvSpPr>
        <p:spPr>
          <a:xfrm>
            <a:off x="669925" y="952500"/>
            <a:ext cx="6041390" cy="5388610"/>
          </a:xfrm>
        </p:spPr>
        <p:txBody>
          <a:bodyPr/>
          <a:lstStyle/>
          <a:p>
            <a:r>
              <a:rPr lang="zh-CN" altLang="en-US" b="1" dirty="0"/>
              <a:t>核心资源及能力</a:t>
            </a:r>
            <a:r>
              <a:rPr lang="zh-CN" altLang="en-US" dirty="0"/>
              <a:t>。即公司实施其商业模式所需要的资源和能力，表现为： 技术</a:t>
            </a:r>
            <a:r>
              <a:rPr lang="en-US" altLang="zh-CN" dirty="0"/>
              <a:t>/</a:t>
            </a:r>
            <a:r>
              <a:rPr lang="zh-CN" altLang="en-US" dirty="0"/>
              <a:t>专利、品牌</a:t>
            </a:r>
            <a:r>
              <a:rPr lang="en-US" altLang="zh-CN" dirty="0"/>
              <a:t>/</a:t>
            </a:r>
            <a:r>
              <a:rPr lang="zh-CN" altLang="en-US" dirty="0"/>
              <a:t>成本</a:t>
            </a:r>
            <a:r>
              <a:rPr lang="en-US" altLang="zh-CN" dirty="0"/>
              <a:t>/</a:t>
            </a:r>
            <a:r>
              <a:rPr lang="zh-CN" altLang="en-US" dirty="0"/>
              <a:t>质量优势。</a:t>
            </a:r>
          </a:p>
          <a:p>
            <a:r>
              <a:rPr lang="zh-CN" altLang="en-US" dirty="0"/>
              <a:t>关键业务。描述业务流程的安排和资源的配置，表现为：标准化</a:t>
            </a:r>
            <a:r>
              <a:rPr lang="en-US" altLang="zh-CN" dirty="0"/>
              <a:t>/</a:t>
            </a:r>
            <a:r>
              <a:rPr lang="zh-CN" altLang="en-US" dirty="0"/>
              <a:t>柔性生产系统、强</a:t>
            </a:r>
            <a:r>
              <a:rPr lang="en-US" altLang="zh-CN" dirty="0"/>
              <a:t>/</a:t>
            </a:r>
            <a:r>
              <a:rPr lang="zh-CN" altLang="en-US" dirty="0"/>
              <a:t>弱的研发部门、高</a:t>
            </a:r>
            <a:r>
              <a:rPr lang="en-US" altLang="zh-CN" dirty="0"/>
              <a:t>/</a:t>
            </a:r>
            <a:r>
              <a:rPr lang="zh-CN" altLang="en-US" dirty="0"/>
              <a:t>低效供应链管理。</a:t>
            </a:r>
          </a:p>
          <a:p>
            <a:r>
              <a:rPr lang="zh-CN" altLang="en-US" b="1" dirty="0"/>
              <a:t>重要伙伴</a:t>
            </a:r>
            <a:r>
              <a:rPr lang="zh-CN" altLang="en-US" dirty="0"/>
              <a:t>。即公司同其他公司为有效提供价值而形成的合作关系网络，表现为：上下游伙伴、竞争</a:t>
            </a:r>
            <a:r>
              <a:rPr lang="en-US" altLang="zh-CN" dirty="0"/>
              <a:t>/</a:t>
            </a:r>
            <a:r>
              <a:rPr lang="zh-CN" altLang="en-US" dirty="0"/>
              <a:t>互补关系、联盟</a:t>
            </a:r>
            <a:r>
              <a:rPr lang="en-US" altLang="zh-CN" dirty="0"/>
              <a:t>/</a:t>
            </a:r>
            <a:r>
              <a:rPr lang="zh-CN" altLang="en-US" dirty="0"/>
              <a:t>非联盟。</a:t>
            </a:r>
            <a:endParaRPr lang="en-US" altLang="zh-CN" dirty="0"/>
          </a:p>
          <a:p>
            <a:r>
              <a:rPr lang="zh-CN" altLang="en-US" b="1" dirty="0" smtClean="0"/>
              <a:t>成本</a:t>
            </a:r>
            <a:r>
              <a:rPr lang="zh-CN" altLang="en-US" b="1" dirty="0"/>
              <a:t>结构</a:t>
            </a:r>
            <a:r>
              <a:rPr lang="zh-CN" altLang="en-US" dirty="0"/>
              <a:t>。即运用某一商业模式的货币描述，表现为：固定</a:t>
            </a:r>
            <a:r>
              <a:rPr lang="en-US" altLang="zh-CN" dirty="0"/>
              <a:t>/</a:t>
            </a:r>
            <a:r>
              <a:rPr lang="zh-CN" altLang="en-US" dirty="0"/>
              <a:t>流动成本比例、高</a:t>
            </a:r>
            <a:r>
              <a:rPr lang="en-US" altLang="zh-CN" dirty="0"/>
              <a:t>/</a:t>
            </a:r>
            <a:r>
              <a:rPr lang="zh-CN" altLang="en-US" dirty="0"/>
              <a:t>低经营杠杆。</a:t>
            </a:r>
          </a:p>
        </p:txBody>
      </p:sp>
      <p:pic>
        <p:nvPicPr>
          <p:cNvPr id="5" name="图片 4"/>
          <p:cNvPicPr>
            <a:picLocks noChangeAspect="1"/>
          </p:cNvPicPr>
          <p:nvPr/>
        </p:nvPicPr>
        <p:blipFill>
          <a:blip r:embed="rId2" cstate="print"/>
          <a:stretch>
            <a:fillRect/>
          </a:stretch>
        </p:blipFill>
        <p:spPr>
          <a:xfrm>
            <a:off x="7093585" y="1043305"/>
            <a:ext cx="4490085" cy="446024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三、成功</a:t>
            </a:r>
            <a:r>
              <a:rPr lang="zh-CN" altLang="en-US" dirty="0"/>
              <a:t>的商业模式的主要特征</a:t>
            </a:r>
          </a:p>
        </p:txBody>
      </p:sp>
      <p:sp>
        <p:nvSpPr>
          <p:cNvPr id="3" name="内容占位符 2"/>
          <p:cNvSpPr>
            <a:spLocks noGrp="1"/>
          </p:cNvSpPr>
          <p:nvPr>
            <p:ph idx="1"/>
          </p:nvPr>
        </p:nvSpPr>
        <p:spPr/>
        <p:txBody>
          <a:bodyPr/>
          <a:lstStyle/>
          <a:p>
            <a:r>
              <a:rPr lang="zh-CN" altLang="en-US" b="1" dirty="0" smtClean="0"/>
              <a:t>成功</a:t>
            </a:r>
            <a:r>
              <a:rPr lang="zh-CN" altLang="en-US" b="1" dirty="0"/>
              <a:t>的商业模式要能提供独特</a:t>
            </a:r>
            <a:r>
              <a:rPr lang="zh-CN" altLang="en-US" b="1" dirty="0" smtClean="0"/>
              <a:t>价值</a:t>
            </a:r>
            <a:r>
              <a:rPr lang="zh-CN" altLang="en-US" dirty="0" smtClean="0"/>
              <a:t>。有时候</a:t>
            </a:r>
            <a:r>
              <a:rPr lang="zh-CN" altLang="en-US" dirty="0"/>
              <a:t>这个独特的价值可能是新的思想；而更多的时候，它往往是产品和服务独特性的组合。这种组合要么可以向客户提供额外的价值；要么使得客户能用更低的价格获得同样的利益，或者用同样的价格获得更多的利益。</a:t>
            </a:r>
          </a:p>
          <a:p>
            <a:r>
              <a:rPr lang="zh-CN" altLang="en-US" b="1" dirty="0" smtClean="0"/>
              <a:t>商业</a:t>
            </a:r>
            <a:r>
              <a:rPr lang="zh-CN" altLang="en-US" b="1" dirty="0"/>
              <a:t>模式是难以模仿</a:t>
            </a:r>
            <a:r>
              <a:rPr lang="zh-CN" altLang="en-US" b="1" dirty="0" smtClean="0"/>
              <a:t>的</a:t>
            </a:r>
            <a:r>
              <a:rPr lang="zh-CN" altLang="en-US" dirty="0" smtClean="0"/>
              <a:t>。企业</a:t>
            </a:r>
            <a:r>
              <a:rPr lang="zh-CN" altLang="en-US" dirty="0"/>
              <a:t>通过确立自己的与众不同，如对客户的悉心照顾、无与伦比的实施能力等， 来提高行业的进入门槛，从而保证利润来源不受侵犯。比如，直销模式（仅凭“直销”一点，还不能称其为一个商业模式），人人都知道其如何运作，也都知道戴尔公司是直销的标杆，但很难复制戴尔的模式，原因在于“直销”的背后，是一整套完整的、极难复制的资源和生产流程。</a:t>
            </a:r>
          </a:p>
          <a:p>
            <a:r>
              <a:rPr lang="zh-CN" altLang="en-US" b="1" dirty="0" smtClean="0"/>
              <a:t>成功</a:t>
            </a:r>
            <a:r>
              <a:rPr lang="zh-CN" altLang="en-US" b="1" dirty="0"/>
              <a:t>的商业模式是脚踏实地</a:t>
            </a:r>
            <a:r>
              <a:rPr lang="zh-CN" altLang="en-US" b="1" dirty="0" smtClean="0"/>
              <a:t>的</a:t>
            </a:r>
            <a:r>
              <a:rPr lang="zh-CN" altLang="en-US" dirty="0" smtClean="0"/>
              <a:t>。企业</a:t>
            </a:r>
            <a:r>
              <a:rPr lang="zh-CN" altLang="en-US" dirty="0"/>
              <a:t>要做到量入为出、收支平衡。这个看似不言而喻的道理，要想年复一年、日复一日地做到，却并不容易。现实当中的很多企业，不管是传统企业还是新型企业， 对于自己的钱从何处赚来，为什么客户看中自己企业的产品和服务，乃至有多少客户实际上不能为企业带来利润，反而在侵蚀企业的收入等关键问题，都不甚了解。</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四、商业</a:t>
            </a:r>
            <a:r>
              <a:rPr lang="zh-CN" altLang="en-US" dirty="0"/>
              <a:t>模式画布</a:t>
            </a:r>
          </a:p>
        </p:txBody>
      </p:sp>
      <p:sp>
        <p:nvSpPr>
          <p:cNvPr id="3" name="内容占位符 2"/>
          <p:cNvSpPr>
            <a:spLocks noGrp="1"/>
          </p:cNvSpPr>
          <p:nvPr>
            <p:ph idx="1"/>
          </p:nvPr>
        </p:nvSpPr>
        <p:spPr/>
        <p:txBody>
          <a:bodyPr/>
          <a:lstStyle/>
          <a:p>
            <a:r>
              <a:rPr lang="zh-CN" altLang="en-US" dirty="0" smtClean="0"/>
              <a:t>所谓</a:t>
            </a:r>
            <a:r>
              <a:rPr lang="zh-CN" altLang="en-US" dirty="0"/>
              <a:t>的商业模式画布，就是一个视觉化的商业模式分析工具，用来帮助企业进行发展预测分析、商业模式创新，以及确定战略规划，也能够帮助创业者催生创意、降低猜测、确保他们找对了目标用户、合理解决问题</a:t>
            </a:r>
            <a:r>
              <a:rPr lang="zh-CN" altLang="en-US" dirty="0" smtClean="0"/>
              <a:t>。</a:t>
            </a:r>
            <a:endParaRPr lang="en-US" altLang="zh-CN" dirty="0" smtClean="0"/>
          </a:p>
          <a:p>
            <a:r>
              <a:rPr lang="zh-CN" altLang="en-US" dirty="0" smtClean="0"/>
              <a:t>商业</a:t>
            </a:r>
            <a:r>
              <a:rPr lang="zh-CN" altLang="en-US" dirty="0"/>
              <a:t>模式画布，由著名商业模式创新作家、商业顾问亚历山大</a:t>
            </a:r>
            <a:r>
              <a:rPr lang="en-US" altLang="zh-CN" dirty="0"/>
              <a:t>•</a:t>
            </a:r>
            <a:r>
              <a:rPr lang="zh-CN" altLang="en-US" dirty="0"/>
              <a:t>奥斯特瓦德（</a:t>
            </a:r>
            <a:r>
              <a:rPr lang="en-US" altLang="zh-CN" dirty="0"/>
              <a:t>Alex </a:t>
            </a:r>
            <a:r>
              <a:rPr lang="en-US" altLang="zh-CN" dirty="0" err="1"/>
              <a:t>Osterwälder</a:t>
            </a:r>
            <a:r>
              <a:rPr lang="zh-CN" altLang="en-US" dirty="0"/>
              <a:t>）</a:t>
            </a:r>
            <a:r>
              <a:rPr lang="en-US" altLang="zh-CN" dirty="0"/>
              <a:t>2008</a:t>
            </a:r>
            <a:r>
              <a:rPr lang="zh-CN" altLang="en-US" dirty="0"/>
              <a:t>年提出</a:t>
            </a:r>
            <a:r>
              <a:rPr lang="zh-CN" altLang="en-US" dirty="0" smtClean="0"/>
              <a:t>。</a:t>
            </a:r>
            <a:endParaRPr lang="en-US" altLang="zh-CN" dirty="0" smtClean="0"/>
          </a:p>
          <a:p>
            <a:r>
              <a:rPr lang="zh-CN" altLang="en-US" dirty="0" smtClean="0"/>
              <a:t>商业</a:t>
            </a:r>
            <a:r>
              <a:rPr lang="zh-CN" altLang="en-US" dirty="0"/>
              <a:t>模式画布，将商业模式中的元素标准化，并强调元素间的相互作用。具体来讲，以九宫格的形式展示。</a:t>
            </a:r>
            <a:endParaRPr lang="en-US" altLang="zh-CN" dirty="0"/>
          </a:p>
        </p:txBody>
      </p:sp>
      <p:pic>
        <p:nvPicPr>
          <p:cNvPr id="7" name="图片 6" descr="微信图片_20191126222215"/>
          <p:cNvPicPr>
            <a:picLocks noChangeAspect="1"/>
          </p:cNvPicPr>
          <p:nvPr/>
        </p:nvPicPr>
        <p:blipFill>
          <a:blip r:embed="rId2" cstate="print"/>
          <a:stretch>
            <a:fillRect/>
          </a:stretch>
        </p:blipFill>
        <p:spPr>
          <a:xfrm>
            <a:off x="5245735" y="3372485"/>
            <a:ext cx="5862955" cy="261493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t>商业模式画布</a:t>
            </a:r>
          </a:p>
        </p:txBody>
      </p:sp>
      <p:pic>
        <p:nvPicPr>
          <p:cNvPr id="24" name="图片 1" descr="IMG_256"/>
          <p:cNvPicPr>
            <a:picLocks noGrp="1" noChangeAspect="1"/>
          </p:cNvPicPr>
          <p:nvPr>
            <p:ph idx="1"/>
          </p:nvPr>
        </p:nvPicPr>
        <p:blipFill>
          <a:blip r:embed="rId2" cstate="print"/>
          <a:stretch>
            <a:fillRect/>
          </a:stretch>
        </p:blipFill>
        <p:spPr>
          <a:xfrm>
            <a:off x="1484630" y="1108710"/>
            <a:ext cx="9857740" cy="5116830"/>
          </a:xfrm>
          <a:prstGeom prst="rect">
            <a:avLst/>
          </a:prstGeom>
          <a:noFill/>
          <a:ln w="9525">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五、商业</a:t>
            </a:r>
            <a:r>
              <a:rPr lang="zh-CN" altLang="en-US" dirty="0"/>
              <a:t>模式画布九宫</a:t>
            </a:r>
            <a:r>
              <a:rPr lang="zh-CN" altLang="en-US" dirty="0" smtClean="0"/>
              <a:t>格：价值</a:t>
            </a:r>
            <a:r>
              <a:rPr lang="zh-CN" altLang="en-US" dirty="0"/>
              <a:t>主张</a:t>
            </a:r>
          </a:p>
        </p:txBody>
      </p:sp>
      <p:sp>
        <p:nvSpPr>
          <p:cNvPr id="3" name="内容占位符 2"/>
          <p:cNvSpPr>
            <a:spLocks noGrp="1"/>
          </p:cNvSpPr>
          <p:nvPr>
            <p:ph idx="1"/>
          </p:nvPr>
        </p:nvSpPr>
        <p:spPr/>
        <p:txBody>
          <a:bodyPr/>
          <a:lstStyle/>
          <a:p>
            <a:r>
              <a:rPr lang="zh-CN" altLang="en-US" dirty="0" smtClean="0"/>
              <a:t>价值</a:t>
            </a:r>
            <a:r>
              <a:rPr lang="zh-CN" altLang="en-US" dirty="0"/>
              <a:t>主张即为用户和客户提供产品和服务以及价值，帮助用户解决根本性问题</a:t>
            </a:r>
          </a:p>
        </p:txBody>
      </p:sp>
      <p:pic>
        <p:nvPicPr>
          <p:cNvPr id="47" name="图片 3" descr="IMG_258"/>
          <p:cNvPicPr>
            <a:picLocks noChangeAspect="1"/>
          </p:cNvPicPr>
          <p:nvPr/>
        </p:nvPicPr>
        <p:blipFill>
          <a:blip r:embed="rId2" cstate="print"/>
          <a:stretch>
            <a:fillRect/>
          </a:stretch>
        </p:blipFill>
        <p:spPr>
          <a:xfrm>
            <a:off x="2228850" y="1583690"/>
            <a:ext cx="7035165" cy="445706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八、创新与创业</a:t>
            </a:r>
          </a:p>
        </p:txBody>
      </p:sp>
      <p:sp>
        <p:nvSpPr>
          <p:cNvPr id="3" name="内容占位符 2"/>
          <p:cNvSpPr>
            <a:spLocks noGrp="1"/>
          </p:cNvSpPr>
          <p:nvPr>
            <p:ph idx="1"/>
          </p:nvPr>
        </p:nvSpPr>
        <p:spPr/>
        <p:txBody>
          <a:bodyPr/>
          <a:lstStyle/>
          <a:p>
            <a:r>
              <a:rPr lang="zh-CN" altLang="en-US"/>
              <a:t>创新是创业的基础和前提，创业是创新成果的载体和呈现形式之一。创新带动创业，创业促进创新。</a:t>
            </a:r>
          </a:p>
          <a:p>
            <a:r>
              <a:rPr lang="zh-CN" altLang="en-US" b="1"/>
              <a:t>所谓创业，就是创业者对自己拥有的资源或通过努力能够拥有的资源进行优化整合，从而创造出更大经济或社会价值的过程。</a:t>
            </a:r>
          </a:p>
          <a:p>
            <a:r>
              <a:rPr lang="zh-CN" altLang="en-US"/>
              <a:t>简而言之，</a:t>
            </a:r>
            <a:r>
              <a:rPr>
                <a:sym typeface="+mn-ea"/>
              </a:rPr>
              <a:t>创业</a:t>
            </a:r>
            <a:r>
              <a:rPr lang="zh-CN" altLang="en-US"/>
              <a:t>实际上就是创造一份事业。只要通过自己的努力，独立自主地开创一份前所未有的事业，无论是个人家业、商业企业，还是其他社会事业，都可以称之为创业。因此，</a:t>
            </a:r>
            <a:r>
              <a:rPr lang="zh-CN" altLang="en-US" b="1"/>
              <a:t>所谓创业者，不一定是创办企业。</a:t>
            </a:r>
            <a:r>
              <a:rPr lang="zh-CN" altLang="en-US"/>
              <a:t>当代中国，需要一大批拥有创新创业精神的青年人才，在各领域扎实工作、实践创新。因此，在工作中改进工作模式，打破惯性思维，破解行业发展的痛点难点，这种“在岗位内创新创业”，也是一种创业。</a:t>
            </a:r>
          </a:p>
          <a:p>
            <a:r>
              <a:rPr>
                <a:sym typeface="+mn-ea"/>
              </a:rPr>
              <a:t>创业的特点：（</a:t>
            </a:r>
            <a:r>
              <a:rPr lang="en-US" altLang="zh-CN">
                <a:sym typeface="+mn-ea"/>
              </a:rPr>
              <a:t>1</a:t>
            </a:r>
            <a:r>
              <a:rPr>
                <a:sym typeface="+mn-ea"/>
              </a:rPr>
              <a:t>）自主性；（</a:t>
            </a:r>
            <a:r>
              <a:rPr lang="en-US" altLang="zh-CN">
                <a:sym typeface="+mn-ea"/>
              </a:rPr>
              <a:t>2</a:t>
            </a:r>
            <a:r>
              <a:rPr>
                <a:sym typeface="+mn-ea"/>
              </a:rPr>
              <a:t>）风险性；（</a:t>
            </a:r>
            <a:r>
              <a:rPr lang="en-US" altLang="zh-CN">
                <a:sym typeface="+mn-ea"/>
              </a:rPr>
              <a:t>3</a:t>
            </a:r>
            <a:r>
              <a:rPr>
                <a:sym typeface="+mn-ea"/>
              </a:rPr>
              <a:t>）目的性；（</a:t>
            </a:r>
            <a:r>
              <a:rPr lang="en-US" altLang="zh-CN">
                <a:sym typeface="+mn-ea"/>
              </a:rPr>
              <a:t>4</a:t>
            </a:r>
            <a:r>
              <a:rPr>
                <a:sym typeface="+mn-ea"/>
              </a:rPr>
              <a:t>）复杂性。</a:t>
            </a:r>
            <a:endParaRPr lang="zh-CN" altLang="en-US"/>
          </a:p>
          <a:p>
            <a:endParaRPr lang="zh-CN" altLang="en-US"/>
          </a:p>
          <a:p>
            <a:r>
              <a:rPr lang="zh-CN" altLang="en-US"/>
              <a:t>《中国青年报》：创业指的不仅仅是创办企业，对平凡工作的不断创新、对承担任务的创意无限，也是创业。自主创业的成功企业家、拼搏进取的岗位能手、艰苦奋斗的大学生村官……他们身上的创业精神，他们身上那种勇敢、勤奋、创新、责任、负责、学习等精神品质，为我们勾勒了一幅时代的创业图。</a:t>
            </a:r>
          </a:p>
          <a:p>
            <a:endParaRPr lang="zh-CN" altLang="en-US"/>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：客户</a:t>
            </a:r>
            <a:r>
              <a:rPr lang="zh-CN" altLang="en-US" dirty="0"/>
              <a:t>细分</a:t>
            </a:r>
          </a:p>
        </p:txBody>
      </p:sp>
      <p:sp>
        <p:nvSpPr>
          <p:cNvPr id="3" name="内容占位符 2"/>
          <p:cNvSpPr>
            <a:spLocks noGrp="1"/>
          </p:cNvSpPr>
          <p:nvPr>
            <p:ph idx="1"/>
          </p:nvPr>
        </p:nvSpPr>
        <p:spPr/>
        <p:txBody>
          <a:bodyPr/>
          <a:lstStyle/>
          <a:p>
            <a:r>
              <a:rPr lang="zh-CN" altLang="en-US" dirty="0" smtClean="0"/>
              <a:t>即</a:t>
            </a:r>
            <a:r>
              <a:rPr lang="zh-CN" altLang="en-US" dirty="0"/>
              <a:t>目标用户群体是谁？</a:t>
            </a:r>
          </a:p>
        </p:txBody>
      </p:sp>
      <p:pic>
        <p:nvPicPr>
          <p:cNvPr id="48" name="图片 4" descr="IMG_259"/>
          <p:cNvPicPr>
            <a:picLocks noChangeAspect="1"/>
          </p:cNvPicPr>
          <p:nvPr/>
        </p:nvPicPr>
        <p:blipFill>
          <a:blip r:embed="rId2" cstate="print"/>
          <a:stretch>
            <a:fillRect/>
          </a:stretch>
        </p:blipFill>
        <p:spPr>
          <a:xfrm>
            <a:off x="2374265" y="1445260"/>
            <a:ext cx="7012940" cy="4989195"/>
          </a:xfrm>
          <a:prstGeom prst="rect">
            <a:avLst/>
          </a:prstGeom>
          <a:noFill/>
          <a:ln w="9525">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核心</a:t>
            </a:r>
            <a:r>
              <a:rPr lang="zh-CN" altLang="en-US" dirty="0"/>
              <a:t>资源指拥有什么核心资源可以保证所有商业行为的执行和落实。</a:t>
            </a:r>
          </a:p>
        </p:txBody>
      </p:sp>
      <p:sp>
        <p:nvSpPr>
          <p:cNvPr id="4" name="标题 3"/>
          <p:cNvSpPr>
            <a:spLocks noGrp="1"/>
          </p:cNvSpPr>
          <p:nvPr>
            <p:ph type="title"/>
          </p:nvPr>
        </p:nvSpPr>
        <p:spPr/>
        <p:txBody>
          <a:bodyPr/>
          <a:lstStyle/>
          <a:p>
            <a:r>
              <a:rPr lang="zh-CN" altLang="en-US" dirty="0"/>
              <a:t>五、商业模式画布九宫格：</a:t>
            </a:r>
            <a:r>
              <a:rPr lang="zh-CN" altLang="en-US" dirty="0" smtClean="0"/>
              <a:t>核心</a:t>
            </a:r>
            <a:r>
              <a:rPr lang="zh-CN" altLang="en-US" dirty="0"/>
              <a:t>资源</a:t>
            </a:r>
          </a:p>
        </p:txBody>
      </p:sp>
      <p:pic>
        <p:nvPicPr>
          <p:cNvPr id="49" name="图片 5" descr="IMG_260"/>
          <p:cNvPicPr>
            <a:picLocks noChangeAspect="1"/>
          </p:cNvPicPr>
          <p:nvPr/>
        </p:nvPicPr>
        <p:blipFill>
          <a:blip r:embed="rId2" cstate="print"/>
          <a:stretch>
            <a:fillRect/>
          </a:stretch>
        </p:blipFill>
        <p:spPr>
          <a:xfrm>
            <a:off x="1684020" y="1598295"/>
            <a:ext cx="7944485" cy="4117975"/>
          </a:xfrm>
          <a:prstGeom prst="rect">
            <a:avLst/>
          </a:prstGeom>
          <a:noFill/>
          <a:ln w="9525">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：关键</a:t>
            </a:r>
            <a:r>
              <a:rPr lang="zh-CN" altLang="en-US" dirty="0"/>
              <a:t>业务</a:t>
            </a:r>
          </a:p>
        </p:txBody>
      </p:sp>
      <p:sp>
        <p:nvSpPr>
          <p:cNvPr id="3" name="内容占位符 2"/>
          <p:cNvSpPr>
            <a:spLocks noGrp="1"/>
          </p:cNvSpPr>
          <p:nvPr>
            <p:ph idx="1"/>
          </p:nvPr>
        </p:nvSpPr>
        <p:spPr/>
        <p:txBody>
          <a:bodyPr/>
          <a:lstStyle/>
          <a:p>
            <a:r>
              <a:rPr lang="zh-CN" altLang="en-US" dirty="0" smtClean="0"/>
              <a:t>关键</a:t>
            </a:r>
            <a:r>
              <a:rPr lang="zh-CN" altLang="en-US" dirty="0"/>
              <a:t>业务即需要做哪些关键性的事情才能使得产品和服务能够正常运行。</a:t>
            </a:r>
          </a:p>
        </p:txBody>
      </p:sp>
      <p:pic>
        <p:nvPicPr>
          <p:cNvPr id="50" name="图片 6" descr="IMG_261"/>
          <p:cNvPicPr>
            <a:picLocks noChangeAspect="1"/>
          </p:cNvPicPr>
          <p:nvPr/>
        </p:nvPicPr>
        <p:blipFill>
          <a:blip r:embed="rId2" cstate="print"/>
          <a:stretch>
            <a:fillRect/>
          </a:stretch>
        </p:blipFill>
        <p:spPr>
          <a:xfrm>
            <a:off x="1931670" y="1786890"/>
            <a:ext cx="7773670" cy="4034155"/>
          </a:xfrm>
          <a:prstGeom prst="rect">
            <a:avLst/>
          </a:prstGeom>
          <a:noFill/>
          <a:ln w="9525">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：渠道</a:t>
            </a:r>
            <a:r>
              <a:rPr lang="zh-CN" altLang="en-US" dirty="0"/>
              <a:t>通路</a:t>
            </a:r>
          </a:p>
        </p:txBody>
      </p:sp>
      <p:sp>
        <p:nvSpPr>
          <p:cNvPr id="3" name="内容占位符 2"/>
          <p:cNvSpPr>
            <a:spLocks noGrp="1"/>
          </p:cNvSpPr>
          <p:nvPr>
            <p:ph idx="1"/>
          </p:nvPr>
        </p:nvSpPr>
        <p:spPr/>
        <p:txBody>
          <a:bodyPr/>
          <a:lstStyle/>
          <a:p>
            <a:r>
              <a:rPr lang="zh-CN" altLang="en-US" dirty="0" smtClean="0"/>
              <a:t>渠道</a:t>
            </a:r>
            <a:r>
              <a:rPr lang="zh-CN" altLang="en-US" dirty="0"/>
              <a:t>通路即通过什么方式和途径将产品和服务触达用户，并使得用户能够为之买单。</a:t>
            </a:r>
          </a:p>
        </p:txBody>
      </p:sp>
      <p:pic>
        <p:nvPicPr>
          <p:cNvPr id="51" name="图片 7" descr="IMG_262"/>
          <p:cNvPicPr>
            <a:picLocks noChangeAspect="1"/>
          </p:cNvPicPr>
          <p:nvPr/>
        </p:nvPicPr>
        <p:blipFill>
          <a:blip r:embed="rId2" cstate="print"/>
          <a:stretch>
            <a:fillRect/>
          </a:stretch>
        </p:blipFill>
        <p:spPr>
          <a:xfrm>
            <a:off x="2510790" y="1495425"/>
            <a:ext cx="6458585" cy="4346575"/>
          </a:xfrm>
          <a:prstGeom prst="rect">
            <a:avLst/>
          </a:prstGeom>
          <a:noFill/>
          <a:ln w="9525">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a:t>
            </a:r>
            <a:r>
              <a:rPr lang="zh-CN" altLang="en-US" dirty="0"/>
              <a:t>客户关系</a:t>
            </a:r>
          </a:p>
        </p:txBody>
      </p:sp>
      <p:sp>
        <p:nvSpPr>
          <p:cNvPr id="3" name="内容占位符 2"/>
          <p:cNvSpPr>
            <a:spLocks noGrp="1"/>
          </p:cNvSpPr>
          <p:nvPr>
            <p:ph idx="1"/>
          </p:nvPr>
        </p:nvSpPr>
        <p:spPr/>
        <p:txBody>
          <a:bodyPr/>
          <a:lstStyle/>
          <a:p>
            <a:r>
              <a:rPr lang="zh-CN" altLang="en-US" dirty="0" smtClean="0"/>
              <a:t>客户</a:t>
            </a:r>
            <a:r>
              <a:rPr lang="zh-CN" altLang="en-US" dirty="0"/>
              <a:t>关系即通过什么方式或机制可以保证产品服务和用户拥有长期的利益关系。</a:t>
            </a:r>
          </a:p>
        </p:txBody>
      </p:sp>
      <p:pic>
        <p:nvPicPr>
          <p:cNvPr id="52" name="图片 8" descr="IMG_263"/>
          <p:cNvPicPr>
            <a:picLocks noChangeAspect="1"/>
          </p:cNvPicPr>
          <p:nvPr/>
        </p:nvPicPr>
        <p:blipFill>
          <a:blip r:embed="rId2" cstate="print"/>
          <a:stretch>
            <a:fillRect/>
          </a:stretch>
        </p:blipFill>
        <p:spPr>
          <a:xfrm>
            <a:off x="1849120" y="1660525"/>
            <a:ext cx="7540625" cy="4511675"/>
          </a:xfrm>
          <a:prstGeom prst="rect">
            <a:avLst/>
          </a:prstGeom>
          <a:noFill/>
          <a:ln w="9525">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a:t>
            </a:r>
            <a:r>
              <a:rPr lang="zh-CN" altLang="en-US" dirty="0"/>
              <a:t>合作伙伴</a:t>
            </a:r>
          </a:p>
        </p:txBody>
      </p:sp>
      <p:sp>
        <p:nvSpPr>
          <p:cNvPr id="3" name="内容占位符 2"/>
          <p:cNvSpPr>
            <a:spLocks noGrp="1"/>
          </p:cNvSpPr>
          <p:nvPr>
            <p:ph idx="1"/>
          </p:nvPr>
        </p:nvSpPr>
        <p:spPr/>
        <p:txBody>
          <a:bodyPr/>
          <a:lstStyle/>
          <a:p>
            <a:r>
              <a:rPr lang="zh-CN" altLang="en-US" dirty="0" smtClean="0"/>
              <a:t>合作</a:t>
            </a:r>
            <a:r>
              <a:rPr lang="zh-CN" altLang="en-US" dirty="0"/>
              <a:t>伙伴即需要和哪些上下游重要企业进行重度合作。</a:t>
            </a:r>
          </a:p>
        </p:txBody>
      </p:sp>
      <p:pic>
        <p:nvPicPr>
          <p:cNvPr id="4" name="图片 9" descr="IMG_264"/>
          <p:cNvPicPr>
            <a:picLocks noChangeAspect="1"/>
          </p:cNvPicPr>
          <p:nvPr/>
        </p:nvPicPr>
        <p:blipFill>
          <a:blip r:embed="rId2" cstate="print"/>
          <a:stretch>
            <a:fillRect/>
          </a:stretch>
        </p:blipFill>
        <p:spPr>
          <a:xfrm>
            <a:off x="1990090" y="1701165"/>
            <a:ext cx="6754495" cy="4406900"/>
          </a:xfrm>
          <a:prstGeom prst="rect">
            <a:avLst/>
          </a:prstGeom>
          <a:noFill/>
          <a:ln w="9525">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a:t>
            </a:r>
            <a:r>
              <a:rPr lang="zh-CN" altLang="en-US" dirty="0"/>
              <a:t>成本结构</a:t>
            </a:r>
          </a:p>
        </p:txBody>
      </p:sp>
      <p:sp>
        <p:nvSpPr>
          <p:cNvPr id="3" name="内容占位符 2"/>
          <p:cNvSpPr>
            <a:spLocks noGrp="1"/>
          </p:cNvSpPr>
          <p:nvPr>
            <p:ph idx="1"/>
          </p:nvPr>
        </p:nvSpPr>
        <p:spPr/>
        <p:txBody>
          <a:bodyPr/>
          <a:lstStyle/>
          <a:p>
            <a:r>
              <a:rPr lang="zh-CN" altLang="en-US" dirty="0" smtClean="0"/>
              <a:t>成本</a:t>
            </a:r>
            <a:r>
              <a:rPr lang="zh-CN" altLang="en-US" dirty="0"/>
              <a:t>结构即在所有的商业运作过程中都包含的成本消耗。</a:t>
            </a:r>
          </a:p>
        </p:txBody>
      </p:sp>
      <p:pic>
        <p:nvPicPr>
          <p:cNvPr id="54" name="图片 10" descr="IMG_265"/>
          <p:cNvPicPr>
            <a:picLocks noChangeAspect="1"/>
          </p:cNvPicPr>
          <p:nvPr/>
        </p:nvPicPr>
        <p:blipFill>
          <a:blip r:embed="rId2" cstate="print"/>
          <a:stretch>
            <a:fillRect/>
          </a:stretch>
        </p:blipFill>
        <p:spPr>
          <a:xfrm>
            <a:off x="1813560" y="1642110"/>
            <a:ext cx="8139430" cy="4152265"/>
          </a:xfrm>
          <a:prstGeom prst="rect">
            <a:avLst/>
          </a:prstGeom>
          <a:noFill/>
          <a:ln w="9525">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五、商业模式画布九宫格</a:t>
            </a:r>
            <a:r>
              <a:rPr lang="zh-CN" altLang="en-US" dirty="0" smtClean="0"/>
              <a:t>：</a:t>
            </a:r>
            <a:r>
              <a:rPr lang="zh-CN" altLang="en-US" dirty="0"/>
              <a:t>收入来源</a:t>
            </a:r>
          </a:p>
        </p:txBody>
      </p:sp>
      <p:sp>
        <p:nvSpPr>
          <p:cNvPr id="3" name="内容占位符 2"/>
          <p:cNvSpPr>
            <a:spLocks noGrp="1"/>
          </p:cNvSpPr>
          <p:nvPr>
            <p:ph idx="1"/>
          </p:nvPr>
        </p:nvSpPr>
        <p:spPr/>
        <p:txBody>
          <a:bodyPr/>
          <a:lstStyle/>
          <a:p>
            <a:r>
              <a:rPr lang="zh-CN" altLang="en-US" dirty="0" smtClean="0"/>
              <a:t>收入</a:t>
            </a:r>
            <a:r>
              <a:rPr lang="zh-CN" altLang="en-US" dirty="0"/>
              <a:t>来源即我们的主要收入来源是什么。</a:t>
            </a:r>
          </a:p>
        </p:txBody>
      </p:sp>
      <p:pic>
        <p:nvPicPr>
          <p:cNvPr id="21" name="图片 11" descr="IMG_266"/>
          <p:cNvPicPr>
            <a:picLocks noChangeAspect="1"/>
          </p:cNvPicPr>
          <p:nvPr/>
        </p:nvPicPr>
        <p:blipFill>
          <a:blip r:embed="rId2" cstate="print"/>
          <a:stretch>
            <a:fillRect/>
          </a:stretch>
        </p:blipFill>
        <p:spPr>
          <a:xfrm>
            <a:off x="1837690" y="1422400"/>
            <a:ext cx="7847330" cy="4843145"/>
          </a:xfrm>
          <a:prstGeom prst="rect">
            <a:avLst/>
          </a:prstGeom>
          <a:noFill/>
          <a:ln w="9525">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六、如何</a:t>
            </a:r>
            <a:r>
              <a:rPr lang="zh-CN" altLang="en-US" dirty="0"/>
              <a:t>使用商业模式画布设计商业模式</a:t>
            </a:r>
          </a:p>
        </p:txBody>
      </p:sp>
      <p:sp>
        <p:nvSpPr>
          <p:cNvPr id="3" name="内容占位符 2"/>
          <p:cNvSpPr>
            <a:spLocks noGrp="1"/>
          </p:cNvSpPr>
          <p:nvPr>
            <p:ph idx="1"/>
          </p:nvPr>
        </p:nvSpPr>
        <p:spPr/>
        <p:txBody>
          <a:bodyPr/>
          <a:lstStyle/>
          <a:p>
            <a:r>
              <a:rPr lang="zh-CN" altLang="en-US" b="1" dirty="0" smtClean="0"/>
              <a:t>首先</a:t>
            </a:r>
            <a:r>
              <a:rPr lang="zh-CN" altLang="en-US" dirty="0"/>
              <a:t>，商业模式画布是以价值主张为中心分成左右两侧，左半侧是讨论效率，右半侧是讨论价值。</a:t>
            </a:r>
          </a:p>
          <a:p>
            <a:r>
              <a:rPr lang="zh-CN" altLang="en-US" b="1" dirty="0"/>
              <a:t>其次</a:t>
            </a:r>
            <a:r>
              <a:rPr lang="zh-CN" altLang="en-US" dirty="0"/>
              <a:t>，商业模式画布分析从客户细分开始。确定目标客户后，企业需要明确价值主张，以及价值主张通过何种渠道传递给客户，并与客户建立怎么样的关系，再确定与客户建立的关系能带来什么形态的收入流。</a:t>
            </a:r>
          </a:p>
          <a:p>
            <a:r>
              <a:rPr lang="zh-CN" altLang="en-US" b="1" dirty="0"/>
              <a:t>最后</a:t>
            </a:r>
            <a:r>
              <a:rPr lang="zh-CN" altLang="en-US" dirty="0"/>
              <a:t>，企业描绘商业模式画布的时候，还需要明确企业的关键资源是什么，这些资源能为客户提供什么样的主要活动，以及这些活动需要哪些关键合作伙伴，最终确定完成这些关键活动有哪些成本。</a:t>
            </a:r>
          </a:p>
        </p:txBody>
      </p:sp>
      <p:pic>
        <p:nvPicPr>
          <p:cNvPr id="4" name="图片 3"/>
          <p:cNvPicPr>
            <a:picLocks noChangeAspect="1"/>
          </p:cNvPicPr>
          <p:nvPr/>
        </p:nvPicPr>
        <p:blipFill>
          <a:blip r:embed="rId2" cstate="print"/>
          <a:stretch>
            <a:fillRect/>
          </a:stretch>
        </p:blipFill>
        <p:spPr>
          <a:xfrm>
            <a:off x="2616835" y="3376295"/>
            <a:ext cx="6706870" cy="260604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418840" y="2486025"/>
            <a:ext cx="6776720" cy="1336040"/>
          </a:xfrm>
        </p:spPr>
        <p:txBody>
          <a:bodyPr>
            <a:normAutofit/>
          </a:bodyPr>
          <a:lstStyle/>
          <a:p>
            <a:r>
              <a:rPr lang="zh-CN" altLang="en-US" sz="3200" dirty="0" smtClean="0"/>
              <a:t>模块五“互联网</a:t>
            </a:r>
            <a:r>
              <a:rPr lang="en-US" altLang="zh-CN" sz="3200" dirty="0" smtClean="0"/>
              <a:t>+”</a:t>
            </a:r>
            <a:r>
              <a:rPr lang="zh-CN" altLang="en-US" sz="3200" dirty="0"/>
              <a:t>大学生</a:t>
            </a:r>
            <a:br>
              <a:rPr lang="zh-CN" altLang="en-US" sz="3200" dirty="0"/>
            </a:br>
            <a:r>
              <a:rPr lang="zh-CN" altLang="en-US" sz="3200" dirty="0"/>
              <a:t>创新创业大赛</a:t>
            </a:r>
            <a:endParaRPr sz="3200" dirty="0"/>
          </a:p>
        </p:txBody>
      </p:sp>
      <p:sp>
        <p:nvSpPr>
          <p:cNvPr id="4" name="文本占位符 3"/>
          <p:cNvSpPr>
            <a:spLocks noGrp="1"/>
          </p:cNvSpPr>
          <p:nvPr>
            <p:ph type="body" sz="quarter" idx="13"/>
          </p:nvPr>
        </p:nvSpPr>
        <p:spPr/>
        <p:txBody>
          <a:bodyPr/>
          <a:lstStyle/>
          <a:p>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九、创业的类型</a:t>
            </a:r>
          </a:p>
        </p:txBody>
      </p:sp>
      <p:sp>
        <p:nvSpPr>
          <p:cNvPr id="3" name="内容占位符 2"/>
          <p:cNvSpPr>
            <a:spLocks noGrp="1"/>
          </p:cNvSpPr>
          <p:nvPr>
            <p:ph idx="1"/>
          </p:nvPr>
        </p:nvSpPr>
        <p:spPr/>
        <p:txBody>
          <a:bodyPr/>
          <a:lstStyle/>
          <a:p>
            <a:r>
              <a:rPr lang="zh-CN" altLang="en-US" b="1"/>
              <a:t>基于创业动机进行分类</a:t>
            </a:r>
            <a:r>
              <a:rPr lang="zh-CN" altLang="en-US"/>
              <a:t>。Henderson（2002）将创业企业分为生存型和机会型两种。</a:t>
            </a:r>
          </a:p>
          <a:p>
            <a:r>
              <a:rPr lang="zh-CN" altLang="en-US" b="1"/>
              <a:t>基于创业的初始条件进行分类</a:t>
            </a:r>
            <a:r>
              <a:rPr lang="zh-CN" altLang="en-US"/>
              <a:t>。Bhide（2003）将创业活动分为冒险型创业、与风险投资融合型创业和革命型创业。</a:t>
            </a:r>
          </a:p>
          <a:p>
            <a:r>
              <a:rPr lang="zh-CN" altLang="en-US" b="1"/>
              <a:t>基于创业效果进行分类</a:t>
            </a:r>
            <a:r>
              <a:rPr lang="zh-CN" altLang="en-US"/>
              <a:t>。主要有两种情况，其中，Christian（2000）将创业企业分为以下四类：复制型企业、模仿型企业、安定型企业，冒险型企业；Davidsson也将创业企业分为四类：失败式创业、催化剂式创业、重新分配式创业、成功的创业。</a:t>
            </a:r>
          </a:p>
          <a:p>
            <a:r>
              <a:rPr lang="zh-CN" altLang="en-US" b="1"/>
              <a:t>基于创业企业的规模和盈利水平进行分类</a:t>
            </a:r>
            <a:r>
              <a:rPr lang="zh-CN" altLang="en-US"/>
              <a:t>。主要有三种情况，其中，Cordtz（1994）将创业企业分为“老鼠型企业”和“瞪铃型企业”两种；Thomas A. Carey、David J. Flanagan和Timothy B. Palmer（2010）等人根据创业者对创业项目的预期，将创业项目分为小型生存型项目、高收益型项目和机会型项目三种。</a:t>
            </a:r>
          </a:p>
          <a:p>
            <a:r>
              <a:rPr lang="zh-CN" altLang="en-US"/>
              <a:t> </a:t>
            </a:r>
            <a:r>
              <a:rPr lang="zh-CN" altLang="en-US" b="1"/>
              <a:t>基于创业企业的目标进行分类</a:t>
            </a:r>
            <a:r>
              <a:rPr lang="zh-CN" altLang="en-US"/>
              <a:t>。一是以经济价值为最终目标的商业创业，二是以社会价值和经济价值兼顾为最终目标的社会创业，三是以社会价值为最终目标的慈善事业。</a:t>
            </a:r>
          </a:p>
        </p:txBody>
      </p:sp>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92290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a:t>
            </a:r>
            <a:r>
              <a:rPr lang="zh-CN" altLang="en-US" sz="4000" dirty="0">
                <a:latin typeface="Arial" panose="020B0604020202020204" pitchFamily="34" charset="0"/>
                <a:ea typeface="微软雅黑" panose="020B0503020204020204" charset="-122"/>
                <a:cs typeface="Arial" panose="020B0604020202020204" pitchFamily="34" charset="0"/>
              </a:rPr>
              <a:t>六</a:t>
            </a:r>
            <a:r>
              <a:rPr lang="en-US" altLang="zh-CN" sz="4000" dirty="0" smtClean="0">
                <a:latin typeface="Arial" panose="020B0604020202020204" pitchFamily="34" charset="0"/>
                <a:ea typeface="微软雅黑" panose="020B0503020204020204" charset="-122"/>
                <a:cs typeface="Arial" panose="020B0604020202020204" pitchFamily="34" charset="0"/>
              </a:rPr>
              <a:t> </a:t>
            </a:r>
            <a:r>
              <a:rPr lang="zh-CN" altLang="en-US" sz="4000" dirty="0" smtClean="0">
                <a:latin typeface="Arial" panose="020B0604020202020204" pitchFamily="34" charset="0"/>
                <a:ea typeface="微软雅黑" panose="020B0503020204020204" charset="-122"/>
                <a:cs typeface="Arial" panose="020B0604020202020204" pitchFamily="34" charset="0"/>
              </a:rPr>
              <a:t>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选取参赛项目</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一、创新创业大赛</a:t>
            </a:r>
          </a:p>
        </p:txBody>
      </p:sp>
      <p:sp>
        <p:nvSpPr>
          <p:cNvPr id="3" name="内容占位符 2"/>
          <p:cNvSpPr>
            <a:spLocks noGrp="1"/>
          </p:cNvSpPr>
          <p:nvPr>
            <p:ph idx="1"/>
          </p:nvPr>
        </p:nvSpPr>
        <p:spPr/>
        <p:txBody>
          <a:bodyPr/>
          <a:lstStyle/>
          <a:p>
            <a:r>
              <a:rPr lang="zh-CN" altLang="en-US"/>
              <a:t>创新创业大赛，1983年起源于美国德州大学奥斯丁分校，是借用风险投资的运作模式，要求参赛者组成优势互补的竞赛小组，提出一项具有市场前景的技术产品或服务，并围绕这一产品和服务，以获得风险投资为目的，完成一项包括企业概述、业务开展、投资回报等方面的商业计划书。</a:t>
            </a:r>
          </a:p>
          <a:p>
            <a:r>
              <a:rPr lang="zh-CN" altLang="en-US"/>
              <a:t>1997年，清华大学学生将创业计划竞赛引进中国，并于1998 年开展活动。</a:t>
            </a:r>
          </a:p>
          <a:p>
            <a:r>
              <a:rPr lang="zh-CN" altLang="en-US"/>
              <a:t>2014年夏季达沃斯论坛上，李克强总理第一次提出“大众创业、万众创新”，强调要借改革创新的“东风”，在960万平方公里土地上掀起“大众创业”“草根创业”的浪潮，形成“万众创新”“人人创新”的新态势。</a:t>
            </a:r>
          </a:p>
          <a:p>
            <a:r>
              <a:rPr lang="zh-CN" altLang="en-US"/>
              <a:t>2015年5月，为贯彻落实《国务院办公厅关于深化高等学校创新创业教育改革的实施意见》（国办发〔2015〕36号），进一步激发高校学生创新创业热情，展示高校创新创业教育成果，教育部于2015年5月至10月举办首届中国“互联网+”大学生创新创业大赛。4月10日，李克强总理视察国赛主办校吉林大学，对举办中国“互联网+”大学生创新创业大赛做出重要指示：大学生是实施创新驱动发展战略和推进大众创业、万众创新的生力军，既要认真扎实学习、掌握更多知识，也要投身创新创业、提高实践能力。随后，各部委、各行业“大众创业、万众创新”系列活动如火如荼地开展着。</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二、主要的大学生创新创业大赛</a:t>
            </a:r>
            <a:r>
              <a:rPr lang="en-US" altLang="zh-CN"/>
              <a:t>--</a:t>
            </a:r>
            <a:r>
              <a:rPr>
                <a:sym typeface="+mn-ea"/>
              </a:rPr>
              <a:t>中国“互联网 +”大学生创新创业大赛</a:t>
            </a:r>
            <a:endParaRPr lang="en-US" altLang="zh-CN"/>
          </a:p>
        </p:txBody>
      </p:sp>
      <p:sp>
        <p:nvSpPr>
          <p:cNvPr id="3" name="内容占位符 2"/>
          <p:cNvSpPr>
            <a:spLocks noGrp="1"/>
          </p:cNvSpPr>
          <p:nvPr>
            <p:ph idx="1"/>
          </p:nvPr>
        </p:nvSpPr>
        <p:spPr/>
        <p:txBody>
          <a:bodyPr/>
          <a:lstStyle/>
          <a:p>
            <a:r>
              <a:rPr lang="zh-CN" altLang="en-US"/>
              <a:t>中国“互联网+”大学生创新创业大赛由李克强总理亲自提议，由教育部举办。据教育部统计，中国“互联网+”大学生创新创业大赛自创办以来，累计有947万名大学生、230万个大学生团队参赛，培养了一大批有理想、有本领、有担当的源源不断的青春力量。</a:t>
            </a:r>
          </a:p>
          <a:p>
            <a:r>
              <a:rPr lang="zh-CN" altLang="en-US"/>
              <a:t>2017年第三届中国“互联网+”大学生创新创业大赛增设“国际赛道”和“青年红色筑梦之旅”赛道。当年8月，习近平总书记给第三届大赛“青年红色筑梦之旅”大学生回信，勉励青年学子扎根中国大地，了解国情民情，在创新创业中增长智慧才干，在艰苦奋斗中锤炼意志品质。三年来，教育部组织31个省份的170万名大学生、38万个团队参加“青年红色筑梦之旅”活动，走进革命老区、农村地区、城乡社区，传承红色基因，了解国情民情，接受思想洗礼，助力乡村振兴和精准扶贫。对接农户近100万户、企业3万余家，签订合作协议21 000余项，产生直接经济效益百亿元，设立公益基金480余项，基金规模达3.6亿元。2019年第五届中国“互联网+”大学生创新创业大赛增设萌芽板块，旨在探索基础教育阶段创新创业教育的新模式，引导中学生开展科技创新、发明创造、社会实践等创新性实践活动，培养创新精神，激发创新思维，享受创造乐趣，提升创新能力，实现了从基础教育、职业教育、高等教育的全链条、全覆盖。</a:t>
            </a:r>
          </a:p>
          <a:p>
            <a:r>
              <a:rPr lang="zh-CN" altLang="en-US"/>
              <a:t>在大赛的带动下，青年学子的实践锻炼能力显著增强。2019年，118所部属高校、932所地方高校的3.84万个项目入选“国家级大学生创新创业训练计划”，参与学生人数共计16.1万人，项目经费达5.9亿元，以学生为主体的创新性实践在各高校全面铺开。</a:t>
            </a:r>
          </a:p>
        </p:txBody>
      </p:sp>
      <p:pic>
        <p:nvPicPr>
          <p:cNvPr id="3075" name="Picture 3" descr="C:\Users\user\Desktop\教育社.png"/>
          <p:cNvPicPr>
            <a:picLocks noChangeAspect="1"/>
          </p:cNvPicPr>
          <p:nvPr/>
        </p:nvPicPr>
        <p:blipFill>
          <a:blip r:embed="rId2" cstate="print"/>
          <a:stretch>
            <a:fillRect/>
          </a:stretch>
        </p:blipFill>
        <p:spPr>
          <a:xfrm>
            <a:off x="3983990" y="5987415"/>
            <a:ext cx="3921125" cy="730250"/>
          </a:xfrm>
          <a:prstGeom prst="rect">
            <a:avLst/>
          </a:prstGeom>
          <a:noFill/>
          <a:ln w="9525">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二、主要的大学生创新创业大赛</a:t>
            </a:r>
            <a:r>
              <a:rPr lang="en-US" altLang="zh-CN">
                <a:sym typeface="+mn-ea"/>
              </a:rPr>
              <a:t>--“创青春”全国大学生创业大赛</a:t>
            </a:r>
          </a:p>
        </p:txBody>
      </p:sp>
      <p:sp>
        <p:nvSpPr>
          <p:cNvPr id="3" name="内容占位符 2"/>
          <p:cNvSpPr>
            <a:spLocks noGrp="1"/>
          </p:cNvSpPr>
          <p:nvPr>
            <p:ph idx="1"/>
          </p:nvPr>
        </p:nvSpPr>
        <p:spPr/>
        <p:txBody>
          <a:bodyPr/>
          <a:lstStyle/>
          <a:p>
            <a:r>
              <a:rPr lang="zh-CN" altLang="en-US"/>
              <a:t>2013年11月8日，习近平总书记向2013年全球创业周中国站活动组委会专门致贺信，特别强调了青年学生在创新创业中的重要作用，并指出全社会都应当重视和支持青年创新创业。党的十八届三中全会对“健全促进就业创业体制机制”作出了专门部署，指出了明确方向。为贯彻落实习近平总书记系列重要讲话和党中央有关指示精神，适应大学生创业发展的形势需要，在原有”挑战杯”中国大学生创业计划竞赛的基础上，共青团中央、教育部、人力资源社会保障部、中国科协、全国学联决定，自2014年起共同组织开展”创青春”全国大学生创业大赛，每两年举办一次。</a:t>
            </a:r>
          </a:p>
          <a:p>
            <a:r>
              <a:rPr lang="zh-CN" altLang="en-US"/>
              <a:t>据统计，自2014年首届“创青春”全国创新创业大赛已连续举办5届，累计吸引近40万支青年创业团队、180多万名青年创业者参赛，发掘了一批科技含量高、前瞻性好、示范带动作用强的项目，涌现了一批思维活跃、敢于挑战、走在时代前沿的创新创业人才，营造了全社会重视、关心、支持青年创新创业的良好氛围。</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二、主要的大学生创新创业大赛</a:t>
            </a:r>
            <a:r>
              <a:rPr lang="en-US" altLang="zh-CN">
                <a:sym typeface="+mn-ea"/>
              </a:rPr>
              <a:t>--</a:t>
            </a:r>
            <a:r>
              <a:rPr lang="zh-CN" altLang="en-US"/>
              <a:t>广东“众创杯”创业创新大赛</a:t>
            </a:r>
          </a:p>
        </p:txBody>
      </p:sp>
      <p:sp>
        <p:nvSpPr>
          <p:cNvPr id="3" name="内容占位符 2"/>
          <p:cNvSpPr>
            <a:spLocks noGrp="1"/>
          </p:cNvSpPr>
          <p:nvPr>
            <p:ph idx="1"/>
          </p:nvPr>
        </p:nvSpPr>
        <p:spPr/>
        <p:txBody>
          <a:bodyPr/>
          <a:lstStyle/>
          <a:p>
            <a:r>
              <a:rPr lang="zh-CN" altLang="en-US"/>
              <a:t>广东“众创杯”创业创新大赛由广东省人力资源和社会保障厅牵头，会同广东省发展改革委等14家单位共同举办。大赛将以服务粤港澳大湾区建设为主线，突出大湾区特色，优化赛事安排。在延续专设台湾赛区的基础上，科技海归领航赛、大学生启航赛将专设港澳赛区，独立组织初赛选拔项目，鼓励和吸引港澳青年积极投身湾区“双创”热潮。</a:t>
            </a:r>
          </a:p>
          <a:p>
            <a:r>
              <a:rPr lang="zh-CN" altLang="en-US"/>
              <a:t>大赛不限国籍、地域、学历、行业等，为不同创业群体量身打造科技海归领航赛、博士博士后创新赛、大学生启航赛、技能工匠争先赛、残疾人公益赛、大众创业创富赛和农村电商赛等多个单项赛。</a:t>
            </a:r>
          </a:p>
          <a:p>
            <a:r>
              <a:rPr lang="zh-CN" altLang="en-US"/>
              <a:t>为力促参赛项目在广东落地，除每个获奖项目5～20万元、总额近1 300万元的资金资助外，主办方围绕“众创杯”赛事打造配套创业服务体系，符合条件的参赛项目可申请享受创业担保贷款及贴息、创业培训补贴、一次性创业资助、租金补贴、创业带动就业补贴等政策，扶持补贴总额最高可达10万元。广东现有全省人社部门建设认定了创业孵化基地达704家，获奖项目可选择入驻，享受工商登记、补贴申请、创业培训、孵化培育、融资对接等配套服务。</a:t>
            </a:r>
          </a:p>
          <a:p>
            <a:r>
              <a:rPr lang="zh-CN" altLang="en-US"/>
              <a:t>大赛自2016年创办至今，累计吸引来自海内外的5.2万个项目，参赛人数近40万人，提供优秀创业项目资助2 973万元，获奖项目累计获得风险投资和银行授信等超过</a:t>
            </a:r>
          </a:p>
          <a:p>
            <a:r>
              <a:rPr lang="zh-CN" altLang="en-US"/>
              <a:t>10亿元。</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三、创新创业大赛在高校创新创业教育中的地位和作用</a:t>
            </a:r>
          </a:p>
        </p:txBody>
      </p:sp>
      <p:sp>
        <p:nvSpPr>
          <p:cNvPr id="3" name="内容占位符 2"/>
          <p:cNvSpPr>
            <a:spLocks noGrp="1"/>
          </p:cNvSpPr>
          <p:nvPr>
            <p:ph idx="1"/>
          </p:nvPr>
        </p:nvSpPr>
        <p:spPr/>
        <p:txBody>
          <a:bodyPr/>
          <a:lstStyle/>
          <a:p>
            <a:r>
              <a:rPr lang="zh-CN" altLang="en-US"/>
              <a:t>创业大赛是大学生体验创业过程的有效途径。创新创业教育旨在培养学生的创新创业意识、创业能力和创业人格，通过基础理论教学和实践教学，不断提高学生的综合素质，以满足经济社会发展对应用型人才的需求。而创业大赛可以锻炼学生的团队合作能力、思考能力和执行力，以逐步成为大学生创新思维与社会实践相结合的重要历练场所，也是大学生体验创业过程的有效途径。</a:t>
            </a:r>
          </a:p>
          <a:p>
            <a:r>
              <a:rPr lang="zh-CN" altLang="en-US"/>
              <a:t>创业大赛完善了包含教学、实践等指标的创新创业教育体系。创新创业教育是全新、全方位的教育理念，高职院校既要通过理论教学体系传授给大学生基本的理论知识，还必须通过实践操练来锻炼大学生的创业能力。大学生创业大赛整合了学校、企业和社会的各种资源，为实践教学提供了良好的平台，使创新创业教育由理论到实践、由浅到深，逐渐形成一个系统的体系。大学生创业大赛还能锻炼大学生的受挫折能力和抗压能力，减少学生从理论知识到创业现实的认知差异。</a:t>
            </a:r>
          </a:p>
          <a:p>
            <a:r>
              <a:rPr lang="zh-CN" altLang="en-US"/>
              <a:t>创业大赛为创业教育营造了良好的社会支持环境。大学生创业大赛具有开放性的特点，参赛者可以依托这一平台扩大知名度，建立创业的人脉资源，优胜者还能获得创业所需要的资金和服务。一些知名企业和政府为优质的参赛项目提供创业融资平台，使得大赛成为企业孵化的摇篮，营造了良好的社会支持环境。</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四、中国“互联网+”大学生创新创业大赛</a:t>
            </a:r>
            <a:r>
              <a:t>：</a:t>
            </a:r>
            <a:r>
              <a:rPr lang="en-US" altLang="zh-CN"/>
              <a:t>参赛项目的识别与筛选</a:t>
            </a:r>
          </a:p>
        </p:txBody>
      </p:sp>
      <p:sp>
        <p:nvSpPr>
          <p:cNvPr id="3" name="内容占位符 2"/>
          <p:cNvSpPr>
            <a:spLocks noGrp="1"/>
          </p:cNvSpPr>
          <p:nvPr>
            <p:ph idx="1"/>
          </p:nvPr>
        </p:nvSpPr>
        <p:spPr/>
        <p:txBody>
          <a:bodyPr/>
          <a:lstStyle/>
          <a:p>
            <a:r>
              <a:rPr lang="zh-CN" altLang="en-US"/>
              <a:t>优势原则。优势原则包括两个方面：一是选择的参赛项目要能突出参赛者的优势，比如从专业的角度去分析，环保专业的学生选择节能环保类的项目就比较合适；二是选择的参赛项目要比竞争对手更有优势，或者是竞争不激烈，这样，才能机会迅速打开市场，做大做强。</a:t>
            </a:r>
          </a:p>
          <a:p>
            <a:r>
              <a:rPr lang="zh-CN" altLang="en-US"/>
              <a:t>政策原则。参赛者选择的创业项目最好是符合国家政策、产业政策和地方政策，可以得到资金、税收等相关政策的支持。</a:t>
            </a:r>
          </a:p>
          <a:p>
            <a:r>
              <a:rPr lang="zh-CN" altLang="en-US"/>
              <a:t>市场原则。参赛者选择的项目要有市场需求，最好是刚性需求和紧迫性需求，而且这个市场要足够大。比如随着新生儿的增加，对于育儿产品和服务的需求越来越多。</a:t>
            </a:r>
          </a:p>
          <a:p>
            <a:r>
              <a:rPr lang="zh-CN" altLang="en-US"/>
              <a:t>价值原则。项目最好具有如下特点：投资规模不大，投资周期不长，投资回报率高，投资回收期短。</a:t>
            </a:r>
          </a:p>
          <a:p>
            <a:r>
              <a:rPr lang="zh-CN" altLang="en-US"/>
              <a:t>竞争性原则。参赛者选择的项目的市场竞争对手数量不能太多，竞争对手的实力不能太强，这样才有机会获得市场份额。</a:t>
            </a:r>
          </a:p>
          <a:p>
            <a:r>
              <a:rPr lang="zh-CN" altLang="en-US"/>
              <a:t>投资性原则。参赛者要做的项目是要满足投资规模不大、投资周期不长、投资回报率高、投资回收期短，而且投资风险还比较小的要求。</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四、中国“互联网+”大学生创新创业大赛：筛选参赛项目的步骤</a:t>
            </a:r>
          </a:p>
        </p:txBody>
      </p:sp>
      <p:sp>
        <p:nvSpPr>
          <p:cNvPr id="3" name="内容占位符 2"/>
          <p:cNvSpPr>
            <a:spLocks noGrp="1"/>
          </p:cNvSpPr>
          <p:nvPr>
            <p:ph idx="1"/>
          </p:nvPr>
        </p:nvSpPr>
        <p:spPr/>
        <p:txBody>
          <a:bodyPr/>
          <a:lstStyle/>
          <a:p>
            <a:r>
              <a:rPr lang="zh-CN" altLang="en-US"/>
              <a:t>市场分析。包括用户需求分析和市场规模分析。在思考和研判市场需求时，还要考虑这些需求是属于刚性需求还是一般需求，是紧迫需求还是潜在需求。分析市场规模主要是分析细分市场的规模，而不是泛泛而谈的市场规模。</a:t>
            </a:r>
          </a:p>
          <a:p>
            <a:r>
              <a:rPr lang="zh-CN" altLang="en-US"/>
              <a:t>项目优势分析。主要包括产品或技术优势分析、团队优势分析、渠道优势分析等。</a:t>
            </a:r>
          </a:p>
          <a:p>
            <a:r>
              <a:rPr lang="zh-CN" altLang="en-US"/>
              <a:t>政策分析。主要是指这个项目是否在国家政策、产业政策和地方政策的风口上。</a:t>
            </a:r>
          </a:p>
          <a:p>
            <a:r>
              <a:rPr lang="zh-CN" altLang="en-US"/>
              <a:t>竞争性分析。在分析项目的竞争态势时，重点要分析市场同类产品的竞争对手有多少、竞品情况如何。</a:t>
            </a:r>
          </a:p>
          <a:p>
            <a:r>
              <a:rPr lang="zh-CN" altLang="en-US"/>
              <a:t>盈利性分析。在做盈利分析时，要把项目所有可能的支出科目列出来，如人工费用、房租费用、研发费用、材料费用、生产费用、办公费用、营销费用等，还要核算一下项目产品的销售额、利润率、利润额等主要财务指标。一般来说，如果项目的年利润率可以达到25%以上，说明盈利性还是不错的。</a:t>
            </a:r>
          </a:p>
          <a:p>
            <a:r>
              <a:rPr lang="zh-CN" altLang="en-US"/>
              <a:t>投资性分析。这一部分是给投资者看的，即这个项目的投资回报如何。因此，我们要用几个有代表性的财务指标去评估，如项目的投资额、投资回收期、投资收益率、内部收益率等。一般来说，创业企业的生存期是三年，所以，投资回收期一般在三年内，最好在两年内比较理想，投资收益率如果能够达到30%甚至50%以上最好。</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92290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a:t>
            </a:r>
            <a:r>
              <a:rPr lang="zh-CN" altLang="en-US" sz="4000" dirty="0">
                <a:latin typeface="Arial" panose="020B0604020202020204" pitchFamily="34" charset="0"/>
                <a:ea typeface="微软雅黑" panose="020B0503020204020204" charset="-122"/>
                <a:cs typeface="Arial" panose="020B0604020202020204" pitchFamily="34" charset="0"/>
              </a:rPr>
              <a:t>七</a:t>
            </a:r>
            <a:r>
              <a:rPr lang="en-US" altLang="zh-CN" sz="4000" dirty="0" smtClean="0">
                <a:latin typeface="Arial" panose="020B0604020202020204" pitchFamily="34" charset="0"/>
                <a:ea typeface="微软雅黑" panose="020B0503020204020204" charset="-122"/>
                <a:cs typeface="Arial" panose="020B0604020202020204" pitchFamily="34" charset="0"/>
              </a:rPr>
              <a:t> </a:t>
            </a:r>
            <a:r>
              <a:rPr lang="zh-CN" altLang="en-US" sz="4000" dirty="0" smtClean="0">
                <a:latin typeface="Arial" panose="020B0604020202020204" pitchFamily="34" charset="0"/>
                <a:ea typeface="微软雅黑" panose="020B0503020204020204" charset="-122"/>
                <a:cs typeface="Arial" panose="020B0604020202020204" pitchFamily="34" charset="0"/>
              </a:rPr>
              <a:t>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撰写商业计划书</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一、商业计划书编写模块</a:t>
            </a:r>
          </a:p>
        </p:txBody>
      </p:sp>
      <p:sp>
        <p:nvSpPr>
          <p:cNvPr id="5" name="内容占位符 4"/>
          <p:cNvSpPr>
            <a:spLocks noGrp="1"/>
          </p:cNvSpPr>
          <p:nvPr>
            <p:ph idx="1"/>
          </p:nvPr>
        </p:nvSpPr>
        <p:spPr/>
        <p:txBody>
          <a:bodyPr/>
          <a:lstStyle/>
          <a:p>
            <a:r>
              <a:rPr lang="zh-CN" altLang="en-US" b="1"/>
              <a:t>商业计划书摘要模块</a:t>
            </a:r>
            <a:r>
              <a:rPr lang="zh-CN" altLang="en-US"/>
              <a:t>。摘要是整个商业计划书的概括与精华提炼，一般字数不能太多，篇幅控制在两页即可。摘要的重点是围绕创业项目的市场背景、用户痛点和需求、市场规模、产品、团队、项目的优势与特色、商业模式、投资回报、融资计划等主要内容概括描述。一般来说，评委会先看摘要。因此，如果摘要表述不好，会影响到项目的比赛成绩。</a:t>
            </a:r>
          </a:p>
          <a:p>
            <a:r>
              <a:rPr lang="zh-CN" altLang="en-US" b="1"/>
              <a:t>市场环境分析模块</a:t>
            </a:r>
            <a:r>
              <a:rPr lang="zh-CN" altLang="en-US"/>
              <a:t>。市场环境分析主要包括政策环境分析、市场痛点分析、市场规模分析等。</a:t>
            </a:r>
          </a:p>
          <a:p>
            <a:r>
              <a:rPr lang="zh-CN" altLang="en-US" b="1"/>
              <a:t>公司或团队介绍模块</a:t>
            </a:r>
            <a:r>
              <a:rPr lang="zh-CN" altLang="en-US"/>
              <a:t>。如果已经成立公司，就要把创业公司的概况介绍清楚，包括公司的基本情况，公司是做什么的，哪年成立，目前有多少人，主要产品是什么，拥有哪些自主知识产权，近三年的财务状况，都有哪些客户，业务已经拓展到哪些领域和地区，是否融过资，等等；如果还没有成立公司，就要把项目团队介绍清楚，包括团队的学历、专业与技能情况，曾获得的荣誉与奖励情况，参加社会实践与社团活动情况，团队合作与组织协调情况，专业知识与个人能力互补情况，创业激情、创业梦想等。</a:t>
            </a:r>
          </a:p>
          <a:p>
            <a:r>
              <a:rPr lang="zh-CN" altLang="en-US" b="1"/>
              <a:t>产品模块</a:t>
            </a:r>
            <a:r>
              <a:rPr lang="zh-CN" altLang="en-US"/>
              <a:t>。产品是创业大赛评审的重要指标，因此，产品是商业计划书要重要描述的内容。产品的介绍实际上就是要描述清楚产品是什么，有哪些功能，可以满足哪些需求，解决哪些问题。描述产品时，主要围绕产品的技术、专利、创新、工艺、设计、功能、特色、质量、材料、包装、获奖情况等方面。</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第二单元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培养创新能力</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一、商业计划书编写模块</a:t>
            </a:r>
            <a:endParaRPr lang="zh-CN" altLang="en-US"/>
          </a:p>
        </p:txBody>
      </p:sp>
      <p:sp>
        <p:nvSpPr>
          <p:cNvPr id="3" name="内容占位符 2"/>
          <p:cNvSpPr>
            <a:spLocks noGrp="1"/>
          </p:cNvSpPr>
          <p:nvPr>
            <p:ph idx="1"/>
          </p:nvPr>
        </p:nvSpPr>
        <p:spPr/>
        <p:txBody>
          <a:bodyPr/>
          <a:lstStyle/>
          <a:p>
            <a:r>
              <a:rPr lang="zh-CN" altLang="en-US" b="1"/>
              <a:t>竞争态势分析模块</a:t>
            </a:r>
            <a:r>
              <a:rPr lang="zh-CN" altLang="en-US"/>
              <a:t>。对竞争态势进行分析，这样才能综合分析项目的情况，评估项目实施的可行性。常用的工具是SWOT分析方法。</a:t>
            </a:r>
          </a:p>
          <a:p>
            <a:r>
              <a:rPr lang="zh-CN" altLang="en-US" b="1"/>
              <a:t>市场营销策略模块</a:t>
            </a:r>
            <a:r>
              <a:rPr lang="zh-CN" altLang="en-US"/>
              <a:t>。创业面临的最重要的一个问题是如何把产品顺利销售出去。因此，参赛者要系统地梳理市场营销策略，向评委清晰地展示产品的价格策略、渠道策略、品牌建设策略、销售策略、宣传策略、产权保护策略等。</a:t>
            </a:r>
          </a:p>
          <a:p>
            <a:r>
              <a:rPr lang="zh-CN" altLang="en-US" b="1"/>
              <a:t>商业模式模块</a:t>
            </a:r>
            <a:r>
              <a:rPr lang="zh-CN" altLang="en-US"/>
              <a:t>。商业模式是专家评委重点关注的项目内容，也是评审项目的关键要点。因此，参赛者要在商业计划书清晰地告诉评委公司是哪种模式赚钱的。比如，公司是靠广告赚钱，还是靠卖流量赚钱，或是靠提供咨询服务赚钱的。一般来说，商业模式最好能突出创新性，具有颠覆性的商业盈利模式最好，这种商业模式有可能快速抢占市场，可以持续获得大量的现金流，比如滴滴公司是连接司机和用户的一个中介平台。滴滴公司通过调度车辆来满足用户的打车需求，主要通过获取佣金来赚钱。</a:t>
            </a:r>
          </a:p>
          <a:p>
            <a:r>
              <a:rPr lang="zh-CN" altLang="en-US" b="1"/>
              <a:t>财务分析模块</a:t>
            </a:r>
            <a:r>
              <a:rPr lang="zh-CN" altLang="en-US"/>
              <a:t>。创业项目的财务分析在商业计划书中属于十分重要的内容。其中，资产负责表、利润表、现金流量表是三张重要的财务报表。通过这三种报表，评委可以全面了解该创业项目的财务指标情况，了解创业项目的经营状况，掌握创业项目的投入与产出效果如何，从而知道该创业项目的盈利性，是否值得投资。</a:t>
            </a:r>
          </a:p>
        </p:txBody>
      </p:sp>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一、商业计划书编写模块</a:t>
            </a:r>
            <a:endParaRPr lang="zh-CN" altLang="en-US"/>
          </a:p>
        </p:txBody>
      </p:sp>
      <p:sp>
        <p:nvSpPr>
          <p:cNvPr id="3" name="内容占位符 2"/>
          <p:cNvSpPr>
            <a:spLocks noGrp="1"/>
          </p:cNvSpPr>
          <p:nvPr>
            <p:ph idx="1"/>
          </p:nvPr>
        </p:nvSpPr>
        <p:spPr/>
        <p:txBody>
          <a:bodyPr/>
          <a:lstStyle/>
          <a:p>
            <a:r>
              <a:rPr lang="zh-CN" altLang="en-US" b="1"/>
              <a:t>团队股权结构和融资模块</a:t>
            </a:r>
            <a:r>
              <a:rPr lang="zh-CN" altLang="en-US"/>
              <a:t>。创业团队的股权结构包括公司的股东人数和每个股东的股权比例，股东数不宜太多，一般是2～10人。为了公司的壮大和可持续发展，一般还要留出20%左右的股权作为奖励池，提取一定的比例奖励骨干人员，以便留住人才，同时，也可用来吸引和招募一些优秀的人才加盟。创业不仅要有技术和创意，还需要创业资金。当然，如果参赛项目现有充足的资金，融资模块可不用写。如果没有足够的资金，就需要融资。对于投资者来说，早期项目的盈利并不重要，他们更多的是关注项目的高增长性。参赛者要写清楚融资计划，需要多少资金，准备稀释多少股份，以及融资的用途和使用规划，投资回收期约多长时间，前几轮融资是谁投的，等等。</a:t>
            </a:r>
          </a:p>
          <a:p>
            <a:r>
              <a:rPr lang="zh-CN" altLang="en-US" b="1"/>
              <a:t>风险分析与控制模块</a:t>
            </a:r>
            <a:r>
              <a:rPr lang="zh-CN" altLang="en-US"/>
              <a:t>。任何创业都会有风险，因此，对风险的分析和控制的描述很重要，它向评委清晰地展示创业团队对风险的理解和应对策略。一般来说，主要是围绕政策风险、技术风险、市场风险、人才风险、资金风险、竞争风险等方面进行描述并制定应对预案。</a:t>
            </a:r>
          </a:p>
          <a:p>
            <a:r>
              <a:rPr lang="zh-CN" altLang="en-US" b="1"/>
              <a:t>三年发展规划模块</a:t>
            </a:r>
            <a:r>
              <a:rPr lang="zh-CN" altLang="en-US"/>
              <a:t>。初创公司能否存活下来，一般来说，三年是个坎。因此，团队要向评委描述清楚公司如何存活三年，三年内如何尽快完善产品、扩大生产和销售。</a:t>
            </a:r>
          </a:p>
        </p:txBody>
      </p:sp>
    </p:spTree>
    <p:custDataLst>
      <p:tags r:id="rId1"/>
    </p:custData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二、商业计划书常见的几个问题</a:t>
            </a:r>
          </a:p>
        </p:txBody>
      </p:sp>
      <p:sp>
        <p:nvSpPr>
          <p:cNvPr id="3" name="内容占位符 2"/>
          <p:cNvSpPr>
            <a:spLocks noGrp="1"/>
          </p:cNvSpPr>
          <p:nvPr>
            <p:ph idx="1"/>
          </p:nvPr>
        </p:nvSpPr>
        <p:spPr/>
        <p:txBody>
          <a:bodyPr/>
          <a:lstStyle/>
          <a:p>
            <a:r>
              <a:rPr lang="zh-CN" altLang="en-US" b="1"/>
              <a:t>项目优势或特色描述不清</a:t>
            </a:r>
            <a:r>
              <a:rPr lang="zh-CN" altLang="en-US"/>
              <a:t>。项目的优势可以从以下几个方面来描述：技术优势、质量优势、性能优势、环保优势、安全优势、成本优势、价格优势、服务优势、团队优势等。</a:t>
            </a:r>
          </a:p>
          <a:p>
            <a:r>
              <a:rPr lang="zh-CN" altLang="en-US"/>
              <a:t>项目团队不擅包装。一般来说，创业团队的包装可以从团队成员画像及团队的专业性和互补性等方面去描述，具体有所学专业、曾获奖荣誉、社会实践、创业经历、工作经验、互补性等。</a:t>
            </a:r>
          </a:p>
          <a:p>
            <a:r>
              <a:rPr lang="zh-CN" altLang="en-US" b="1"/>
              <a:t>市场计划规划不全</a:t>
            </a:r>
            <a:r>
              <a:rPr lang="zh-CN" altLang="en-US"/>
              <a:t>。参赛者可以从以下几个方面进行描述：发展战略、研发策略、产品策略、价格策略、渠道策略、宣传策略、销售策略等。</a:t>
            </a:r>
          </a:p>
          <a:p>
            <a:r>
              <a:rPr lang="zh-CN" altLang="en-US" b="1"/>
              <a:t>商业模式模糊不清</a:t>
            </a:r>
            <a:r>
              <a:rPr lang="zh-CN" altLang="en-US"/>
              <a:t>。要十分清楚地描述项目的盈利途径，突出商业模式的创新性，重点要提炼出其创新性有哪些，创新点在哪里，模式是否具有颠覆性，等等。</a:t>
            </a:r>
          </a:p>
          <a:p>
            <a:r>
              <a:rPr lang="zh-CN" altLang="en-US" b="1"/>
              <a:t>三年规划不切实际</a:t>
            </a:r>
            <a:r>
              <a:rPr lang="zh-CN" altLang="en-US"/>
              <a:t>。不少参赛作品在市场占有率、市场覆盖率、年销售额等方面进行描述时，预期计划与现实相差很大。作为一个创业公司，在产品成熟度、公司品牌、公司人员规模、管理水平、公司资金以及市场竞争力等方面都不占优势的情况下，很难有非常强的市场扩张实力。</a:t>
            </a:r>
          </a:p>
          <a:p>
            <a:r>
              <a:rPr lang="zh-CN" altLang="en-US" b="1"/>
              <a:t>风控分析不够全面</a:t>
            </a:r>
            <a:r>
              <a:rPr lang="zh-CN" altLang="en-US"/>
              <a:t>。初创公司的风险很多，包括政策风险、管理风险、市场风险、技术风险、人才风险和资金风险等，但不少参赛者其实没有把这些风险分析和描述清楚，能够同时提出应对措施的团队就更少了。</a:t>
            </a:r>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92290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a:t>
            </a:r>
            <a:r>
              <a:rPr lang="zh-CN" altLang="en-US" sz="4000" dirty="0">
                <a:latin typeface="Arial" panose="020B0604020202020204" pitchFamily="34" charset="0"/>
                <a:ea typeface="微软雅黑" panose="020B0503020204020204" charset="-122"/>
                <a:cs typeface="Arial" panose="020B0604020202020204" pitchFamily="34" charset="0"/>
              </a:rPr>
              <a:t>八</a:t>
            </a:r>
            <a:r>
              <a:rPr lang="en-US" altLang="zh-CN" sz="4000" dirty="0" smtClean="0">
                <a:latin typeface="Arial" panose="020B0604020202020204" pitchFamily="34" charset="0"/>
                <a:ea typeface="微软雅黑" panose="020B0503020204020204" charset="-122"/>
                <a:cs typeface="Arial" panose="020B0604020202020204" pitchFamily="34" charset="0"/>
              </a:rPr>
              <a:t> </a:t>
            </a:r>
            <a:r>
              <a:rPr lang="zh-CN" altLang="en-US" sz="4000" dirty="0" smtClean="0">
                <a:latin typeface="Arial" panose="020B0604020202020204" pitchFamily="34" charset="0"/>
                <a:ea typeface="微软雅黑" panose="020B0503020204020204" charset="-122"/>
                <a:cs typeface="Arial" panose="020B0604020202020204" pitchFamily="34" charset="0"/>
              </a:rPr>
              <a:t>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项目路演</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一、项目路演前的准备</a:t>
            </a:r>
          </a:p>
        </p:txBody>
      </p:sp>
      <p:sp>
        <p:nvSpPr>
          <p:cNvPr id="5" name="内容占位符 4"/>
          <p:cNvSpPr>
            <a:spLocks noGrp="1"/>
          </p:cNvSpPr>
          <p:nvPr>
            <p:ph idx="1"/>
          </p:nvPr>
        </p:nvSpPr>
        <p:spPr/>
        <p:txBody>
          <a:bodyPr/>
          <a:lstStyle/>
          <a:p>
            <a:r>
              <a:rPr lang="zh-CN" altLang="en-US" b="1"/>
              <a:t>由谁去介绍</a:t>
            </a:r>
            <a:r>
              <a:rPr lang="zh-CN" altLang="en-US"/>
              <a:t>。一般来说，由项目负责人或具体操盘的人亲自介绍，当然也可以由具有较好讲演能力的其他项目成员介绍，项目相关的重要人员，如技术负责人、营销负责人或财务负责人，也应当参加，以能全面完整地应对各位专家的问题。</a:t>
            </a:r>
          </a:p>
          <a:p>
            <a:r>
              <a:rPr lang="zh-CN" altLang="en-US" b="1"/>
              <a:t>一份完备且精美的路演PPT</a:t>
            </a:r>
            <a:r>
              <a:rPr lang="zh-CN" altLang="en-US"/>
              <a:t>。路演团队要提前按大赛申报书的要求，做好一份内容完备、重点突出且精美的路演PPT。路演人员，尤其是主要介绍人员，要对PPT的内容非常熟悉，汇报时一定要突出企业或项目的亮点和高度，保持创业者的激情和自信，并控制好路演时间。</a:t>
            </a:r>
          </a:p>
          <a:p>
            <a:r>
              <a:rPr lang="zh-CN" altLang="en-US" b="1"/>
              <a:t>如何应对专家的问题</a:t>
            </a:r>
            <a:r>
              <a:rPr lang="zh-CN" altLang="en-US"/>
              <a:t>。对专家的问题在实事求是回答的同时，要有一定技巧，尤其是指直痛点的问题，对这类问题要有相对明确的解决方案并在路演前做好回答预案。对于短期内无法实现或解决的问题，要如实回答。</a:t>
            </a:r>
          </a:p>
        </p:txBody>
      </p:sp>
      <p:pic>
        <p:nvPicPr>
          <p:cNvPr id="2" name="图片 1"/>
          <p:cNvPicPr>
            <a:picLocks noChangeAspect="1"/>
          </p:cNvPicPr>
          <p:nvPr/>
        </p:nvPicPr>
        <p:blipFill>
          <a:blip r:embed="rId3" cstate="print"/>
          <a:stretch>
            <a:fillRect/>
          </a:stretch>
        </p:blipFill>
        <p:spPr>
          <a:xfrm>
            <a:off x="7083425" y="3864610"/>
            <a:ext cx="4231005" cy="2122805"/>
          </a:xfrm>
          <a:prstGeom prst="rect">
            <a:avLst/>
          </a:prstGeom>
        </p:spPr>
      </p:pic>
    </p:spTree>
    <p:custDataLst>
      <p:tags r:id="rId1"/>
    </p:custData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二、路演PPT的内容</a:t>
            </a:r>
          </a:p>
        </p:txBody>
      </p:sp>
      <p:sp>
        <p:nvSpPr>
          <p:cNvPr id="3" name="内容占位符 2"/>
          <p:cNvSpPr>
            <a:spLocks noGrp="1"/>
          </p:cNvSpPr>
          <p:nvPr>
            <p:ph idx="1"/>
          </p:nvPr>
        </p:nvSpPr>
        <p:spPr/>
        <p:txBody>
          <a:bodyPr/>
          <a:lstStyle/>
          <a:p>
            <a:r>
              <a:rPr lang="zh-CN" altLang="en-US" b="1"/>
              <a:t>项目要点陈述</a:t>
            </a:r>
            <a:r>
              <a:rPr lang="zh-CN" altLang="en-US"/>
              <a:t>。该部分是给评委一个项目画像，即用几句话，连续并简明扼要地表达如下内容：项目的核心业务、商业模式和盈利模式、市场规模、核心技术或商业模式的门槛、项目现状、未来规划等。</a:t>
            </a:r>
          </a:p>
          <a:p>
            <a:r>
              <a:rPr lang="zh-CN" altLang="en-US" b="1"/>
              <a:t>市场问题或痛点</a:t>
            </a:r>
            <a:r>
              <a:rPr lang="zh-CN" altLang="en-US"/>
              <a:t>。路演一般以市场问题或痛点开篇，这样容易引起评委的注意和关注。除了清楚指出面对的问题或痛点是什么，还应有相关的支持数据等。</a:t>
            </a:r>
          </a:p>
          <a:p>
            <a:r>
              <a:rPr lang="zh-CN" altLang="en-US" b="1"/>
              <a:t>解决方案</a:t>
            </a:r>
            <a:r>
              <a:rPr lang="zh-CN" altLang="en-US"/>
              <a:t>。项目团队针对上面所述问题或痛点，提出创新解决方案，内容一般还要包括现有方案及其缺陷和相对现有方案的优势在哪里等。</a:t>
            </a:r>
          </a:p>
          <a:p>
            <a:r>
              <a:rPr lang="zh-CN" altLang="en-US" b="1"/>
              <a:t>产品 / 服务</a:t>
            </a:r>
            <a:r>
              <a:rPr lang="zh-CN" altLang="en-US"/>
              <a:t>。介绍公司推出的产品/服务，包括该产品/服务是如何工作的，能为客户带来什么价值，一般还要附上相关照片。</a:t>
            </a:r>
          </a:p>
          <a:p>
            <a:r>
              <a:rPr lang="zh-CN" altLang="en-US" b="1"/>
              <a:t>门槛和壁垒</a:t>
            </a:r>
            <a:r>
              <a:rPr lang="zh-CN" altLang="en-US"/>
              <a:t>。包括各种可以形成参赛项目护城河的因素，如技术专利、市场壁垒、政策壁垒等。</a:t>
            </a:r>
          </a:p>
          <a:p>
            <a:r>
              <a:rPr lang="zh-CN" altLang="en-US" b="1"/>
              <a:t>市场分析</a:t>
            </a:r>
            <a:r>
              <a:rPr lang="zh-CN" altLang="en-US"/>
              <a:t>。市场就是具有能力购买你的产品与服务的人群。市场分析数据不能是泛泛的数据，一般要行业发展分析、国家相关产业政策、竞争情况、市场规模等。</a:t>
            </a:r>
          </a:p>
          <a:p>
            <a:r>
              <a:rPr lang="zh-CN" altLang="en-US" b="1"/>
              <a:t>竞品分析</a:t>
            </a:r>
            <a:r>
              <a:rPr lang="zh-CN" altLang="en-US"/>
              <a:t>。用列表或其他明显区别的方式，详细及量化的对比与竞争产品的参数等，并指出相对于竞品的优势。</a:t>
            </a:r>
          </a:p>
          <a:p>
            <a:endParaRPr lang="zh-CN" altLang="en-US"/>
          </a:p>
        </p:txBody>
      </p:sp>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二、路演PPT的内容</a:t>
            </a:r>
            <a:endParaRPr lang="zh-CN" altLang="en-US"/>
          </a:p>
        </p:txBody>
      </p:sp>
      <p:sp>
        <p:nvSpPr>
          <p:cNvPr id="3" name="内容占位符 2"/>
          <p:cNvSpPr>
            <a:spLocks noGrp="1"/>
          </p:cNvSpPr>
          <p:nvPr>
            <p:ph idx="1"/>
          </p:nvPr>
        </p:nvSpPr>
        <p:spPr/>
        <p:txBody>
          <a:bodyPr/>
          <a:lstStyle/>
          <a:p>
            <a:r>
              <a:rPr b="1">
                <a:sym typeface="+mn-ea"/>
              </a:rPr>
              <a:t>商业模式</a:t>
            </a:r>
            <a:r>
              <a:rPr>
                <a:sym typeface="+mn-ea"/>
              </a:rPr>
              <a:t>。对于投资者来说，真正关心的是创业项目的盈利。因此，参赛者要清楚地展示创业项目的商业模式，包括其工作原理以及这个模式的可行性。</a:t>
            </a:r>
            <a:endParaRPr lang="zh-CN" altLang="en-US"/>
          </a:p>
          <a:p>
            <a:r>
              <a:rPr lang="zh-CN" altLang="en-US" b="1"/>
              <a:t>市场推广</a:t>
            </a:r>
            <a:r>
              <a:rPr lang="zh-CN" altLang="en-US"/>
              <a:t>。这部分要解决的是你的产品和服务是如何出现在客户面前的，因此，参赛者要清楚着描述其销售策略，这些策略最好被验证过是有效的。</a:t>
            </a:r>
          </a:p>
          <a:p>
            <a:r>
              <a:rPr lang="zh-CN" altLang="en-US" b="1"/>
              <a:t>业务计划、财务预测和融资需求</a:t>
            </a:r>
            <a:r>
              <a:rPr lang="zh-CN" altLang="en-US"/>
              <a:t>。这部分是告诉评委未来三年公司的规划、销售计划、财务预测和融资需求，以及融资释放了多少股权，这些融资准备用于哪些方面，融资是如何分配的。</a:t>
            </a:r>
          </a:p>
          <a:p>
            <a:r>
              <a:rPr lang="zh-CN" altLang="en-US" b="1"/>
              <a:t>创业团队和顾问团队</a:t>
            </a:r>
            <a:r>
              <a:rPr lang="zh-CN" altLang="en-US"/>
              <a:t>。创业团队是创业项目能否成功的关键，要用1～2页PPT，将团队的专业性、互补性、协作性、创新力、执行力和学习力等陈述清楚。一般来说，创业团队要聘请一些业内权威担任顾问。</a:t>
            </a:r>
          </a:p>
          <a:p>
            <a:r>
              <a:rPr lang="zh-CN" altLang="en-US" b="1"/>
              <a:t>获奖、专利、合同、荣誉等</a:t>
            </a:r>
            <a:r>
              <a:rPr lang="zh-CN" altLang="en-US"/>
              <a:t>。这部分是展示创业团队已取得的成就，以取得评委的认可，主要是描述曾获得哪些奖励，已布局哪些专利，已拿下多少合作合同或销售合同，等等。</a:t>
            </a:r>
          </a:p>
          <a:p>
            <a:r>
              <a:rPr lang="zh-CN" altLang="en-US" b="1"/>
              <a:t>公司愿景</a:t>
            </a:r>
            <a:r>
              <a:rPr lang="zh-CN" altLang="en-US"/>
              <a:t>。路演的最后，一定要表达出创业公司的愿景，可以考虑从国家、社会层面，用简短语言表达创业团队的远大理想，以此来感动评委。</a:t>
            </a:r>
          </a:p>
        </p:txBody>
      </p:sp>
      <p:pic>
        <p:nvPicPr>
          <p:cNvPr id="3075" name="Picture 3" descr="C:\Users\user\Desktop\教育社.png"/>
          <p:cNvPicPr>
            <a:picLocks noChangeAspect="1"/>
          </p:cNvPicPr>
          <p:nvPr/>
        </p:nvPicPr>
        <p:blipFill>
          <a:blip r:embed="rId3" cstate="print"/>
          <a:stretch>
            <a:fillRect/>
          </a:stretch>
        </p:blipFill>
        <p:spPr>
          <a:xfrm>
            <a:off x="3983990" y="5987415"/>
            <a:ext cx="3921125" cy="730250"/>
          </a:xfrm>
          <a:prstGeom prst="rect">
            <a:avLst/>
          </a:prstGeom>
          <a:noFill/>
          <a:ln w="9525">
            <a:noFill/>
          </a:ln>
        </p:spPr>
      </p:pic>
    </p:spTree>
    <p:custDataLst>
      <p:tags r:id="rId1"/>
    </p:custData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三、答辩</a:t>
            </a:r>
          </a:p>
        </p:txBody>
      </p:sp>
      <p:sp>
        <p:nvSpPr>
          <p:cNvPr id="3" name="内容占位符 2"/>
          <p:cNvSpPr>
            <a:spLocks noGrp="1"/>
          </p:cNvSpPr>
          <p:nvPr>
            <p:ph idx="1"/>
          </p:nvPr>
        </p:nvSpPr>
        <p:spPr/>
        <p:txBody>
          <a:bodyPr/>
          <a:lstStyle/>
          <a:p>
            <a:r>
              <a:rPr lang="zh-CN" altLang="en-US" dirty="0"/>
              <a:t>路演陈述结束，一般会有几分钟的答辩环节。参加答辩的队员必须对项目非常熟悉，有很好的语言表达能力，同时在形象、气质上有一定要求，演示者要互相配合及锻炼自己的临场发挥能力。</a:t>
            </a:r>
          </a:p>
          <a:p>
            <a:r>
              <a:rPr lang="zh-CN" altLang="en-US" dirty="0"/>
              <a:t>在准备答辩的过程中，思维尽量发散，多预测任何评委可能会问的问题并反复演练，有些队伍准备了100多个问题都不过分。队员们在准备问题的过程中就是对自己的项目开发重新审视、重新思考的过程，经过反复准备，大家对项目的认知又深刻了一步，也联想到了很多现实问题，开始关注商业现实，缩小了队员与社会的距离。评委专家会提各种问题，当临场被问及没有准备好的问题时一定要注意认真听评委的问题要求，精练回答，切忌答非所问。专家们常常会提一些实操性较强的问题，这是不少学生的盲点，因此学生可以多留意这方面的信息。这也是与大赛的初衷一致的——学生创业过程必然要面临现实的困难，大赛模拟这种情景为今后创业提供解决方法。</a:t>
            </a:r>
          </a:p>
          <a:p>
            <a:r>
              <a:rPr lang="zh-CN" altLang="en-US"/>
              <a:t>无论是陈述环节，还是答辩环节，学生要注意保持良好的心理状态，表现出一个创业者的自信、从容和激情。</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一、创新能力</a:t>
            </a:r>
            <a:endParaRPr lang="zh-CN" altLang="en-US" dirty="0"/>
          </a:p>
        </p:txBody>
      </p:sp>
      <p:sp>
        <p:nvSpPr>
          <p:cNvPr id="3" name="内容占位符 2"/>
          <p:cNvSpPr>
            <a:spLocks noGrp="1"/>
          </p:cNvSpPr>
          <p:nvPr>
            <p:ph idx="1"/>
          </p:nvPr>
        </p:nvSpPr>
        <p:spPr/>
        <p:txBody>
          <a:bodyPr/>
          <a:lstStyle/>
          <a:p>
            <a:r>
              <a:rPr lang="zh-CN" altLang="en-US" dirty="0" smtClean="0"/>
              <a:t>创新</a:t>
            </a:r>
            <a:r>
              <a:rPr lang="zh-CN" altLang="en-US" dirty="0"/>
              <a:t>能力也叫创新力，是人们在已有的思想、知识和技术的基础上，在各种实践中提出新思想、新理念、新方法和新发明的能力。也就是说，创新能力是运用知识和经验为了创造一种新事物而进行一定活动的能力，也是通过不断重复学习和反省而习得的体能、心能和社会能力</a:t>
            </a:r>
            <a:r>
              <a:rPr lang="zh-CN" altLang="en-US" dirty="0" smtClean="0"/>
              <a:t>。</a:t>
            </a:r>
            <a:endParaRPr lang="en-US" altLang="zh-CN" dirty="0" smtClean="0"/>
          </a:p>
          <a:p>
            <a:r>
              <a:rPr lang="zh-CN" altLang="en-US" dirty="0" smtClean="0"/>
              <a:t>创新</a:t>
            </a:r>
            <a:r>
              <a:rPr lang="zh-CN" altLang="en-US" dirty="0"/>
              <a:t>能力的</a:t>
            </a:r>
            <a:r>
              <a:rPr lang="zh-CN" altLang="en-US" dirty="0" smtClean="0"/>
              <a:t>构成</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学习能力；（</a:t>
            </a:r>
            <a:r>
              <a:rPr lang="en-US" altLang="zh-CN" dirty="0" smtClean="0"/>
              <a:t>2</a:t>
            </a:r>
            <a:r>
              <a:rPr lang="zh-CN" altLang="en-US" dirty="0" smtClean="0"/>
              <a:t>）</a:t>
            </a:r>
            <a:r>
              <a:rPr lang="en-US" altLang="zh-CN" dirty="0" smtClean="0"/>
              <a:t> </a:t>
            </a:r>
            <a:r>
              <a:rPr lang="zh-CN" altLang="en-US" dirty="0"/>
              <a:t>分析</a:t>
            </a:r>
            <a:r>
              <a:rPr lang="zh-CN" altLang="en-US" dirty="0" smtClean="0"/>
              <a:t>能力；（</a:t>
            </a:r>
            <a:r>
              <a:rPr lang="en-US" altLang="zh-CN" dirty="0" smtClean="0"/>
              <a:t>3</a:t>
            </a:r>
            <a:r>
              <a:rPr lang="zh-CN" altLang="en-US" dirty="0" smtClean="0"/>
              <a:t>）综合能力；（</a:t>
            </a:r>
            <a:r>
              <a:rPr lang="en-US" altLang="zh-CN" dirty="0" smtClean="0"/>
              <a:t>4</a:t>
            </a:r>
            <a:r>
              <a:rPr lang="zh-CN" altLang="en-US" dirty="0" smtClean="0"/>
              <a:t>）想象能力；（</a:t>
            </a:r>
            <a:r>
              <a:rPr lang="en-US" altLang="zh-CN" dirty="0" smtClean="0"/>
              <a:t>5</a:t>
            </a:r>
            <a:r>
              <a:rPr lang="zh-CN" altLang="en-US" dirty="0" smtClean="0"/>
              <a:t>）批判能力；（</a:t>
            </a:r>
            <a:r>
              <a:rPr lang="en-US" altLang="zh-CN" dirty="0" smtClean="0"/>
              <a:t>6</a:t>
            </a:r>
            <a:r>
              <a:rPr lang="zh-CN" altLang="en-US" dirty="0" smtClean="0"/>
              <a:t>）创造能力；（</a:t>
            </a:r>
            <a:r>
              <a:rPr lang="en-US" altLang="zh-CN" dirty="0" smtClean="0"/>
              <a:t>7</a:t>
            </a:r>
            <a:r>
              <a:rPr lang="zh-CN" altLang="en-US" dirty="0" smtClean="0"/>
              <a:t>）解决问题</a:t>
            </a:r>
            <a:r>
              <a:rPr lang="zh-CN" altLang="en-US" dirty="0"/>
              <a:t>的</a:t>
            </a:r>
            <a:r>
              <a:rPr lang="zh-CN" altLang="en-US" dirty="0" smtClean="0"/>
              <a:t>能力；（</a:t>
            </a:r>
            <a:r>
              <a:rPr lang="en-US" altLang="zh-CN" dirty="0" smtClean="0"/>
              <a:t>8</a:t>
            </a:r>
            <a:r>
              <a:rPr lang="zh-CN" altLang="en-US" dirty="0" smtClean="0"/>
              <a:t>）实践能力；（</a:t>
            </a:r>
            <a:r>
              <a:rPr lang="en-US" altLang="zh-CN" dirty="0" smtClean="0"/>
              <a:t>9</a:t>
            </a:r>
            <a:r>
              <a:rPr lang="zh-CN" altLang="en-US" dirty="0" smtClean="0"/>
              <a:t>）组织</a:t>
            </a:r>
            <a:r>
              <a:rPr lang="zh-CN" altLang="en-US" dirty="0"/>
              <a:t>协调</a:t>
            </a:r>
            <a:r>
              <a:rPr lang="zh-CN" altLang="en-US" dirty="0" smtClean="0"/>
              <a:t>能力；（</a:t>
            </a:r>
            <a:r>
              <a:rPr lang="en-US" altLang="zh-CN" dirty="0" smtClean="0"/>
              <a:t>10</a:t>
            </a:r>
            <a:r>
              <a:rPr lang="zh-CN" altLang="en-US" dirty="0" smtClean="0"/>
              <a:t>）整合</a:t>
            </a:r>
            <a:r>
              <a:rPr lang="zh-CN" altLang="en-US" dirty="0"/>
              <a:t>多种能力的</a:t>
            </a:r>
            <a:r>
              <a:rPr lang="zh-CN" altLang="en-US" dirty="0" smtClean="0"/>
              <a:t>能力。</a:t>
            </a:r>
            <a:endParaRPr lang="en-US" altLang="zh-CN" dirty="0" smtClean="0"/>
          </a:p>
          <a:p>
            <a:r>
              <a:rPr lang="zh-CN" altLang="en-US" dirty="0" smtClean="0"/>
              <a:t>创业</a:t>
            </a:r>
            <a:r>
              <a:rPr lang="zh-CN" altLang="en-US" dirty="0"/>
              <a:t>能力的</a:t>
            </a:r>
            <a:r>
              <a:rPr lang="zh-CN" altLang="en-US" dirty="0" smtClean="0"/>
              <a:t>特点</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综合独特性；（</a:t>
            </a:r>
            <a:r>
              <a:rPr lang="en-US" altLang="zh-CN" dirty="0" smtClean="0"/>
              <a:t>2</a:t>
            </a:r>
            <a:r>
              <a:rPr lang="zh-CN" altLang="en-US" dirty="0" smtClean="0"/>
              <a:t>）结构</a:t>
            </a:r>
            <a:r>
              <a:rPr lang="zh-CN" altLang="en-US" dirty="0"/>
              <a:t>优化</a:t>
            </a:r>
            <a:r>
              <a:rPr lang="zh-CN" altLang="en-US" dirty="0" smtClean="0"/>
              <a:t>性。</a:t>
            </a:r>
            <a:endParaRPr lang="en-US" altLang="zh-CN" dirty="0" smtClean="0"/>
          </a:p>
          <a:p>
            <a:r>
              <a:rPr lang="zh-CN" altLang="en-US" dirty="0" smtClean="0"/>
              <a:t>提升创新能力的原则</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个性化原则；（</a:t>
            </a:r>
            <a:r>
              <a:rPr lang="en-US" altLang="zh-CN" dirty="0" smtClean="0"/>
              <a:t>2</a:t>
            </a:r>
            <a:r>
              <a:rPr lang="zh-CN" altLang="en-US" dirty="0" smtClean="0"/>
              <a:t>）系统性原则；（</a:t>
            </a:r>
            <a:r>
              <a:rPr lang="en-US" altLang="zh-CN" dirty="0" smtClean="0"/>
              <a:t>3</a:t>
            </a:r>
            <a:r>
              <a:rPr lang="zh-CN" altLang="en-US" dirty="0" smtClean="0"/>
              <a:t>）实践性原则；（</a:t>
            </a:r>
            <a:r>
              <a:rPr lang="en-US" altLang="zh-CN" dirty="0" smtClean="0"/>
              <a:t>4</a:t>
            </a:r>
            <a:r>
              <a:rPr lang="zh-CN" altLang="en-US" dirty="0" smtClean="0"/>
              <a:t>）协作</a:t>
            </a:r>
            <a:r>
              <a:rPr lang="zh-CN" altLang="en-US" dirty="0"/>
              <a:t>性</a:t>
            </a:r>
            <a:r>
              <a:rPr lang="zh-CN" altLang="en-US" dirty="0" smtClean="0"/>
              <a:t>原则。</a:t>
            </a:r>
          </a:p>
          <a:p>
            <a:endParaRPr lang="zh-CN" altLang="en-US" dirty="0"/>
          </a:p>
          <a:p>
            <a:r>
              <a:rPr lang="zh-CN" altLang="en-US" dirty="0"/>
              <a:t>测试：测试你的创新能力，</a:t>
            </a:r>
            <a:r>
              <a:rPr lang="en-US" altLang="zh-CN" dirty="0"/>
              <a:t>P58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altLang="en-US" dirty="0" smtClean="0"/>
              <a:t>二、创新能力的主要类型</a:t>
            </a:r>
          </a:p>
        </p:txBody>
      </p:sp>
      <p:sp>
        <p:nvSpPr>
          <p:cNvPr id="3" name="内容占位符 2"/>
          <p:cNvSpPr>
            <a:spLocks noGrp="1"/>
          </p:cNvSpPr>
          <p:nvPr>
            <p:ph idx="1"/>
          </p:nvPr>
        </p:nvSpPr>
        <p:spPr/>
        <p:txBody>
          <a:bodyPr/>
          <a:lstStyle/>
          <a:p>
            <a:r>
              <a:rPr lang="zh-CN" altLang="en-US" b="1" dirty="0" smtClean="0"/>
              <a:t>决策能力</a:t>
            </a:r>
            <a:r>
              <a:rPr lang="zh-CN" altLang="en-US" dirty="0" smtClean="0"/>
              <a:t>。决策</a:t>
            </a:r>
            <a:r>
              <a:rPr lang="zh-CN" altLang="en-US" dirty="0"/>
              <a:t>能力是指创业者根据主客观条件，因地制宜，正确地确定创业的发展方向、目标、战略以及具体选择实施方案的能力</a:t>
            </a:r>
            <a:r>
              <a:rPr lang="zh-CN" altLang="en-US" dirty="0" smtClean="0"/>
              <a:t>。</a:t>
            </a:r>
            <a:endParaRPr lang="en-US" altLang="zh-CN" dirty="0" smtClean="0"/>
          </a:p>
          <a:p>
            <a:r>
              <a:rPr lang="zh-CN" altLang="en-US" b="1" dirty="0" smtClean="0"/>
              <a:t>经营</a:t>
            </a:r>
            <a:r>
              <a:rPr lang="zh-CN" altLang="en-US" b="1" dirty="0"/>
              <a:t>管理</a:t>
            </a:r>
            <a:r>
              <a:rPr lang="zh-CN" altLang="en-US" b="1" dirty="0" smtClean="0"/>
              <a:t>能力</a:t>
            </a:r>
            <a:r>
              <a:rPr lang="zh-CN" altLang="en-US" dirty="0" smtClean="0"/>
              <a:t>。经营</a:t>
            </a:r>
            <a:r>
              <a:rPr lang="zh-CN" altLang="en-US" dirty="0"/>
              <a:t>管理能力是指对人员、资金等的管理能力。它涉及人员的选择、使用、组合和优化，涉及资金的聚集、核算、分配、使用、流动等</a:t>
            </a:r>
            <a:r>
              <a:rPr lang="zh-CN" altLang="en-US" dirty="0" smtClean="0"/>
              <a:t>。</a:t>
            </a:r>
            <a:endParaRPr lang="en-US" altLang="zh-CN" dirty="0" smtClean="0"/>
          </a:p>
          <a:p>
            <a:r>
              <a:rPr lang="zh-CN" altLang="en-US" b="1" dirty="0" smtClean="0"/>
              <a:t>专业</a:t>
            </a:r>
            <a:r>
              <a:rPr lang="zh-CN" altLang="en-US" b="1" dirty="0"/>
              <a:t>技术</a:t>
            </a:r>
            <a:r>
              <a:rPr lang="zh-CN" altLang="en-US" b="1" dirty="0" smtClean="0"/>
              <a:t>能力</a:t>
            </a:r>
            <a:r>
              <a:rPr lang="zh-CN" altLang="en-US" dirty="0" smtClean="0"/>
              <a:t>。专业</a:t>
            </a:r>
            <a:r>
              <a:rPr lang="zh-CN" altLang="en-US" dirty="0"/>
              <a:t>技术能力是指创业者掌握和运用专业知识进行专业生产的能力</a:t>
            </a:r>
            <a:r>
              <a:rPr lang="zh-CN" altLang="en-US" dirty="0" smtClean="0"/>
              <a:t>。</a:t>
            </a:r>
            <a:endParaRPr lang="en-US" altLang="zh-CN" dirty="0" smtClean="0"/>
          </a:p>
          <a:p>
            <a:r>
              <a:rPr lang="zh-CN" altLang="en-US" b="1" dirty="0" smtClean="0"/>
              <a:t>交往</a:t>
            </a:r>
            <a:r>
              <a:rPr lang="zh-CN" altLang="en-US" b="1" dirty="0"/>
              <a:t>协调</a:t>
            </a:r>
            <a:r>
              <a:rPr lang="zh-CN" altLang="en-US" b="1" dirty="0" smtClean="0"/>
              <a:t>能力</a:t>
            </a:r>
            <a:r>
              <a:rPr lang="zh-CN" altLang="en-US" dirty="0" smtClean="0"/>
              <a:t>。交往</a:t>
            </a:r>
            <a:r>
              <a:rPr lang="zh-CN" altLang="en-US" dirty="0"/>
              <a:t>协调能力是指能够妥善地处理与公众（政府部门、新闻媒体、客户等）之间的关系，以及能够协调下属各部门成员之间关系的能力</a:t>
            </a:r>
            <a:r>
              <a:rPr lang="zh-CN" altLang="en-US" dirty="0" smtClean="0"/>
              <a:t>。</a:t>
            </a:r>
            <a:endParaRPr lang="en-US" altLang="zh-CN" dirty="0"/>
          </a:p>
          <a:p>
            <a:r>
              <a:rPr lang="zh-CN" altLang="en-US" b="1" dirty="0" smtClean="0"/>
              <a:t>商业</a:t>
            </a:r>
            <a:r>
              <a:rPr lang="zh-CN" altLang="en-US" b="1" dirty="0"/>
              <a:t>洞察</a:t>
            </a:r>
            <a:r>
              <a:rPr lang="zh-CN" altLang="en-US" b="1" dirty="0" smtClean="0"/>
              <a:t>能力</a:t>
            </a:r>
            <a:r>
              <a:rPr lang="zh-CN" altLang="en-US" dirty="0" smtClean="0"/>
              <a:t>。商业</a:t>
            </a:r>
            <a:r>
              <a:rPr lang="zh-CN" altLang="en-US" dirty="0"/>
              <a:t>洞察能力是指深入事物或问题的能力，是人们对个人认知、情感、行为的动机与相互关系的透彻分析。</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第三单元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应用创新</a:t>
            </a:r>
            <a:r>
              <a:rPr lang="zh-CN" altLang="en-US" dirty="0" smtClean="0">
                <a:sym typeface="+mn-ea"/>
              </a:rPr>
              <a:t>技法</a:t>
            </a:r>
            <a:endParaRPr lang="zh-CN" altLang="en-US" dirty="0">
              <a:sym typeface="+mn-ea"/>
            </a:endParaRP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一、创新技法</a:t>
            </a:r>
            <a:endParaRPr lang="zh-CN" altLang="en-US" dirty="0"/>
          </a:p>
        </p:txBody>
      </p:sp>
      <p:sp>
        <p:nvSpPr>
          <p:cNvPr id="3" name="内容占位符 2"/>
          <p:cNvSpPr>
            <a:spLocks noGrp="1"/>
          </p:cNvSpPr>
          <p:nvPr>
            <p:ph idx="1"/>
          </p:nvPr>
        </p:nvSpPr>
        <p:spPr/>
        <p:txBody>
          <a:bodyPr/>
          <a:lstStyle/>
          <a:p>
            <a:r>
              <a:rPr lang="zh-CN" altLang="en-US" dirty="0" smtClean="0"/>
              <a:t>创新</a:t>
            </a:r>
            <a:r>
              <a:rPr lang="zh-CN" altLang="en-US" dirty="0"/>
              <a:t>技法，即创新技巧和方法，是创造学家根据创新思维的发展规律，收集研究了大量成功的创新案例之后，总结归纳出来的原理、技巧和方法，供后来者学习、效仿和借鉴</a:t>
            </a:r>
            <a:r>
              <a:rPr lang="zh-CN" altLang="en-US" dirty="0" smtClean="0"/>
              <a:t>。</a:t>
            </a:r>
            <a:endParaRPr lang="en-US" altLang="zh-CN" dirty="0" smtClean="0"/>
          </a:p>
          <a:p>
            <a:r>
              <a:rPr lang="zh-CN" altLang="en-US" dirty="0" smtClean="0"/>
              <a:t>创新</a:t>
            </a:r>
            <a:r>
              <a:rPr lang="zh-CN" altLang="en-US" dirty="0"/>
              <a:t>技法的</a:t>
            </a:r>
            <a:r>
              <a:rPr lang="zh-CN" altLang="en-US" dirty="0" smtClean="0"/>
              <a:t>特点：（</a:t>
            </a:r>
            <a:r>
              <a:rPr lang="en-US" altLang="zh-CN" dirty="0" smtClean="0"/>
              <a:t>1</a:t>
            </a:r>
            <a:r>
              <a:rPr lang="zh-CN" altLang="en-US" dirty="0" smtClean="0"/>
              <a:t>）</a:t>
            </a:r>
            <a:r>
              <a:rPr lang="zh-CN" altLang="en-US" dirty="0"/>
              <a:t>在实践中的可操作性。创新</a:t>
            </a:r>
            <a:r>
              <a:rPr lang="zh-CN" altLang="en-US" dirty="0" smtClean="0"/>
              <a:t>技法将创造理论面向现实环境进行转换，形成</a:t>
            </a:r>
            <a:r>
              <a:rPr lang="zh-CN" altLang="en-US" dirty="0"/>
              <a:t>了一些明确的、流程式的、规范化的、可被人们掌握的操作规则和运行程序，从而</a:t>
            </a:r>
            <a:r>
              <a:rPr lang="zh-CN" altLang="en-US" dirty="0" smtClean="0"/>
              <a:t>可以被</a:t>
            </a:r>
            <a:r>
              <a:rPr lang="zh-CN" altLang="en-US" dirty="0"/>
              <a:t>具有基础知识的人们学习掌握并应用到各类不同的创新活动中去</a:t>
            </a:r>
            <a:r>
              <a:rPr lang="zh-CN" altLang="en-US" dirty="0" smtClean="0"/>
              <a:t>。（</a:t>
            </a:r>
            <a:r>
              <a:rPr lang="en-US" altLang="zh-CN" dirty="0" smtClean="0"/>
              <a:t>2</a:t>
            </a:r>
            <a:r>
              <a:rPr lang="zh-CN" altLang="en-US" dirty="0" smtClean="0"/>
              <a:t>）</a:t>
            </a:r>
            <a:r>
              <a:rPr lang="zh-CN" altLang="en-US" dirty="0"/>
              <a:t>在使用中的技巧性和多样性。不同的创新领域，不同的创新问题，都能找到对应的创新技法，创新技法在不断地总结和完善。通过对创新技法多用多练，就能熟练掌握它，从而提高整个创新实践的效率</a:t>
            </a:r>
            <a:r>
              <a:rPr lang="zh-CN" altLang="en-US" dirty="0" smtClean="0"/>
              <a:t>。</a:t>
            </a:r>
            <a:endParaRPr lang="en-US" altLang="zh-CN" dirty="0" smtClean="0"/>
          </a:p>
          <a:p>
            <a:r>
              <a:rPr lang="zh-CN" altLang="en-US" dirty="0" smtClean="0"/>
              <a:t>创新</a:t>
            </a:r>
            <a:r>
              <a:rPr lang="zh-CN" altLang="en-US" dirty="0"/>
              <a:t>技法的作用主要有两个方面：（</a:t>
            </a:r>
            <a:r>
              <a:rPr lang="en-US" altLang="zh-CN" dirty="0"/>
              <a:t>1</a:t>
            </a:r>
            <a:r>
              <a:rPr lang="zh-CN" altLang="en-US" dirty="0"/>
              <a:t>）创新技法可以启发人们的创造性思维；（</a:t>
            </a:r>
            <a:r>
              <a:rPr lang="en-US" altLang="zh-CN" dirty="0"/>
              <a:t>2</a:t>
            </a:r>
            <a:r>
              <a:rPr lang="zh-CN" altLang="en-US" dirty="0"/>
              <a:t>）使用创新技法可以直接产生创新成果。</a:t>
            </a:r>
          </a:p>
          <a:p>
            <a:endParaRPr lang="zh-CN" altLang="en-US" dirty="0"/>
          </a:p>
          <a:p>
            <a:r>
              <a:rPr lang="zh-CN" altLang="en-US" dirty="0"/>
              <a:t>典型案例 3-1：用空气洗手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二、常用的创新</a:t>
            </a:r>
            <a:r>
              <a:rPr lang="zh-CN" altLang="en-US" dirty="0"/>
              <a:t>技法：头脑风暴法</a:t>
            </a:r>
          </a:p>
        </p:txBody>
      </p:sp>
      <p:sp>
        <p:nvSpPr>
          <p:cNvPr id="3" name="内容占位符 2"/>
          <p:cNvSpPr>
            <a:spLocks noGrp="1"/>
          </p:cNvSpPr>
          <p:nvPr>
            <p:ph idx="1"/>
          </p:nvPr>
        </p:nvSpPr>
        <p:spPr/>
        <p:txBody>
          <a:bodyPr/>
          <a:lstStyle/>
          <a:p>
            <a:r>
              <a:rPr lang="zh-CN" altLang="en-US" dirty="0" smtClean="0"/>
              <a:t>头脑</a:t>
            </a:r>
            <a:r>
              <a:rPr lang="zh-CN" altLang="en-US" dirty="0"/>
              <a:t>风暴法，又称为智力激励法，是由美国创造学家奥斯本于</a:t>
            </a:r>
            <a:r>
              <a:rPr lang="en-US" altLang="zh-CN" dirty="0"/>
              <a:t>1939</a:t>
            </a:r>
            <a:r>
              <a:rPr lang="zh-CN" altLang="en-US" dirty="0"/>
              <a:t>年首次提出、</a:t>
            </a:r>
            <a:r>
              <a:rPr lang="en-US" altLang="zh-CN" dirty="0"/>
              <a:t>1953</a:t>
            </a:r>
            <a:r>
              <a:rPr lang="zh-CN" altLang="en-US" dirty="0"/>
              <a:t>年正式发表的一种激发创造性思维的方法，可分为直接头脑风暴法（通常简称为头脑风暴法）和质疑头脑风暴法（也称反头脑风暴法），前者是在专家群体决策尽可能激发创造性，产生尽可能多的设想的方法，后者则是对前者提出的设想、方案逐一质疑，分析其现实可行性的方法</a:t>
            </a:r>
            <a:r>
              <a:rPr lang="zh-CN" altLang="en-US" dirty="0" smtClean="0"/>
              <a:t>。</a:t>
            </a:r>
            <a:endParaRPr lang="en-US" altLang="zh-CN" dirty="0" smtClean="0"/>
          </a:p>
          <a:p>
            <a:r>
              <a:rPr lang="zh-CN" altLang="en-US" dirty="0" smtClean="0"/>
              <a:t>组织形式：（</a:t>
            </a:r>
            <a:r>
              <a:rPr lang="en-US" altLang="zh-CN" dirty="0"/>
              <a:t>1</a:t>
            </a:r>
            <a:r>
              <a:rPr lang="zh-CN" altLang="en-US" dirty="0"/>
              <a:t>）小组人数一般为</a:t>
            </a:r>
            <a:r>
              <a:rPr lang="en-US" altLang="zh-CN" dirty="0"/>
              <a:t>10</a:t>
            </a:r>
            <a:r>
              <a:rPr lang="zh-CN" altLang="en-US" dirty="0"/>
              <a:t>～</a:t>
            </a:r>
            <a:r>
              <a:rPr lang="en-US" altLang="zh-CN" dirty="0"/>
              <a:t>15</a:t>
            </a:r>
            <a:r>
              <a:rPr lang="zh-CN" altLang="en-US" dirty="0"/>
              <a:t>人，最好由不同专业或不同岗位者</a:t>
            </a:r>
            <a:r>
              <a:rPr lang="zh-CN" altLang="en-US" dirty="0" smtClean="0"/>
              <a:t>组成</a:t>
            </a:r>
            <a:r>
              <a:rPr lang="zh-CN" altLang="en-US" dirty="0"/>
              <a:t>；</a:t>
            </a:r>
            <a:r>
              <a:rPr lang="zh-CN" altLang="en-US" dirty="0" smtClean="0"/>
              <a:t>（</a:t>
            </a:r>
            <a:r>
              <a:rPr lang="en-US" altLang="zh-CN" dirty="0"/>
              <a:t>2</a:t>
            </a:r>
            <a:r>
              <a:rPr lang="zh-CN" altLang="en-US" dirty="0"/>
              <a:t>）时间一般为</a:t>
            </a:r>
            <a:r>
              <a:rPr lang="en-US" altLang="zh-CN" dirty="0"/>
              <a:t>20</a:t>
            </a:r>
            <a:r>
              <a:rPr lang="zh-CN" altLang="en-US" dirty="0"/>
              <a:t>～</a:t>
            </a:r>
            <a:r>
              <a:rPr lang="en-US" altLang="zh-CN" dirty="0"/>
              <a:t>60</a:t>
            </a:r>
            <a:r>
              <a:rPr lang="zh-CN" altLang="en-US" dirty="0" smtClean="0"/>
              <a:t>分钟；（</a:t>
            </a:r>
            <a:r>
              <a:rPr lang="en-US" altLang="zh-CN" dirty="0"/>
              <a:t>3</a:t>
            </a:r>
            <a:r>
              <a:rPr lang="zh-CN" altLang="en-US" dirty="0"/>
              <a:t>）设主持人一名，主持人只主持会议，对设想不作评论。设记录员</a:t>
            </a:r>
            <a:r>
              <a:rPr lang="en-US" altLang="zh-CN" dirty="0"/>
              <a:t>1</a:t>
            </a:r>
            <a:r>
              <a:rPr lang="zh-CN" altLang="en-US" dirty="0"/>
              <a:t>～</a:t>
            </a:r>
            <a:r>
              <a:rPr lang="en-US" altLang="zh-CN" dirty="0"/>
              <a:t>2</a:t>
            </a:r>
            <a:r>
              <a:rPr lang="zh-CN" altLang="en-US" dirty="0"/>
              <a:t>人，要求认真将与会者每一设想不论好坏都完整地记录下来。</a:t>
            </a:r>
          </a:p>
          <a:p>
            <a:r>
              <a:rPr lang="zh-CN" altLang="en-US" dirty="0" smtClean="0"/>
              <a:t>会前</a:t>
            </a:r>
            <a:r>
              <a:rPr lang="zh-CN" altLang="en-US" dirty="0"/>
              <a:t>准备</a:t>
            </a:r>
            <a:r>
              <a:rPr lang="zh-CN" altLang="en-US" dirty="0" smtClean="0"/>
              <a:t>工作：（</a:t>
            </a:r>
            <a:r>
              <a:rPr lang="en-US" altLang="zh-CN" dirty="0"/>
              <a:t>1</a:t>
            </a:r>
            <a:r>
              <a:rPr lang="zh-CN" altLang="en-US" dirty="0"/>
              <a:t>）会议要明确主题。会议主题提前通报给与会人员，让与会者有一定</a:t>
            </a:r>
            <a:r>
              <a:rPr lang="zh-CN" altLang="en-US" dirty="0" smtClean="0"/>
              <a:t>准备；（</a:t>
            </a:r>
            <a:r>
              <a:rPr lang="en-US" altLang="zh-CN" dirty="0"/>
              <a:t>2</a:t>
            </a:r>
            <a:r>
              <a:rPr lang="zh-CN" altLang="en-US" dirty="0"/>
              <a:t>）选好主持人。主持人要熟悉并掌握该技法的要点和操作要素，摸清主题现状和发展</a:t>
            </a:r>
            <a:r>
              <a:rPr lang="zh-CN" altLang="en-US" dirty="0" smtClean="0"/>
              <a:t>趋势；（</a:t>
            </a:r>
            <a:r>
              <a:rPr lang="en-US" altLang="zh-CN" dirty="0"/>
              <a:t>3</a:t>
            </a:r>
            <a:r>
              <a:rPr lang="zh-CN" altLang="en-US" dirty="0"/>
              <a:t>）参与者要有一定的训练基础，懂得该会议提倡的原则和</a:t>
            </a:r>
            <a:r>
              <a:rPr lang="zh-CN" altLang="en-US" dirty="0" smtClean="0"/>
              <a:t>方法；（</a:t>
            </a:r>
            <a:r>
              <a:rPr lang="en-US" altLang="zh-CN" dirty="0"/>
              <a:t>4</a:t>
            </a:r>
            <a:r>
              <a:rPr lang="zh-CN" altLang="en-US" dirty="0"/>
              <a:t>）会前可进行柔化训练，即对缺乏创新锻炼者进行打破常规思考，转变思维角度的训练活动，以减少思维惯性，从单调的紧张工作环境中解放出来，以饱满的创造热情投入激励设想活动</a:t>
            </a:r>
            <a:r>
              <a:rPr lang="zh-CN" altLang="en-US" dirty="0" smtClean="0"/>
              <a:t>。</a:t>
            </a:r>
            <a:endParaRPr lang="en-US" altLang="zh-CN"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custDataLst>
              <p:tags r:id="rId3"/>
            </p:custDataLst>
          </p:nvPr>
        </p:nvSpPr>
        <p:spPr>
          <a:xfrm>
            <a:off x="1538133" y="2805835"/>
            <a:ext cx="2021971" cy="20219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0" name="矩形: 圆角 19"/>
          <p:cNvSpPr/>
          <p:nvPr>
            <p:custDataLst>
              <p:tags r:id="rId4"/>
            </p:custDataLst>
          </p:nvPr>
        </p:nvSpPr>
        <p:spPr>
          <a:xfrm>
            <a:off x="1825156" y="2363599"/>
            <a:ext cx="2214842" cy="221484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21" name="矩形: 圆角 20"/>
          <p:cNvSpPr/>
          <p:nvPr>
            <p:custDataLst>
              <p:tags r:id="rId5"/>
            </p:custDataLst>
          </p:nvPr>
        </p:nvSpPr>
        <p:spPr>
          <a:xfrm>
            <a:off x="3273080" y="2020749"/>
            <a:ext cx="928214" cy="928213"/>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ndParaRPr>
          </a:p>
        </p:txBody>
      </p:sp>
      <p:sp>
        <p:nvSpPr>
          <p:cNvPr id="10" name="文本框 9"/>
          <p:cNvSpPr txBox="1"/>
          <p:nvPr>
            <p:custDataLst>
              <p:tags r:id="rId6"/>
            </p:custDataLst>
          </p:nvPr>
        </p:nvSpPr>
        <p:spPr>
          <a:xfrm>
            <a:off x="2147570" y="2948940"/>
            <a:ext cx="1569720" cy="923290"/>
          </a:xfrm>
          <a:prstGeom prst="rect">
            <a:avLst/>
          </a:prstGeom>
          <a:noFill/>
        </p:spPr>
        <p:txBody>
          <a:bodyPr wrap="square" rtlCol="0">
            <a:normAutofit/>
          </a:bodyPr>
          <a:lstStyle/>
          <a:p>
            <a:r>
              <a:rPr lang="zh-CN" altLang="en-US" sz="5400" dirty="0">
                <a:solidFill>
                  <a:schemeClr val="bg1"/>
                </a:solidFill>
                <a:latin typeface="Arial" panose="020B0604020202020204" pitchFamily="34" charset="0"/>
                <a:ea typeface="汉仪旗黑-85S" panose="00020600040101010101" pitchFamily="18" charset="-122"/>
              </a:rPr>
              <a:t>目录</a:t>
            </a:r>
          </a:p>
        </p:txBody>
      </p:sp>
      <p:sp>
        <p:nvSpPr>
          <p:cNvPr id="11" name="文本框 10"/>
          <p:cNvSpPr txBox="1"/>
          <p:nvPr>
            <p:custDataLst>
              <p:tags r:id="rId7"/>
            </p:custDataLst>
          </p:nvPr>
        </p:nvSpPr>
        <p:spPr>
          <a:xfrm>
            <a:off x="2223770" y="3740785"/>
            <a:ext cx="1454150" cy="369570"/>
          </a:xfrm>
          <a:prstGeom prst="rect">
            <a:avLst/>
          </a:prstGeom>
          <a:noFill/>
        </p:spPr>
        <p:txBody>
          <a:bodyPr wrap="square" rtlCol="0">
            <a:normAutofit/>
          </a:bodyPr>
          <a:lstStyle/>
          <a:p>
            <a:r>
              <a:rPr lang="en-US" altLang="zh-CN">
                <a:solidFill>
                  <a:schemeClr val="bg1"/>
                </a:solidFill>
                <a:latin typeface="Arial" panose="020B0604020202020204" pitchFamily="34" charset="0"/>
                <a:ea typeface="微软雅黑" panose="020B0503020204020204" charset="-122"/>
                <a:cs typeface="Arial" panose="020B0604020202020204" pitchFamily="34" charset="0"/>
              </a:rPr>
              <a:t>CONTENTS</a:t>
            </a:r>
          </a:p>
        </p:txBody>
      </p:sp>
      <p:sp>
        <p:nvSpPr>
          <p:cNvPr id="13" name="文本框 12"/>
          <p:cNvSpPr txBox="1"/>
          <p:nvPr>
            <p:custDataLst>
              <p:tags r:id="rId8"/>
            </p:custDataLst>
          </p:nvPr>
        </p:nvSpPr>
        <p:spPr>
          <a:xfrm>
            <a:off x="5057193" y="944880"/>
            <a:ext cx="1790648" cy="776605"/>
          </a:xfrm>
          <a:prstGeom prst="rect">
            <a:avLst/>
          </a:prstGeom>
          <a:noFill/>
        </p:spPr>
        <p:txBody>
          <a:bodyPr wrap="square" rtlCol="0">
            <a:noAutofit/>
          </a:bodyPr>
          <a:lstStyle/>
          <a:p>
            <a:pPr algn="l">
              <a:buClrTx/>
              <a:buSzTx/>
              <a:buFontTx/>
            </a:pPr>
            <a:r>
              <a:rPr lang="zh-CN" altLang="en-US" sz="4000" dirty="0" smtClea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模块一</a:t>
            </a:r>
            <a:endParaRPr lang="zh-CN" altLang="en-US" sz="400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25" name="TextBox 2"/>
          <p:cNvSpPr txBox="1"/>
          <p:nvPr>
            <p:custDataLst>
              <p:tags r:id="rId9"/>
            </p:custDataLst>
          </p:nvPr>
        </p:nvSpPr>
        <p:spPr>
          <a:xfrm>
            <a:off x="7027545" y="1080135"/>
            <a:ext cx="4049395" cy="470535"/>
          </a:xfrm>
          <a:prstGeom prst="rect">
            <a:avLst/>
          </a:prstGeom>
          <a:noFill/>
        </p:spPr>
        <p:txBody>
          <a:bodyPr wrap="square" rtlCol="0">
            <a:noAutofit/>
          </a:bodyPr>
          <a:lstStyle/>
          <a:p>
            <a:pPr>
              <a:defRPr/>
            </a:pPr>
            <a:r>
              <a:rPr lang="zh-CN" altLang="en-US" sz="2400" b="1" spc="150"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培养创新意识和创新能力</a:t>
            </a:r>
          </a:p>
        </p:txBody>
      </p:sp>
      <p:sp>
        <p:nvSpPr>
          <p:cNvPr id="16" name="文本框 15"/>
          <p:cNvSpPr txBox="1"/>
          <p:nvPr>
            <p:custDataLst>
              <p:tags r:id="rId10"/>
            </p:custDataLst>
          </p:nvPr>
        </p:nvSpPr>
        <p:spPr>
          <a:xfrm>
            <a:off x="5131837" y="1981200"/>
            <a:ext cx="1716003" cy="776605"/>
          </a:xfrm>
          <a:prstGeom prst="rect">
            <a:avLst/>
          </a:prstGeom>
          <a:noFill/>
        </p:spPr>
        <p:txBody>
          <a:bodyPr wrap="square" rtlCol="0">
            <a:normAutofit fontScale="90000"/>
          </a:bodyPr>
          <a:lstStyle/>
          <a:p>
            <a:r>
              <a:rPr lang="zh-CN" altLang="en-US" sz="4400" dirty="0" smtClea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模块</a:t>
            </a:r>
            <a:r>
              <a:rPr lang="zh-CN" altLang="en-US" sz="440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二</a:t>
            </a:r>
            <a:endParaRPr lang="zh-CN" altLang="en-US" sz="440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31" name="TextBox 2"/>
          <p:cNvSpPr txBox="1"/>
          <p:nvPr>
            <p:custDataLst>
              <p:tags r:id="rId11"/>
            </p:custDataLst>
          </p:nvPr>
        </p:nvSpPr>
        <p:spPr>
          <a:xfrm>
            <a:off x="7027545" y="2143125"/>
            <a:ext cx="4049395" cy="372745"/>
          </a:xfrm>
          <a:prstGeom prst="rect">
            <a:avLst/>
          </a:prstGeom>
          <a:noFill/>
        </p:spPr>
        <p:txBody>
          <a:bodyPr wrap="square" rtlCol="0">
            <a:noAutofit/>
          </a:bodyPr>
          <a:lstStyle/>
          <a:p>
            <a:pPr>
              <a:defRPr/>
            </a:pPr>
            <a:r>
              <a:rPr lang="zh-CN" altLang="en-US" sz="2400" b="1" spc="150"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创业准备</a:t>
            </a:r>
          </a:p>
        </p:txBody>
      </p:sp>
      <p:sp>
        <p:nvSpPr>
          <p:cNvPr id="17" name="文本框 16"/>
          <p:cNvSpPr txBox="1"/>
          <p:nvPr>
            <p:custDataLst>
              <p:tags r:id="rId12"/>
            </p:custDataLst>
          </p:nvPr>
        </p:nvSpPr>
        <p:spPr>
          <a:xfrm>
            <a:off x="5187819" y="3017520"/>
            <a:ext cx="1660021" cy="776605"/>
          </a:xfrm>
          <a:prstGeom prst="rect">
            <a:avLst/>
          </a:prstGeom>
          <a:noFill/>
        </p:spPr>
        <p:txBody>
          <a:bodyPr wrap="square" rtlCol="0">
            <a:normAutofit fontScale="82500" lnSpcReduction="10000"/>
          </a:bodyPr>
          <a:lstStyle/>
          <a:p>
            <a:r>
              <a:rPr lang="zh-CN" altLang="en-US" sz="4400" dirty="0" smtClea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模块三</a:t>
            </a:r>
            <a:endParaRPr lang="zh-CN" altLang="en-US" sz="440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34" name="TextBox 2"/>
          <p:cNvSpPr txBox="1"/>
          <p:nvPr>
            <p:custDataLst>
              <p:tags r:id="rId13"/>
            </p:custDataLst>
          </p:nvPr>
        </p:nvSpPr>
        <p:spPr>
          <a:xfrm>
            <a:off x="7027545" y="3161030"/>
            <a:ext cx="4049395" cy="372745"/>
          </a:xfrm>
          <a:prstGeom prst="rect">
            <a:avLst/>
          </a:prstGeom>
          <a:noFill/>
        </p:spPr>
        <p:txBody>
          <a:bodyPr wrap="square" rtlCol="0">
            <a:noAutofit/>
          </a:bodyPr>
          <a:lstStyle/>
          <a:p>
            <a:pPr>
              <a:defRPr/>
            </a:pPr>
            <a:r>
              <a:rPr lang="zh-CN" altLang="en-US" sz="2400" b="1" spc="150"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初创企业科学管理</a:t>
            </a:r>
          </a:p>
        </p:txBody>
      </p:sp>
      <p:sp>
        <p:nvSpPr>
          <p:cNvPr id="18" name="文本框 17"/>
          <p:cNvSpPr txBox="1"/>
          <p:nvPr>
            <p:custDataLst>
              <p:tags r:id="rId14"/>
            </p:custDataLst>
          </p:nvPr>
        </p:nvSpPr>
        <p:spPr>
          <a:xfrm>
            <a:off x="5259705" y="4053840"/>
            <a:ext cx="1588135" cy="776605"/>
          </a:xfrm>
          <a:prstGeom prst="rect">
            <a:avLst/>
          </a:prstGeom>
          <a:noFill/>
        </p:spPr>
        <p:txBody>
          <a:bodyPr wrap="square" rtlCol="0">
            <a:normAutofit fontScale="82500" lnSpcReduction="10000"/>
          </a:bodyPr>
          <a:lstStyle/>
          <a:p>
            <a:r>
              <a:rPr lang="zh-CN" altLang="en-US" sz="4400" dirty="0" smtClea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模块四</a:t>
            </a:r>
            <a:endParaRPr lang="zh-CN" altLang="en-US" sz="440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37" name="TextBox 2"/>
          <p:cNvSpPr txBox="1"/>
          <p:nvPr>
            <p:custDataLst>
              <p:tags r:id="rId15"/>
            </p:custDataLst>
          </p:nvPr>
        </p:nvSpPr>
        <p:spPr>
          <a:xfrm>
            <a:off x="7027545" y="4180205"/>
            <a:ext cx="4049395" cy="372745"/>
          </a:xfrm>
          <a:prstGeom prst="rect">
            <a:avLst/>
          </a:prstGeom>
          <a:noFill/>
        </p:spPr>
        <p:txBody>
          <a:bodyPr wrap="square" rtlCol="0">
            <a:noAutofit/>
          </a:bodyPr>
          <a:lstStyle/>
          <a:p>
            <a:pPr>
              <a:defRPr/>
            </a:pPr>
            <a:r>
              <a:rPr lang="zh-CN" altLang="en-US" sz="2400" b="1" spc="150"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探寻创业之路</a:t>
            </a:r>
          </a:p>
        </p:txBody>
      </p:sp>
      <p:sp>
        <p:nvSpPr>
          <p:cNvPr id="41" name="文本框 40"/>
          <p:cNvSpPr txBox="1"/>
          <p:nvPr>
            <p:custDataLst>
              <p:tags r:id="rId16"/>
            </p:custDataLst>
          </p:nvPr>
        </p:nvSpPr>
        <p:spPr>
          <a:xfrm>
            <a:off x="5259705" y="5090160"/>
            <a:ext cx="1588135" cy="776605"/>
          </a:xfrm>
          <a:prstGeom prst="rect">
            <a:avLst/>
          </a:prstGeom>
          <a:noFill/>
        </p:spPr>
        <p:txBody>
          <a:bodyPr wrap="square" rtlCol="0">
            <a:normAutofit fontScale="82500" lnSpcReduction="10000"/>
          </a:bodyPr>
          <a:lstStyle/>
          <a:p>
            <a:r>
              <a:rPr lang="zh-CN" altLang="en-US" sz="4400" dirty="0" smtClean="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rPr>
              <a:t>模块五</a:t>
            </a:r>
            <a:endParaRPr lang="zh-CN" altLang="en-US" sz="4400" dirty="0">
              <a:solidFill>
                <a:schemeClr val="tx1">
                  <a:lumMod val="85000"/>
                  <a:lumOff val="15000"/>
                </a:schemeClr>
              </a:solidFill>
              <a:latin typeface="Arial" panose="020B0604020202020204" pitchFamily="34" charset="0"/>
              <a:ea typeface="微软雅黑" panose="020B0503020204020204" charset="-122"/>
              <a:cs typeface="Arial" panose="020B0604020202020204" pitchFamily="34" charset="0"/>
            </a:endParaRPr>
          </a:p>
        </p:txBody>
      </p:sp>
      <p:sp>
        <p:nvSpPr>
          <p:cNvPr id="43" name="TextBox 2"/>
          <p:cNvSpPr txBox="1"/>
          <p:nvPr>
            <p:custDataLst>
              <p:tags r:id="rId17"/>
            </p:custDataLst>
          </p:nvPr>
        </p:nvSpPr>
        <p:spPr>
          <a:xfrm>
            <a:off x="7027545" y="5118100"/>
            <a:ext cx="4049395" cy="755015"/>
          </a:xfrm>
          <a:prstGeom prst="rect">
            <a:avLst/>
          </a:prstGeom>
          <a:noFill/>
        </p:spPr>
        <p:txBody>
          <a:bodyPr wrap="square" rtlCol="0">
            <a:noAutofit/>
          </a:bodyPr>
          <a:lstStyle/>
          <a:p>
            <a:pPr>
              <a:defRPr/>
            </a:pPr>
            <a:r>
              <a:rPr lang="zh-CN" altLang="en-US" sz="2400" b="1" spc="150"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lt"/>
              </a:rPr>
              <a:t>“互联网+”大学生创新创业大赛</a:t>
            </a: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二、常用的创新技法：头脑风暴法</a:t>
            </a:r>
          </a:p>
        </p:txBody>
      </p:sp>
      <p:sp>
        <p:nvSpPr>
          <p:cNvPr id="3" name="内容占位符 2"/>
          <p:cNvSpPr>
            <a:spLocks noGrp="1"/>
          </p:cNvSpPr>
          <p:nvPr>
            <p:ph idx="1"/>
          </p:nvPr>
        </p:nvSpPr>
        <p:spPr/>
        <p:txBody>
          <a:bodyPr/>
          <a:lstStyle/>
          <a:p>
            <a:r>
              <a:rPr lang="zh-CN" altLang="en-US" dirty="0" smtClean="0"/>
              <a:t>会议原则：（</a:t>
            </a:r>
            <a:r>
              <a:rPr lang="en-US" altLang="zh-CN" dirty="0"/>
              <a:t>1</a:t>
            </a:r>
            <a:r>
              <a:rPr lang="zh-CN" altLang="en-US" dirty="0"/>
              <a:t>）禁止批评和评论，也不要</a:t>
            </a:r>
            <a:r>
              <a:rPr lang="zh-CN" altLang="en-US" dirty="0" smtClean="0"/>
              <a:t>自谦</a:t>
            </a:r>
            <a:r>
              <a:rPr lang="zh-CN" altLang="en-US" dirty="0"/>
              <a:t>；</a:t>
            </a:r>
            <a:r>
              <a:rPr lang="zh-CN" altLang="en-US" dirty="0" smtClean="0"/>
              <a:t>（</a:t>
            </a:r>
            <a:r>
              <a:rPr lang="en-US" altLang="zh-CN" dirty="0"/>
              <a:t>2</a:t>
            </a:r>
            <a:r>
              <a:rPr lang="zh-CN" altLang="en-US" dirty="0"/>
              <a:t>）目标集中，追求设想数量，</a:t>
            </a:r>
            <a:r>
              <a:rPr lang="zh-CN" altLang="en-US" dirty="0" smtClean="0"/>
              <a:t>越多越好；（</a:t>
            </a:r>
            <a:r>
              <a:rPr lang="en-US" altLang="zh-CN" dirty="0"/>
              <a:t>3</a:t>
            </a:r>
            <a:r>
              <a:rPr lang="zh-CN" altLang="en-US" dirty="0"/>
              <a:t>）鼓励巧妙地利用和改善他人的</a:t>
            </a:r>
            <a:r>
              <a:rPr lang="zh-CN" altLang="en-US" dirty="0" smtClean="0"/>
              <a:t>设想；（</a:t>
            </a:r>
            <a:r>
              <a:rPr lang="en-US" altLang="zh-CN" dirty="0"/>
              <a:t>4</a:t>
            </a:r>
            <a:r>
              <a:rPr lang="zh-CN" altLang="en-US" dirty="0"/>
              <a:t>）与会人员一律平等，各种设想全部记录</a:t>
            </a:r>
            <a:r>
              <a:rPr lang="zh-CN" altLang="en-US" dirty="0" smtClean="0"/>
              <a:t>下来；（</a:t>
            </a:r>
            <a:r>
              <a:rPr lang="en-US" altLang="zh-CN" dirty="0"/>
              <a:t>5</a:t>
            </a:r>
            <a:r>
              <a:rPr lang="zh-CN" altLang="en-US" dirty="0"/>
              <a:t>）主张独立思考，不允许私下交谈，以免干扰别人</a:t>
            </a:r>
            <a:r>
              <a:rPr lang="zh-CN" altLang="en-US" dirty="0" smtClean="0"/>
              <a:t>思维；（</a:t>
            </a:r>
            <a:r>
              <a:rPr lang="en-US" altLang="zh-CN" dirty="0"/>
              <a:t>6</a:t>
            </a:r>
            <a:r>
              <a:rPr lang="zh-CN" altLang="en-US" dirty="0"/>
              <a:t>）提倡自由发言，畅所欲言，任意</a:t>
            </a:r>
            <a:r>
              <a:rPr lang="zh-CN" altLang="en-US" dirty="0" smtClean="0"/>
              <a:t>思考；（</a:t>
            </a:r>
            <a:r>
              <a:rPr lang="en-US" altLang="zh-CN" dirty="0"/>
              <a:t>7</a:t>
            </a:r>
            <a:r>
              <a:rPr lang="zh-CN" altLang="en-US" dirty="0"/>
              <a:t>）不强调个人的成绩，应以小组的整体利益为</a:t>
            </a:r>
            <a:r>
              <a:rPr lang="zh-CN" altLang="en-US" dirty="0" smtClean="0"/>
              <a:t>重。</a:t>
            </a:r>
            <a:endParaRPr lang="en-US" altLang="zh-CN" dirty="0" smtClean="0"/>
          </a:p>
          <a:p>
            <a:r>
              <a:rPr lang="zh-CN" altLang="en-US" dirty="0" smtClean="0"/>
              <a:t>会议</a:t>
            </a:r>
            <a:r>
              <a:rPr lang="zh-CN" altLang="en-US" dirty="0"/>
              <a:t>实施</a:t>
            </a:r>
            <a:r>
              <a:rPr lang="zh-CN" altLang="en-US" dirty="0" smtClean="0"/>
              <a:t>步骤：（</a:t>
            </a:r>
            <a:r>
              <a:rPr lang="en-US" altLang="zh-CN" dirty="0"/>
              <a:t>1</a:t>
            </a:r>
            <a:r>
              <a:rPr lang="zh-CN" altLang="en-US" dirty="0"/>
              <a:t>）会前准备：参与人、主持人和课题任务三落实，必要时可进行柔性</a:t>
            </a:r>
            <a:r>
              <a:rPr lang="zh-CN" altLang="en-US" dirty="0" smtClean="0"/>
              <a:t>训练；（</a:t>
            </a:r>
            <a:r>
              <a:rPr lang="en-US" altLang="zh-CN" dirty="0"/>
              <a:t>2</a:t>
            </a:r>
            <a:r>
              <a:rPr lang="zh-CN" altLang="en-US" dirty="0"/>
              <a:t>）设想开发：由主持人公布会议主题并介绍与主题相关的参考</a:t>
            </a:r>
            <a:r>
              <a:rPr lang="zh-CN" altLang="en-US" dirty="0" smtClean="0"/>
              <a:t>情况，突破</a:t>
            </a:r>
            <a:r>
              <a:rPr lang="zh-CN" altLang="en-US" dirty="0"/>
              <a:t>思维惯性，大胆进行</a:t>
            </a:r>
            <a:r>
              <a:rPr lang="zh-CN" altLang="en-US" dirty="0" smtClean="0"/>
              <a:t>联想，主持人</a:t>
            </a:r>
            <a:r>
              <a:rPr lang="zh-CN" altLang="en-US" dirty="0"/>
              <a:t>控制好时间，力争在有限的时间内获得尽可能多的创意性</a:t>
            </a:r>
            <a:r>
              <a:rPr lang="zh-CN" altLang="en-US" dirty="0" smtClean="0"/>
              <a:t>设想；（</a:t>
            </a:r>
            <a:r>
              <a:rPr lang="en-US" altLang="zh-CN" dirty="0"/>
              <a:t>3</a:t>
            </a:r>
            <a:r>
              <a:rPr lang="zh-CN" altLang="en-US" dirty="0"/>
              <a:t>）设想的分类与整理：一般分为实用型和幻想型两</a:t>
            </a:r>
            <a:r>
              <a:rPr lang="zh-CN" altLang="en-US" dirty="0" smtClean="0"/>
              <a:t>类，前者</a:t>
            </a:r>
            <a:r>
              <a:rPr lang="zh-CN" altLang="en-US" dirty="0"/>
              <a:t>是指如今技术工艺可以实现的设想，后者指如今的技术工艺还不能完成的</a:t>
            </a:r>
            <a:r>
              <a:rPr lang="zh-CN" altLang="en-US" dirty="0" smtClean="0"/>
              <a:t>设想；（</a:t>
            </a:r>
            <a:r>
              <a:rPr lang="en-US" altLang="zh-CN" dirty="0"/>
              <a:t>4</a:t>
            </a:r>
            <a:r>
              <a:rPr lang="zh-CN" altLang="en-US" dirty="0"/>
              <a:t>）完善实用型</a:t>
            </a:r>
            <a:r>
              <a:rPr lang="zh-CN" altLang="en-US" dirty="0" smtClean="0"/>
              <a:t>设想：对</a:t>
            </a:r>
            <a:r>
              <a:rPr lang="zh-CN" altLang="en-US" dirty="0"/>
              <a:t>实用型设想，再用脑力激荡法去进行论证、进行二次开发，进一步扩大设想的实现</a:t>
            </a:r>
            <a:r>
              <a:rPr lang="zh-CN" altLang="en-US" dirty="0" smtClean="0"/>
              <a:t>范围；（</a:t>
            </a:r>
            <a:r>
              <a:rPr lang="en-US" altLang="zh-CN" dirty="0"/>
              <a:t>5</a:t>
            </a:r>
            <a:r>
              <a:rPr lang="zh-CN" altLang="en-US" dirty="0"/>
              <a:t>）幻想型设想再开发：对幻想型设想，再用脑力激荡法进行开发，通过进一步开发，就有可能将创意的萌芽转化为成熟的实用型</a:t>
            </a:r>
            <a:r>
              <a:rPr lang="zh-CN" altLang="en-US" dirty="0" smtClean="0"/>
              <a:t>设想。</a:t>
            </a:r>
            <a:endParaRPr lang="en-US" altLang="zh-CN" dirty="0" smtClean="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二、常用的创新技法</a:t>
            </a:r>
            <a:r>
              <a:rPr lang="zh-CN" altLang="en-US" dirty="0" smtClean="0"/>
              <a:t>：联想类比法</a:t>
            </a:r>
            <a:endParaRPr lang="zh-CN" altLang="en-US" dirty="0"/>
          </a:p>
        </p:txBody>
      </p:sp>
      <p:sp>
        <p:nvSpPr>
          <p:cNvPr id="3" name="内容占位符 2"/>
          <p:cNvSpPr>
            <a:spLocks noGrp="1"/>
          </p:cNvSpPr>
          <p:nvPr>
            <p:ph idx="1"/>
          </p:nvPr>
        </p:nvSpPr>
        <p:spPr/>
        <p:txBody>
          <a:bodyPr/>
          <a:lstStyle/>
          <a:p>
            <a:r>
              <a:rPr lang="zh-CN" altLang="en-US" dirty="0" smtClean="0"/>
              <a:t>联想</a:t>
            </a:r>
            <a:r>
              <a:rPr lang="zh-CN" altLang="en-US" dirty="0"/>
              <a:t>类比法是指人们借助已有的知识和经验，发现多个对象之间某些方面相同或近似，从而推导出其他方面也具有相同或近似特点的方法</a:t>
            </a:r>
            <a:r>
              <a:rPr lang="zh-CN" altLang="en-US" dirty="0" smtClean="0"/>
              <a:t>。</a:t>
            </a:r>
            <a:endParaRPr lang="en-US" altLang="zh-CN" dirty="0" smtClean="0"/>
          </a:p>
          <a:p>
            <a:r>
              <a:rPr lang="zh-CN" altLang="en-US" dirty="0" smtClean="0"/>
              <a:t>常用的联想类比法：（</a:t>
            </a:r>
            <a:r>
              <a:rPr lang="en-US" altLang="zh-CN" dirty="0" smtClean="0"/>
              <a:t>1</a:t>
            </a:r>
            <a:r>
              <a:rPr lang="zh-CN" altLang="en-US" dirty="0" smtClean="0"/>
              <a:t>）拟人类比：拟人</a:t>
            </a:r>
            <a:r>
              <a:rPr lang="zh-CN" altLang="en-US" dirty="0"/>
              <a:t>类比又称感情移入，角色扮演。在创造发明的活动中，</a:t>
            </a:r>
            <a:r>
              <a:rPr lang="zh-CN" altLang="en-US" dirty="0" smtClean="0"/>
              <a:t>发明者</a:t>
            </a:r>
            <a:r>
              <a:rPr lang="zh-CN" altLang="en-US" dirty="0"/>
              <a:t>把自己设想为创造对象的某一个部分，模仿人类自身的外形结构功能等进行</a:t>
            </a:r>
            <a:r>
              <a:rPr lang="zh-CN" altLang="en-US" dirty="0" smtClean="0"/>
              <a:t>创造；（</a:t>
            </a:r>
            <a:r>
              <a:rPr lang="en-US" altLang="zh-CN" dirty="0" smtClean="0"/>
              <a:t>2</a:t>
            </a:r>
            <a:r>
              <a:rPr lang="zh-CN" altLang="en-US" dirty="0" smtClean="0"/>
              <a:t>）直接类比：直接</a:t>
            </a:r>
            <a:r>
              <a:rPr lang="zh-CN" altLang="en-US" dirty="0"/>
              <a:t>类比是指从自然界或已有的人造成果中寻找与创造对象</a:t>
            </a:r>
            <a:r>
              <a:rPr lang="zh-CN" altLang="en-US" dirty="0" smtClean="0"/>
              <a:t>相类似</a:t>
            </a:r>
            <a:r>
              <a:rPr lang="zh-CN" altLang="en-US" dirty="0"/>
              <a:t>的东西作比较，将其形状或功能移植到需要创造的对象</a:t>
            </a:r>
            <a:r>
              <a:rPr lang="zh-CN" altLang="en-US" dirty="0" smtClean="0"/>
              <a:t>上；（</a:t>
            </a:r>
            <a:r>
              <a:rPr lang="en-US" altLang="zh-CN" dirty="0" smtClean="0"/>
              <a:t>3</a:t>
            </a:r>
            <a:r>
              <a:rPr lang="zh-CN" altLang="en-US" dirty="0" smtClean="0"/>
              <a:t>）象征类比：象征</a:t>
            </a:r>
            <a:r>
              <a:rPr lang="zh-CN" altLang="en-US" dirty="0"/>
              <a:t>类比是借助具体的事物形象和象征符号来比喻某种抽象的</a:t>
            </a:r>
            <a:r>
              <a:rPr lang="zh-CN" altLang="en-US" dirty="0" smtClean="0"/>
              <a:t>概念</a:t>
            </a:r>
            <a:r>
              <a:rPr lang="zh-CN" altLang="en-US" dirty="0"/>
              <a:t>和</a:t>
            </a:r>
            <a:r>
              <a:rPr lang="zh-CN" altLang="en-US" dirty="0" smtClean="0"/>
              <a:t>情感；（</a:t>
            </a:r>
            <a:r>
              <a:rPr lang="en-US" altLang="zh-CN" dirty="0" smtClean="0"/>
              <a:t>4</a:t>
            </a:r>
            <a:r>
              <a:rPr lang="zh-CN" altLang="en-US" dirty="0" smtClean="0"/>
              <a:t>）移植类比：移植</a:t>
            </a:r>
            <a:r>
              <a:rPr lang="zh-CN" altLang="en-US" dirty="0"/>
              <a:t>类比指将在某个领域中已经发展成熟的原理技术方法引用</a:t>
            </a:r>
            <a:r>
              <a:rPr lang="zh-CN" altLang="en-US" dirty="0" smtClean="0"/>
              <a:t>或渗透</a:t>
            </a:r>
            <a:r>
              <a:rPr lang="zh-CN" altLang="en-US" dirty="0"/>
              <a:t>其他领域，用于改进或创造新的</a:t>
            </a:r>
            <a:r>
              <a:rPr lang="zh-CN" altLang="en-US" dirty="0" smtClean="0"/>
              <a:t>事物，移植</a:t>
            </a:r>
            <a:r>
              <a:rPr lang="zh-CN" altLang="en-US" dirty="0"/>
              <a:t>类比是一种侧向思维方法，通过</a:t>
            </a:r>
            <a:r>
              <a:rPr lang="zh-CN" altLang="en-US" dirty="0" smtClean="0"/>
              <a:t>相似联想</a:t>
            </a:r>
            <a:r>
              <a:rPr lang="zh-CN" altLang="en-US" dirty="0"/>
              <a:t>和类比，把表面毫不相干的两个事物联系起来。</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altLang="en-US" dirty="0"/>
              <a:t>二、常用的创新技法</a:t>
            </a:r>
            <a:r>
              <a:rPr lang="zh-CN" altLang="en-US" dirty="0" smtClean="0"/>
              <a:t>：设问检查法</a:t>
            </a:r>
            <a:r>
              <a:rPr lang="en-US" altLang="zh-CN" dirty="0" smtClean="0"/>
              <a:t>——</a:t>
            </a:r>
            <a:r>
              <a:rPr lang="zh-CN" altLang="en-US" dirty="0" smtClean="0"/>
              <a:t>奥斯本检核表法</a:t>
            </a:r>
          </a:p>
        </p:txBody>
      </p:sp>
      <p:sp>
        <p:nvSpPr>
          <p:cNvPr id="3" name="内容占位符 2"/>
          <p:cNvSpPr>
            <a:spLocks noGrp="1"/>
          </p:cNvSpPr>
          <p:nvPr>
            <p:ph idx="1"/>
          </p:nvPr>
        </p:nvSpPr>
        <p:spPr/>
        <p:txBody>
          <a:bodyPr/>
          <a:lstStyle/>
          <a:p>
            <a:r>
              <a:rPr lang="zh-CN" altLang="en-US" dirty="0" smtClean="0"/>
              <a:t>奥</a:t>
            </a:r>
            <a:r>
              <a:rPr lang="zh-CN" altLang="en-US" dirty="0"/>
              <a:t>斯本检核表</a:t>
            </a:r>
            <a:r>
              <a:rPr lang="zh-CN" altLang="en-US" dirty="0" smtClean="0"/>
              <a:t>法，被</a:t>
            </a:r>
            <a:r>
              <a:rPr lang="zh-CN" altLang="en-US" dirty="0"/>
              <a:t>誉为创造之</a:t>
            </a:r>
            <a:r>
              <a:rPr lang="zh-CN" altLang="en-US" dirty="0" smtClean="0"/>
              <a:t>母，是</a:t>
            </a:r>
            <a:r>
              <a:rPr lang="zh-CN" altLang="en-US" dirty="0"/>
              <a:t>指以该技法的发明者奥斯本命名、引导主体在创造过程中对照</a:t>
            </a:r>
            <a:r>
              <a:rPr lang="en-US" altLang="zh-CN" dirty="0"/>
              <a:t>9</a:t>
            </a:r>
            <a:r>
              <a:rPr lang="zh-CN" altLang="en-US" dirty="0"/>
              <a:t>个方面</a:t>
            </a:r>
            <a:r>
              <a:rPr lang="en-US" altLang="zh-CN" dirty="0"/>
              <a:t>75</a:t>
            </a:r>
            <a:r>
              <a:rPr lang="zh-CN" altLang="en-US" dirty="0"/>
              <a:t>个问题进行思考，以便启迪思路、开拓思维想象的空间、促进人们产生新设想、新方案的方法</a:t>
            </a:r>
            <a:r>
              <a:rPr lang="zh-CN" altLang="en-US" dirty="0" smtClean="0"/>
              <a:t>。主要</a:t>
            </a:r>
            <a:r>
              <a:rPr lang="zh-CN" altLang="en-US" dirty="0"/>
              <a:t>用于新产品的研制</a:t>
            </a:r>
            <a:r>
              <a:rPr lang="zh-CN" altLang="en-US" dirty="0" smtClean="0"/>
              <a:t>开发。</a:t>
            </a:r>
            <a:endParaRPr lang="en-US" altLang="zh-CN" dirty="0" smtClean="0"/>
          </a:p>
          <a:p>
            <a:r>
              <a:rPr lang="zh-CN" altLang="en-US" dirty="0"/>
              <a:t>奥斯本检核表</a:t>
            </a:r>
            <a:r>
              <a:rPr lang="zh-CN" altLang="en-US" dirty="0" smtClean="0"/>
              <a:t>法的基本</a:t>
            </a:r>
            <a:r>
              <a:rPr lang="zh-CN" altLang="en-US" dirty="0"/>
              <a:t>做法是，第一，选定一个要改进的产品或方案；第二，面对一个需要改进的产品或方案，或者面对一个问题，从下列角度提出一系列的问题，并由此产生大量的思路；第三，根据第二步提出的思路，进行筛选和进一步思考、完善。</a:t>
            </a:r>
            <a:endParaRPr lang="en-US" altLang="zh-CN" dirty="0" smtClean="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二、常用的创新技法：设问</a:t>
            </a:r>
            <a:r>
              <a:rPr lang="zh-CN" altLang="en-US" dirty="0" smtClean="0"/>
              <a:t>检查法</a:t>
            </a:r>
            <a:r>
              <a:rPr lang="en-US" altLang="zh-CN" dirty="0" smtClean="0"/>
              <a:t>——</a:t>
            </a:r>
            <a:r>
              <a:rPr lang="en-US" altLang="zh-CN" b="0" dirty="0" smtClean="0"/>
              <a:t>5W2H</a:t>
            </a:r>
            <a:r>
              <a:rPr lang="zh-CN" altLang="en-US" b="0" dirty="0" smtClean="0"/>
              <a:t>法</a:t>
            </a:r>
            <a:endParaRPr lang="zh-CN" altLang="en-US" dirty="0"/>
          </a:p>
        </p:txBody>
      </p:sp>
      <p:sp>
        <p:nvSpPr>
          <p:cNvPr id="3" name="内容占位符 2"/>
          <p:cNvSpPr>
            <a:spLocks noGrp="1"/>
          </p:cNvSpPr>
          <p:nvPr>
            <p:ph idx="1"/>
          </p:nvPr>
        </p:nvSpPr>
        <p:spPr/>
        <p:txBody>
          <a:bodyPr/>
          <a:lstStyle/>
          <a:p>
            <a:r>
              <a:rPr lang="pl-PL" altLang="zh-CN" dirty="0" smtClean="0"/>
              <a:t>5W2H</a:t>
            </a:r>
            <a:r>
              <a:rPr lang="zh-CN" altLang="pl-PL" dirty="0"/>
              <a:t>分析</a:t>
            </a:r>
            <a:r>
              <a:rPr lang="zh-CN" altLang="pl-PL" dirty="0" smtClean="0"/>
              <a:t>法</a:t>
            </a:r>
            <a:r>
              <a:rPr lang="zh-CN" altLang="en-US" dirty="0" smtClean="0"/>
              <a:t>，</a:t>
            </a:r>
            <a:r>
              <a:rPr lang="zh-CN" altLang="pl-PL" dirty="0" smtClean="0"/>
              <a:t>又</a:t>
            </a:r>
            <a:r>
              <a:rPr lang="zh-CN" altLang="pl-PL" dirty="0"/>
              <a:t>叫七何分析法</a:t>
            </a:r>
            <a:r>
              <a:rPr lang="zh-CN" altLang="pl-PL" dirty="0" smtClean="0"/>
              <a:t>，</a:t>
            </a:r>
            <a:r>
              <a:rPr lang="zh-CN" altLang="en-US" dirty="0" smtClean="0"/>
              <a:t>是</a:t>
            </a:r>
            <a:r>
              <a:rPr lang="zh-CN" altLang="en-US" dirty="0"/>
              <a:t>一个以价值为导向的标准化思维流程，主要指人们追求理想和目标的过程中，都要经过：选择目标 （</a:t>
            </a:r>
            <a:r>
              <a:rPr lang="en-US" altLang="zh-CN" dirty="0"/>
              <a:t>What</a:t>
            </a:r>
            <a:r>
              <a:rPr lang="zh-CN" altLang="en-US" dirty="0"/>
              <a:t>）→选择原因（</a:t>
            </a:r>
            <a:r>
              <a:rPr lang="en-US" altLang="zh-CN" dirty="0"/>
              <a:t>Why</a:t>
            </a:r>
            <a:r>
              <a:rPr lang="zh-CN" altLang="en-US" dirty="0"/>
              <a:t>）→什么场合（</a:t>
            </a:r>
            <a:r>
              <a:rPr lang="en-US" altLang="zh-CN" dirty="0"/>
              <a:t>Where</a:t>
            </a:r>
            <a:r>
              <a:rPr lang="zh-CN" altLang="en-US" dirty="0"/>
              <a:t>）→什么时间（</a:t>
            </a:r>
            <a:r>
              <a:rPr lang="en-US" altLang="zh-CN" dirty="0"/>
              <a:t>When</a:t>
            </a:r>
            <a:r>
              <a:rPr lang="zh-CN" altLang="en-US" dirty="0"/>
              <a:t>）→什么人或组织（</a:t>
            </a:r>
            <a:r>
              <a:rPr lang="en-US" altLang="zh-CN" dirty="0"/>
              <a:t>Who</a:t>
            </a:r>
            <a:r>
              <a:rPr lang="zh-CN" altLang="en-US" dirty="0"/>
              <a:t>）→如何提高效率（</a:t>
            </a:r>
            <a:r>
              <a:rPr lang="en-US" altLang="zh-CN" dirty="0"/>
              <a:t>How</a:t>
            </a:r>
            <a:r>
              <a:rPr lang="zh-CN" altLang="en-US" dirty="0"/>
              <a:t>）→性价比如何（</a:t>
            </a:r>
            <a:r>
              <a:rPr lang="en-US" altLang="zh-CN" dirty="0"/>
              <a:t>How much</a:t>
            </a:r>
            <a:r>
              <a:rPr lang="zh-CN" altLang="en-US" dirty="0"/>
              <a:t>）七个方面。</a:t>
            </a:r>
          </a:p>
        </p:txBody>
      </p:sp>
      <p:graphicFrame>
        <p:nvGraphicFramePr>
          <p:cNvPr id="4" name="表格 3"/>
          <p:cNvGraphicFramePr/>
          <p:nvPr>
            <p:custDataLst>
              <p:tags r:id="rId1"/>
            </p:custDataLst>
          </p:nvPr>
        </p:nvGraphicFramePr>
        <p:xfrm>
          <a:off x="1037921" y="2543175"/>
          <a:ext cx="9602470" cy="2687320"/>
        </p:xfrm>
        <a:graphic>
          <a:graphicData uri="http://schemas.openxmlformats.org/drawingml/2006/table">
            <a:tbl>
              <a:tblPr firstRow="1" bandRow="1">
                <a:tableStyleId>{5940675A-B579-460E-94D1-54222C63F5DA}</a:tableStyleId>
              </a:tblPr>
              <a:tblGrid>
                <a:gridCol w="2143760"/>
                <a:gridCol w="5744845"/>
                <a:gridCol w="1713865"/>
              </a:tblGrid>
              <a:tr h="335915">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5W2H</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意思</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区分</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What</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做什么？有必要吗？</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对象</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Why</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为什么要做？目的是什么？</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目的</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Where</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在哪里做？一定要在那里做吗？</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场所</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When</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什么时候做？有必要在那时做吗？</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时间</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Who</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由谁做？其他人做可以吗？</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How</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怎么做？有比这更好的手段吗？</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方法</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915">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How much</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进行改进，会付出什么样的代价？</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成本</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二、常用的创新技法：设问</a:t>
            </a:r>
            <a:r>
              <a:rPr lang="zh-CN" altLang="en-US" dirty="0" smtClean="0"/>
              <a:t>检查法</a:t>
            </a:r>
            <a:r>
              <a:rPr lang="en-US" altLang="zh-CN" dirty="0" smtClean="0"/>
              <a:t>——</a:t>
            </a:r>
            <a:r>
              <a:rPr lang="zh-CN" altLang="en-US" dirty="0" smtClean="0"/>
              <a:t>和田十二法</a:t>
            </a:r>
            <a:endParaRPr lang="zh-CN" altLang="en-US" dirty="0"/>
          </a:p>
        </p:txBody>
      </p:sp>
      <p:sp>
        <p:nvSpPr>
          <p:cNvPr id="3" name="内容占位符 2"/>
          <p:cNvSpPr>
            <a:spLocks noGrp="1"/>
          </p:cNvSpPr>
          <p:nvPr>
            <p:ph idx="1"/>
          </p:nvPr>
        </p:nvSpPr>
        <p:spPr/>
        <p:txBody>
          <a:bodyPr/>
          <a:lstStyle/>
          <a:p>
            <a:r>
              <a:rPr lang="zh-CN" altLang="en-US" dirty="0" smtClean="0"/>
              <a:t>和田</a:t>
            </a:r>
            <a:r>
              <a:rPr lang="zh-CN" altLang="en-US" dirty="0"/>
              <a:t>十二法，又叫“和田创新法则”（和田创新十二法），即指人们在观察、认识一个事物时，可以考虑是否可以“加一加、减一减、扩一扩、缩一缩、变一变、改一改、联一联、学一学、代一代、搬一搬、反一反、定一定”这</a:t>
            </a:r>
            <a:r>
              <a:rPr lang="en-US" altLang="zh-CN" dirty="0"/>
              <a:t>12</a:t>
            </a:r>
            <a:r>
              <a:rPr lang="zh-CN" altLang="en-US" dirty="0"/>
              <a:t>种可能的设问情况，以便可以引出新观念、新想法，独得创造性的</a:t>
            </a:r>
            <a:r>
              <a:rPr lang="zh-CN" altLang="en-US" dirty="0" smtClean="0"/>
              <a:t>效果。</a:t>
            </a:r>
            <a:endParaRPr lang="en-US" altLang="zh-CN" dirty="0" smtClean="0"/>
          </a:p>
          <a:p>
            <a:r>
              <a:rPr lang="zh-CN" altLang="en-US" dirty="0" smtClean="0"/>
              <a:t>和田</a:t>
            </a:r>
            <a:r>
              <a:rPr lang="zh-CN" altLang="en-US" dirty="0"/>
              <a:t>十二法是我国学者许立言、张福奎在奥斯</a:t>
            </a:r>
            <a:r>
              <a:rPr lang="zh-CN" altLang="en-US" dirty="0" smtClean="0"/>
              <a:t>本检核问题</a:t>
            </a:r>
            <a:r>
              <a:rPr lang="zh-CN" altLang="en-US" dirty="0"/>
              <a:t>表的基础上，借用其基本原理，加以创造而提出的一种思维技法。这种方法首先在上海市闸北区和田路小学进行实践运用，故称和田十二法。它既是对奥斯本稽核问题表法的一种继承，又是一种大胆的创新。比如，“联一联”“定一定”等，就是一种新发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mtClean="0">
                <a:sym typeface="+mn-ea"/>
              </a:rPr>
              <a:t>和田十二法</a:t>
            </a:r>
            <a:endParaRPr lang="zh-CN" altLang="en-US"/>
          </a:p>
        </p:txBody>
      </p:sp>
      <p:pic>
        <p:nvPicPr>
          <p:cNvPr id="34" name="图片 2"/>
          <p:cNvPicPr>
            <a:picLocks noGrp="1" noChangeAspect="1"/>
          </p:cNvPicPr>
          <p:nvPr>
            <p:ph idx="1"/>
          </p:nvPr>
        </p:nvPicPr>
        <p:blipFill>
          <a:blip r:embed="rId2" cstate="print"/>
          <a:stretch>
            <a:fillRect/>
          </a:stretch>
        </p:blipFill>
        <p:spPr>
          <a:xfrm>
            <a:off x="5249545" y="165735"/>
            <a:ext cx="5319395" cy="63163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zh-CN" altLang="en-US" b="0" dirty="0" smtClean="0"/>
              <a:t>萃</a:t>
            </a:r>
            <a:r>
              <a:rPr lang="zh-CN" altLang="en-US" b="0" dirty="0"/>
              <a:t>思（</a:t>
            </a:r>
            <a:r>
              <a:rPr lang="en-US" altLang="zh-CN" b="0" dirty="0"/>
              <a:t>TRIZ</a:t>
            </a:r>
            <a:r>
              <a:rPr lang="zh-CN" altLang="en-US" b="0" dirty="0"/>
              <a:t>）创新技法</a:t>
            </a:r>
            <a:endParaRPr lang="zh-CN" altLang="en-US" dirty="0"/>
          </a:p>
        </p:txBody>
      </p:sp>
      <p:sp>
        <p:nvSpPr>
          <p:cNvPr id="3" name="内容占位符 2"/>
          <p:cNvSpPr>
            <a:spLocks noGrp="1"/>
          </p:cNvSpPr>
          <p:nvPr>
            <p:ph idx="1"/>
          </p:nvPr>
        </p:nvSpPr>
        <p:spPr/>
        <p:txBody>
          <a:bodyPr/>
          <a:lstStyle/>
          <a:p>
            <a:r>
              <a:rPr lang="en-US" altLang="zh-CN" dirty="0" smtClean="0"/>
              <a:t>TRIZ</a:t>
            </a:r>
            <a:r>
              <a:rPr lang="zh-CN" altLang="en-US" dirty="0"/>
              <a:t>是前苏联发明家根里奇</a:t>
            </a:r>
            <a:r>
              <a:rPr lang="en-US" altLang="zh-CN" dirty="0"/>
              <a:t>·</a:t>
            </a:r>
            <a:r>
              <a:rPr lang="zh-CN" altLang="en-US" dirty="0"/>
              <a:t>阿奇舒勒及其带领的一批科研人员在研究了大量高水平专利的基础上，于</a:t>
            </a:r>
            <a:r>
              <a:rPr lang="en-US" altLang="zh-CN" dirty="0"/>
              <a:t>1946</a:t>
            </a:r>
            <a:r>
              <a:rPr lang="zh-CN" altLang="en-US" dirty="0"/>
              <a:t>年提出的一套具有完整理论体系的创新方法，英文全称是</a:t>
            </a:r>
            <a:r>
              <a:rPr lang="en-US" altLang="zh-CN" dirty="0"/>
              <a:t>Theory of Inventive Problem Solving</a:t>
            </a:r>
            <a:r>
              <a:rPr lang="zh-CN" altLang="en-US" dirty="0" smtClean="0"/>
              <a:t>。</a:t>
            </a:r>
            <a:endParaRPr lang="en-US" altLang="zh-CN" dirty="0"/>
          </a:p>
          <a:p>
            <a:r>
              <a:rPr lang="en-US" altLang="zh-CN" dirty="0" smtClean="0"/>
              <a:t>TRIZ</a:t>
            </a:r>
            <a:r>
              <a:rPr lang="zh-CN" altLang="en-US" dirty="0"/>
              <a:t>，直译是“发明问题解决理论”，国内也形象的翻译为“萃智”或者“萃思”，取其“萃取智慧”或“萃取思考”之义</a:t>
            </a:r>
            <a:r>
              <a:rPr lang="zh-CN" altLang="en-US" dirty="0" smtClean="0"/>
              <a:t>。</a:t>
            </a:r>
            <a:endParaRPr lang="en-US" altLang="zh-CN" dirty="0" smtClean="0"/>
          </a:p>
          <a:p>
            <a:r>
              <a:rPr lang="en-US" altLang="zh-CN" dirty="0" smtClean="0"/>
              <a:t>TRIZ </a:t>
            </a:r>
            <a:r>
              <a:rPr lang="zh-CN" altLang="en-US" dirty="0"/>
              <a:t>理论核心思想和基本</a:t>
            </a:r>
            <a:r>
              <a:rPr lang="zh-CN" altLang="en-US" dirty="0" smtClean="0"/>
              <a:t>特征：</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无论</a:t>
            </a:r>
            <a:r>
              <a:rPr lang="zh-CN" altLang="en-US" dirty="0"/>
              <a:t>是一个简单产品还是复杂的技术系统，其核心技术的发展都是遵循着客观的规律发展演变的，即具有</a:t>
            </a:r>
            <a:r>
              <a:rPr lang="zh-CN" altLang="en-US" dirty="0" smtClean="0"/>
              <a:t>客观的</a:t>
            </a:r>
            <a:r>
              <a:rPr lang="zh-CN" altLang="en-US" dirty="0"/>
              <a:t>进化规律和</a:t>
            </a:r>
            <a:r>
              <a:rPr lang="zh-CN" altLang="en-US" dirty="0" smtClean="0"/>
              <a:t>模式；（</a:t>
            </a:r>
            <a:r>
              <a:rPr lang="en-US" altLang="zh-CN" dirty="0" smtClean="0"/>
              <a:t>2</a:t>
            </a:r>
            <a:r>
              <a:rPr lang="zh-CN" altLang="en-US" dirty="0" smtClean="0"/>
              <a:t>）各种</a:t>
            </a:r>
            <a:r>
              <a:rPr lang="zh-CN" altLang="en-US" dirty="0"/>
              <a:t>技术难题、冲突和矛盾的不断解决是推动这种进化过程的</a:t>
            </a:r>
            <a:r>
              <a:rPr lang="zh-CN" altLang="en-US" dirty="0" smtClean="0"/>
              <a:t>动力；（</a:t>
            </a:r>
            <a:r>
              <a:rPr lang="en-US" altLang="zh-CN" dirty="0" smtClean="0"/>
              <a:t>3</a:t>
            </a:r>
            <a:r>
              <a:rPr lang="zh-CN" altLang="en-US" dirty="0" smtClean="0"/>
              <a:t>）技术</a:t>
            </a:r>
            <a:r>
              <a:rPr lang="zh-CN" altLang="en-US" dirty="0"/>
              <a:t>系统发展的理想状态是用尽量少的资源实现尽量多的功能。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dirty="0" smtClean="0"/>
              <a:t>TRIZ </a:t>
            </a:r>
            <a:r>
              <a:rPr lang="en-US" altLang="zh-CN" b="0" dirty="0"/>
              <a:t>40 </a:t>
            </a:r>
            <a:r>
              <a:rPr lang="zh-CN" altLang="en-US" b="0" dirty="0"/>
              <a:t>种基本措施</a:t>
            </a:r>
            <a:endParaRPr lang="zh-CN" altLang="en-US" dirty="0"/>
          </a:p>
        </p:txBody>
      </p:sp>
      <p:graphicFrame>
        <p:nvGraphicFramePr>
          <p:cNvPr id="5" name="表格 4"/>
          <p:cNvGraphicFramePr/>
          <p:nvPr>
            <p:custDataLst>
              <p:tags r:id="rId1"/>
            </p:custDataLst>
          </p:nvPr>
        </p:nvGraphicFramePr>
        <p:xfrm>
          <a:off x="672835" y="1100024"/>
          <a:ext cx="10799445" cy="5437505"/>
        </p:xfrm>
        <a:graphic>
          <a:graphicData uri="http://schemas.openxmlformats.org/drawingml/2006/table">
            <a:tbl>
              <a:tblPr firstRow="1" bandRow="1">
                <a:tableStyleId>{5940675A-B579-460E-94D1-54222C63F5DA}</a:tableStyleId>
              </a:tblPr>
              <a:tblGrid>
                <a:gridCol w="549910"/>
                <a:gridCol w="1407160"/>
                <a:gridCol w="4430395"/>
                <a:gridCol w="4411980"/>
              </a:tblGrid>
              <a:tr h="214630">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序号</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措施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说明</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举例</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分割原则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将物体分成相互独立的部分；将物体分成容易组装呾拆卸的部分；增加物体的分割程度。</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电冰箱分为冷冻室呾冷藏室，并分多个层；组合式家具；组合式活动房子；用百叶窗代替大的窗帘。</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抽出原则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将物体中的“负面”部分或特性抽取出来；从物体中抽取必要的部分和特性</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分体式空调将嘈杂的压缩机放在室外；把打印机中的墨盒分离出来以便更换</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374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局部改善原则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从物体或外部介质（外部作用）的一致结构过渡到不一致结构；物体的不同部分应当具有不同的功能；物体的每一部分均应具备最适于它工作的条件。</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增加建筑物下面墙的厚度使其承受更大的负载；带有橡皮的铅笔；带有起钉器的榔头；刀身和刀刃材料不均匀；分格餐盒，防止串味。</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4</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不对称原则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物体的对称形式转为不对称形式; 如果物体不是对称的，则加强它的不对称程度。</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计算机接插件不对称设计，防止插错；将轮胎的外侧强度设计成大于内侧强度，增加其抗冲击能力。</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799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5</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联合原则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把相同的物体或完成类似操作的物体联合起来；把时间上相同或类似的操作联合起来。</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组合工具；排插，即由多个单插座组合而成；冷热水混水的水龙头；摄像机在拍摄影像时同时录音。</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6</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多功能原则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一个物体执行多种不同功能。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同时具备透明、隔热、透气的窗户；可做U盘使用的MP3。</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96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7</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套装原则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一个物体位于另一物体之内，而后者又位于第三个物体之内等等；一个物体通过另一个物体的空腔。</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俄罗斯套娃；液压起重机；收音机的伸缩天线；卷尺；裁纸刀。</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8</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反重量原则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将物体与具有上升力的另一物体结合以抵消其重量；将物体与介质(最好是气动力和液动力)相互作用以抵消其重量。</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用气球携带广告条幅；救生圈； 飞机机翼的形状使其上部空气压力减少，下部压力增加，从而产生升力；潜水艇。</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262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9</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预先反作用原则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预先施加反作用，以抵消工作状态下不期望的过大应力；如果物体处于或将处于受拉伸状态，预先增加压力。</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缓冲器能吸收能量，减少冲击带来的负面影响；钉马掌；浇混凝土之前的预压缩钢筋；给畸形的牙带上牙套</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150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预先作用原则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事先完成部分或全部的动作或功能；在方便的位置预先安置物体，使其在第一时间发挥作用，避免时间的浪费</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邮票打孔，方便撕开；铁路、桥梁预先留缝；手机预先设置单键拨号功能；公交IC卡（预先充值）</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dirty="0" smtClean="0"/>
              <a:t>TRIZ </a:t>
            </a:r>
            <a:r>
              <a:rPr lang="en-US" altLang="zh-CN" b="0" dirty="0"/>
              <a:t>40 </a:t>
            </a:r>
            <a:r>
              <a:rPr lang="zh-CN" altLang="en-US" b="0" dirty="0"/>
              <a:t>种基本措施</a:t>
            </a:r>
            <a:endParaRPr lang="zh-CN" altLang="en-US" dirty="0"/>
          </a:p>
        </p:txBody>
      </p:sp>
      <p:graphicFrame>
        <p:nvGraphicFramePr>
          <p:cNvPr id="5" name="表格 4"/>
          <p:cNvGraphicFramePr/>
          <p:nvPr>
            <p:custDataLst>
              <p:tags r:id="rId1"/>
            </p:custDataLst>
          </p:nvPr>
        </p:nvGraphicFramePr>
        <p:xfrm>
          <a:off x="672835" y="1100024"/>
          <a:ext cx="10799445" cy="5578475"/>
        </p:xfrm>
        <a:graphic>
          <a:graphicData uri="http://schemas.openxmlformats.org/drawingml/2006/table">
            <a:tbl>
              <a:tblPr firstRow="1" bandRow="1">
                <a:tableStyleId>{5940675A-B579-460E-94D1-54222C63F5DA}</a:tableStyleId>
              </a:tblPr>
              <a:tblGrid>
                <a:gridCol w="549910"/>
                <a:gridCol w="1407160"/>
                <a:gridCol w="4430395"/>
                <a:gridCol w="4411980"/>
              </a:tblGrid>
              <a:tr h="214630">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序号</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措施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说明</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举例</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预先防范原则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采用预先准备好的应急措施，补偿物体相对较低的可靠性</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汽车安全气囊；应急照明；防火通道</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12</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等势原则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改变工作条件，使物体土升或下降。</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水电站大坝的船闸；汽车修理中的地槽或升降架；盘山公路。</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374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13</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相反原则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颠倒过去解决问题的办法使物体或外部介质的活动部分成为不动的，而使不动的成为可动的；将物体或过程进行颠倒</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为了松开套紧的两个元件，不是加热外部部件，而是冷冻内层部件；制作酒心巧克力时，先冷冻内部的酒心，然后再蘸外部的巧克力；跑步机人相对不动，而机器动；室外直饮水从下向上喷水，便于饮用。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14</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曲面化原则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将直线、平面用曲线、曲面代替，将立方结构改变成球体结构；采用滚筒、球体、螺旋状等结构；用旋转运动代替直线运动，利用离心力。</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跑道设计成圆形，不受长度限制；螺旋形楼梯；滚筒洗衣机；甩干洗衣机；旋转门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799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15</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动态原则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使物体或其环境自动调整，以使其在每个动作阶段的性能达到最佳；把物体分成几个部分，各部分之间可改变相对位置；将静止的物体该变成可动的，或使物体具有自适应性。</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可调整座椅；可调整反光镜；形状记忆合金；笔记本电脑；折叠伞；履带；洗衣机的排水管；胃镜；结肠镜。</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16</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局部作用或过量作用原则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如果难于取得百分之百所要求的功效，则应当取得略小或略大的功效，问题的解决将被大大简化。</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注射针剂时，要先抽取较多的药液，用以排出空气时补充其不足；印刷时，喷过多的油墨，然后去掉多余的，使字迹更清晰。</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96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17</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多维度原则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将物体从一维变到二维或三维空间；将物体用多层结构代替单层结构； 使物体倾斜或侧向放置； 利用给定表面的反面。</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螺旋楼梯可以减少占用的房屋面积；立体车库；自卸货车；可以两面穿的衣服。</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18</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机械振动原则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使物体处于振动状态；对于振动物体，增加其振动频率，甚至到超声波；使用共振频率；使用压电振动器代替机械振动器；使用超声波与电磁场振荡耦合。</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电动剃须刀；压马路震动锤；振动送料器；运用低频振动减少烹饪时间；超声波碎石机击碎胆结石；微波加热食品；石英晶体振荡驱动高精度钟表；超声焊接；超声波洗牙。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dirty="0" smtClean="0"/>
              <a:t>TRIZ </a:t>
            </a:r>
            <a:r>
              <a:rPr lang="en-US" altLang="zh-CN" b="0" dirty="0"/>
              <a:t>40 </a:t>
            </a:r>
            <a:r>
              <a:rPr lang="zh-CN" altLang="en-US" b="0" dirty="0"/>
              <a:t>种基本措施</a:t>
            </a:r>
            <a:endParaRPr lang="zh-CN" altLang="en-US" dirty="0"/>
          </a:p>
        </p:txBody>
      </p:sp>
      <p:graphicFrame>
        <p:nvGraphicFramePr>
          <p:cNvPr id="5" name="表格 4"/>
          <p:cNvGraphicFramePr/>
          <p:nvPr>
            <p:custDataLst>
              <p:tags r:id="rId1"/>
            </p:custDataLst>
          </p:nvPr>
        </p:nvGraphicFramePr>
        <p:xfrm>
          <a:off x="672835" y="1100024"/>
          <a:ext cx="10799445" cy="5135245"/>
        </p:xfrm>
        <a:graphic>
          <a:graphicData uri="http://schemas.openxmlformats.org/drawingml/2006/table">
            <a:tbl>
              <a:tblPr firstRow="1" bandRow="1">
                <a:tableStyleId>{5940675A-B579-460E-94D1-54222C63F5DA}</a:tableStyleId>
              </a:tblPr>
              <a:tblGrid>
                <a:gridCol w="549910"/>
                <a:gridCol w="1407160"/>
                <a:gridCol w="4430395"/>
                <a:gridCol w="4411980"/>
              </a:tblGrid>
              <a:tr h="214630">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序号</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措施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说明</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举例</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02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19</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周期作用原则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用周期性动作或脉动代替连续动作；对周期性的动作改变其动作频率；利用脉动之间的间隙来执行另一动作</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自动灌溉喷头做周期性的回旋动作；可任意地调节频率的按摩椅；医用心肺呼吸系统中，每5次胸腔压缩后进行1次呼吸。</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连续有益作用原则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持续采取行动，使对象的所有部分一直处于满负荷状态；消除空闲的、间歇的行动。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工厂的倒班制；打印机的打印头在回程过程中也进行打印。</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927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跃过原则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将危险或有害的流程或步骤在高速下进行。</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急火快炒，保证菜色的鲜香营养；闪光灯只在使用瞬间获得强光。</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22</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变害为利原则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利用有害因素，特别是对环境有害的因素，获得有益的结果；将有害作用相结合消除另一种有害因素；加大一种有害因素的程度，使其不再有害。</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废品回收利用；利用蛇毒治病；炉渣砖；垃圾焚烧发电；潜水时用氮氧混合气体，防止纯氧中毒；森林灭火时用逆火灭火。</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799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23</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反向联系原则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引入反馈，改善性能；如果已引入反馈，改变其控制信号的大小或灵敏度。</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声控灯；音乐喷泉；电饭煲根据食物的成熟度来自动加温或断电。</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26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24</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中介原则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使用中介物传递或完成所需动作；使一物体与另一容易去除物暂时接合。</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用拨子弹琴；机械传动中的惰轮，改变转向；饭店上菜的托盘；管路绝缘材料。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196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25</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自我服务原则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使物体具有自补充、自恢复的功能；灵活利用废弃的材料、能量与物质。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自清洁玻璃；自动饮水机；不倒翁；包装材料的再利用；玉米丰收后秸秆还田；热电厂余热供暖。</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3255">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26</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复制原则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用简单的、低廉的复制品代替复杂的、昂贵的、易碎的或不易获得的物体；用光学拷贝或图像代替实物，可以按比例放大或缩小图像；如果已使用了可见光拷贝，进一步扩展到红外线或紫外线拷贝。</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手机销售过程中，用模型替代产品进行展示；假牙；用卫星照片代替实地考察；3D虚拟城市地图；用B超代替X光，减少伤害；紫外线灭蚊灯。</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927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27</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廉价替代品原则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用便宜的物体代替昂贵的物体，同时降低某些质量要求，实现相同的功能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一次性纸杯；一次性医药用品；一次性照相机；人造仿真产品</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84376" y="2486025"/>
            <a:ext cx="6911184" cy="1336040"/>
          </a:xfrm>
        </p:spPr>
        <p:txBody>
          <a:bodyPr>
            <a:normAutofit/>
          </a:bodyPr>
          <a:lstStyle/>
          <a:p>
            <a:r>
              <a:rPr lang="zh-CN" altLang="en-US" sz="4000" dirty="0" smtClean="0">
                <a:solidFill>
                  <a:srgbClr val="C00000"/>
                </a:solidFill>
              </a:rPr>
              <a:t>模块一 </a:t>
            </a:r>
            <a:r>
              <a:rPr sz="3200" spc="150" dirty="0" err="1" smtClean="0">
                <a:ea typeface="微软雅黑" panose="020B0503020204020204" charset="-122"/>
                <a:cs typeface="微软雅黑" panose="020B0503020204020204" charset="-122"/>
                <a:sym typeface="+mn-lt"/>
              </a:rPr>
              <a:t>培养创新意识和创新能力</a:t>
            </a:r>
            <a:endParaRPr sz="3200" dirty="0"/>
          </a:p>
        </p:txBody>
      </p:sp>
      <p:sp>
        <p:nvSpPr>
          <p:cNvPr id="4" name="文本占位符 3"/>
          <p:cNvSpPr>
            <a:spLocks noGrp="1"/>
          </p:cNvSpPr>
          <p:nvPr>
            <p:ph type="body" sz="quarter" idx="13"/>
          </p:nvPr>
        </p:nvSpPr>
        <p:spPr/>
        <p:txBody>
          <a:bodyPr/>
          <a:lstStyle/>
          <a:p>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dirty="0" smtClean="0"/>
              <a:t>TRIZ </a:t>
            </a:r>
            <a:r>
              <a:rPr lang="en-US" altLang="zh-CN" b="0" dirty="0"/>
              <a:t>40 </a:t>
            </a:r>
            <a:r>
              <a:rPr lang="zh-CN" altLang="en-US" b="0" dirty="0"/>
              <a:t>种基本措施</a:t>
            </a:r>
            <a:endParaRPr lang="zh-CN" altLang="en-US" dirty="0"/>
          </a:p>
        </p:txBody>
      </p:sp>
      <p:graphicFrame>
        <p:nvGraphicFramePr>
          <p:cNvPr id="5" name="表格 4"/>
          <p:cNvGraphicFramePr/>
          <p:nvPr>
            <p:custDataLst>
              <p:tags r:id="rId1"/>
            </p:custDataLst>
          </p:nvPr>
        </p:nvGraphicFramePr>
        <p:xfrm>
          <a:off x="673100" y="1099820"/>
          <a:ext cx="10799445" cy="5652770"/>
        </p:xfrm>
        <a:graphic>
          <a:graphicData uri="http://schemas.openxmlformats.org/drawingml/2006/table">
            <a:tbl>
              <a:tblPr firstRow="1" bandRow="1">
                <a:tableStyleId>{5940675A-B579-460E-94D1-54222C63F5DA}</a:tableStyleId>
              </a:tblPr>
              <a:tblGrid>
                <a:gridCol w="549910"/>
                <a:gridCol w="1407160"/>
                <a:gridCol w="4430395"/>
                <a:gridCol w="4411980"/>
              </a:tblGrid>
              <a:tr h="213360">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序号</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措施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说明</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举例</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28</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机械系统的替代原则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用视觉、听觉、嗅觉系统代替机械系统；使用与物体相互作用电场、磁场及电磁场；用动态场替代静态场，时变场替代确定场，结构化场代替非结构化场；将场和铁磁粒子组合使用。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天然气中混入难闻的气体代替机械或电子传感器来警告人们天然气的泄漏；用磁力搅拌代替机械搅拌；静电除尘；变频器；交流电动机；自动装苹果。</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29</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利用气动和液压结构的原则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将物体的固体部分用气体或流体代替，如利用气垫、液体静压、流体动压产生缓冲功能。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充气床垫 ；液压电梯代替机械电梯；气动钉钉枪。</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83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利用软壳和薄膜原则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用柔性壳体或薄膜代替传统三维结构；使用柔性壳体或薄膜将物体与环境隔离。</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薄膜开关；儿童充气城堡；餐厅内部的屏风；蔬菜大棚；手机覆膜。</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利用多孔材料原则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使物体多孔或增加多孔元素（通过插入、涂层等）；如果物体已是多孔结构，在小孔中引入有用的物质或功能。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空心砖，利用多孔减轻重量；泡沫材料；蜂窝煤；医用脱脂棉吸附药液；活性炭吸收有害物质。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32</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改变颜色原则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改变物体或环境的颜色；改变一个物体或环境的透明度；采用有颜色的添加物，使不易被观察到的物体或过程被观察到；使用紫外线追踪发光物质。</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随着光线改变颜色的眼镜片；随光线改变透明度的感光玻璃；测试酸碱度的PH试纸；利用紫外线识别伪钞；环卫工人身上的荧光色彩；</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33</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一致原则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主要物体与其相互作用的其它物体采用同一材料或特性相近的材料。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使用与容纳物相同的材料来制造容器，以减少化学反应的机会；骨髓移植（白细胞抗原匹配）。</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34</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部分剔除和再生原则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采用溶解、蒸发等手段，抛弃已完成功能的零部件，或在系统运行过程中，直接修改它们；在工作过程中迅速补充消耗或减少的部分。</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火箭点火起飞后逐级分离抛弃；胶囊药物；水循环系统 ；自动铅笔。</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35</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改变物体聚合态原则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改变物体的物理状态；改变物体的浓度或粘度；改变物体的柔性；改变物体的温度。</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将氧气液化，减少体积，便于运输；用洗手液代替固体肥皂，可以定量控制使用，减少浪费；链条锁；烧制陶瓷；低温保鲜水果和蔬菜。</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738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36</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相变原则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利用物质相变时产生的某种效应，如：体积改变、吸热或放热。</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利用相变材料制作的降温服；干冰舞台烟雾。</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0" dirty="0" smtClean="0"/>
              <a:t>TRIZ </a:t>
            </a:r>
            <a:r>
              <a:rPr lang="en-US" altLang="zh-CN" b="0" dirty="0"/>
              <a:t>40 </a:t>
            </a:r>
            <a:r>
              <a:rPr lang="zh-CN" altLang="en-US" b="0" dirty="0"/>
              <a:t>种基本措施</a:t>
            </a:r>
            <a:endParaRPr lang="zh-CN" altLang="en-US" dirty="0"/>
          </a:p>
        </p:txBody>
      </p:sp>
      <p:graphicFrame>
        <p:nvGraphicFramePr>
          <p:cNvPr id="5" name="表格 4"/>
          <p:cNvGraphicFramePr/>
          <p:nvPr>
            <p:custDataLst>
              <p:tags r:id="rId1"/>
            </p:custDataLst>
          </p:nvPr>
        </p:nvGraphicFramePr>
        <p:xfrm>
          <a:off x="673100" y="1099820"/>
          <a:ext cx="10799445" cy="2773680"/>
        </p:xfrm>
        <a:graphic>
          <a:graphicData uri="http://schemas.openxmlformats.org/drawingml/2006/table">
            <a:tbl>
              <a:tblPr firstRow="1" bandRow="1">
                <a:tableStyleId>{5940675A-B579-460E-94D1-54222C63F5DA}</a:tableStyleId>
              </a:tblPr>
              <a:tblGrid>
                <a:gridCol w="549910"/>
                <a:gridCol w="1407160"/>
                <a:gridCol w="4430395"/>
                <a:gridCol w="4411980"/>
              </a:tblGrid>
              <a:tr h="213360">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序号</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措施</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说明</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1400" b="1">
                          <a:latin typeface="宋体" panose="02010600030101010101" pitchFamily="2" charset="-122"/>
                          <a:ea typeface="宋体" panose="02010600030101010101" pitchFamily="2" charset="-122"/>
                          <a:cs typeface="宋体" panose="02010600030101010101" pitchFamily="2" charset="-122"/>
                        </a:rPr>
                        <a:t>举例</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37</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热膨胀原则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利用材料的热膨胀或热收缩性质；使用具有不同热膨胀系数的材料。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热气球；中医用的拔火罐；自动喷淋防火系统；记忆合金；热敏开关。</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38</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利用强氧化剂原则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用富氧空气代替普通空气；用纯氧代替富氧空气；用电离射线处理空气或氧气用；氧代替离子化的氧气。</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水下呼吸系统中存储浓缩空气；用氧气－乙炔火焰高温切割空气过滤器通过电离空气来捕获污染物；臭氧溶于水中去除船体上的有机污染物。</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83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39</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采用惰性介质原则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用惰性气体环境代替通常环境；在物体中添加惰性或中性添加剂；使用真空环境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为了防止炽热灯丝的失效，   让其置于氩气中（霓虹灯） ；高保真音响中添加泡沫吸收声振动； 真空包装。</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40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利用混合材料原则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用复合材料代替均质材料。</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1400" b="0">
                          <a:latin typeface="宋体" panose="02010600030101010101" pitchFamily="2" charset="-122"/>
                          <a:ea typeface="宋体" panose="02010600030101010101" pitchFamily="2" charset="-122"/>
                          <a:cs typeface="宋体" panose="02010600030101010101" pitchFamily="2" charset="-122"/>
                        </a:rPr>
                        <a:t>钢筋混凝土结构；混纺地毯，具有良好的阻燃性能；碳纤维材料，轻、高强度。</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3"/>
            </p:custDataLst>
          </p:nvPr>
        </p:nvSpPr>
        <p:spPr>
          <a:xfrm>
            <a:off x="5763895" y="2608580"/>
            <a:ext cx="2265045" cy="742950"/>
          </a:xfrm>
          <a:prstGeom prst="rect">
            <a:avLst/>
          </a:prstGeom>
          <a:noFill/>
        </p:spPr>
        <p:txBody>
          <a:bodyPr wrap="square" rtlCol="0">
            <a:normAutofit/>
          </a:bodyPr>
          <a:lstStyle/>
          <a:p>
            <a:pPr algn="ctr"/>
            <a:r>
              <a:rPr lang="zh-CN" altLang="en-US" sz="4000" dirty="0">
                <a:latin typeface="Arial" panose="020B0604020202020204" pitchFamily="34" charset="0"/>
                <a:ea typeface="微软雅黑" panose="020B0503020204020204" charset="-122"/>
                <a:cs typeface="Arial" panose="020B0604020202020204" pitchFamily="34" charset="0"/>
              </a:rPr>
              <a:t>第四单元</a:t>
            </a:r>
          </a:p>
        </p:txBody>
      </p:sp>
      <p:sp>
        <p:nvSpPr>
          <p:cNvPr id="2" name="标题 1"/>
          <p:cNvSpPr>
            <a:spLocks noGrp="1"/>
          </p:cNvSpPr>
          <p:nvPr>
            <p:ph type="title"/>
            <p:custDataLst>
              <p:tags r:id="rId4"/>
            </p:custDataLst>
          </p:nvPr>
        </p:nvSpPr>
        <p:spPr>
          <a:xfrm>
            <a:off x="3672205" y="3422650"/>
            <a:ext cx="5153025" cy="708025"/>
          </a:xfrm>
        </p:spPr>
        <p:txBody>
          <a:bodyPr>
            <a:normAutofit/>
          </a:bodyPr>
          <a:lstStyle/>
          <a:p>
            <a:r>
              <a:rPr lang="zh-CN" altLang="en-US">
                <a:sym typeface="+mn-ea"/>
              </a:rPr>
              <a:t>开启创新思维</a:t>
            </a:r>
          </a:p>
        </p:txBody>
      </p:sp>
      <p:sp>
        <p:nvSpPr>
          <p:cNvPr id="3" name="文本占位符 2"/>
          <p:cNvSpPr>
            <a:spLocks noGrp="1"/>
          </p:cNvSpPr>
          <p:nvPr>
            <p:ph type="body" idx="1"/>
            <p:custDataLst>
              <p:tags r:id="rId5"/>
            </p:custDataLst>
          </p:nvPr>
        </p:nvSpPr>
        <p:spPr/>
        <p:txBody>
          <a:bodyPr/>
          <a:lstStyle/>
          <a:p>
            <a:r>
              <a:rPr lang="en-US" altLang="zh-CN" dirty="0"/>
              <a:t>单击此处添加文本具体内容，简明扼要的阐述您的观点。</a:t>
            </a:r>
          </a:p>
        </p:txBody>
      </p:sp>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一、创新思维</a:t>
            </a:r>
            <a:endParaRPr lang="zh-CN" altLang="en-US" dirty="0"/>
          </a:p>
        </p:txBody>
      </p:sp>
      <p:sp>
        <p:nvSpPr>
          <p:cNvPr id="5" name="内容占位符 4"/>
          <p:cNvSpPr>
            <a:spLocks noGrp="1"/>
          </p:cNvSpPr>
          <p:nvPr>
            <p:ph idx="1"/>
          </p:nvPr>
        </p:nvSpPr>
        <p:spPr/>
        <p:txBody>
          <a:bodyPr/>
          <a:lstStyle/>
          <a:p>
            <a:r>
              <a:rPr lang="zh-CN" altLang="en-US" dirty="0" smtClean="0"/>
              <a:t>所谓</a:t>
            </a:r>
            <a:r>
              <a:rPr lang="zh-CN" altLang="en-US" dirty="0"/>
              <a:t>创新思维，是指以新颖独创的方法解决问题的思维过程，通过这种思维能突破常规思维的界限，以超常规甚至反常规的方法、视角去思考问题，提出与众不同的解决方案，从而产生新颖的、独到的、有社会意义的思维成果</a:t>
            </a:r>
            <a:r>
              <a:rPr lang="zh-CN" altLang="en-US" dirty="0" smtClean="0"/>
              <a:t>。</a:t>
            </a:r>
            <a:endParaRPr lang="en-US" altLang="zh-CN" dirty="0" smtClean="0"/>
          </a:p>
          <a:p>
            <a:r>
              <a:rPr lang="zh-CN" altLang="en-US" dirty="0" smtClean="0"/>
              <a:t>创新</a:t>
            </a:r>
            <a:r>
              <a:rPr lang="zh-CN" altLang="en-US" dirty="0"/>
              <a:t>思维的</a:t>
            </a:r>
            <a:r>
              <a:rPr lang="zh-CN" altLang="en-US" dirty="0" smtClean="0"/>
              <a:t>特点：（</a:t>
            </a:r>
            <a:r>
              <a:rPr lang="en-US" altLang="zh-CN" dirty="0" smtClean="0"/>
              <a:t>1</a:t>
            </a:r>
            <a:r>
              <a:rPr lang="zh-CN" altLang="en-US" dirty="0" smtClean="0"/>
              <a:t>）独创性，创新思维活动是新颖的独特的思维过程，它打破了传统和习惯，不按部就班；（</a:t>
            </a:r>
            <a:r>
              <a:rPr lang="en-US" altLang="zh-CN" dirty="0" smtClean="0"/>
              <a:t>2</a:t>
            </a:r>
            <a:r>
              <a:rPr lang="zh-CN" altLang="en-US" dirty="0" smtClean="0"/>
              <a:t>）多向性，创新思维不受传统的单一的思想观念限制；（</a:t>
            </a:r>
            <a:r>
              <a:rPr lang="en-US" altLang="zh-CN" dirty="0" smtClean="0"/>
              <a:t>3</a:t>
            </a:r>
            <a:r>
              <a:rPr lang="zh-CN" altLang="en-US" dirty="0" smtClean="0"/>
              <a:t>）综合性，创新思维能把大量的观察材料、事实和概念综合一起，进行概括、整理，从中归纳出事物规律；（</a:t>
            </a:r>
            <a:r>
              <a:rPr lang="en-US" altLang="zh-CN" dirty="0" smtClean="0"/>
              <a:t>4</a:t>
            </a:r>
            <a:r>
              <a:rPr lang="zh-CN" altLang="en-US" dirty="0" smtClean="0"/>
              <a:t>）联动性，创新思维具有由此及彼的联动性；（</a:t>
            </a:r>
            <a:r>
              <a:rPr lang="en-US" altLang="zh-CN" dirty="0" smtClean="0"/>
              <a:t>5</a:t>
            </a:r>
            <a:r>
              <a:rPr lang="zh-CN" altLang="en-US" dirty="0" smtClean="0"/>
              <a:t>）跨越性，创新思维的思维进程具有明显的跳跃性和直觉性。</a:t>
            </a:r>
          </a:p>
          <a:p>
            <a:endParaRPr lang="en-US" altLang="zh-CN" dirty="0" smtClean="0"/>
          </a:p>
          <a:p>
            <a:r>
              <a:rPr lang="en-US" altLang="zh-CN" dirty="0" smtClean="0"/>
              <a:t>典型案例 2-1</a:t>
            </a:r>
            <a:r>
              <a:rPr dirty="0" smtClean="0"/>
              <a:t>：让爱美的人安心美（安全彩妆颜料）</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altLang="en-US" dirty="0" smtClean="0"/>
              <a:t>二、限制创新思维的心理因素</a:t>
            </a:r>
          </a:p>
        </p:txBody>
      </p:sp>
      <p:sp>
        <p:nvSpPr>
          <p:cNvPr id="3" name="内容占位符 2"/>
          <p:cNvSpPr>
            <a:spLocks noGrp="1"/>
          </p:cNvSpPr>
          <p:nvPr>
            <p:ph idx="1"/>
          </p:nvPr>
        </p:nvSpPr>
        <p:spPr/>
        <p:txBody>
          <a:bodyPr/>
          <a:lstStyle/>
          <a:p>
            <a:r>
              <a:rPr lang="zh-CN" altLang="en-US" b="1" dirty="0"/>
              <a:t>从众</a:t>
            </a:r>
            <a:r>
              <a:rPr lang="zh-CN" altLang="en-US" b="1" dirty="0" smtClean="0"/>
              <a:t>心理</a:t>
            </a:r>
            <a:r>
              <a:rPr lang="zh-CN" altLang="en-US" dirty="0" smtClean="0"/>
              <a:t>。从众</a:t>
            </a:r>
            <a:r>
              <a:rPr lang="zh-CN" altLang="en-US" dirty="0"/>
              <a:t>就是服从众人，顺从大伙儿，随大流，别人怎样做，我也怎样做，别人</a:t>
            </a:r>
            <a:r>
              <a:rPr lang="zh-CN" altLang="en-US" dirty="0" smtClean="0"/>
              <a:t>怎样想</a:t>
            </a:r>
            <a:r>
              <a:rPr lang="zh-CN" altLang="en-US" dirty="0"/>
              <a:t>，我也怎样</a:t>
            </a:r>
            <a:r>
              <a:rPr lang="zh-CN" altLang="en-US" dirty="0" smtClean="0"/>
              <a:t>想。比如</a:t>
            </a:r>
            <a:r>
              <a:rPr lang="zh-CN" altLang="en-US" dirty="0"/>
              <a:t>人们喜欢去网红店或网红景点打卡</a:t>
            </a:r>
            <a:r>
              <a:rPr lang="zh-CN" altLang="en-US" dirty="0" smtClean="0"/>
              <a:t>。</a:t>
            </a:r>
            <a:endParaRPr lang="en-US" altLang="zh-CN" dirty="0" smtClean="0"/>
          </a:p>
          <a:p>
            <a:r>
              <a:rPr lang="zh-CN" altLang="en-US" b="1" dirty="0" smtClean="0"/>
              <a:t>权威心理</a:t>
            </a:r>
            <a:r>
              <a:rPr lang="zh-CN" altLang="en-US" dirty="0" smtClean="0"/>
              <a:t>。我们常习惯</a:t>
            </a:r>
            <a:r>
              <a:rPr lang="zh-CN" altLang="en-US" dirty="0"/>
              <a:t>于引证权威的观点，</a:t>
            </a:r>
            <a:r>
              <a:rPr lang="zh-CN" altLang="en-US" dirty="0" smtClean="0"/>
              <a:t>服从权威，一旦</a:t>
            </a:r>
            <a:r>
              <a:rPr lang="zh-CN" altLang="en-US" dirty="0"/>
              <a:t>发现与权威相违背的观点或理论，便想当然地认为其必错无疑</a:t>
            </a:r>
            <a:r>
              <a:rPr lang="zh-CN" altLang="en-US" dirty="0" smtClean="0"/>
              <a:t>。</a:t>
            </a:r>
            <a:endParaRPr lang="en-US" altLang="zh-CN" dirty="0" smtClean="0"/>
          </a:p>
          <a:p>
            <a:r>
              <a:rPr lang="zh-CN" altLang="en-US" b="1" dirty="0" smtClean="0"/>
              <a:t>经验心理</a:t>
            </a:r>
            <a:r>
              <a:rPr lang="zh-CN" altLang="en-US" dirty="0" smtClean="0"/>
              <a:t>。经验</a:t>
            </a:r>
            <a:r>
              <a:rPr lang="zh-CN" altLang="en-US" dirty="0"/>
              <a:t>是个好东西，只要具有某一方面的经验，那么在应付这一方面的问题时就能得心应手，特别是一些技术和管理方面的</a:t>
            </a:r>
            <a:r>
              <a:rPr lang="zh-CN" altLang="en-US" dirty="0" smtClean="0"/>
              <a:t>工作。但是</a:t>
            </a:r>
            <a:r>
              <a:rPr lang="zh-CN" altLang="en-US" dirty="0"/>
              <a:t>，对经验的过分依赖或者崇拜，形成固定的思维模式，结果就会削弱头脑的想象力，造成创新思维能力的下降</a:t>
            </a:r>
            <a:r>
              <a:rPr lang="zh-CN" altLang="en-US" dirty="0" smtClean="0"/>
              <a:t>。</a:t>
            </a:r>
            <a:endParaRPr lang="en-US" altLang="zh-CN" dirty="0"/>
          </a:p>
          <a:p>
            <a:r>
              <a:rPr lang="zh-CN" altLang="en-US" b="1" dirty="0" smtClean="0"/>
              <a:t>书本心理</a:t>
            </a:r>
            <a:r>
              <a:rPr lang="zh-CN" altLang="en-US" dirty="0" smtClean="0"/>
              <a:t>。读书是</a:t>
            </a:r>
            <a:r>
              <a:rPr lang="zh-CN" altLang="en-US" dirty="0"/>
              <a:t>件好事</a:t>
            </a:r>
            <a:r>
              <a:rPr lang="zh-CN" altLang="en-US" dirty="0" smtClean="0"/>
              <a:t>，但是“书”</a:t>
            </a:r>
            <a:r>
              <a:rPr lang="zh-CN" altLang="en-US" dirty="0"/>
              <a:t>是作者个人的经验、思维所堆积的</a:t>
            </a:r>
            <a:r>
              <a:rPr lang="zh-CN" altLang="en-US" dirty="0" smtClean="0"/>
              <a:t>产物。</a:t>
            </a:r>
            <a:r>
              <a:rPr lang="zh-CN" altLang="en-US" dirty="0"/>
              <a:t>所以，在看书学习的时候，我们不能不加思考地全盘相信和运用书本知识，这也就是孟子说的“尽信书不如无书”的道理。</a:t>
            </a:r>
          </a:p>
          <a:p>
            <a:endParaRPr lang="zh-CN" altLang="en-US" dirty="0"/>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创业忠告：顽固不化，只会让创业变成悲剧！</a:t>
            </a:r>
            <a:endParaRPr lang="zh-CN" altLang="en-US"/>
          </a:p>
        </p:txBody>
      </p:sp>
      <p:sp>
        <p:nvSpPr>
          <p:cNvPr id="3" name="内容占位符 2"/>
          <p:cNvSpPr>
            <a:spLocks noGrp="1"/>
          </p:cNvSpPr>
          <p:nvPr>
            <p:ph idx="1"/>
          </p:nvPr>
        </p:nvSpPr>
        <p:spPr/>
        <p:txBody>
          <a:bodyPr/>
          <a:lstStyle/>
          <a:p>
            <a:r>
              <a:rPr lang="zh-CN" altLang="en-US"/>
              <a:t>你知道吗？曾经世界的航空业是个赔钱的买卖，所有航空公司都亏钱！因为这些航空公司固执的认为，飞机就是给有钱人坐的，所以机票价格很高。而机票价格高，坐飞机的人就会很少，所以航空公司都亏钱！直到美国西南航空的联合创始人赫布</a:t>
            </a:r>
            <a:r>
              <a:rPr lang="zh-CN" altLang="en-US">
                <a:latin typeface="Calibri" panose="020F0502020204030204" charset="0"/>
                <a:cs typeface="Calibri" panose="020F0502020204030204" charset="0"/>
              </a:rPr>
              <a:t>·</a:t>
            </a:r>
            <a:r>
              <a:rPr lang="zh-CN" altLang="en-US"/>
              <a:t>凯莱赫出现后，改写了这个历史！它用统一的机型、良好的服务、极低的票价争取到了更多的客户，并赚到了利润。</a:t>
            </a:r>
          </a:p>
          <a:p>
            <a:r>
              <a:rPr lang="zh-CN" altLang="en-US"/>
              <a:t>中国有一家民营航空公司，就是通过模仿美国西南航空，从零起步做到上市！它就是春秋航空，一直给中国老百姓提供廉价机票的好公司。</a:t>
            </a:r>
          </a:p>
        </p:txBody>
      </p:sp>
      <p:pic>
        <p:nvPicPr>
          <p:cNvPr id="4" name="图片 3"/>
          <p:cNvPicPr>
            <a:picLocks noChangeAspect="1"/>
          </p:cNvPicPr>
          <p:nvPr/>
        </p:nvPicPr>
        <p:blipFill>
          <a:blip r:embed="rId2" cstate="print"/>
          <a:stretch>
            <a:fillRect/>
          </a:stretch>
        </p:blipFill>
        <p:spPr>
          <a:xfrm>
            <a:off x="7781290" y="3157855"/>
            <a:ext cx="2552700" cy="2552700"/>
          </a:xfrm>
          <a:prstGeom prst="rect">
            <a:avLst/>
          </a:prstGeom>
        </p:spPr>
      </p:pic>
      <p:pic>
        <p:nvPicPr>
          <p:cNvPr id="5" name="图片 4"/>
          <p:cNvPicPr>
            <a:picLocks noChangeAspect="1"/>
          </p:cNvPicPr>
          <p:nvPr/>
        </p:nvPicPr>
        <p:blipFill>
          <a:blip r:embed="rId3" cstate="print"/>
          <a:stretch>
            <a:fillRect/>
          </a:stretch>
        </p:blipFill>
        <p:spPr>
          <a:xfrm>
            <a:off x="1932305" y="3806825"/>
            <a:ext cx="4886325" cy="19037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altLang="en-US" dirty="0" smtClean="0"/>
              <a:t>三、培养创新思维的方法</a:t>
            </a:r>
          </a:p>
        </p:txBody>
      </p:sp>
      <p:sp>
        <p:nvSpPr>
          <p:cNvPr id="3" name="内容占位符 2"/>
          <p:cNvSpPr>
            <a:spLocks noGrp="1"/>
          </p:cNvSpPr>
          <p:nvPr>
            <p:ph idx="1"/>
          </p:nvPr>
        </p:nvSpPr>
        <p:spPr/>
        <p:txBody>
          <a:bodyPr/>
          <a:lstStyle/>
          <a:p>
            <a:r>
              <a:rPr lang="zh-CN" altLang="en-US" b="1" dirty="0" smtClean="0"/>
              <a:t>用</a:t>
            </a:r>
            <a:r>
              <a:rPr lang="zh-CN" altLang="en-US" b="1" dirty="0"/>
              <a:t>“求异”的思维去看待和思考</a:t>
            </a:r>
            <a:r>
              <a:rPr lang="zh-CN" altLang="en-US" b="1" dirty="0" smtClean="0"/>
              <a:t>事物</a:t>
            </a:r>
            <a:r>
              <a:rPr lang="zh-CN" altLang="en-US" dirty="0" smtClean="0"/>
              <a:t>。有意识</a:t>
            </a:r>
            <a:r>
              <a:rPr lang="zh-CN" altLang="en-US" dirty="0"/>
              <a:t>地关注客观事物的不同性与特殊性，不拘泥于常规，不轻信权威，以怀疑和批判的态度对待一切事物和现象</a:t>
            </a:r>
            <a:r>
              <a:rPr lang="zh-CN" altLang="en-US" dirty="0" smtClean="0"/>
              <a:t>。</a:t>
            </a:r>
            <a:endParaRPr lang="en-US" altLang="zh-CN" dirty="0" smtClean="0"/>
          </a:p>
          <a:p>
            <a:r>
              <a:rPr lang="zh-CN" altLang="en-US" b="1" dirty="0" smtClean="0"/>
              <a:t>有意识</a:t>
            </a:r>
            <a:r>
              <a:rPr lang="zh-CN" altLang="en-US" b="1" dirty="0"/>
              <a:t>从常规思维的反方向去思考</a:t>
            </a:r>
            <a:r>
              <a:rPr lang="zh-CN" altLang="en-US" b="1" dirty="0" smtClean="0"/>
              <a:t>问题</a:t>
            </a:r>
            <a:r>
              <a:rPr lang="zh-CN" altLang="en-US" dirty="0" smtClean="0"/>
              <a:t>。面对</a:t>
            </a:r>
            <a:r>
              <a:rPr lang="zh-CN" altLang="en-US" dirty="0"/>
              <a:t>新的问题或长期解决不了的问题，不要习惯于沿着前辈或自己长久形成的、固有的思路去思考问题，而应从相反的方向寻找解决问题的办法</a:t>
            </a:r>
            <a:r>
              <a:rPr lang="zh-CN" altLang="en-US" dirty="0" smtClean="0"/>
              <a:t>。</a:t>
            </a:r>
            <a:endParaRPr lang="en-US" altLang="zh-CN" dirty="0" smtClean="0"/>
          </a:p>
          <a:p>
            <a:r>
              <a:rPr lang="zh-CN" altLang="en-US" b="1" dirty="0" smtClean="0"/>
              <a:t>用</a:t>
            </a:r>
            <a:r>
              <a:rPr lang="zh-CN" altLang="en-US" b="1" dirty="0"/>
              <a:t>发散性的思维看待和分析</a:t>
            </a:r>
            <a:r>
              <a:rPr lang="zh-CN" altLang="en-US" b="1" dirty="0" smtClean="0"/>
              <a:t>问题</a:t>
            </a:r>
            <a:r>
              <a:rPr lang="zh-CN" altLang="en-US" dirty="0" smtClean="0"/>
              <a:t>。发散性</a:t>
            </a:r>
            <a:r>
              <a:rPr lang="zh-CN" altLang="en-US" dirty="0"/>
              <a:t>思维是创新思维的核心</a:t>
            </a:r>
            <a:r>
              <a:rPr lang="zh-CN" altLang="en-US" dirty="0" smtClean="0"/>
              <a:t>，维</a:t>
            </a:r>
            <a:r>
              <a:rPr lang="zh-CN" altLang="en-US" dirty="0"/>
              <a:t>能够产生众多的可供</a:t>
            </a:r>
            <a:r>
              <a:rPr lang="zh-CN" altLang="en-US" dirty="0" smtClean="0"/>
              <a:t>选择的</a:t>
            </a:r>
            <a:r>
              <a:rPr lang="zh-CN" altLang="en-US" dirty="0"/>
              <a:t>方案、办法及建议，能提出一些独出心裁、出乎意料的见解，使一些似乎无法解决的问题迎刃而解</a:t>
            </a:r>
            <a:r>
              <a:rPr lang="zh-CN" altLang="en-US" dirty="0" smtClean="0"/>
              <a:t>。</a:t>
            </a:r>
            <a:endParaRPr lang="en-US" altLang="zh-CN" dirty="0" smtClean="0"/>
          </a:p>
          <a:p>
            <a:r>
              <a:rPr lang="zh-CN" altLang="en-US" b="1" dirty="0" smtClean="0"/>
              <a:t>主动</a:t>
            </a:r>
            <a:r>
              <a:rPr lang="zh-CN" altLang="en-US" b="1" dirty="0"/>
              <a:t>地、有效地运用联想思维</a:t>
            </a:r>
            <a:r>
              <a:rPr lang="zh-CN" altLang="en-US" b="1" dirty="0" smtClean="0"/>
              <a:t>方式</a:t>
            </a:r>
            <a:r>
              <a:rPr lang="zh-CN" altLang="en-US" dirty="0" smtClean="0"/>
              <a:t>。“</a:t>
            </a:r>
            <a:r>
              <a:rPr lang="zh-CN" altLang="en-US" dirty="0"/>
              <a:t>由此及彼、举一反三、触类旁通”，就是联想中的“经验联想”。任何事物之间都存在着一定的联系，这是人们能够采用联想的客观基础，因此联想的最主要方法是积极寻找事物之间的关系，主动地、积极地、有意识地去思考他们之间的联系</a:t>
            </a:r>
            <a:r>
              <a:rPr lang="zh-CN" altLang="en-US" dirty="0" smtClean="0"/>
              <a:t>。</a:t>
            </a:r>
            <a:endParaRPr lang="en-US" altLang="zh-CN" dirty="0" smtClean="0"/>
          </a:p>
          <a:p>
            <a:r>
              <a:rPr lang="zh-CN" altLang="en-US" b="1" dirty="0" smtClean="0"/>
              <a:t>学会</a:t>
            </a:r>
            <a:r>
              <a:rPr lang="zh-CN" altLang="en-US" b="1" dirty="0"/>
              <a:t>整合、宏观地去看待</a:t>
            </a:r>
            <a:r>
              <a:rPr lang="zh-CN" altLang="en-US" b="1" dirty="0" smtClean="0"/>
              <a:t>事物</a:t>
            </a:r>
            <a:r>
              <a:rPr lang="zh-CN" altLang="en-US" dirty="0" smtClean="0"/>
              <a:t>。整合</a:t>
            </a:r>
            <a:r>
              <a:rPr lang="zh-CN" altLang="en-US" dirty="0"/>
              <a:t>就是把对事物各个侧面、部分和属性的认识统一为一个整体，从而把握事物的本质和规律的一种思维方法。当然，整合不是把事物各个部分、侧面和属性的认识，随意地、主观地拼凑在一起，也不是机械地相加，而是按它们内在的、必然的、本质的联系把整个事物在思维中再现出来的思维方法。</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buClrTx/>
              <a:buSzTx/>
              <a:buFontTx/>
            </a:pPr>
            <a:r>
              <a:rPr lang="zh-CN" altLang="en-US" dirty="0" smtClean="0"/>
              <a:t>四、常用的创新思维方法</a:t>
            </a:r>
          </a:p>
        </p:txBody>
      </p:sp>
      <p:sp>
        <p:nvSpPr>
          <p:cNvPr id="3" name="内容占位符 2"/>
          <p:cNvSpPr>
            <a:spLocks noGrp="1"/>
          </p:cNvSpPr>
          <p:nvPr>
            <p:ph idx="1"/>
          </p:nvPr>
        </p:nvSpPr>
        <p:spPr/>
        <p:txBody>
          <a:bodyPr/>
          <a:lstStyle/>
          <a:p>
            <a:r>
              <a:rPr lang="zh-CN" altLang="en-US" b="1" dirty="0" smtClean="0"/>
              <a:t>形象思维</a:t>
            </a:r>
            <a:r>
              <a:rPr lang="zh-CN" altLang="en-US" dirty="0" smtClean="0"/>
              <a:t>。又</a:t>
            </a:r>
            <a:r>
              <a:rPr lang="zh-CN" altLang="en-US" dirty="0"/>
              <a:t>称“直感思维”，是指以具体的形象或图像为思维内容的思维形态， 是人的一种本能思维，人一出生就会无师自通地以形象思维方式考虑问题</a:t>
            </a:r>
            <a:r>
              <a:rPr lang="zh-CN" altLang="en-US" dirty="0" smtClean="0"/>
              <a:t>。</a:t>
            </a:r>
            <a:endParaRPr lang="en-US" altLang="zh-CN" dirty="0" smtClean="0"/>
          </a:p>
          <a:p>
            <a:r>
              <a:rPr lang="zh-CN" altLang="en-US" b="1" dirty="0" smtClean="0"/>
              <a:t>逆向思维</a:t>
            </a:r>
            <a:r>
              <a:rPr lang="zh-CN" altLang="en-US" dirty="0" smtClean="0"/>
              <a:t>。逆向</a:t>
            </a:r>
            <a:r>
              <a:rPr lang="zh-CN" altLang="en-US" dirty="0"/>
              <a:t>思维法是指从事物的反面去思考问题的思维方法。这种方法常常使问题获得创造性的</a:t>
            </a:r>
            <a:r>
              <a:rPr lang="zh-CN" altLang="en-US" dirty="0" smtClean="0"/>
              <a:t>解决。</a:t>
            </a:r>
            <a:endParaRPr lang="en-US" altLang="zh-CN" dirty="0" smtClean="0"/>
          </a:p>
          <a:p>
            <a:r>
              <a:rPr lang="zh-CN" altLang="en-US" b="1" dirty="0" smtClean="0"/>
              <a:t>灵感思维</a:t>
            </a:r>
            <a:r>
              <a:rPr lang="zh-CN" altLang="en-US" dirty="0" smtClean="0"/>
              <a:t>。灵感</a:t>
            </a:r>
            <a:r>
              <a:rPr lang="zh-CN" altLang="en-US" dirty="0"/>
              <a:t>直觉思维活动本质上就是一种潜意识与显意识之间相互作用、相互贯通的理性思维认识的整体性创造过程</a:t>
            </a:r>
            <a:r>
              <a:rPr lang="zh-CN" altLang="en-US" dirty="0" smtClean="0"/>
              <a:t>。</a:t>
            </a:r>
            <a:endParaRPr lang="en-US" altLang="zh-CN" dirty="0" smtClean="0"/>
          </a:p>
          <a:p>
            <a:r>
              <a:rPr lang="zh-CN" altLang="en-US" b="1" dirty="0" smtClean="0"/>
              <a:t>逻辑思维</a:t>
            </a:r>
            <a:r>
              <a:rPr lang="zh-CN" altLang="en-US" dirty="0" smtClean="0"/>
              <a:t>。人们</a:t>
            </a:r>
            <a:r>
              <a:rPr lang="zh-CN" altLang="en-US" dirty="0"/>
              <a:t>在认识过程中借助于概念、判断、推理等思维形式能动地反映客观现实的理性认识过程，又称理论</a:t>
            </a:r>
            <a:r>
              <a:rPr lang="zh-CN" altLang="en-US" dirty="0" smtClean="0"/>
              <a:t>思维。</a:t>
            </a:r>
            <a:endParaRPr lang="en-US" altLang="zh-CN" dirty="0" smtClean="0"/>
          </a:p>
          <a:p>
            <a:r>
              <a:rPr lang="zh-CN" altLang="en-US" b="1" dirty="0" smtClean="0"/>
              <a:t>发散思维</a:t>
            </a:r>
            <a:r>
              <a:rPr lang="zh-CN" altLang="en-US" dirty="0" smtClean="0"/>
              <a:t>。维</a:t>
            </a:r>
            <a:r>
              <a:rPr lang="zh-CN" altLang="en-US" dirty="0"/>
              <a:t>又称辐射思维、放射思维、扩散思维或求异思维，是指大脑在思维时呈现的一种扩散状态的思维模式，它表现为思维视野广阔，思维呈现出多维发散状</a:t>
            </a:r>
            <a:r>
              <a:rPr lang="zh-CN" altLang="en-US" dirty="0" smtClean="0"/>
              <a:t>。</a:t>
            </a:r>
            <a:endParaRPr lang="en-US" altLang="zh-CN" dirty="0" smtClean="0"/>
          </a:p>
          <a:p>
            <a:r>
              <a:rPr lang="zh-CN" altLang="en-US" b="1" dirty="0" smtClean="0"/>
              <a:t>辨证思维</a:t>
            </a:r>
            <a:r>
              <a:rPr lang="zh-CN" altLang="en-US" dirty="0" smtClean="0"/>
              <a:t>。辩证</a:t>
            </a:r>
            <a:r>
              <a:rPr lang="zh-CN" altLang="en-US" dirty="0"/>
              <a:t>思维是指以变化发展视角认识事物的思维方式，通常被认为是与逻辑思维相对立的一种思维</a:t>
            </a:r>
            <a:r>
              <a:rPr lang="zh-CN" altLang="en-US" dirty="0" smtClean="0"/>
              <a:t>方式。</a:t>
            </a:r>
            <a:endParaRPr lang="en-US" altLang="zh-CN"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五、互联网思维</a:t>
            </a:r>
            <a:endParaRPr lang="zh-CN" altLang="en-US" dirty="0"/>
          </a:p>
        </p:txBody>
      </p:sp>
      <p:sp>
        <p:nvSpPr>
          <p:cNvPr id="3" name="内容占位符 2"/>
          <p:cNvSpPr>
            <a:spLocks noGrp="1"/>
          </p:cNvSpPr>
          <p:nvPr>
            <p:ph idx="1"/>
          </p:nvPr>
        </p:nvSpPr>
        <p:spPr/>
        <p:txBody>
          <a:bodyPr/>
          <a:lstStyle/>
          <a:p>
            <a:r>
              <a:rPr lang="zh-CN" altLang="en-US" dirty="0"/>
              <a:t>互联网思维。互联网思维，指的是在移动互联网、大数据、云计算等科技不断发展的背景下，对市场、用户、产品、企业价值链乃至整个商业生态进行重新审视的思维方式。</a:t>
            </a:r>
          </a:p>
          <a:p>
            <a:r>
              <a:rPr lang="zh-CN" altLang="en-US" dirty="0" smtClean="0"/>
              <a:t>互联</a:t>
            </a:r>
            <a:r>
              <a:rPr lang="zh-CN" altLang="en-US" dirty="0"/>
              <a:t>网具有以下六大特征</a:t>
            </a:r>
            <a:r>
              <a:rPr lang="zh-CN" altLang="en-US" dirty="0" smtClean="0"/>
              <a:t>：（</a:t>
            </a:r>
            <a:r>
              <a:rPr lang="en-US" altLang="zh-CN" dirty="0" smtClean="0"/>
              <a:t>1</a:t>
            </a:r>
            <a:r>
              <a:rPr lang="zh-CN" altLang="en-US" dirty="0" smtClean="0"/>
              <a:t>）大</a:t>
            </a:r>
            <a:r>
              <a:rPr lang="zh-CN" altLang="en-US" dirty="0"/>
              <a:t>数据</a:t>
            </a:r>
            <a:r>
              <a:rPr lang="zh-CN" altLang="en-US" dirty="0" smtClean="0"/>
              <a:t>；（</a:t>
            </a:r>
            <a:r>
              <a:rPr lang="en-US" altLang="zh-CN" dirty="0" smtClean="0"/>
              <a:t>2</a:t>
            </a:r>
            <a:r>
              <a:rPr lang="zh-CN" altLang="en-US" dirty="0" smtClean="0"/>
              <a:t>）零距离</a:t>
            </a:r>
            <a:r>
              <a:rPr lang="zh-CN" altLang="en-US" dirty="0"/>
              <a:t>；（</a:t>
            </a:r>
            <a:r>
              <a:rPr lang="en-US" altLang="zh-CN" dirty="0"/>
              <a:t>3</a:t>
            </a:r>
            <a:r>
              <a:rPr lang="zh-CN" altLang="en-US" dirty="0"/>
              <a:t>）</a:t>
            </a:r>
            <a:r>
              <a:rPr lang="zh-CN" altLang="en-US" dirty="0" smtClean="0"/>
              <a:t>趋</a:t>
            </a:r>
            <a:r>
              <a:rPr lang="zh-CN" altLang="en-US" dirty="0"/>
              <a:t>透明</a:t>
            </a:r>
            <a:r>
              <a:rPr lang="zh-CN" altLang="en-US" dirty="0" smtClean="0"/>
              <a:t>；（</a:t>
            </a:r>
            <a:r>
              <a:rPr lang="en-US" altLang="zh-CN" dirty="0" smtClean="0"/>
              <a:t>4</a:t>
            </a:r>
            <a:r>
              <a:rPr lang="zh-CN" altLang="en-US" dirty="0" smtClean="0"/>
              <a:t>）慧</a:t>
            </a:r>
            <a:r>
              <a:rPr lang="zh-CN" altLang="en-US" dirty="0"/>
              <a:t>分享</a:t>
            </a:r>
            <a:r>
              <a:rPr lang="zh-CN" altLang="en-US" dirty="0" smtClean="0"/>
              <a:t>；（</a:t>
            </a:r>
            <a:r>
              <a:rPr lang="en-US" altLang="zh-CN" dirty="0" smtClean="0"/>
              <a:t>4</a:t>
            </a:r>
            <a:r>
              <a:rPr lang="zh-CN" altLang="en-US" dirty="0" smtClean="0"/>
              <a:t>）便</a:t>
            </a:r>
            <a:r>
              <a:rPr lang="zh-CN" altLang="en-US" dirty="0"/>
              <a:t>操作</a:t>
            </a:r>
            <a:r>
              <a:rPr lang="zh-CN" altLang="en-US" dirty="0" smtClean="0"/>
              <a:t>；（</a:t>
            </a:r>
            <a:r>
              <a:rPr lang="en-US" altLang="zh-CN" dirty="0" smtClean="0"/>
              <a:t>6</a:t>
            </a:r>
            <a:r>
              <a:rPr lang="zh-CN" altLang="en-US" dirty="0" smtClean="0"/>
              <a:t>）惠众生。</a:t>
            </a:r>
            <a:endParaRPr lang="en-US" altLang="zh-CN" dirty="0" smtClean="0"/>
          </a:p>
          <a:p>
            <a:r>
              <a:rPr lang="zh-CN" altLang="en-US" dirty="0" smtClean="0"/>
              <a:t>互联网</a:t>
            </a:r>
            <a:r>
              <a:rPr lang="zh-CN" altLang="en-US" dirty="0"/>
              <a:t>思维主要包括以下内容：（</a:t>
            </a:r>
            <a:r>
              <a:rPr lang="en-US" altLang="zh-CN" dirty="0"/>
              <a:t>1</a:t>
            </a:r>
            <a:r>
              <a:rPr lang="zh-CN" altLang="en-US" dirty="0"/>
              <a:t>）用户思维，是指在价值链各个环节中都要“以用户为中心”去考虑问题。（</a:t>
            </a:r>
            <a:r>
              <a:rPr lang="en-US" altLang="zh-CN" dirty="0"/>
              <a:t>2</a:t>
            </a:r>
            <a:r>
              <a:rPr lang="zh-CN" altLang="en-US" dirty="0"/>
              <a:t>）流量思维；任何一个产品，只要用户活跃数量达到一定程度，就会开始产生质变，从而带来商机或价值。（</a:t>
            </a:r>
            <a:r>
              <a:rPr lang="en-US" altLang="zh-CN" dirty="0"/>
              <a:t>3</a:t>
            </a:r>
            <a:r>
              <a:rPr lang="zh-CN" altLang="en-US" dirty="0"/>
              <a:t>）平台思维。互联网的平台思维就是开放、共享、共赢的思维。平台模式最有可能成就产业巨头。（</a:t>
            </a:r>
            <a:r>
              <a:rPr lang="en-US" altLang="zh-CN" dirty="0"/>
              <a:t>4</a:t>
            </a:r>
            <a:r>
              <a:rPr lang="zh-CN" altLang="en-US" dirty="0"/>
              <a:t>）迭代思维；“敏捷开发”是互联网产品开发的典型方法论，是一种以人为核心、迭代、循序渐进的开发方法，允许有所不足，不断试错，在持续迭代中完善产品。（</a:t>
            </a:r>
            <a:r>
              <a:rPr lang="en-US" altLang="zh-CN" dirty="0"/>
              <a:t>5</a:t>
            </a:r>
            <a:r>
              <a:rPr lang="zh-CN" altLang="en-US" dirty="0"/>
              <a:t>）简约思维，大道至简，越简单的东西越容易传播，越难做。专注才有力量，才能做到极致。（</a:t>
            </a:r>
            <a:r>
              <a:rPr lang="en-US" altLang="zh-CN" dirty="0"/>
              <a:t>6</a:t>
            </a:r>
            <a:r>
              <a:rPr lang="zh-CN" altLang="en-US" dirty="0"/>
              <a:t>）极致思维，就是把产品、服务和用户体验做到极致，超越用户预期。（</a:t>
            </a:r>
            <a:r>
              <a:rPr lang="en-US" altLang="zh-CN" dirty="0"/>
              <a:t>7</a:t>
            </a:r>
            <a:r>
              <a:rPr lang="zh-CN" altLang="en-US" dirty="0"/>
              <a:t>）大数据思维，是指对大数据的认识，对企业资产、关键竞争要素的理解。用户在网络上一般会产生信息、行为、关系三个层面的数据，这些数据的沉淀，有助于企业进行预测和决策。</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案例：充分利用新闻热点的“庆丰包子”</a:t>
            </a:r>
          </a:p>
        </p:txBody>
      </p:sp>
      <p:sp>
        <p:nvSpPr>
          <p:cNvPr id="3" name="内容占位符 2"/>
          <p:cNvSpPr>
            <a:spLocks noGrp="1"/>
          </p:cNvSpPr>
          <p:nvPr>
            <p:ph idx="1"/>
          </p:nvPr>
        </p:nvSpPr>
        <p:spPr>
          <a:xfrm>
            <a:off x="669925" y="952500"/>
            <a:ext cx="7308850" cy="5388610"/>
          </a:xfrm>
        </p:spPr>
        <p:txBody>
          <a:bodyPr/>
          <a:lstStyle/>
          <a:p>
            <a:r>
              <a:rPr>
                <a:sym typeface="+mn-ea"/>
              </a:rPr>
              <a:t>1948年首创之后，庆丰包子一直声名不显。</a:t>
            </a:r>
            <a:r>
              <a:rPr lang="zh-CN" altLang="en-US"/>
              <a:t>但</a:t>
            </a:r>
            <a:r>
              <a:rPr>
                <a:sym typeface="+mn-ea"/>
              </a:rPr>
              <a:t>2013年12月28日</a:t>
            </a:r>
            <a:r>
              <a:rPr lang="zh-CN" altLang="en-US"/>
              <a:t>习大大的光临让庆丰包子铺在2013年的冬天烧起了一把热情的火焰。由于被赋予了特殊意义，庆丰包子成为了现下最火爆的就餐首选，21元一位的套餐成为其标配。火爆之后，庆丰包子铺就从各种渠道接到了不少加盟的咨询和申请，根据庆丰包子铺官方网站提供的加盟要求，在与加盟者签订特许经营合同时，需要加盟者交纳32万元，其中包括一次性加盟费10万元，保证金16万元，首年权益金6万元，另外，以后每年交费6万元。加盟门槛确实不低，但却阻挡不了投资者的热情，据媒体报道，从2013年12月30日上午9点开始，北京老字号庆丰包子铺的加盟电话一直处于忙碌状态。</a:t>
            </a:r>
          </a:p>
          <a:p>
            <a:r>
              <a:rPr lang="zh-CN" altLang="en-US"/>
              <a:t>点评：这其实算是无心插柳柳成荫的一个案例，在包子铺火起来之后，庆丰包子铺已经变成了一个“景点”，庆丰也抓住了这个时机为自己做了加盟的宣传，庆丰包子铺也为加盟者算了一笔账，以一个使用面积为220平方米的店铺为例，装修费用大概需要20万元，设备、设施及餐具需要约15万元，不计房租，前期投入（店铺正常运营）大概约70万元到80万元，加盟商还是需要看到光环之下的真正商机所在。</a:t>
            </a:r>
          </a:p>
        </p:txBody>
      </p:sp>
      <p:pic>
        <p:nvPicPr>
          <p:cNvPr id="6" name="图片 5"/>
          <p:cNvPicPr>
            <a:picLocks noChangeAspect="1"/>
          </p:cNvPicPr>
          <p:nvPr/>
        </p:nvPicPr>
        <p:blipFill>
          <a:blip r:embed="rId2" cstate="print"/>
          <a:stretch>
            <a:fillRect/>
          </a:stretch>
        </p:blipFill>
        <p:spPr>
          <a:xfrm>
            <a:off x="8265160" y="4281170"/>
            <a:ext cx="3180715" cy="1590675"/>
          </a:xfrm>
          <a:prstGeom prst="rect">
            <a:avLst/>
          </a:prstGeom>
        </p:spPr>
      </p:pic>
      <p:pic>
        <p:nvPicPr>
          <p:cNvPr id="4" name="图片 3"/>
          <p:cNvPicPr>
            <a:picLocks noChangeAspect="1"/>
          </p:cNvPicPr>
          <p:nvPr/>
        </p:nvPicPr>
        <p:blipFill>
          <a:blip r:embed="rId3" cstate="print"/>
          <a:stretch>
            <a:fillRect/>
          </a:stretch>
        </p:blipFill>
        <p:spPr>
          <a:xfrm>
            <a:off x="8188325" y="952500"/>
            <a:ext cx="3333750" cy="2562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3"/>
            </p:custDataLst>
          </p:nvPr>
        </p:nvSpPr>
        <p:spPr>
          <a:xfrm>
            <a:off x="5763895" y="2608580"/>
            <a:ext cx="2265045" cy="742950"/>
          </a:xfrm>
          <a:prstGeom prst="rect">
            <a:avLst/>
          </a:prstGeom>
          <a:noFill/>
        </p:spPr>
        <p:txBody>
          <a:bodyPr wrap="square" rtlCol="0">
            <a:normAutofit/>
          </a:bodyPr>
          <a:lstStyle/>
          <a:p>
            <a:pPr algn="ctr"/>
            <a:r>
              <a:rPr lang="zh-CN" altLang="en-US" sz="4000" dirty="0">
                <a:latin typeface="Arial" panose="020B0604020202020204" pitchFamily="34" charset="0"/>
                <a:ea typeface="微软雅黑" panose="020B0503020204020204" charset="-122"/>
                <a:cs typeface="Arial" panose="020B0604020202020204" pitchFamily="34" charset="0"/>
              </a:rPr>
              <a:t>第一单元</a:t>
            </a:r>
          </a:p>
        </p:txBody>
      </p:sp>
      <p:sp>
        <p:nvSpPr>
          <p:cNvPr id="2" name="标题 1"/>
          <p:cNvSpPr>
            <a:spLocks noGrp="1"/>
          </p:cNvSpPr>
          <p:nvPr>
            <p:ph type="title"/>
            <p:custDataLst>
              <p:tags r:id="rId4"/>
            </p:custDataLst>
          </p:nvPr>
        </p:nvSpPr>
        <p:spPr>
          <a:xfrm>
            <a:off x="3672205" y="3422650"/>
            <a:ext cx="5153025" cy="708025"/>
          </a:xfrm>
        </p:spPr>
        <p:txBody>
          <a:bodyPr>
            <a:normAutofit/>
          </a:bodyPr>
          <a:lstStyle/>
          <a:p>
            <a:r>
              <a:rPr lang="zh-CN" altLang="en-US" dirty="0">
                <a:solidFill>
                  <a:srgbClr val="00B0F0"/>
                </a:solidFill>
                <a:sym typeface="+mn-ea"/>
              </a:rPr>
              <a:t>初识创新创业</a:t>
            </a:r>
            <a:endParaRPr lang="zh-CN" altLang="en-US" dirty="0">
              <a:solidFill>
                <a:srgbClr val="00B0F0"/>
              </a:solidFill>
            </a:endParaRPr>
          </a:p>
        </p:txBody>
      </p:sp>
      <p:sp>
        <p:nvSpPr>
          <p:cNvPr id="3" name="文本占位符 2"/>
          <p:cNvSpPr>
            <a:spLocks noGrp="1"/>
          </p:cNvSpPr>
          <p:nvPr>
            <p:ph type="body" idx="1"/>
            <p:custDataLst>
              <p:tags r:id="rId5"/>
            </p:custDataLst>
          </p:nvPr>
        </p:nvSpPr>
        <p:spPr/>
        <p:txBody>
          <a:bodyPr/>
          <a:lstStyle/>
          <a:p>
            <a:r>
              <a:rPr lang="en-US" altLang="zh-CN" dirty="0"/>
              <a:t>单击此处添加文本具体内容，简明扼要的阐述您的观点。</a:t>
            </a:r>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418840" y="2486025"/>
            <a:ext cx="6776720" cy="1336040"/>
          </a:xfrm>
        </p:spPr>
        <p:txBody>
          <a:bodyPr>
            <a:normAutofit/>
          </a:bodyPr>
          <a:lstStyle/>
          <a:p>
            <a:r>
              <a:rPr lang="zh-CN" altLang="en-US" sz="3200" dirty="0" smtClean="0"/>
              <a:t>模块</a:t>
            </a:r>
            <a:r>
              <a:rPr lang="zh-CN" altLang="en-US" sz="3200" dirty="0" smtClean="0"/>
              <a:t>二 </a:t>
            </a:r>
            <a:r>
              <a:rPr lang="zh-CN" altLang="en-US" sz="3200" dirty="0" smtClean="0"/>
              <a:t>创业</a:t>
            </a:r>
            <a:r>
              <a:rPr lang="zh-CN" altLang="en-US" sz="3200" dirty="0" smtClean="0"/>
              <a:t>准备</a:t>
            </a:r>
            <a:endParaRPr sz="3200" dirty="0"/>
          </a:p>
        </p:txBody>
      </p:sp>
      <p:sp>
        <p:nvSpPr>
          <p:cNvPr id="4" name="文本占位符 3"/>
          <p:cNvSpPr>
            <a:spLocks noGrp="1"/>
          </p:cNvSpPr>
          <p:nvPr>
            <p:ph type="body" sz="quarter" idx="13"/>
          </p:nvPr>
        </p:nvSpPr>
        <p:spPr/>
        <p:txBody>
          <a:bodyPr/>
          <a:lstStyle/>
          <a:p>
            <a:endParaRPr lang="zh-CN" altLang="en-US"/>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第五单元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smtClean="0">
                <a:sym typeface="+mn-ea"/>
              </a:rPr>
              <a:t>初识创业</a:t>
            </a:r>
            <a:endParaRPr lang="zh-CN" altLang="en-US" dirty="0">
              <a:sym typeface="+mn-ea"/>
            </a:endParaRP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一、创业</a:t>
            </a:r>
            <a:r>
              <a:rPr lang="zh-CN" altLang="en-US" dirty="0"/>
              <a:t>机会</a:t>
            </a:r>
          </a:p>
        </p:txBody>
      </p:sp>
      <p:sp>
        <p:nvSpPr>
          <p:cNvPr id="3" name="内容占位符 2"/>
          <p:cNvSpPr>
            <a:spLocks noGrp="1"/>
          </p:cNvSpPr>
          <p:nvPr>
            <p:ph idx="1"/>
          </p:nvPr>
        </p:nvSpPr>
        <p:spPr/>
        <p:txBody>
          <a:bodyPr/>
          <a:lstStyle/>
          <a:p>
            <a:r>
              <a:rPr lang="zh-CN" altLang="en-US" dirty="0" smtClean="0"/>
              <a:t>创业机会，是指在市场经济条件下，社会的经济活动过程中形成和产生的一种有利于企业经营成功的因素，是一种带有偶然性并能被经营者认识和利用的契机。创业机会</a:t>
            </a:r>
            <a:r>
              <a:rPr lang="zh-CN" altLang="en-US" dirty="0"/>
              <a:t>来源于</a:t>
            </a:r>
            <a:r>
              <a:rPr lang="zh-CN" altLang="en-US" dirty="0" smtClean="0"/>
              <a:t>市场，一般来说</a:t>
            </a:r>
            <a:r>
              <a:rPr lang="zh-CN" altLang="en-US" dirty="0"/>
              <a:t>，当某一个需求出现或没有得到很好满足，创业机会就出现</a:t>
            </a:r>
            <a:r>
              <a:rPr lang="zh-CN" altLang="en-US" dirty="0" smtClean="0"/>
              <a:t>了。</a:t>
            </a:r>
            <a:endParaRPr lang="en-US" altLang="zh-CN" dirty="0" smtClean="0"/>
          </a:p>
          <a:p>
            <a:r>
              <a:rPr lang="zh-CN" altLang="en-US" dirty="0" smtClean="0"/>
              <a:t>创业</a:t>
            </a:r>
            <a:r>
              <a:rPr lang="zh-CN" altLang="en-US" dirty="0"/>
              <a:t>机会的</a:t>
            </a:r>
            <a:r>
              <a:rPr lang="zh-CN" altLang="en-US" dirty="0" smtClean="0"/>
              <a:t>来源</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来源于</a:t>
            </a:r>
            <a:r>
              <a:rPr lang="zh-CN" altLang="en-US" dirty="0"/>
              <a:t>环境</a:t>
            </a:r>
            <a:r>
              <a:rPr lang="zh-CN" altLang="en-US" dirty="0" smtClean="0"/>
              <a:t>变化，主要</a:t>
            </a:r>
            <a:r>
              <a:rPr lang="zh-CN" altLang="en-US" dirty="0"/>
              <a:t>包括宏观经济政策和制度变化、产业经济结构变化、社会和人口结构变化、价值观与生活理念变化、竞争环境变化、技术变革</a:t>
            </a:r>
            <a:r>
              <a:rPr lang="zh-CN" altLang="en-US" dirty="0" smtClean="0"/>
              <a:t>等；（</a:t>
            </a:r>
            <a:r>
              <a:rPr lang="en-US" altLang="zh-CN" dirty="0" smtClean="0"/>
              <a:t>2</a:t>
            </a:r>
            <a:r>
              <a:rPr lang="zh-CN" altLang="en-US" dirty="0" smtClean="0"/>
              <a:t>）来源于</a:t>
            </a:r>
            <a:r>
              <a:rPr lang="zh-CN" altLang="en-US" dirty="0"/>
              <a:t>顾客</a:t>
            </a:r>
            <a:r>
              <a:rPr lang="zh-CN" altLang="en-US" dirty="0" smtClean="0"/>
              <a:t>需求，来源于</a:t>
            </a:r>
            <a:r>
              <a:rPr lang="zh-CN" altLang="en-US" dirty="0"/>
              <a:t>顾客正想要解决的问题、顾客生活中感到非常头疼的问题、顾客新增的</a:t>
            </a:r>
            <a:r>
              <a:rPr lang="zh-CN" altLang="en-US" dirty="0" smtClean="0"/>
              <a:t>需求等等；（</a:t>
            </a:r>
            <a:r>
              <a:rPr lang="en-US" altLang="zh-CN" dirty="0" smtClean="0"/>
              <a:t>3</a:t>
            </a:r>
            <a:r>
              <a:rPr lang="zh-CN" altLang="en-US" dirty="0" smtClean="0"/>
              <a:t>）来源于</a:t>
            </a:r>
            <a:r>
              <a:rPr lang="zh-CN" altLang="en-US" dirty="0"/>
              <a:t>创新</a:t>
            </a:r>
            <a:r>
              <a:rPr lang="zh-CN" altLang="en-US" dirty="0" smtClean="0"/>
              <a:t>变革，每</a:t>
            </a:r>
            <a:r>
              <a:rPr lang="zh-CN" altLang="en-US" dirty="0"/>
              <a:t>一个发明创造，每一次技术革命，通常都会带来具有变革性、超额价值的新产品和新服务，能更好地满足顾客的需求，伴随而来的则是无处不在的创业</a:t>
            </a:r>
            <a:r>
              <a:rPr lang="zh-CN" altLang="en-US" dirty="0" smtClean="0"/>
              <a:t>机会；（</a:t>
            </a:r>
            <a:r>
              <a:rPr lang="en-US" altLang="zh-CN" dirty="0" smtClean="0"/>
              <a:t>4</a:t>
            </a:r>
            <a:r>
              <a:rPr lang="zh-CN" altLang="en-US" dirty="0" smtClean="0"/>
              <a:t>）来源于</a:t>
            </a:r>
            <a:r>
              <a:rPr lang="zh-CN" altLang="en-US" dirty="0"/>
              <a:t>市场</a:t>
            </a:r>
            <a:r>
              <a:rPr lang="zh-CN" altLang="en-US" dirty="0" smtClean="0"/>
              <a:t>竞争，如果</a:t>
            </a:r>
            <a:r>
              <a:rPr lang="zh-CN" altLang="en-US" dirty="0"/>
              <a:t>你能够针对竞争对手的不足，将自己的优势充分发挥出来或者采取差异化的产品或者服务方案，为顾客提供更具价值的产品或者服务，那么，你就找到了在竞争夹缝中的绝佳创业机会。</a:t>
            </a:r>
          </a:p>
          <a:p>
            <a:r>
              <a:rPr smtClean="0">
                <a:sym typeface="+mn-ea"/>
              </a:rPr>
              <a:t>创业</a:t>
            </a:r>
            <a:r>
              <a:rPr>
                <a:sym typeface="+mn-ea"/>
              </a:rPr>
              <a:t>机会的</a:t>
            </a:r>
            <a:r>
              <a:rPr smtClean="0">
                <a:sym typeface="+mn-ea"/>
              </a:rPr>
              <a:t>特征</a:t>
            </a:r>
            <a:r>
              <a:rPr smtClean="0">
                <a:sym typeface="Wingdings" panose="05000000000000000000" pitchFamily="2" charset="2"/>
              </a:rPr>
              <a:t>：（</a:t>
            </a:r>
            <a:r>
              <a:rPr lang="en-US" altLang="zh-CN" smtClean="0">
                <a:sym typeface="Wingdings" panose="05000000000000000000" pitchFamily="2" charset="2"/>
              </a:rPr>
              <a:t>1</a:t>
            </a:r>
            <a:r>
              <a:rPr smtClean="0">
                <a:sym typeface="Wingdings" panose="05000000000000000000" pitchFamily="2" charset="2"/>
              </a:rPr>
              <a:t>）</a:t>
            </a:r>
            <a:r>
              <a:rPr smtClean="0">
                <a:sym typeface="+mn-ea"/>
              </a:rPr>
              <a:t>普遍性；（</a:t>
            </a:r>
            <a:r>
              <a:rPr lang="en-US" altLang="zh-CN">
                <a:sym typeface="+mn-ea"/>
              </a:rPr>
              <a:t>2</a:t>
            </a:r>
            <a:r>
              <a:rPr>
                <a:sym typeface="+mn-ea"/>
              </a:rPr>
              <a:t>）</a:t>
            </a:r>
            <a:r>
              <a:rPr smtClean="0">
                <a:sym typeface="+mn-ea"/>
              </a:rPr>
              <a:t>偶然性；（</a:t>
            </a:r>
            <a:r>
              <a:rPr lang="en-US" altLang="zh-CN">
                <a:sym typeface="+mn-ea"/>
              </a:rPr>
              <a:t>3</a:t>
            </a:r>
            <a:r>
              <a:rPr>
                <a:sym typeface="+mn-ea"/>
              </a:rPr>
              <a:t>）消逝性</a:t>
            </a:r>
            <a:r>
              <a:rPr smtClean="0">
                <a:sym typeface="+mn-ea"/>
              </a:rPr>
              <a:t>。</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延伸知识：中国未来10年的八大趋势，创业机遇，你知道吗?</a:t>
            </a:r>
          </a:p>
        </p:txBody>
      </p:sp>
      <p:sp>
        <p:nvSpPr>
          <p:cNvPr id="3" name="内容占位符 2"/>
          <p:cNvSpPr>
            <a:spLocks noGrp="1"/>
          </p:cNvSpPr>
          <p:nvPr>
            <p:ph idx="1"/>
          </p:nvPr>
        </p:nvSpPr>
        <p:spPr/>
        <p:txBody>
          <a:bodyPr/>
          <a:lstStyle/>
          <a:p>
            <a:r>
              <a:rPr lang="zh-CN" altLang="en-US" b="1"/>
              <a:t>城市化进程</a:t>
            </a:r>
            <a:r>
              <a:rPr lang="zh-CN" altLang="en-US"/>
              <a:t>。在接下来的二十年中，城市化可能仍然是中国社会变革的主题。到2030年，超过60%的人口居住在城市。中国改革的主轴是经济发展，经济发展的主要动力是城市化。城乡一体化，地级市，县，中心镇将成为城市化的主战场。县乡居民消费升级将为未来的创业创造重要机遇，所有城镇的连锁服务业务将以地级市为基础。该模型将爆炸并包含巨大的商机。</a:t>
            </a:r>
          </a:p>
          <a:p>
            <a:r>
              <a:rPr lang="zh-CN" altLang="en-US" b="1"/>
              <a:t>AI成为一项服务，人们可以在需要时订购</a:t>
            </a:r>
            <a:r>
              <a:rPr lang="zh-CN" altLang="en-US"/>
              <a:t>。人工智能系统是一个计算机智能系统，人工智能将成为未来20年许多行业的基础。人工智能系统将成为无处不在的商业服务，如电力。人工智能便宜且智能，将植入所有人造物品中。人工智能将成为一种“服务”，人们可以在有需求时订购，就像电力网络一样。未来企业的创业公式是制造产品并为其添加智能。</a:t>
            </a:r>
          </a:p>
          <a:p>
            <a:r>
              <a:rPr lang="zh-CN" altLang="en-US" b="1"/>
              <a:t>健康产业迎来了井喷。</a:t>
            </a:r>
            <a:r>
              <a:rPr lang="zh-CN" altLang="en-US"/>
              <a:t>在接下来的二十年中，健康问题将变得更加突出，医院将变得越来越繁忙。主要原因是：首先，环境污染残留物是人类食物引起人类疾病的最重要原因。其次，生活方式，暴饮暴食，富营养化，缺乏运动和其他因素将导致亚健康人群的增加。第三，老龄化，中国的老年人口将在未来20年内超过3亿。</a:t>
            </a:r>
          </a:p>
          <a:p>
            <a:r>
              <a:rPr lang="zh-CN" altLang="en-US" b="1"/>
              <a:t>成为全球高端制造中心和新知识巨头。</a:t>
            </a:r>
            <a:r>
              <a:rPr lang="zh-CN" altLang="en-US"/>
              <a:t>在电子微电子，汽车，飞机，高速列车，医药，人工智能和新能源等领域，中国将在世界上发挥关键作用。中国将拥有世界领先的技术和制造能力，并通过制造业到研发，到2030年，中国制造业的附加值将进入世界前列。并将彻底改变初级加工的产业结构。</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延伸知识：中国未来10年的八大趋势，创业机遇，你知道吗?</a:t>
            </a:r>
            <a:r>
              <a:rPr lang="zh-CN" altLang="en-US"/>
              <a:t/>
            </a:r>
            <a:br>
              <a:rPr lang="zh-CN" altLang="en-US"/>
            </a:br>
            <a:endParaRPr lang="zh-CN" altLang="en-US"/>
          </a:p>
        </p:txBody>
      </p:sp>
      <p:sp>
        <p:nvSpPr>
          <p:cNvPr id="3" name="内容占位符 2"/>
          <p:cNvSpPr>
            <a:spLocks noGrp="1"/>
          </p:cNvSpPr>
          <p:nvPr>
            <p:ph idx="1"/>
          </p:nvPr>
        </p:nvSpPr>
        <p:spPr/>
        <p:txBody>
          <a:bodyPr/>
          <a:lstStyle/>
          <a:p>
            <a:r>
              <a:rPr b="1">
                <a:sym typeface="+mn-ea"/>
              </a:rPr>
              <a:t>构成了一个强大的电子商务产业集群。</a:t>
            </a:r>
            <a:r>
              <a:rPr>
                <a:sym typeface="+mn-ea"/>
              </a:rPr>
              <a:t>随着物流系统和财政支持的改善，中国的电子商务将迅速发展，形成一个强大的未来。电子商务产业集群。电子商务领域的热情越高，电子商务的发展将对中国的零售业产生巨大的影响。未来，百货商店的功能将逐步从产品销售转向产品体验和客户服务终端，产品销售将主要通过互联网完成。</a:t>
            </a:r>
            <a:endParaRPr lang="zh-CN" altLang="en-US"/>
          </a:p>
          <a:p>
            <a:r>
              <a:rPr b="1">
                <a:sym typeface="+mn-ea"/>
              </a:rPr>
              <a:t>虚拟现实将成为最受欢迎的社交平台。</a:t>
            </a:r>
            <a:r>
              <a:rPr>
                <a:sym typeface="+mn-ea"/>
              </a:rPr>
              <a:t>VR、AR和MR将成为智能手机之后的另一个生态系统。 VR是纯虚拟数字图像，而AR虚拟数字图像加上裸眼现实，MR是数字现实加上虚拟数字图像。虚拟现实的交互的体验需求越来越多，也就造就了这一行业的激烈竞争，抓住机遇，才能创造财富</a:t>
            </a:r>
          </a:p>
          <a:p>
            <a:r>
              <a:rPr b="1">
                <a:sym typeface="+mn-ea"/>
              </a:rPr>
              <a:t>无人驾驶一直运行。</a:t>
            </a:r>
            <a:r>
              <a:rPr>
                <a:sym typeface="+mn-ea"/>
              </a:rPr>
              <a:t>也许目前，无人驾驶与现实生活之间仍然存在距离。但这注定是时代的潮流。有一天它会进入你的生活并在街上奔跑。</a:t>
            </a:r>
          </a:p>
          <a:p>
            <a:r>
              <a:rPr b="1">
                <a:sym typeface="+mn-ea"/>
              </a:rPr>
              <a:t>新技术、新经济、新业务。</a:t>
            </a:r>
            <a:r>
              <a:rPr>
                <a:sym typeface="+mn-ea"/>
              </a:rPr>
              <a:t>新技术正在改变和重组经济和商业。这一新技术包括移动互联网、大数据、</a:t>
            </a:r>
            <a:r>
              <a:rPr lang="en-US" altLang="zh-CN">
                <a:sym typeface="+mn-ea"/>
              </a:rPr>
              <a:t>o2o</a:t>
            </a:r>
            <a:r>
              <a:rPr>
                <a:sym typeface="+mn-ea"/>
              </a:rPr>
              <a:t>、工业4.0、新能源、新材料、生物技术、环保节能、空间、军事等。在新技术浪潮的冲击下，一系列传统产业和商业模式正面临着新的竞争。已完全重建，甚至完全颠覆。现在的冠一集团的餐饮创业项目中，也利用到这些新技术，比如大数据，</a:t>
            </a:r>
            <a:r>
              <a:rPr lang="en-US" altLang="zh-CN">
                <a:sym typeface="+mn-ea"/>
              </a:rPr>
              <a:t>o2o</a:t>
            </a:r>
            <a:r>
              <a:rPr>
                <a:sym typeface="+mn-ea"/>
              </a:rPr>
              <a:t>模式等等。</a:t>
            </a:r>
            <a:endParaRPr lang="zh-CN" altLang="en-US"/>
          </a:p>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二、创业</a:t>
            </a:r>
            <a:r>
              <a:rPr lang="zh-CN" altLang="en-US" dirty="0"/>
              <a:t>机会的分类</a:t>
            </a:r>
          </a:p>
        </p:txBody>
      </p:sp>
      <p:sp>
        <p:nvSpPr>
          <p:cNvPr id="3" name="内容占位符 2"/>
          <p:cNvSpPr>
            <a:spLocks noGrp="1"/>
          </p:cNvSpPr>
          <p:nvPr>
            <p:ph idx="1"/>
          </p:nvPr>
        </p:nvSpPr>
        <p:spPr/>
        <p:txBody>
          <a:bodyPr/>
          <a:lstStyle/>
          <a:p>
            <a:r>
              <a:rPr lang="zh-CN" altLang="en-US" b="1" dirty="0" smtClean="0"/>
              <a:t>根据</a:t>
            </a:r>
            <a:r>
              <a:rPr lang="zh-CN" altLang="en-US" b="1" dirty="0"/>
              <a:t>创业机会的来源进行分类</a:t>
            </a:r>
            <a:r>
              <a:rPr lang="zh-CN" altLang="en-US" dirty="0"/>
              <a:t>，创业机会可分为问题型创业机会、趋势性创业机会和组合型创业</a:t>
            </a:r>
            <a:r>
              <a:rPr lang="zh-CN" altLang="en-US" dirty="0" smtClean="0"/>
              <a:t>机会。（</a:t>
            </a:r>
            <a:r>
              <a:rPr lang="en-US" altLang="zh-CN" dirty="0" smtClean="0"/>
              <a:t>1</a:t>
            </a:r>
            <a:r>
              <a:rPr lang="zh-CN" altLang="en-US" dirty="0" smtClean="0"/>
              <a:t>）问题</a:t>
            </a:r>
            <a:r>
              <a:rPr lang="zh-CN" altLang="en-US" dirty="0"/>
              <a:t>型机会指的是由现实中存在的未被解决的问题产生的一类机会，比如消费者的不便、顾客的抱怨、无法买到称心如意的商品等。一般人看到的是问题，创业者看到的是</a:t>
            </a:r>
            <a:r>
              <a:rPr lang="zh-CN" altLang="en-US" dirty="0" smtClean="0"/>
              <a:t>机会；（</a:t>
            </a:r>
            <a:r>
              <a:rPr lang="en-US" altLang="zh-CN" dirty="0" smtClean="0"/>
              <a:t>2</a:t>
            </a:r>
            <a:r>
              <a:rPr lang="zh-CN" altLang="en-US" dirty="0" smtClean="0"/>
              <a:t>）趋势</a:t>
            </a:r>
            <a:r>
              <a:rPr lang="zh-CN" altLang="en-US" dirty="0"/>
              <a:t>型机会指的是在变化中看到未来的发展方向，预测到将来的潜力和机会。一般出现在经济、政治变革、人口变化、社会制度变革、文化习俗变革等多个方向，而且被人们所认可，它产生的影响将是持久的，带来的利益也是巨大</a:t>
            </a:r>
            <a:r>
              <a:rPr lang="zh-CN" altLang="en-US" dirty="0" smtClean="0"/>
              <a:t>的；（</a:t>
            </a:r>
            <a:r>
              <a:rPr lang="en-US" altLang="zh-CN" dirty="0" smtClean="0"/>
              <a:t>3</a:t>
            </a:r>
            <a:r>
              <a:rPr lang="zh-CN" altLang="en-US" dirty="0" smtClean="0"/>
              <a:t>）组合型</a:t>
            </a:r>
            <a:r>
              <a:rPr lang="zh-CN" altLang="en-US" dirty="0"/>
              <a:t>机会就是将现在的两项以上的技术、产品、服务等因素组合起来，以实现新的用途和价值而获得的创业机会。</a:t>
            </a:r>
            <a:endParaRPr lang="en-US" altLang="zh-CN" dirty="0" smtClean="0"/>
          </a:p>
          <a:p>
            <a:r>
              <a:rPr lang="zh-CN" altLang="en-US" b="1" dirty="0" smtClean="0"/>
              <a:t>根据</a:t>
            </a:r>
            <a:r>
              <a:rPr lang="zh-CN" altLang="en-US" b="1" dirty="0"/>
              <a:t>创业机会中手段</a:t>
            </a:r>
            <a:r>
              <a:rPr lang="en-US" altLang="zh-CN" b="1" dirty="0"/>
              <a:t>-</a:t>
            </a:r>
            <a:r>
              <a:rPr lang="zh-CN" altLang="en-US" b="1" dirty="0"/>
              <a:t>目的的明确程度进行分类</a:t>
            </a:r>
            <a:r>
              <a:rPr lang="zh-CN" altLang="en-US" dirty="0"/>
              <a:t>，创业机会可分为识别型创业</a:t>
            </a:r>
            <a:r>
              <a:rPr lang="zh-CN" altLang="en-US" dirty="0" smtClean="0"/>
              <a:t>机会</a:t>
            </a:r>
            <a:r>
              <a:rPr lang="zh-CN" altLang="en-US" dirty="0"/>
              <a:t>、发现型创业机会和创造型创业机会</a:t>
            </a:r>
            <a:r>
              <a:rPr lang="zh-CN" altLang="en-US" dirty="0" smtClean="0"/>
              <a:t>。（</a:t>
            </a:r>
            <a:r>
              <a:rPr lang="en-US" altLang="zh-CN" dirty="0" smtClean="0"/>
              <a:t>1</a:t>
            </a:r>
            <a:r>
              <a:rPr lang="zh-CN" altLang="en-US" dirty="0" smtClean="0"/>
              <a:t>）识别</a:t>
            </a:r>
            <a:r>
              <a:rPr lang="zh-CN" altLang="en-US" dirty="0"/>
              <a:t>型创业机会指的是创业者可直接通过手段</a:t>
            </a:r>
            <a:r>
              <a:rPr lang="en-US" altLang="zh-CN" dirty="0"/>
              <a:t>-</a:t>
            </a:r>
            <a:r>
              <a:rPr lang="zh-CN" altLang="en-US" dirty="0"/>
              <a:t>目的链轻松辨识出的创业机会，其前提条件是市场中的手段</a:t>
            </a:r>
            <a:r>
              <a:rPr lang="en-US" altLang="zh-CN" dirty="0"/>
              <a:t>-</a:t>
            </a:r>
            <a:r>
              <a:rPr lang="zh-CN" altLang="en-US" dirty="0"/>
              <a:t>目的关系相当</a:t>
            </a:r>
            <a:r>
              <a:rPr lang="zh-CN" altLang="en-US" dirty="0" smtClean="0"/>
              <a:t>明显；（</a:t>
            </a:r>
            <a:r>
              <a:rPr lang="en-US" altLang="zh-CN" dirty="0" smtClean="0"/>
              <a:t>2</a:t>
            </a:r>
            <a:r>
              <a:rPr lang="zh-CN" altLang="en-US" dirty="0" smtClean="0"/>
              <a:t>）发现</a:t>
            </a:r>
            <a:r>
              <a:rPr lang="zh-CN" altLang="en-US" dirty="0"/>
              <a:t>型创业机会指的是还需要创业者去进行发掘，较难辨识的创业机会，其背景条件是手段或目的任意一方的状况处于未知</a:t>
            </a:r>
            <a:r>
              <a:rPr lang="zh-CN" altLang="en-US" dirty="0" smtClean="0"/>
              <a:t>状态；（</a:t>
            </a:r>
            <a:r>
              <a:rPr lang="en-US" altLang="zh-CN" dirty="0" smtClean="0"/>
              <a:t>3</a:t>
            </a:r>
            <a:r>
              <a:rPr lang="zh-CN" altLang="en-US" dirty="0" smtClean="0"/>
              <a:t>）创造型</a:t>
            </a:r>
            <a:r>
              <a:rPr lang="zh-CN" altLang="en-US" dirty="0"/>
              <a:t>创业机会指的是完全要靠创业者新创造，几乎无法辨识的创业机会，其根本原因在于手段和目的皆处于不明朗的状态。</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三、识别</a:t>
            </a:r>
            <a:r>
              <a:rPr lang="zh-CN" altLang="en-US" dirty="0"/>
              <a:t>创业机会的技巧</a:t>
            </a:r>
            <a:endParaRPr lang="en-US" altLang="zh-CN" dirty="0"/>
          </a:p>
        </p:txBody>
      </p:sp>
      <p:sp>
        <p:nvSpPr>
          <p:cNvPr id="3" name="内容占位符 2"/>
          <p:cNvSpPr>
            <a:spLocks noGrp="1"/>
          </p:cNvSpPr>
          <p:nvPr>
            <p:ph idx="1"/>
          </p:nvPr>
        </p:nvSpPr>
        <p:spPr/>
        <p:txBody>
          <a:bodyPr/>
          <a:lstStyle/>
          <a:p>
            <a:r>
              <a:rPr lang="zh-CN" altLang="en-US" dirty="0" smtClean="0"/>
              <a:t>着眼</a:t>
            </a:r>
            <a:r>
              <a:rPr lang="zh-CN" altLang="en-US" dirty="0"/>
              <a:t>于问题把握</a:t>
            </a:r>
            <a:r>
              <a:rPr lang="zh-CN" altLang="en-US" dirty="0" smtClean="0"/>
              <a:t>机会，许多</a:t>
            </a:r>
            <a:r>
              <a:rPr lang="zh-CN" altLang="en-US" dirty="0"/>
              <a:t>成功的企业都是从解决问题起步</a:t>
            </a:r>
            <a:r>
              <a:rPr lang="zh-CN" altLang="en-US" dirty="0" smtClean="0"/>
              <a:t>的，所谓</a:t>
            </a:r>
            <a:r>
              <a:rPr lang="zh-CN" altLang="en-US" dirty="0"/>
              <a:t>问题，就是现实与理想的差距。</a:t>
            </a:r>
            <a:endParaRPr lang="zh-CN" altLang="en-US" dirty="0" smtClean="0"/>
          </a:p>
          <a:p>
            <a:r>
              <a:rPr lang="zh-CN" altLang="en-US" dirty="0" smtClean="0"/>
              <a:t>利用</a:t>
            </a:r>
            <a:r>
              <a:rPr lang="zh-CN" altLang="en-US" dirty="0"/>
              <a:t>变化把握</a:t>
            </a:r>
            <a:r>
              <a:rPr lang="zh-CN" altLang="en-US" dirty="0" smtClean="0"/>
              <a:t>机会，变化</a:t>
            </a:r>
            <a:r>
              <a:rPr lang="zh-CN" altLang="en-US" dirty="0"/>
              <a:t>中常常蕴藏着无限商机，许多创业机会产生于不断变化的市场</a:t>
            </a:r>
            <a:r>
              <a:rPr lang="zh-CN" altLang="en-US" dirty="0" smtClean="0"/>
              <a:t>环境。</a:t>
            </a:r>
          </a:p>
          <a:p>
            <a:r>
              <a:rPr lang="zh-CN" altLang="en-US" dirty="0" smtClean="0"/>
              <a:t>跟踪</a:t>
            </a:r>
            <a:r>
              <a:rPr lang="zh-CN" altLang="en-US" dirty="0"/>
              <a:t>技术创新把握</a:t>
            </a:r>
            <a:r>
              <a:rPr lang="zh-CN" altLang="en-US" dirty="0" smtClean="0"/>
              <a:t>机会，世界</a:t>
            </a:r>
            <a:r>
              <a:rPr lang="zh-CN" altLang="en-US" dirty="0"/>
              <a:t>产业发展的历史告诉我们，几乎每一个新兴产业的形成和发展，都是技术创新的</a:t>
            </a:r>
            <a:r>
              <a:rPr lang="zh-CN" altLang="en-US" dirty="0" smtClean="0"/>
              <a:t>结果，产业</a:t>
            </a:r>
            <a:r>
              <a:rPr lang="zh-CN" altLang="en-US" dirty="0"/>
              <a:t>的变更或产品的替代，既满足了顾客需求，同时也带来了前所未有的创业</a:t>
            </a:r>
            <a:r>
              <a:rPr lang="zh-CN" altLang="en-US" dirty="0" smtClean="0"/>
              <a:t>机会。</a:t>
            </a:r>
          </a:p>
          <a:p>
            <a:r>
              <a:rPr lang="zh-CN" altLang="en-US" dirty="0" smtClean="0"/>
              <a:t>在</a:t>
            </a:r>
            <a:r>
              <a:rPr lang="zh-CN" altLang="en-US" dirty="0"/>
              <a:t>市场夹缝中把握</a:t>
            </a:r>
            <a:r>
              <a:rPr lang="zh-CN" altLang="en-US" dirty="0" smtClean="0"/>
              <a:t>机会，创业者</a:t>
            </a:r>
            <a:r>
              <a:rPr lang="zh-CN" altLang="en-US" dirty="0"/>
              <a:t>要善于找出顾客的特殊需要，盯住顾客的个性需要并认真研究其需求特征，这样就可能发现和把握</a:t>
            </a:r>
            <a:r>
              <a:rPr lang="zh-CN" altLang="en-US" dirty="0" smtClean="0"/>
              <a:t>商机。</a:t>
            </a:r>
          </a:p>
          <a:p>
            <a:r>
              <a:rPr lang="zh-CN" altLang="en-US" dirty="0" smtClean="0"/>
              <a:t>捕捉</a:t>
            </a:r>
            <a:r>
              <a:rPr lang="zh-CN" altLang="en-US" dirty="0"/>
              <a:t>政策变化把握</a:t>
            </a:r>
            <a:r>
              <a:rPr lang="zh-CN" altLang="en-US" dirty="0" smtClean="0"/>
              <a:t>机会，中国</a:t>
            </a:r>
            <a:r>
              <a:rPr lang="zh-CN" altLang="en-US" dirty="0"/>
              <a:t>市场受政策影响很大，新政策出台往往引发新商机，如果创业者善于研究和利用政策，就能抓住商机站在</a:t>
            </a:r>
            <a:r>
              <a:rPr lang="zh-CN" altLang="en-US" dirty="0" smtClean="0"/>
              <a:t>潮头。</a:t>
            </a:r>
          </a:p>
          <a:p>
            <a:r>
              <a:rPr lang="zh-CN" altLang="en-US" dirty="0" smtClean="0"/>
              <a:t>弥补</a:t>
            </a:r>
            <a:r>
              <a:rPr lang="zh-CN" altLang="en-US" dirty="0"/>
              <a:t>对手缺陷把握</a:t>
            </a:r>
            <a:r>
              <a:rPr lang="zh-CN" altLang="en-US" dirty="0" smtClean="0"/>
              <a:t>机会，很多</a:t>
            </a:r>
            <a:r>
              <a:rPr lang="zh-CN" altLang="en-US" dirty="0"/>
              <a:t>创业机会是缘于竞争对手的失误而“意外”获得的，如果能及时抓住竞争对手策略中的漏洞而大做文章，或者能比竞争对手更快、更可靠、更便宜地提供产品或服务，也许就找到了机会。</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第六单元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组建</a:t>
            </a:r>
            <a:r>
              <a:rPr lang="zh-CN" altLang="en-US" dirty="0" smtClean="0">
                <a:sym typeface="+mn-ea"/>
              </a:rPr>
              <a:t>创业团队</a:t>
            </a:r>
            <a:endParaRPr lang="zh-CN" altLang="en-US" dirty="0">
              <a:sym typeface="+mn-ea"/>
            </a:endParaRP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一、创业者</a:t>
            </a:r>
            <a:endParaRPr lang="zh-CN" altLang="en-US" dirty="0"/>
          </a:p>
        </p:txBody>
      </p:sp>
      <p:sp>
        <p:nvSpPr>
          <p:cNvPr id="3" name="内容占位符 2"/>
          <p:cNvSpPr>
            <a:spLocks noGrp="1"/>
          </p:cNvSpPr>
          <p:nvPr>
            <p:ph idx="1"/>
          </p:nvPr>
        </p:nvSpPr>
        <p:spPr/>
        <p:txBody>
          <a:bodyPr/>
          <a:lstStyle/>
          <a:p>
            <a:r>
              <a:rPr lang="zh-CN" altLang="en-US" dirty="0" smtClean="0"/>
              <a:t>创业者</a:t>
            </a:r>
            <a:r>
              <a:rPr lang="zh-CN" altLang="en-US" dirty="0"/>
              <a:t>就是善于发现市场需求，并敢于承担风险和责任，组织资源满足市场需求的人。创业者有狭义和广义之分，狭义的创业者是指参与创业活动的核心人员，广义的创业者是指参与创业活动的所有人</a:t>
            </a:r>
            <a:r>
              <a:rPr lang="zh-CN" altLang="en-US" dirty="0" smtClean="0"/>
              <a:t>。</a:t>
            </a:r>
            <a:endParaRPr lang="en-US" altLang="zh-CN" dirty="0" smtClean="0"/>
          </a:p>
          <a:p>
            <a:r>
              <a:rPr lang="zh-CN" altLang="en-US" dirty="0" smtClean="0"/>
              <a:t>一</a:t>
            </a:r>
            <a:r>
              <a:rPr lang="zh-CN" altLang="en-US" dirty="0"/>
              <a:t>个优秀的创业者需要</a:t>
            </a:r>
            <a:r>
              <a:rPr lang="zh-CN" altLang="en-US" dirty="0" smtClean="0"/>
              <a:t>具备的素质</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健康</a:t>
            </a:r>
            <a:r>
              <a:rPr lang="zh-CN" altLang="en-US" dirty="0"/>
              <a:t>的</a:t>
            </a:r>
            <a:r>
              <a:rPr lang="zh-CN" altLang="en-US" dirty="0" smtClean="0"/>
              <a:t>身体素质；（</a:t>
            </a:r>
            <a:r>
              <a:rPr lang="en-US" altLang="zh-CN" dirty="0" smtClean="0"/>
              <a:t>2</a:t>
            </a:r>
            <a:r>
              <a:rPr lang="zh-CN" altLang="en-US" dirty="0" smtClean="0"/>
              <a:t>）自信</a:t>
            </a:r>
            <a:r>
              <a:rPr lang="zh-CN" altLang="en-US" dirty="0"/>
              <a:t>的心理</a:t>
            </a:r>
            <a:r>
              <a:rPr lang="zh-CN" altLang="en-US" dirty="0" smtClean="0"/>
              <a:t>素质；（</a:t>
            </a:r>
            <a:r>
              <a:rPr lang="en-US" altLang="zh-CN" dirty="0" smtClean="0"/>
              <a:t>3</a:t>
            </a:r>
            <a:r>
              <a:rPr lang="zh-CN" altLang="en-US" dirty="0" smtClean="0"/>
              <a:t>）丰富</a:t>
            </a:r>
            <a:r>
              <a:rPr lang="zh-CN" altLang="en-US" dirty="0"/>
              <a:t>的知识</a:t>
            </a:r>
            <a:r>
              <a:rPr lang="zh-CN" altLang="en-US" dirty="0" smtClean="0"/>
              <a:t>素质；（</a:t>
            </a:r>
            <a:r>
              <a:rPr lang="en-US" altLang="zh-CN" dirty="0" smtClean="0"/>
              <a:t>4</a:t>
            </a:r>
            <a:r>
              <a:rPr lang="zh-CN" altLang="en-US" dirty="0" smtClean="0"/>
              <a:t>）良好</a:t>
            </a:r>
            <a:r>
              <a:rPr lang="zh-CN" altLang="en-US" dirty="0"/>
              <a:t>的道德</a:t>
            </a:r>
            <a:r>
              <a:rPr lang="zh-CN" altLang="en-US" dirty="0" smtClean="0"/>
              <a:t>素质；（</a:t>
            </a:r>
            <a:r>
              <a:rPr lang="en-US" altLang="zh-CN" dirty="0" smtClean="0"/>
              <a:t>5</a:t>
            </a:r>
            <a:r>
              <a:rPr lang="zh-CN" altLang="en-US" dirty="0" smtClean="0"/>
              <a:t>）社交能力</a:t>
            </a:r>
            <a:r>
              <a:rPr lang="zh-CN" altLang="en-US" dirty="0"/>
              <a:t>和沟通</a:t>
            </a:r>
            <a:r>
              <a:rPr lang="zh-CN" altLang="en-US" dirty="0" smtClean="0"/>
              <a:t>能力。</a:t>
            </a:r>
            <a:endParaRPr lang="zh-CN" altLang="en-US" dirty="0"/>
          </a:p>
        </p:txBody>
      </p:sp>
      <p:pic>
        <p:nvPicPr>
          <p:cNvPr id="4" name="图片 3"/>
          <p:cNvPicPr>
            <a:picLocks noChangeAspect="1"/>
          </p:cNvPicPr>
          <p:nvPr/>
        </p:nvPicPr>
        <p:blipFill>
          <a:blip r:embed="rId2" cstate="print"/>
          <a:stretch>
            <a:fillRect/>
          </a:stretch>
        </p:blipFill>
        <p:spPr>
          <a:xfrm>
            <a:off x="5518785" y="2553335"/>
            <a:ext cx="5736590" cy="31927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二、创业团队</a:t>
            </a:r>
            <a:endParaRPr lang="zh-CN" altLang="en-US" dirty="0"/>
          </a:p>
        </p:txBody>
      </p:sp>
      <p:sp>
        <p:nvSpPr>
          <p:cNvPr id="3" name="内容占位符 2"/>
          <p:cNvSpPr>
            <a:spLocks noGrp="1"/>
          </p:cNvSpPr>
          <p:nvPr>
            <p:ph idx="1"/>
          </p:nvPr>
        </p:nvSpPr>
        <p:spPr/>
        <p:txBody>
          <a:bodyPr/>
          <a:lstStyle/>
          <a:p>
            <a:r>
              <a:rPr lang="zh-CN" altLang="en-US" dirty="0" smtClean="0"/>
              <a:t>创业</a:t>
            </a:r>
            <a:r>
              <a:rPr lang="zh-CN" altLang="en-US" dirty="0"/>
              <a:t>团队是指在创业初期（包括企业成立前和成立早期），由两个以上具有一定利益关系、愿为共同的目标而奋斗、一起承担创建新企业责任的人组建形成的工作团队。创业团队有广义和狭义的理解，狭义的创业团队是指有着共同目的、共享创业收益、共担创业风险的一群创建新企业的人。广义的创业团队则不仅包括狭义创业团队，还包括与创业过程有关的各种利益相关者，如风险投资家、专家顾问等</a:t>
            </a:r>
            <a:r>
              <a:rPr lang="zh-CN" altLang="en-US" dirty="0" smtClean="0"/>
              <a:t>。</a:t>
            </a:r>
            <a:endParaRPr lang="en-US" altLang="zh-CN" dirty="0" smtClean="0"/>
          </a:p>
          <a:p>
            <a:r>
              <a:rPr lang="zh-CN" altLang="en-US" dirty="0" smtClean="0"/>
              <a:t>创业</a:t>
            </a:r>
            <a:r>
              <a:rPr lang="zh-CN" altLang="en-US" dirty="0"/>
              <a:t>团队的构成</a:t>
            </a:r>
            <a:r>
              <a:rPr lang="zh-CN" altLang="en-US" dirty="0" smtClean="0"/>
              <a:t>要素</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创业目标；（</a:t>
            </a:r>
            <a:r>
              <a:rPr lang="en-US" altLang="zh-CN" dirty="0"/>
              <a:t>2</a:t>
            </a:r>
            <a:r>
              <a:rPr lang="zh-CN" altLang="en-US" dirty="0" smtClean="0"/>
              <a:t>）</a:t>
            </a:r>
            <a:r>
              <a:rPr lang="zh-CN" altLang="en-US" dirty="0"/>
              <a:t>创业</a:t>
            </a:r>
            <a:r>
              <a:rPr lang="zh-CN" altLang="en-US" dirty="0" smtClean="0"/>
              <a:t>人员；（</a:t>
            </a:r>
            <a:r>
              <a:rPr lang="en-US" altLang="zh-CN" dirty="0" smtClean="0"/>
              <a:t>3</a:t>
            </a:r>
            <a:r>
              <a:rPr lang="zh-CN" altLang="en-US" dirty="0" smtClean="0"/>
              <a:t>）创业</a:t>
            </a:r>
            <a:r>
              <a:rPr lang="zh-CN" altLang="en-US" dirty="0"/>
              <a:t>团队的</a:t>
            </a:r>
            <a:r>
              <a:rPr lang="zh-CN" altLang="en-US" dirty="0" smtClean="0"/>
              <a:t>定位；（</a:t>
            </a:r>
            <a:r>
              <a:rPr lang="en-US" altLang="zh-CN" dirty="0" smtClean="0"/>
              <a:t>4</a:t>
            </a:r>
            <a:r>
              <a:rPr lang="zh-CN" altLang="en-US" dirty="0" smtClean="0"/>
              <a:t>）团队成员的权限；（</a:t>
            </a:r>
            <a:r>
              <a:rPr lang="en-US" altLang="zh-CN" dirty="0" smtClean="0"/>
              <a:t>5</a:t>
            </a:r>
            <a:r>
              <a:rPr lang="zh-CN" altLang="en-US" dirty="0" smtClean="0"/>
              <a:t>）</a:t>
            </a:r>
            <a:r>
              <a:rPr lang="zh-CN" altLang="en-US" dirty="0"/>
              <a:t>创业</a:t>
            </a:r>
            <a:r>
              <a:rPr lang="zh-CN" altLang="en-US" dirty="0" smtClean="0"/>
              <a:t>计划。</a:t>
            </a:r>
            <a:endParaRPr lang="zh-CN" altLang="en-US" dirty="0"/>
          </a:p>
          <a:p>
            <a:r>
              <a:rPr lang="zh-CN" altLang="en-US" dirty="0"/>
              <a:t>创业团队的</a:t>
            </a:r>
            <a:r>
              <a:rPr lang="zh-CN" altLang="en-US" dirty="0" smtClean="0"/>
              <a:t>作用</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团队</a:t>
            </a:r>
            <a:r>
              <a:rPr lang="zh-CN" altLang="en-US" dirty="0"/>
              <a:t>是创业者的创业</a:t>
            </a:r>
            <a:r>
              <a:rPr lang="zh-CN" altLang="en-US" dirty="0" smtClean="0"/>
              <a:t>基石；（</a:t>
            </a:r>
            <a:r>
              <a:rPr lang="en-US" altLang="zh-CN" dirty="0" smtClean="0"/>
              <a:t>2</a:t>
            </a:r>
            <a:r>
              <a:rPr lang="zh-CN" altLang="en-US" dirty="0" smtClean="0"/>
              <a:t>）</a:t>
            </a:r>
            <a:r>
              <a:rPr lang="zh-CN" altLang="en-US" dirty="0"/>
              <a:t>团队如同镜子，让创业者可以看清</a:t>
            </a:r>
            <a:r>
              <a:rPr lang="zh-CN" altLang="en-US" dirty="0" smtClean="0"/>
              <a:t>自我；（</a:t>
            </a:r>
            <a:r>
              <a:rPr lang="en-US" altLang="zh-CN" dirty="0" smtClean="0"/>
              <a:t>3</a:t>
            </a:r>
            <a:r>
              <a:rPr lang="zh-CN" altLang="en-US" dirty="0" smtClean="0"/>
              <a:t>）团队</a:t>
            </a:r>
            <a:r>
              <a:rPr lang="zh-CN" altLang="en-US" dirty="0"/>
              <a:t>是一个企业真正的</a:t>
            </a:r>
            <a:r>
              <a:rPr lang="zh-CN" altLang="en-US" dirty="0" smtClean="0"/>
              <a:t>资本</a:t>
            </a:r>
            <a:r>
              <a:rPr lang="zh-CN" altLang="en-US" dirty="0"/>
              <a:t>；</a:t>
            </a:r>
            <a:r>
              <a:rPr lang="zh-CN" altLang="en-US" dirty="0" smtClean="0"/>
              <a:t>（</a:t>
            </a:r>
            <a:r>
              <a:rPr lang="en-US" altLang="zh-CN" dirty="0" smtClean="0"/>
              <a:t>4</a:t>
            </a:r>
            <a:r>
              <a:rPr lang="zh-CN" altLang="en-US" dirty="0" smtClean="0"/>
              <a:t>）</a:t>
            </a:r>
            <a:r>
              <a:rPr lang="zh-CN" altLang="en-US" dirty="0"/>
              <a:t>团队扶持，让创业之路不</a:t>
            </a:r>
            <a:r>
              <a:rPr lang="zh-CN" altLang="en-US" dirty="0" smtClean="0"/>
              <a:t>孤单。</a:t>
            </a:r>
            <a:endParaRPr lang="en-US" altLang="zh-CN"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一、创新的概念</a:t>
            </a:r>
          </a:p>
        </p:txBody>
      </p:sp>
      <p:sp>
        <p:nvSpPr>
          <p:cNvPr id="5" name="内容占位符 4"/>
          <p:cNvSpPr>
            <a:spLocks noGrp="1"/>
          </p:cNvSpPr>
          <p:nvPr>
            <p:ph idx="1"/>
          </p:nvPr>
        </p:nvSpPr>
        <p:spPr/>
        <p:txBody>
          <a:bodyPr/>
          <a:lstStyle/>
          <a:p>
            <a:r>
              <a:rPr lang="zh-CN" altLang="en-US" dirty="0"/>
              <a:t>广义</a:t>
            </a:r>
            <a:r>
              <a:rPr lang="zh-CN" altLang="en-US" dirty="0" smtClean="0"/>
              <a:t>的：相对</a:t>
            </a:r>
            <a:r>
              <a:rPr lang="zh-CN" altLang="en-US" dirty="0"/>
              <a:t>于原有的事物是新颖的，就是创新，包括创新成果、创新行为、创新能力等。狭义的创新是指个人做出的新颖、独特、具有价值的精神或物质成果的行为。</a:t>
            </a:r>
          </a:p>
          <a:p>
            <a:r>
              <a:rPr lang="zh-CN" altLang="en-US" dirty="0"/>
              <a:t>一般来说，创新包含三层含义：一是更新已有的东西，二是创造新的东西，三是解决现实问题。</a:t>
            </a:r>
          </a:p>
          <a:p>
            <a:endParaRPr lang="en-US" altLang="zh-CN" dirty="0" smtClean="0"/>
          </a:p>
          <a:p>
            <a:r>
              <a:rPr lang="zh-CN" altLang="en-US" dirty="0" smtClean="0"/>
              <a:t>现代</a:t>
            </a:r>
            <a:r>
              <a:rPr lang="zh-CN" altLang="en-US" dirty="0"/>
              <a:t>意义上创新的概念，来源于美籍经济学家熊彼特在1912年出版的《经济发展概论》。熊彼特在其著作中提出，创新是指把一种新的生产要素和生产条件的“新结合”引入生产体系，它包括五种情况：一是引入一种新产品；二是引入一种新的生产方法</a:t>
            </a:r>
            <a:r>
              <a:rPr dirty="0">
                <a:sym typeface="+mn-ea"/>
              </a:rPr>
              <a:t>；</a:t>
            </a:r>
            <a:r>
              <a:rPr lang="zh-CN" altLang="en-US" dirty="0"/>
              <a:t>三是开辟一个新的市场</a:t>
            </a:r>
            <a:r>
              <a:rPr dirty="0">
                <a:sym typeface="+mn-ea"/>
              </a:rPr>
              <a:t>；</a:t>
            </a:r>
            <a:r>
              <a:rPr lang="zh-CN" altLang="en-US" dirty="0"/>
              <a:t>四是获得原材料或半成品的一种新的供应来源</a:t>
            </a:r>
            <a:r>
              <a:rPr dirty="0">
                <a:sym typeface="+mn-ea"/>
              </a:rPr>
              <a:t>；</a:t>
            </a:r>
            <a:r>
              <a:rPr lang="zh-CN" altLang="en-US" dirty="0"/>
              <a:t>五是建立新的组织形式。</a:t>
            </a:r>
          </a:p>
          <a:p>
            <a:endParaRPr lang="en-US" altLang="zh-CN" dirty="0" smtClean="0"/>
          </a:p>
          <a:p>
            <a:r>
              <a:rPr lang="zh-CN" altLang="en-US" b="1" dirty="0" smtClean="0"/>
              <a:t>创新</a:t>
            </a:r>
            <a:r>
              <a:rPr lang="zh-CN" altLang="en-US" b="1" dirty="0"/>
              <a:t>的特点</a:t>
            </a:r>
            <a:r>
              <a:rPr lang="zh-CN" altLang="en-US" dirty="0"/>
              <a:t>：（</a:t>
            </a:r>
            <a:r>
              <a:rPr lang="en-US" altLang="zh-CN" dirty="0"/>
              <a:t>1</a:t>
            </a:r>
            <a:r>
              <a:rPr lang="zh-CN" altLang="en-US" dirty="0"/>
              <a:t>）目的性，任何创新活动都有一定的目的；（</a:t>
            </a:r>
            <a:r>
              <a:rPr lang="en-US" altLang="zh-CN" dirty="0"/>
              <a:t>2</a:t>
            </a:r>
            <a:r>
              <a:rPr lang="zh-CN" altLang="en-US" dirty="0"/>
              <a:t>）价值性，创新有明显、具体的价值，；（</a:t>
            </a:r>
            <a:r>
              <a:rPr lang="en-US" altLang="zh-CN" dirty="0"/>
              <a:t>3</a:t>
            </a:r>
            <a:r>
              <a:rPr lang="zh-CN" altLang="en-US" dirty="0"/>
              <a:t>）变革性，创新是对已有事物的革新或对现有的不合理事物的扬弃；（</a:t>
            </a:r>
            <a:r>
              <a:rPr lang="en-US" altLang="zh-CN" dirty="0"/>
              <a:t>4</a:t>
            </a:r>
            <a:r>
              <a:rPr lang="zh-CN" altLang="en-US" dirty="0"/>
              <a:t>）相对性，创新的价值与时间、空间有关。</a:t>
            </a:r>
          </a:p>
          <a:p>
            <a:endParaRPr lang="zh-CN" altLang="en-US"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三、创业</a:t>
            </a:r>
            <a:r>
              <a:rPr lang="zh-CN" altLang="en-US" dirty="0"/>
              <a:t>团队的组建</a:t>
            </a:r>
          </a:p>
        </p:txBody>
      </p:sp>
      <p:sp>
        <p:nvSpPr>
          <p:cNvPr id="3" name="内容占位符 2"/>
          <p:cNvSpPr>
            <a:spLocks noGrp="1"/>
          </p:cNvSpPr>
          <p:nvPr>
            <p:ph idx="1"/>
          </p:nvPr>
        </p:nvSpPr>
        <p:spPr/>
        <p:txBody>
          <a:bodyPr/>
          <a:lstStyle/>
          <a:p>
            <a:r>
              <a:rPr lang="zh-CN" altLang="en-US" dirty="0" smtClean="0"/>
              <a:t>创业</a:t>
            </a:r>
            <a:r>
              <a:rPr lang="zh-CN" altLang="en-US" dirty="0"/>
              <a:t>团队组建的</a:t>
            </a:r>
            <a:r>
              <a:rPr lang="zh-CN" altLang="en-US" dirty="0" smtClean="0"/>
              <a:t>原则：（</a:t>
            </a:r>
            <a:r>
              <a:rPr lang="en-US" altLang="zh-CN" dirty="0" smtClean="0"/>
              <a:t>1</a:t>
            </a:r>
            <a:r>
              <a:rPr lang="zh-CN" altLang="en-US" dirty="0" smtClean="0"/>
              <a:t>）合伙人原则，一</a:t>
            </a:r>
            <a:r>
              <a:rPr lang="zh-CN" altLang="en-US" dirty="0"/>
              <a:t>个企业只有把员工当做“合伙人”才有机会迅速</a:t>
            </a:r>
            <a:r>
              <a:rPr lang="zh-CN" altLang="en-US" dirty="0" smtClean="0"/>
              <a:t>成长，</a:t>
            </a:r>
            <a:r>
              <a:rPr lang="zh-CN" altLang="en-US" dirty="0"/>
              <a:t>创业团队要先解决价值分配分配障碍，然后去找自己的</a:t>
            </a:r>
            <a:r>
              <a:rPr lang="zh-CN" altLang="en-US" dirty="0" smtClean="0"/>
              <a:t>“合伙人”；（</a:t>
            </a:r>
            <a:r>
              <a:rPr lang="en-US" altLang="zh-CN" dirty="0" smtClean="0"/>
              <a:t>2</a:t>
            </a:r>
            <a:r>
              <a:rPr lang="zh-CN" altLang="en-US" dirty="0" smtClean="0"/>
              <a:t>）激情原则，创业</a:t>
            </a:r>
            <a:r>
              <a:rPr lang="zh-CN" altLang="en-US" dirty="0"/>
              <a:t>团队一定要选择对项目有高度热情的人加入</a:t>
            </a:r>
            <a:r>
              <a:rPr lang="zh-CN" altLang="en-US" dirty="0" smtClean="0"/>
              <a:t>，创业</a:t>
            </a:r>
            <a:r>
              <a:rPr lang="zh-CN" altLang="en-US" dirty="0"/>
              <a:t>初期，整个团队可能需要长时间在不停地工作，并要求在高负荷的压力下仍能保持创业的</a:t>
            </a:r>
            <a:r>
              <a:rPr lang="zh-CN" altLang="en-US" dirty="0" smtClean="0"/>
              <a:t>激情；（</a:t>
            </a:r>
            <a:r>
              <a:rPr lang="en-US" altLang="zh-CN" dirty="0" smtClean="0"/>
              <a:t>3</a:t>
            </a:r>
            <a:r>
              <a:rPr lang="zh-CN" altLang="en-US" dirty="0" smtClean="0"/>
              <a:t>）团队原则，团队成败</a:t>
            </a:r>
            <a:r>
              <a:rPr lang="zh-CN" altLang="en-US" dirty="0"/>
              <a:t>是整体而非个人，</a:t>
            </a:r>
            <a:r>
              <a:rPr lang="zh-CN" altLang="en-US" dirty="0" smtClean="0"/>
              <a:t>成员要能够</a:t>
            </a:r>
            <a:r>
              <a:rPr lang="zh-CN" altLang="en-US" dirty="0"/>
              <a:t>同甘共苦，经营成果能够公开且合理地</a:t>
            </a:r>
            <a:r>
              <a:rPr lang="zh-CN" altLang="en-US" dirty="0" smtClean="0"/>
              <a:t>分享，每</a:t>
            </a:r>
            <a:r>
              <a:rPr lang="zh-CN" altLang="en-US" dirty="0"/>
              <a:t>一位成员都应将团队利益置于个人利益之上</a:t>
            </a:r>
            <a:r>
              <a:rPr lang="zh-CN" altLang="en-US" dirty="0" smtClean="0"/>
              <a:t>，因此</a:t>
            </a:r>
            <a:r>
              <a:rPr lang="zh-CN" altLang="en-US" dirty="0"/>
              <a:t>，成员必须愿意牺牲短期利益来换取长期的成功果实，而不计较短期薪资、福利、津贴等，将利益分享放在成功</a:t>
            </a:r>
            <a:r>
              <a:rPr lang="zh-CN" altLang="en-US" dirty="0" smtClean="0"/>
              <a:t>后；（</a:t>
            </a:r>
            <a:r>
              <a:rPr lang="en-US" altLang="zh-CN" dirty="0" smtClean="0"/>
              <a:t>4</a:t>
            </a:r>
            <a:r>
              <a:rPr lang="zh-CN" altLang="en-US" dirty="0" smtClean="0"/>
              <a:t>）互补原则，建立</a:t>
            </a:r>
            <a:r>
              <a:rPr lang="zh-CN" altLang="en-US" dirty="0"/>
              <a:t>优势互补的团队是创业成功的</a:t>
            </a:r>
            <a:r>
              <a:rPr lang="zh-CN" altLang="en-US" dirty="0" smtClean="0"/>
              <a:t>关键，创业者</a:t>
            </a:r>
            <a:r>
              <a:rPr lang="zh-CN" altLang="en-US" dirty="0"/>
              <a:t>寻找团队成员，首先要弥补当前资源能力上的不足，要针对创业目标与当前能力的差距，寻找所需要的配套成员</a:t>
            </a:r>
            <a:r>
              <a:rPr lang="zh-CN" altLang="en-US" dirty="0" smtClean="0"/>
              <a:t>。</a:t>
            </a:r>
            <a:endParaRPr lang="en-US" altLang="zh-CN" dirty="0" smtClean="0"/>
          </a:p>
          <a:p>
            <a:r>
              <a:rPr lang="zh-CN" altLang="en-US" dirty="0" smtClean="0"/>
              <a:t>创业</a:t>
            </a:r>
            <a:r>
              <a:rPr lang="zh-CN" altLang="en-US" dirty="0"/>
              <a:t>团队组建的</a:t>
            </a:r>
            <a:r>
              <a:rPr lang="zh-CN" altLang="en-US" dirty="0" smtClean="0"/>
              <a:t>程序</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撰写</a:t>
            </a:r>
            <a:r>
              <a:rPr lang="zh-CN" altLang="en-US" dirty="0"/>
              <a:t>出商业计划</a:t>
            </a:r>
            <a:r>
              <a:rPr lang="zh-CN" altLang="en-US" dirty="0" smtClean="0"/>
              <a:t>书；（</a:t>
            </a:r>
            <a:r>
              <a:rPr lang="en-US" altLang="zh-CN" dirty="0" smtClean="0"/>
              <a:t>2</a:t>
            </a:r>
            <a:r>
              <a:rPr lang="zh-CN" altLang="en-US" dirty="0" smtClean="0"/>
              <a:t>）优劣势分析，创业者</a:t>
            </a:r>
            <a:r>
              <a:rPr lang="zh-CN" altLang="en-US" dirty="0"/>
              <a:t>首先要对自己正在或即将从事的创业活动有足够清醒的认识，然后使用</a:t>
            </a:r>
            <a:r>
              <a:rPr lang="en-US" altLang="zh-CN" dirty="0"/>
              <a:t>SWOT</a:t>
            </a:r>
            <a:r>
              <a:rPr lang="zh-CN" altLang="en-US" dirty="0"/>
              <a:t>（优劣势）法分析自己的优点、缺点，自己的性格特征，能力特征，拥有的知识、人际关系以及资金等方面的</a:t>
            </a:r>
            <a:r>
              <a:rPr lang="zh-CN" altLang="en-US" dirty="0" smtClean="0"/>
              <a:t>情况；（</a:t>
            </a:r>
            <a:r>
              <a:rPr lang="en-US" altLang="zh-CN" dirty="0" smtClean="0"/>
              <a:t>3</a:t>
            </a:r>
            <a:r>
              <a:rPr lang="zh-CN" altLang="en-US" dirty="0" smtClean="0"/>
              <a:t>）确定</a:t>
            </a:r>
            <a:r>
              <a:rPr lang="zh-CN" altLang="en-US" dirty="0"/>
              <a:t>合作</a:t>
            </a:r>
            <a:r>
              <a:rPr lang="zh-CN" altLang="en-US" dirty="0" smtClean="0"/>
              <a:t>形式，创业者</a:t>
            </a:r>
            <a:r>
              <a:rPr lang="zh-CN" altLang="en-US" dirty="0"/>
              <a:t>可以根据自己的情况，选择有利于实现创业计划的合作</a:t>
            </a:r>
            <a:r>
              <a:rPr lang="zh-CN" altLang="en-US" dirty="0" smtClean="0"/>
              <a:t>方式；（</a:t>
            </a:r>
            <a:r>
              <a:rPr lang="en-US" altLang="zh-CN" dirty="0" smtClean="0"/>
              <a:t>4</a:t>
            </a:r>
            <a:r>
              <a:rPr lang="zh-CN" altLang="en-US" dirty="0" smtClean="0"/>
              <a:t>）寻求</a:t>
            </a:r>
            <a:r>
              <a:rPr lang="zh-CN" altLang="en-US" dirty="0"/>
              <a:t>创业合作</a:t>
            </a:r>
            <a:r>
              <a:rPr lang="zh-CN" altLang="en-US" dirty="0" smtClean="0"/>
              <a:t>伙伴；（</a:t>
            </a:r>
            <a:r>
              <a:rPr lang="en-US" altLang="zh-CN" dirty="0" smtClean="0"/>
              <a:t>5</a:t>
            </a:r>
            <a:r>
              <a:rPr lang="zh-CN" altLang="en-US" dirty="0" smtClean="0"/>
              <a:t>）沟通</a:t>
            </a:r>
            <a:r>
              <a:rPr lang="zh-CN" altLang="en-US" dirty="0"/>
              <a:t>交流，达成创业</a:t>
            </a:r>
            <a:r>
              <a:rPr lang="zh-CN" altLang="en-US" dirty="0" smtClean="0"/>
              <a:t>协议；（</a:t>
            </a:r>
            <a:r>
              <a:rPr lang="en-US" altLang="zh-CN" dirty="0" smtClean="0"/>
              <a:t>6</a:t>
            </a:r>
            <a:r>
              <a:rPr lang="zh-CN" altLang="en-US" dirty="0" smtClean="0"/>
              <a:t>）落实</a:t>
            </a:r>
            <a:r>
              <a:rPr lang="zh-CN" altLang="en-US" dirty="0"/>
              <a:t>谈判，确定</a:t>
            </a:r>
            <a:r>
              <a:rPr lang="zh-CN" altLang="en-US" dirty="0" smtClean="0"/>
              <a:t>责权利。</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四、创业</a:t>
            </a:r>
            <a:r>
              <a:rPr lang="zh-CN" altLang="en-US" dirty="0"/>
              <a:t>团队的管理</a:t>
            </a:r>
          </a:p>
        </p:txBody>
      </p:sp>
      <p:sp>
        <p:nvSpPr>
          <p:cNvPr id="3" name="内容占位符 2"/>
          <p:cNvSpPr>
            <a:spLocks noGrp="1"/>
          </p:cNvSpPr>
          <p:nvPr>
            <p:ph idx="1"/>
          </p:nvPr>
        </p:nvSpPr>
        <p:spPr/>
        <p:txBody>
          <a:bodyPr/>
          <a:lstStyle/>
          <a:p>
            <a:r>
              <a:rPr lang="zh-CN" altLang="en-US" b="1" dirty="0" smtClean="0"/>
              <a:t>明确</a:t>
            </a:r>
            <a:r>
              <a:rPr lang="zh-CN" altLang="en-US" b="1" dirty="0"/>
              <a:t>共同的</a:t>
            </a:r>
            <a:r>
              <a:rPr lang="zh-CN" altLang="en-US" b="1" dirty="0" smtClean="0"/>
              <a:t>目标</a:t>
            </a:r>
            <a:r>
              <a:rPr lang="zh-CN" altLang="en-US" dirty="0" smtClean="0"/>
              <a:t>。共同</a:t>
            </a:r>
            <a:r>
              <a:rPr lang="zh-CN" altLang="en-US" dirty="0"/>
              <a:t>的目标是团队存在的基础，也是团队凝聚力的源泉，同时也是其成功与否的关键要素。在集体层面和个人层面建立可以接受的目标，有利于促进每一个成员共同为实现过程目标而努力</a:t>
            </a:r>
            <a:r>
              <a:rPr lang="zh-CN" altLang="en-US" dirty="0" smtClean="0"/>
              <a:t>。</a:t>
            </a:r>
            <a:endParaRPr lang="zh-CN" altLang="en-US" dirty="0"/>
          </a:p>
          <a:p>
            <a:r>
              <a:rPr lang="zh-CN" altLang="en-US" b="1" dirty="0"/>
              <a:t>要有控制的授权和信息</a:t>
            </a:r>
            <a:r>
              <a:rPr lang="zh-CN" altLang="en-US" b="1" dirty="0" smtClean="0"/>
              <a:t>共享</a:t>
            </a:r>
            <a:r>
              <a:rPr lang="zh-CN" altLang="en-US" dirty="0" smtClean="0"/>
              <a:t>。有</a:t>
            </a:r>
            <a:r>
              <a:rPr lang="zh-CN" altLang="en-US" dirty="0"/>
              <a:t>控制地给予成员授权，使其在职责范围具有相对的自主决定和处理的权力，有利于激发其</a:t>
            </a:r>
            <a:r>
              <a:rPr lang="zh-CN" altLang="en-US" dirty="0" smtClean="0"/>
              <a:t>积极性；加强</a:t>
            </a:r>
            <a:r>
              <a:rPr lang="zh-CN" altLang="en-US" dirty="0"/>
              <a:t>信息共享</a:t>
            </a:r>
            <a:r>
              <a:rPr lang="zh-CN" altLang="en-US" dirty="0" smtClean="0"/>
              <a:t>，所有者定期</a:t>
            </a:r>
            <a:r>
              <a:rPr lang="zh-CN" altLang="en-US" dirty="0"/>
              <a:t>对过程的效率与效果的情况与相关人员进行沟通，让这些人了解过程状态、本职工作对过程的影响，了解过程改进</a:t>
            </a:r>
            <a:r>
              <a:rPr lang="zh-CN" altLang="en-US" dirty="0" smtClean="0"/>
              <a:t>方向。</a:t>
            </a:r>
            <a:endParaRPr lang="zh-CN" altLang="en-US" dirty="0"/>
          </a:p>
          <a:p>
            <a:r>
              <a:rPr lang="zh-CN" altLang="en-US" b="1" dirty="0" smtClean="0"/>
              <a:t>有效</a:t>
            </a:r>
            <a:r>
              <a:rPr lang="zh-CN" altLang="en-US" b="1" dirty="0"/>
              <a:t>的绩效评估和</a:t>
            </a:r>
            <a:r>
              <a:rPr lang="zh-CN" altLang="en-US" b="1" dirty="0" smtClean="0"/>
              <a:t>奖酬</a:t>
            </a:r>
            <a:r>
              <a:rPr lang="zh-CN" altLang="en-US" dirty="0" smtClean="0"/>
              <a:t>。要</a:t>
            </a:r>
            <a:r>
              <a:rPr lang="zh-CN" altLang="en-US" dirty="0"/>
              <a:t>采取适当的激励手段，以促进合作，为共同提高过程结果提供推动力。人是需要激励的，平均主义是制约团队激情的重要障碍。当然激励并不仅仅是</a:t>
            </a:r>
            <a:r>
              <a:rPr lang="zh-CN" altLang="en-US" dirty="0" smtClean="0"/>
              <a:t>钱。</a:t>
            </a:r>
            <a:endParaRPr lang="zh-CN" altLang="en-US" dirty="0"/>
          </a:p>
          <a:p>
            <a:r>
              <a:rPr lang="zh-CN" altLang="en-US" b="1" dirty="0"/>
              <a:t>建立积极的改进</a:t>
            </a:r>
            <a:r>
              <a:rPr lang="zh-CN" altLang="en-US" b="1" dirty="0" smtClean="0"/>
              <a:t>氛围</a:t>
            </a:r>
            <a:r>
              <a:rPr lang="zh-CN" altLang="en-US" dirty="0" smtClean="0"/>
              <a:t>。好的</a:t>
            </a:r>
            <a:r>
              <a:rPr lang="zh-CN" altLang="en-US" dirty="0"/>
              <a:t>氛围为团队成员提供了积极的合作</a:t>
            </a:r>
            <a:r>
              <a:rPr lang="zh-CN" altLang="en-US" dirty="0" smtClean="0"/>
              <a:t>理念，这种</a:t>
            </a:r>
            <a:r>
              <a:rPr lang="zh-CN" altLang="en-US" dirty="0"/>
              <a:t>氛围不仅仅是文化的范畴， 还是一种情绪朴素影响形成的结果。</a:t>
            </a:r>
          </a:p>
          <a:p>
            <a:r>
              <a:rPr lang="zh-CN" altLang="en-US" b="1" dirty="0" smtClean="0"/>
              <a:t>适宜</a:t>
            </a:r>
            <a:r>
              <a:rPr lang="zh-CN" altLang="en-US" b="1" dirty="0"/>
              <a:t>的团队</a:t>
            </a:r>
            <a:r>
              <a:rPr lang="zh-CN" altLang="en-US" b="1" dirty="0" smtClean="0"/>
              <a:t>制度</a:t>
            </a:r>
            <a:r>
              <a:rPr lang="zh-CN" altLang="en-US" dirty="0" smtClean="0"/>
              <a:t>。制度</a:t>
            </a:r>
            <a:r>
              <a:rPr lang="zh-CN" altLang="en-US" dirty="0"/>
              <a:t>与规范构成了团队的标准的</a:t>
            </a:r>
            <a:r>
              <a:rPr lang="zh-CN" altLang="en-US" dirty="0" smtClean="0"/>
              <a:t>行为</a:t>
            </a:r>
            <a:r>
              <a:rPr lang="zh-CN" altLang="en-US" dirty="0"/>
              <a:t>，</a:t>
            </a:r>
            <a:r>
              <a:rPr lang="zh-CN" altLang="en-US" dirty="0" smtClean="0"/>
              <a:t>与其</a:t>
            </a:r>
            <a:r>
              <a:rPr lang="zh-CN" altLang="en-US" dirty="0"/>
              <a:t>让一些潜规则存在，不如光明正大地制定一些规则。</a:t>
            </a:r>
          </a:p>
          <a:p>
            <a:r>
              <a:rPr lang="zh-CN" altLang="en-US" b="1" dirty="0" smtClean="0"/>
              <a:t>培育</a:t>
            </a:r>
            <a:r>
              <a:rPr lang="zh-CN" altLang="en-US" b="1" dirty="0"/>
              <a:t>团队</a:t>
            </a:r>
            <a:r>
              <a:rPr lang="zh-CN" altLang="en-US" b="1" dirty="0" smtClean="0"/>
              <a:t>精神</a:t>
            </a:r>
            <a:r>
              <a:rPr lang="zh-CN" altLang="en-US" dirty="0" smtClean="0"/>
              <a:t>。培育</a:t>
            </a:r>
            <a:r>
              <a:rPr lang="zh-CN" altLang="en-US" dirty="0"/>
              <a:t>团队精神团队精神是高绩效团队的灵魂，是团队成员为了实现团队利益和目标而互相协作，尽心尽力的意愿和作风。团队精神包含三个层面的</a:t>
            </a:r>
            <a:r>
              <a:rPr lang="zh-CN" altLang="en-US" dirty="0" smtClean="0"/>
              <a:t>内容：</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团队</a:t>
            </a:r>
            <a:r>
              <a:rPr lang="zh-CN" altLang="en-US" dirty="0"/>
              <a:t>的</a:t>
            </a:r>
            <a:r>
              <a:rPr lang="zh-CN" altLang="en-US" dirty="0" smtClean="0"/>
              <a:t>凝聚力；（</a:t>
            </a:r>
            <a:r>
              <a:rPr lang="en-US" altLang="zh-CN" dirty="0"/>
              <a:t>2</a:t>
            </a:r>
            <a:r>
              <a:rPr lang="zh-CN" altLang="en-US" dirty="0"/>
              <a:t>）团队的合作</a:t>
            </a:r>
            <a:r>
              <a:rPr lang="zh-CN" altLang="en-US" dirty="0" smtClean="0"/>
              <a:t>意识；（</a:t>
            </a:r>
            <a:r>
              <a:rPr lang="en-US" altLang="zh-CN" dirty="0"/>
              <a:t>3</a:t>
            </a:r>
            <a:r>
              <a:rPr lang="zh-CN" altLang="en-US" dirty="0"/>
              <a:t>）团队</a:t>
            </a:r>
            <a:r>
              <a:rPr lang="zh-CN" altLang="en-US" dirty="0" smtClean="0"/>
              <a:t>士气。</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第七单元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smtClean="0">
                <a:sym typeface="+mn-ea"/>
              </a:rPr>
              <a:t>编制商业计划书</a:t>
            </a:r>
            <a:endParaRPr lang="zh-CN" altLang="en-US" dirty="0">
              <a:sym typeface="+mn-ea"/>
            </a:endParaRP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一、商业计划书</a:t>
            </a:r>
            <a:endParaRPr lang="zh-CN" altLang="en-US" dirty="0"/>
          </a:p>
        </p:txBody>
      </p:sp>
      <p:sp>
        <p:nvSpPr>
          <p:cNvPr id="3" name="内容占位符 2"/>
          <p:cNvSpPr>
            <a:spLocks noGrp="1"/>
          </p:cNvSpPr>
          <p:nvPr>
            <p:ph idx="1"/>
          </p:nvPr>
        </p:nvSpPr>
        <p:spPr/>
        <p:txBody>
          <a:bodyPr/>
          <a:lstStyle/>
          <a:p>
            <a:r>
              <a:rPr lang="zh-CN" altLang="en-US" dirty="0" smtClean="0"/>
              <a:t>商业</a:t>
            </a:r>
            <a:r>
              <a:rPr lang="zh-CN" altLang="en-US" dirty="0"/>
              <a:t>计划书，是对与创业项目有关的所有事项进行总体安排的文件，是创建新办企业的行动方案和执行指南，它全方位描述了与创建新企业有关的条件和要素，包括商业前景展望、人员、资金、物质等各种资源的整合，以及经营思想、战略确定等， 是创业的行动导向和路线图</a:t>
            </a:r>
            <a:r>
              <a:rPr lang="zh-CN" altLang="en-US" dirty="0" smtClean="0"/>
              <a:t>。</a:t>
            </a:r>
            <a:endParaRPr lang="en-US" altLang="zh-CN" dirty="0" smtClean="0"/>
          </a:p>
          <a:p>
            <a:r>
              <a:rPr lang="zh-CN" altLang="en-US" dirty="0" smtClean="0"/>
              <a:t>高质量</a:t>
            </a:r>
            <a:r>
              <a:rPr lang="zh-CN" altLang="en-US" dirty="0"/>
              <a:t>的商业机会书一般有以下</a:t>
            </a:r>
            <a:r>
              <a:rPr lang="zh-CN" altLang="en-US" dirty="0" smtClean="0"/>
              <a:t>特征：（</a:t>
            </a:r>
            <a:r>
              <a:rPr lang="en-US" altLang="zh-CN" dirty="0" smtClean="0"/>
              <a:t>1</a:t>
            </a:r>
            <a:r>
              <a:rPr lang="zh-CN" altLang="en-US" dirty="0" smtClean="0"/>
              <a:t>）客观性；（</a:t>
            </a:r>
            <a:r>
              <a:rPr lang="en-US" altLang="zh-CN" dirty="0" smtClean="0"/>
              <a:t>2</a:t>
            </a:r>
            <a:r>
              <a:rPr lang="zh-CN" altLang="en-US" dirty="0" smtClean="0"/>
              <a:t>）条理性；（</a:t>
            </a:r>
            <a:r>
              <a:rPr lang="en-US" altLang="zh-CN" dirty="0" smtClean="0"/>
              <a:t>3</a:t>
            </a:r>
            <a:r>
              <a:rPr lang="zh-CN" altLang="en-US" dirty="0" smtClean="0"/>
              <a:t>）实践性；（</a:t>
            </a:r>
            <a:r>
              <a:rPr lang="en-US" altLang="zh-CN" dirty="0" smtClean="0"/>
              <a:t>4</a:t>
            </a:r>
            <a:r>
              <a:rPr lang="zh-CN" altLang="en-US" dirty="0" smtClean="0"/>
              <a:t>）创新性。</a:t>
            </a:r>
            <a:endParaRPr lang="zh-CN" altLang="en-US" dirty="0"/>
          </a:p>
          <a:p>
            <a:r>
              <a:rPr lang="zh-CN" altLang="en-US" dirty="0"/>
              <a:t>商业计划书有以下作用： </a:t>
            </a:r>
            <a:r>
              <a:rPr lang="zh-CN" altLang="en-US" dirty="0" smtClean="0"/>
              <a:t>（</a:t>
            </a:r>
            <a:r>
              <a:rPr lang="en-US" altLang="zh-CN" dirty="0" smtClean="0"/>
              <a:t>1</a:t>
            </a:r>
            <a:r>
              <a:rPr lang="zh-CN" altLang="en-US" dirty="0" smtClean="0"/>
              <a:t>）理</a:t>
            </a:r>
            <a:r>
              <a:rPr lang="zh-CN" altLang="en-US" dirty="0"/>
              <a:t>清创业思路，商业计划书的撰写过程也是创业者理清思路的思考过程，帮助创业者分析各项创业活动和形成创业发展</a:t>
            </a:r>
            <a:r>
              <a:rPr lang="zh-CN" altLang="en-US" dirty="0" smtClean="0"/>
              <a:t>纲要；（</a:t>
            </a:r>
            <a:r>
              <a:rPr lang="en-US" altLang="zh-CN" dirty="0" smtClean="0"/>
              <a:t>2</a:t>
            </a:r>
            <a:r>
              <a:rPr lang="zh-CN" altLang="en-US" dirty="0" smtClean="0"/>
              <a:t>）增强</a:t>
            </a:r>
            <a:r>
              <a:rPr lang="zh-CN" altLang="en-US" dirty="0"/>
              <a:t>内部凝聚力，商业计划书的撰写需要创业团队分享创业企业的目标、前景和使命，理清发展蓝图、资料匹配等，有助于创业团队</a:t>
            </a:r>
            <a:r>
              <a:rPr lang="zh-CN" altLang="en-US" dirty="0" smtClean="0"/>
              <a:t>团结一致；（</a:t>
            </a:r>
            <a:r>
              <a:rPr lang="en-US" altLang="zh-CN" dirty="0" smtClean="0"/>
              <a:t>3</a:t>
            </a:r>
            <a:r>
              <a:rPr lang="zh-CN" altLang="en-US" dirty="0" smtClean="0"/>
              <a:t>）吸引</a:t>
            </a:r>
            <a:r>
              <a:rPr lang="zh-CN" altLang="en-US" dirty="0"/>
              <a:t>外部资源，商业计划书是外部利益相关者进行投资决策的重要参考，有助于潜在投资者投入相关资源</a:t>
            </a:r>
            <a:r>
              <a:rPr lang="zh-CN" altLang="en-US" dirty="0" smtClean="0"/>
              <a:t>。</a:t>
            </a:r>
            <a:endParaRPr lang="zh-CN" altLang="en-US" dirty="0"/>
          </a:p>
          <a:p>
            <a:r>
              <a:rPr lang="zh-CN" altLang="en-US" dirty="0"/>
              <a:t>商业计划书的编制</a:t>
            </a:r>
            <a:r>
              <a:rPr lang="zh-CN" altLang="en-US" dirty="0" smtClean="0"/>
              <a:t>原则</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目标</a:t>
            </a:r>
            <a:r>
              <a:rPr lang="zh-CN" altLang="en-US" dirty="0"/>
              <a:t>导向</a:t>
            </a:r>
            <a:r>
              <a:rPr lang="zh-CN" altLang="en-US" dirty="0" smtClean="0"/>
              <a:t>原则；（</a:t>
            </a:r>
            <a:r>
              <a:rPr lang="en-US" altLang="zh-CN" dirty="0" smtClean="0"/>
              <a:t>2</a:t>
            </a:r>
            <a:r>
              <a:rPr lang="zh-CN" altLang="en-US" dirty="0" smtClean="0"/>
              <a:t>）完整</a:t>
            </a:r>
            <a:r>
              <a:rPr lang="zh-CN" altLang="en-US" dirty="0"/>
              <a:t>一致</a:t>
            </a:r>
            <a:r>
              <a:rPr lang="zh-CN" altLang="en-US" dirty="0" smtClean="0"/>
              <a:t>原则；（</a:t>
            </a:r>
            <a:r>
              <a:rPr lang="en-US" altLang="zh-CN" dirty="0" smtClean="0"/>
              <a:t>3</a:t>
            </a:r>
            <a:r>
              <a:rPr lang="zh-CN" altLang="en-US" dirty="0" smtClean="0"/>
              <a:t>）优势</a:t>
            </a:r>
            <a:r>
              <a:rPr lang="zh-CN" altLang="en-US" dirty="0"/>
              <a:t>竞争</a:t>
            </a:r>
            <a:r>
              <a:rPr lang="zh-CN" altLang="en-US" dirty="0" smtClean="0"/>
              <a:t>原则；（</a:t>
            </a:r>
            <a:r>
              <a:rPr lang="en-US" altLang="zh-CN" dirty="0" smtClean="0"/>
              <a:t>4</a:t>
            </a:r>
            <a:r>
              <a:rPr lang="zh-CN" altLang="en-US" dirty="0" smtClean="0"/>
              <a:t>）团队</a:t>
            </a:r>
            <a:r>
              <a:rPr lang="zh-CN" altLang="en-US" dirty="0"/>
              <a:t>互补</a:t>
            </a:r>
            <a:r>
              <a:rPr lang="zh-CN" altLang="en-US" dirty="0" smtClean="0"/>
              <a:t>原则；（</a:t>
            </a:r>
            <a:r>
              <a:rPr lang="en-US" altLang="zh-CN" dirty="0" smtClean="0"/>
              <a:t>5</a:t>
            </a:r>
            <a:r>
              <a:rPr lang="zh-CN" altLang="en-US" dirty="0" smtClean="0"/>
              <a:t>）市场导向原则；（</a:t>
            </a:r>
            <a:r>
              <a:rPr lang="en-US" altLang="zh-CN" dirty="0" smtClean="0"/>
              <a:t>6</a:t>
            </a:r>
            <a:r>
              <a:rPr lang="zh-CN" altLang="en-US" dirty="0" smtClean="0"/>
              <a:t>）客观</a:t>
            </a:r>
            <a:r>
              <a:rPr lang="zh-CN" altLang="en-US" dirty="0"/>
              <a:t>实际</a:t>
            </a:r>
            <a:r>
              <a:rPr lang="zh-CN" altLang="en-US" dirty="0" smtClean="0"/>
              <a:t>原则</a:t>
            </a:r>
            <a:r>
              <a:rPr lang="zh-CN" altLang="en-US" dirty="0"/>
              <a:t>。</a:t>
            </a:r>
            <a:endParaRPr lang="en-US" altLang="zh-CN"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二、商业</a:t>
            </a:r>
            <a:r>
              <a:rPr lang="zh-CN" altLang="en-US" dirty="0"/>
              <a:t>计划书的基本内容</a:t>
            </a:r>
          </a:p>
        </p:txBody>
      </p:sp>
      <p:sp>
        <p:nvSpPr>
          <p:cNvPr id="3" name="内容占位符 2"/>
          <p:cNvSpPr>
            <a:spLocks noGrp="1"/>
          </p:cNvSpPr>
          <p:nvPr>
            <p:ph idx="1"/>
          </p:nvPr>
        </p:nvSpPr>
        <p:spPr/>
        <p:txBody>
          <a:bodyPr/>
          <a:lstStyle/>
          <a:p>
            <a:r>
              <a:rPr lang="zh-CN" altLang="en-US" b="1" dirty="0" smtClean="0"/>
              <a:t>封面</a:t>
            </a:r>
            <a:r>
              <a:rPr lang="zh-CN" altLang="en-US" dirty="0" smtClean="0"/>
              <a:t>。一</a:t>
            </a:r>
            <a:r>
              <a:rPr lang="zh-CN" altLang="en-US" dirty="0"/>
              <a:t>个好的封面会使投资者产生最初的好感，形成良好的</a:t>
            </a:r>
            <a:r>
              <a:rPr lang="zh-CN" altLang="en-US" dirty="0" smtClean="0"/>
              <a:t>第一印象</a:t>
            </a:r>
            <a:r>
              <a:rPr lang="zh-CN" altLang="en-US" dirty="0"/>
              <a:t>；</a:t>
            </a:r>
            <a:r>
              <a:rPr lang="zh-CN" altLang="en-US" dirty="0" smtClean="0"/>
              <a:t>封面</a:t>
            </a:r>
            <a:r>
              <a:rPr lang="zh-CN" altLang="en-US" dirty="0"/>
              <a:t>至少应当包括以下内容：公司或团队名称、公司地址、</a:t>
            </a:r>
            <a:r>
              <a:rPr lang="zh-CN" altLang="en-US" dirty="0" smtClean="0"/>
              <a:t>联系方式</a:t>
            </a:r>
            <a:r>
              <a:rPr lang="zh-CN" altLang="en-US" dirty="0"/>
              <a:t>（电话、电子邮箱）、法人代表或项目负责人、是否有保密原则等</a:t>
            </a:r>
            <a:r>
              <a:rPr lang="zh-CN" altLang="en-US" dirty="0" smtClean="0"/>
              <a:t>。</a:t>
            </a:r>
            <a:endParaRPr lang="zh-CN" altLang="en-US" dirty="0"/>
          </a:p>
          <a:p>
            <a:r>
              <a:rPr lang="zh-CN" altLang="en-US" b="1" dirty="0"/>
              <a:t>计划</a:t>
            </a:r>
            <a:r>
              <a:rPr lang="zh-CN" altLang="en-US" b="1" dirty="0" smtClean="0"/>
              <a:t>摘要</a:t>
            </a:r>
            <a:r>
              <a:rPr lang="zh-CN" altLang="en-US" dirty="0" smtClean="0"/>
              <a:t>。计划</a:t>
            </a:r>
            <a:r>
              <a:rPr lang="zh-CN" altLang="en-US" dirty="0"/>
              <a:t>摘要涵盖了计划的要点，以求一目了然</a:t>
            </a:r>
            <a:r>
              <a:rPr lang="zh-CN" altLang="en-US" dirty="0" smtClean="0"/>
              <a:t>，一般</a:t>
            </a:r>
            <a:r>
              <a:rPr lang="zh-CN" altLang="en-US" dirty="0"/>
              <a:t>包括以下内容：公司介绍、管理者及其组织、主要产品和业务范围、市场概貌、营销策略、销售计划、生产管理计划、财务计划、资金需求状况等。 摘要要尽量简明、生动，特别要说明自身企业的不同之处以及企业获取成功的市场因素。 </a:t>
            </a:r>
            <a:endParaRPr lang="en-US" altLang="zh-CN" dirty="0" smtClean="0"/>
          </a:p>
          <a:p>
            <a:r>
              <a:rPr lang="zh-CN" altLang="en-US" b="1" dirty="0" smtClean="0"/>
              <a:t>企业介绍</a:t>
            </a:r>
            <a:r>
              <a:rPr lang="zh-CN" altLang="en-US" dirty="0" smtClean="0"/>
              <a:t>。对</a:t>
            </a:r>
            <a:r>
              <a:rPr lang="zh-CN" altLang="en-US" dirty="0"/>
              <a:t>你的公司作出介绍</a:t>
            </a:r>
            <a:r>
              <a:rPr lang="zh-CN" altLang="en-US" dirty="0" smtClean="0"/>
              <a:t>，重点</a:t>
            </a:r>
            <a:r>
              <a:rPr lang="zh-CN" altLang="en-US" dirty="0"/>
              <a:t>是你的公司理念和如何制定公司的战略目标。 </a:t>
            </a:r>
          </a:p>
          <a:p>
            <a:r>
              <a:rPr lang="zh-CN" altLang="en-US" b="1" dirty="0" smtClean="0"/>
              <a:t>行业分析</a:t>
            </a:r>
            <a:r>
              <a:rPr lang="zh-CN" altLang="en-US" dirty="0" smtClean="0"/>
              <a:t>。正确</a:t>
            </a:r>
            <a:r>
              <a:rPr lang="zh-CN" altLang="en-US" dirty="0"/>
              <a:t>评价所选行业的基本特点、竞争状况以及未来的发展趋势等</a:t>
            </a:r>
            <a:r>
              <a:rPr lang="zh-CN" altLang="en-US" dirty="0" smtClean="0"/>
              <a:t>内容，常见的</a:t>
            </a:r>
            <a:r>
              <a:rPr lang="zh-CN" altLang="en-US" dirty="0"/>
              <a:t>典型问题</a:t>
            </a:r>
            <a:r>
              <a:rPr lang="zh-CN" altLang="en-US" dirty="0" smtClean="0"/>
              <a:t>如下：（</a:t>
            </a:r>
            <a:r>
              <a:rPr lang="en-US" altLang="zh-CN" dirty="0"/>
              <a:t>1</a:t>
            </a:r>
            <a:r>
              <a:rPr lang="zh-CN" altLang="en-US" dirty="0"/>
              <a:t>）该行业发展程度如何？现在的发展动态如何？ </a:t>
            </a:r>
            <a:r>
              <a:rPr lang="zh-CN" altLang="en-US" dirty="0" smtClean="0"/>
              <a:t>（</a:t>
            </a:r>
            <a:r>
              <a:rPr lang="en-US" altLang="zh-CN" dirty="0"/>
              <a:t>2</a:t>
            </a:r>
            <a:r>
              <a:rPr lang="zh-CN" altLang="en-US" dirty="0"/>
              <a:t>）创新和技术进步在该行业扮演着一个怎样的角色？ </a:t>
            </a:r>
            <a:r>
              <a:rPr lang="zh-CN" altLang="en-US" dirty="0" smtClean="0"/>
              <a:t>（</a:t>
            </a:r>
            <a:r>
              <a:rPr lang="en-US" altLang="zh-CN" dirty="0"/>
              <a:t>3</a:t>
            </a:r>
            <a:r>
              <a:rPr lang="zh-CN" altLang="en-US" dirty="0"/>
              <a:t>）该行业的总销售额有多少？总收入为多少？发展趋势怎样？ </a:t>
            </a:r>
            <a:r>
              <a:rPr lang="zh-CN" altLang="en-US" dirty="0" smtClean="0"/>
              <a:t>（</a:t>
            </a:r>
            <a:r>
              <a:rPr lang="en-US" altLang="zh-CN" dirty="0"/>
              <a:t>4</a:t>
            </a:r>
            <a:r>
              <a:rPr lang="zh-CN" altLang="en-US" dirty="0"/>
              <a:t>）价格趋向如何？ </a:t>
            </a:r>
            <a:r>
              <a:rPr lang="zh-CN" altLang="en-US" dirty="0" smtClean="0"/>
              <a:t>（</a:t>
            </a:r>
            <a:r>
              <a:rPr lang="en-US" altLang="zh-CN" dirty="0"/>
              <a:t>5</a:t>
            </a:r>
            <a:r>
              <a:rPr lang="zh-CN" altLang="en-US" dirty="0"/>
              <a:t>）经济发展对该行业的影响程度如何？政府是如何影响该行业的？ </a:t>
            </a:r>
            <a:r>
              <a:rPr lang="zh-CN" altLang="en-US" dirty="0" smtClean="0"/>
              <a:t>（</a:t>
            </a:r>
            <a:r>
              <a:rPr lang="en-US" altLang="zh-CN" dirty="0"/>
              <a:t>6</a:t>
            </a:r>
            <a:r>
              <a:rPr lang="zh-CN" altLang="en-US" dirty="0"/>
              <a:t>）是什么因素决定着行业的发展？ </a:t>
            </a:r>
            <a:r>
              <a:rPr lang="zh-CN" altLang="en-US" dirty="0" smtClean="0"/>
              <a:t>（</a:t>
            </a:r>
            <a:r>
              <a:rPr lang="en-US" altLang="zh-CN" dirty="0"/>
              <a:t>7</a:t>
            </a:r>
            <a:r>
              <a:rPr lang="zh-CN" altLang="en-US" dirty="0"/>
              <a:t>）竞争的本质是什么？你将采取什么样的战略？ </a:t>
            </a:r>
            <a:r>
              <a:rPr lang="zh-CN" altLang="en-US" dirty="0" smtClean="0"/>
              <a:t>（</a:t>
            </a:r>
            <a:r>
              <a:rPr lang="en-US" altLang="zh-CN" dirty="0"/>
              <a:t>8</a:t>
            </a:r>
            <a:r>
              <a:rPr lang="zh-CN" altLang="en-US" dirty="0"/>
              <a:t>）进入该行业的障碍是什么？你将如何克服？该行业典型的回报率有</a:t>
            </a:r>
            <a:r>
              <a:rPr lang="zh-CN" altLang="en-US" dirty="0" smtClean="0"/>
              <a:t>多少？</a:t>
            </a:r>
            <a:endParaRPr lang="zh-CN" altLang="en-US" dirty="0"/>
          </a:p>
          <a:p>
            <a:r>
              <a:rPr lang="zh-CN" altLang="en-US" b="1" dirty="0"/>
              <a:t>产品（服务）</a:t>
            </a:r>
            <a:r>
              <a:rPr lang="zh-CN" altLang="en-US" b="1" dirty="0" smtClean="0"/>
              <a:t>介绍</a:t>
            </a:r>
            <a:r>
              <a:rPr lang="zh-CN" altLang="en-US" dirty="0" smtClean="0"/>
              <a:t>。产品</a:t>
            </a:r>
            <a:r>
              <a:rPr lang="zh-CN" altLang="en-US" dirty="0"/>
              <a:t>介绍应包括以下内容：产品的概念、性能及特性，主要产品介绍，产品的市场竞争力，产品的研究和开发过程，发展新产品的计划和成本分析，产品的市场前景预测，产品的品牌和专利，等等</a:t>
            </a:r>
            <a:r>
              <a:rPr lang="zh-CN" altLang="en-US" dirty="0" smtClean="0"/>
              <a:t>。</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二、商业计划书的基本内容</a:t>
            </a:r>
          </a:p>
        </p:txBody>
      </p:sp>
      <p:sp>
        <p:nvSpPr>
          <p:cNvPr id="3" name="内容占位符 2"/>
          <p:cNvSpPr>
            <a:spLocks noGrp="1"/>
          </p:cNvSpPr>
          <p:nvPr>
            <p:ph idx="1"/>
          </p:nvPr>
        </p:nvSpPr>
        <p:spPr/>
        <p:txBody>
          <a:bodyPr/>
          <a:lstStyle/>
          <a:p>
            <a:r>
              <a:rPr lang="zh-CN" altLang="en-US" b="1" dirty="0" smtClean="0"/>
              <a:t>人员及组织结构</a:t>
            </a:r>
            <a:r>
              <a:rPr lang="zh-CN" altLang="en-US" dirty="0" smtClean="0"/>
              <a:t>。在商业计划书中，必须要对主要管理人员加以阐明，介绍他们所具有的能力，他们在本企业中的职务和责任，他们过去的详细经历及背景。此外，还应对公司结构做一简要介绍，包括：公司的组织机构图；各部门的功能与责任；各部门的负责人及主要成员；公司的报酬体系；公司的股东名单，包括认股权、比例和特权；公司的董事会成员；各位董事的背景资料。</a:t>
            </a:r>
            <a:endParaRPr lang="zh-CN" altLang="en-US" dirty="0"/>
          </a:p>
          <a:p>
            <a:r>
              <a:rPr lang="zh-CN" altLang="en-US" b="1" dirty="0" smtClean="0"/>
              <a:t>市场预测</a:t>
            </a:r>
            <a:r>
              <a:rPr lang="zh-CN" altLang="en-US" dirty="0" smtClean="0"/>
              <a:t>。市场预测</a:t>
            </a:r>
            <a:r>
              <a:rPr lang="zh-CN" altLang="en-US" dirty="0"/>
              <a:t>应包括以下</a:t>
            </a:r>
            <a:r>
              <a:rPr lang="zh-CN" altLang="en-US" dirty="0" smtClean="0"/>
              <a:t>内容</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需求预测；（</a:t>
            </a:r>
            <a:r>
              <a:rPr lang="en-US" altLang="zh-CN" dirty="0" smtClean="0"/>
              <a:t>2</a:t>
            </a:r>
            <a:r>
              <a:rPr lang="zh-CN" altLang="en-US" dirty="0" smtClean="0"/>
              <a:t>）市场预测</a:t>
            </a:r>
            <a:r>
              <a:rPr lang="zh-CN" altLang="en-US" dirty="0"/>
              <a:t>市场现状</a:t>
            </a:r>
            <a:r>
              <a:rPr lang="zh-CN" altLang="en-US" dirty="0" smtClean="0"/>
              <a:t>综述；（</a:t>
            </a:r>
            <a:r>
              <a:rPr lang="en-US" altLang="zh-CN" dirty="0" smtClean="0"/>
              <a:t>3</a:t>
            </a:r>
            <a:r>
              <a:rPr lang="zh-CN" altLang="en-US" dirty="0" smtClean="0"/>
              <a:t>）竞争</a:t>
            </a:r>
            <a:r>
              <a:rPr lang="zh-CN" altLang="en-US" dirty="0"/>
              <a:t>厂商</a:t>
            </a:r>
            <a:r>
              <a:rPr lang="zh-CN" altLang="en-US" dirty="0" smtClean="0"/>
              <a:t>概览；（</a:t>
            </a:r>
            <a:r>
              <a:rPr lang="en-US" altLang="zh-CN" dirty="0" smtClean="0"/>
              <a:t>4</a:t>
            </a:r>
            <a:r>
              <a:rPr lang="zh-CN" altLang="en-US" dirty="0" smtClean="0"/>
              <a:t>）目标</a:t>
            </a:r>
            <a:r>
              <a:rPr lang="zh-CN" altLang="en-US" dirty="0"/>
              <a:t>顾客和目标</a:t>
            </a:r>
            <a:r>
              <a:rPr lang="zh-CN" altLang="en-US" dirty="0" smtClean="0"/>
              <a:t>市场；（</a:t>
            </a:r>
            <a:r>
              <a:rPr lang="en-US" altLang="zh-CN" dirty="0" smtClean="0"/>
              <a:t>5</a:t>
            </a:r>
            <a:r>
              <a:rPr lang="zh-CN" altLang="en-US" dirty="0" smtClean="0"/>
              <a:t>）本</a:t>
            </a:r>
            <a:r>
              <a:rPr lang="zh-CN" altLang="en-US" dirty="0"/>
              <a:t>企业产品的市场地位等</a:t>
            </a:r>
            <a:r>
              <a:rPr lang="zh-CN" altLang="en-US" dirty="0" smtClean="0"/>
              <a:t>。</a:t>
            </a:r>
            <a:endParaRPr lang="zh-CN" altLang="en-US" dirty="0"/>
          </a:p>
          <a:p>
            <a:r>
              <a:rPr lang="zh-CN" altLang="en-US" b="1" dirty="0"/>
              <a:t>营销策略</a:t>
            </a:r>
            <a:r>
              <a:rPr lang="zh-CN" altLang="en-US" dirty="0" smtClean="0"/>
              <a:t>。营销</a:t>
            </a:r>
            <a:r>
              <a:rPr lang="zh-CN" altLang="en-US" dirty="0"/>
              <a:t>策略应包括以下内容</a:t>
            </a:r>
            <a:r>
              <a:rPr lang="zh-CN" altLang="en-US" dirty="0" smtClean="0"/>
              <a:t>：（</a:t>
            </a:r>
            <a:r>
              <a:rPr lang="en-US" altLang="zh-CN" dirty="0"/>
              <a:t>1</a:t>
            </a:r>
            <a:r>
              <a:rPr lang="zh-CN" altLang="en-US" dirty="0"/>
              <a:t>）市场机构和营销渠道的</a:t>
            </a:r>
            <a:r>
              <a:rPr lang="zh-CN" altLang="en-US" dirty="0" smtClean="0"/>
              <a:t>选择；（</a:t>
            </a:r>
            <a:r>
              <a:rPr lang="en-US" altLang="zh-CN" dirty="0"/>
              <a:t>2</a:t>
            </a:r>
            <a:r>
              <a:rPr lang="zh-CN" altLang="en-US" dirty="0"/>
              <a:t>）营销队伍和</a:t>
            </a:r>
            <a:r>
              <a:rPr lang="zh-CN" altLang="en-US" dirty="0" smtClean="0"/>
              <a:t>管理；（</a:t>
            </a:r>
            <a:r>
              <a:rPr lang="en-US" altLang="zh-CN" dirty="0"/>
              <a:t>3</a:t>
            </a:r>
            <a:r>
              <a:rPr lang="zh-CN" altLang="en-US" dirty="0"/>
              <a:t>）促销计划和广告</a:t>
            </a:r>
            <a:r>
              <a:rPr lang="zh-CN" altLang="en-US" dirty="0" smtClean="0"/>
              <a:t>策略；（</a:t>
            </a:r>
            <a:r>
              <a:rPr lang="en-US" altLang="zh-CN" dirty="0"/>
              <a:t>4</a:t>
            </a:r>
            <a:r>
              <a:rPr lang="zh-CN" altLang="en-US" dirty="0"/>
              <a:t>）价格</a:t>
            </a:r>
            <a:r>
              <a:rPr lang="zh-CN" altLang="en-US" dirty="0" smtClean="0"/>
              <a:t>决策。</a:t>
            </a:r>
            <a:endParaRPr lang="en-US" altLang="zh-CN" dirty="0" smtClean="0"/>
          </a:p>
          <a:p>
            <a:r>
              <a:rPr lang="zh-CN" altLang="en-US" b="1" dirty="0" smtClean="0"/>
              <a:t>制造计划</a:t>
            </a:r>
            <a:r>
              <a:rPr lang="zh-CN" altLang="en-US" dirty="0" smtClean="0"/>
              <a:t>。商业</a:t>
            </a:r>
            <a:r>
              <a:rPr lang="zh-CN" altLang="en-US" dirty="0"/>
              <a:t>计划书中的生产制造计划应包括以下内容： </a:t>
            </a:r>
            <a:r>
              <a:rPr lang="zh-CN" altLang="en-US" dirty="0" smtClean="0"/>
              <a:t>（</a:t>
            </a:r>
            <a:r>
              <a:rPr lang="en-US" altLang="zh-CN" dirty="0"/>
              <a:t>1</a:t>
            </a:r>
            <a:r>
              <a:rPr lang="zh-CN" altLang="en-US" dirty="0"/>
              <a:t>）产品制造和技术设备</a:t>
            </a:r>
            <a:r>
              <a:rPr lang="zh-CN" altLang="en-US" dirty="0" smtClean="0"/>
              <a:t>现状；（</a:t>
            </a:r>
            <a:r>
              <a:rPr lang="en-US" altLang="zh-CN" dirty="0"/>
              <a:t>2</a:t>
            </a:r>
            <a:r>
              <a:rPr lang="zh-CN" altLang="en-US" dirty="0"/>
              <a:t>）新产品投产</a:t>
            </a:r>
            <a:r>
              <a:rPr lang="zh-CN" altLang="en-US" dirty="0" smtClean="0"/>
              <a:t>计划；（</a:t>
            </a:r>
            <a:r>
              <a:rPr lang="en-US" altLang="zh-CN" dirty="0"/>
              <a:t>3</a:t>
            </a:r>
            <a:r>
              <a:rPr lang="zh-CN" altLang="en-US" dirty="0"/>
              <a:t>）技术提升和设备更新的</a:t>
            </a:r>
            <a:r>
              <a:rPr lang="zh-CN" altLang="en-US" dirty="0" smtClean="0"/>
              <a:t>要求；（</a:t>
            </a:r>
            <a:r>
              <a:rPr lang="en-US" altLang="zh-CN" dirty="0"/>
              <a:t>4</a:t>
            </a:r>
            <a:r>
              <a:rPr lang="zh-CN" altLang="en-US" dirty="0"/>
              <a:t>）质量控制和质量改进计划。 </a:t>
            </a:r>
          </a:p>
          <a:p>
            <a:r>
              <a:rPr lang="zh-CN" altLang="en-US" b="1" dirty="0"/>
              <a:t>财务</a:t>
            </a:r>
            <a:r>
              <a:rPr lang="zh-CN" altLang="en-US" b="1" dirty="0" smtClean="0"/>
              <a:t>规划</a:t>
            </a:r>
            <a:r>
              <a:rPr lang="zh-CN" altLang="en-US" dirty="0" smtClean="0"/>
              <a:t>。财务</a:t>
            </a:r>
            <a:r>
              <a:rPr lang="zh-CN" altLang="en-US" dirty="0"/>
              <a:t>规划一般要包括以下内容： 其中重点是现金流量表、资产负债表以及损益表的制备</a:t>
            </a:r>
            <a:r>
              <a:rPr lang="zh-CN" altLang="en-US" dirty="0" smtClean="0"/>
              <a:t>。</a:t>
            </a:r>
            <a:endParaRPr lang="en-US" altLang="zh-CN" dirty="0" smtClean="0"/>
          </a:p>
          <a:p>
            <a:r>
              <a:rPr lang="zh-CN" altLang="en-US" b="1" dirty="0" smtClean="0"/>
              <a:t>风险</a:t>
            </a:r>
            <a:r>
              <a:rPr lang="zh-CN" altLang="en-US" b="1" dirty="0"/>
              <a:t>与风险</a:t>
            </a:r>
            <a:r>
              <a:rPr lang="zh-CN" altLang="en-US" b="1" dirty="0" smtClean="0"/>
              <a:t>管理</a:t>
            </a:r>
            <a:r>
              <a:rPr lang="zh-CN" altLang="en-US" dirty="0" smtClean="0"/>
              <a:t>。包括：（</a:t>
            </a:r>
            <a:r>
              <a:rPr lang="en-US" altLang="zh-CN" dirty="0"/>
              <a:t>1</a:t>
            </a:r>
            <a:r>
              <a:rPr lang="zh-CN" altLang="en-US" dirty="0"/>
              <a:t>）你的公司在市场、竞争和技术方面都有哪些基本的风险？ </a:t>
            </a:r>
            <a:r>
              <a:rPr lang="zh-CN" altLang="en-US" dirty="0" smtClean="0"/>
              <a:t>（</a:t>
            </a:r>
            <a:r>
              <a:rPr lang="en-US" altLang="zh-CN" dirty="0"/>
              <a:t>2</a:t>
            </a:r>
            <a:r>
              <a:rPr lang="zh-CN" altLang="en-US" dirty="0"/>
              <a:t>）你准备怎样应付这些风险？ </a:t>
            </a:r>
            <a:r>
              <a:rPr lang="zh-CN" altLang="en-US" dirty="0" smtClean="0"/>
              <a:t>（</a:t>
            </a:r>
            <a:r>
              <a:rPr lang="en-US" altLang="zh-CN" dirty="0"/>
              <a:t>3</a:t>
            </a:r>
            <a:r>
              <a:rPr lang="zh-CN" altLang="en-US" dirty="0"/>
              <a:t>）就你看来，你的公司还有一些什么样的附加机会？ </a:t>
            </a:r>
            <a:r>
              <a:rPr lang="zh-CN" altLang="en-US" dirty="0" smtClean="0"/>
              <a:t>（</a:t>
            </a:r>
            <a:r>
              <a:rPr lang="en-US" altLang="zh-CN" dirty="0"/>
              <a:t>4</a:t>
            </a:r>
            <a:r>
              <a:rPr lang="zh-CN" altLang="en-US" dirty="0"/>
              <a:t>）在你的资本基础上如何进行扩展？ </a:t>
            </a:r>
            <a:r>
              <a:rPr lang="zh-CN" altLang="en-US" dirty="0" smtClean="0"/>
              <a:t>（</a:t>
            </a:r>
            <a:r>
              <a:rPr lang="en-US" altLang="zh-CN" dirty="0"/>
              <a:t>5</a:t>
            </a:r>
            <a:r>
              <a:rPr lang="zh-CN" altLang="en-US" dirty="0"/>
              <a:t>）在最好和最坏情形下，你的五年计划表现如何？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三、项目</a:t>
            </a:r>
            <a:r>
              <a:rPr lang="zh-CN" altLang="en-US" dirty="0"/>
              <a:t>路演</a:t>
            </a:r>
          </a:p>
        </p:txBody>
      </p:sp>
      <p:sp>
        <p:nvSpPr>
          <p:cNvPr id="3" name="内容占位符 2"/>
          <p:cNvSpPr>
            <a:spLocks noGrp="1"/>
          </p:cNvSpPr>
          <p:nvPr>
            <p:ph idx="1"/>
          </p:nvPr>
        </p:nvSpPr>
        <p:spPr/>
        <p:txBody>
          <a:bodyPr/>
          <a:lstStyle/>
          <a:p>
            <a:r>
              <a:rPr lang="zh-CN" altLang="en-US" dirty="0" smtClean="0"/>
              <a:t>项目</a:t>
            </a:r>
            <a:r>
              <a:rPr lang="zh-CN" altLang="en-US" dirty="0"/>
              <a:t>路演就是企业或创业代表在讲台上向投资方讲解项目属性、发展计划和融资计划，一般分为线上路演和线下路演，以线下路演为主。线上项目路演主要是通过</a:t>
            </a:r>
            <a:r>
              <a:rPr lang="en-US" altLang="zh-CN" dirty="0"/>
              <a:t>QQ </a:t>
            </a:r>
            <a:r>
              <a:rPr lang="zh-CN" altLang="en-US" dirty="0"/>
              <a:t>群、微信群或者在线视频等互联网方式对项目进行讲解；线下项目路演主要通过活动专场对投资人进行面对面的演讲以及交流</a:t>
            </a:r>
            <a:r>
              <a:rPr lang="zh-CN" altLang="en-US" dirty="0" smtClean="0"/>
              <a:t>。</a:t>
            </a:r>
            <a:endParaRPr lang="zh-CN" altLang="en-US" dirty="0"/>
          </a:p>
          <a:p>
            <a:r>
              <a:rPr lang="zh-CN" altLang="en-US" dirty="0"/>
              <a:t>项目路演前的</a:t>
            </a:r>
            <a:r>
              <a:rPr lang="zh-CN" altLang="en-US" dirty="0" smtClean="0"/>
              <a:t>准备：（</a:t>
            </a:r>
            <a:r>
              <a:rPr lang="en-US" altLang="zh-CN" dirty="0" smtClean="0"/>
              <a:t>1</a:t>
            </a:r>
            <a:r>
              <a:rPr lang="zh-CN" altLang="en-US" dirty="0" smtClean="0"/>
              <a:t>）准备</a:t>
            </a:r>
            <a:r>
              <a:rPr lang="zh-CN" altLang="en-US" dirty="0"/>
              <a:t>一份简洁清晰的路演</a:t>
            </a:r>
            <a:r>
              <a:rPr lang="en-US" altLang="zh-CN" dirty="0"/>
              <a:t>PPT </a:t>
            </a:r>
            <a:r>
              <a:rPr lang="zh-CN" altLang="en-US" dirty="0" smtClean="0"/>
              <a:t>；（</a:t>
            </a:r>
            <a:r>
              <a:rPr lang="en-US" altLang="zh-CN" dirty="0" smtClean="0"/>
              <a:t>2</a:t>
            </a:r>
            <a:r>
              <a:rPr lang="zh-CN" altLang="en-US" dirty="0" smtClean="0"/>
              <a:t>）准备</a:t>
            </a:r>
            <a:r>
              <a:rPr lang="zh-CN" altLang="en-US" dirty="0"/>
              <a:t>一份完整的商业计划</a:t>
            </a:r>
            <a:r>
              <a:rPr lang="zh-CN" altLang="en-US" dirty="0" smtClean="0"/>
              <a:t>书；（</a:t>
            </a:r>
            <a:r>
              <a:rPr lang="en-US" altLang="zh-CN" dirty="0" smtClean="0"/>
              <a:t>3</a:t>
            </a:r>
            <a:r>
              <a:rPr lang="zh-CN" altLang="en-US" dirty="0" smtClean="0"/>
              <a:t>）准备好</a:t>
            </a:r>
            <a:r>
              <a:rPr lang="zh-CN" altLang="en-US" dirty="0"/>
              <a:t>有趣有条理的演</a:t>
            </a:r>
            <a:r>
              <a:rPr lang="zh-CN" altLang="en-US" dirty="0" smtClean="0"/>
              <a:t>讲稿。</a:t>
            </a:r>
            <a:endParaRPr lang="zh-CN" altLang="en-US" dirty="0"/>
          </a:p>
          <a:p>
            <a:r>
              <a:rPr lang="zh-CN" altLang="en-US" dirty="0"/>
              <a:t>项目路演的</a:t>
            </a:r>
            <a:r>
              <a:rPr lang="zh-CN" altLang="en-US" dirty="0" smtClean="0"/>
              <a:t>技巧：（</a:t>
            </a:r>
            <a:r>
              <a:rPr lang="en-US" altLang="zh-CN" dirty="0" smtClean="0"/>
              <a:t>1</a:t>
            </a:r>
            <a:r>
              <a:rPr lang="zh-CN" altLang="en-US" dirty="0" smtClean="0"/>
              <a:t>）彰</a:t>
            </a:r>
            <a:r>
              <a:rPr lang="zh-CN" altLang="en-US" dirty="0"/>
              <a:t>显团队软实力。一切成败的核心因素是人，一个什么样的人带出一群怎么样的人，必须在短短几分钟内，向投资人证明，将优秀创意落地的你是靠谱的，这是一切后续的</a:t>
            </a:r>
            <a:r>
              <a:rPr lang="zh-CN" altLang="en-US" dirty="0" smtClean="0"/>
              <a:t>起点；（</a:t>
            </a:r>
            <a:r>
              <a:rPr lang="en-US" altLang="zh-CN" dirty="0" smtClean="0"/>
              <a:t>2</a:t>
            </a:r>
            <a:r>
              <a:rPr lang="zh-CN" altLang="en-US" dirty="0" smtClean="0"/>
              <a:t>）用</a:t>
            </a:r>
            <a:r>
              <a:rPr lang="zh-CN" altLang="en-US" dirty="0"/>
              <a:t>数据证实逻辑。你的商业梦想，凭什么让人充满希望，是自以为的头脑发热还是客观立体的分析预测，答案要一目了然的</a:t>
            </a:r>
            <a:r>
              <a:rPr lang="zh-CN" altLang="en-US" dirty="0" smtClean="0"/>
              <a:t>直观；（</a:t>
            </a:r>
            <a:r>
              <a:rPr lang="en-US" altLang="zh-CN" dirty="0" smtClean="0"/>
              <a:t>3</a:t>
            </a:r>
            <a:r>
              <a:rPr lang="zh-CN" altLang="en-US" dirty="0" smtClean="0"/>
              <a:t>）以</a:t>
            </a:r>
            <a:r>
              <a:rPr lang="zh-CN" altLang="en-US" dirty="0"/>
              <a:t>价值驱动利益聚集核心竞争力，解决最大最要命的市场痛点，完备的系统化实施策略，用团队、产品、运营多维度证实项目的市场价值闭环，确保投资利益持续发展利益最大化。</a:t>
            </a:r>
            <a:endParaRPr lang="en-US" altLang="zh-CN"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第八单元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smtClean="0">
                <a:sym typeface="+mn-ea"/>
              </a:rPr>
              <a:t>创业资源</a:t>
            </a:r>
            <a:endParaRPr lang="zh-CN" altLang="en-US" dirty="0">
              <a:sym typeface="+mn-ea"/>
            </a:endParaRP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一、创业资源</a:t>
            </a:r>
            <a:endParaRPr lang="zh-CN" altLang="en-US" dirty="0"/>
          </a:p>
        </p:txBody>
      </p:sp>
      <p:sp>
        <p:nvSpPr>
          <p:cNvPr id="3" name="内容占位符 2"/>
          <p:cNvSpPr>
            <a:spLocks noGrp="1"/>
          </p:cNvSpPr>
          <p:nvPr>
            <p:ph idx="1"/>
          </p:nvPr>
        </p:nvSpPr>
        <p:spPr/>
        <p:txBody>
          <a:bodyPr/>
          <a:lstStyle/>
          <a:p>
            <a:r>
              <a:rPr lang="zh-CN" altLang="en-US" dirty="0" smtClean="0"/>
              <a:t>创业</a:t>
            </a:r>
            <a:r>
              <a:rPr lang="zh-CN" altLang="en-US" dirty="0"/>
              <a:t>资源，是指新创企业在创造价值的过程中需要的特定的资产，包括有形与无形的资产，它是新创企业创立和运营的必要条件，主要表现形式为创业人才、创业资本、创业机会、创业技术和创业管理等</a:t>
            </a:r>
            <a:r>
              <a:rPr lang="zh-CN" altLang="en-US" dirty="0" smtClean="0"/>
              <a:t>。</a:t>
            </a:r>
            <a:endParaRPr lang="zh-CN" altLang="en-US" dirty="0"/>
          </a:p>
          <a:p>
            <a:r>
              <a:rPr lang="zh-CN" altLang="en-US" dirty="0"/>
              <a:t>创业资源的</a:t>
            </a:r>
            <a:r>
              <a:rPr lang="zh-CN" altLang="en-US" dirty="0" smtClean="0"/>
              <a:t>构成：（</a:t>
            </a:r>
            <a:r>
              <a:rPr lang="en-US" altLang="zh-CN" dirty="0" smtClean="0"/>
              <a:t>1</a:t>
            </a:r>
            <a:r>
              <a:rPr lang="zh-CN" altLang="en-US" dirty="0" smtClean="0"/>
              <a:t>）要素</a:t>
            </a:r>
            <a:r>
              <a:rPr lang="zh-CN" altLang="en-US" dirty="0"/>
              <a:t>资源 </a:t>
            </a:r>
            <a:r>
              <a:rPr lang="zh-CN" altLang="en-US" dirty="0" smtClean="0"/>
              <a:t>，包括场地资源、资金资源、人才资源、管理资源、科技资源；（</a:t>
            </a:r>
            <a:r>
              <a:rPr lang="en-US" altLang="zh-CN" dirty="0" smtClean="0"/>
              <a:t>2</a:t>
            </a:r>
            <a:r>
              <a:rPr lang="zh-CN" altLang="en-US" dirty="0" smtClean="0"/>
              <a:t>）环境资源，包括政策资源、信息资源、文化资源、品牌资源。</a:t>
            </a:r>
            <a:endParaRPr lang="zh-CN" altLang="en-US" dirty="0"/>
          </a:p>
          <a:p>
            <a:r>
              <a:rPr lang="zh-CN" altLang="en-US" dirty="0"/>
              <a:t>创业资源获取来自两个</a:t>
            </a:r>
            <a:r>
              <a:rPr lang="zh-CN" altLang="en-US" dirty="0" smtClean="0"/>
              <a:t>方面：一</a:t>
            </a:r>
            <a:r>
              <a:rPr lang="zh-CN" altLang="en-US" dirty="0"/>
              <a:t>是自有资源，二是外部资源</a:t>
            </a:r>
            <a:r>
              <a:rPr lang="zh-CN" altLang="en-US" dirty="0" smtClean="0"/>
              <a:t>。（</a:t>
            </a:r>
            <a:r>
              <a:rPr lang="en-US" altLang="zh-CN" dirty="0" smtClean="0"/>
              <a:t>1</a:t>
            </a:r>
            <a:r>
              <a:rPr lang="zh-CN" altLang="en-US" dirty="0" smtClean="0"/>
              <a:t>）自</a:t>
            </a:r>
            <a:r>
              <a:rPr lang="zh-CN" altLang="en-US" dirty="0"/>
              <a:t>有资源主要</a:t>
            </a:r>
            <a:r>
              <a:rPr lang="zh-CN" altLang="en-US" dirty="0" smtClean="0"/>
              <a:t>指创业者</a:t>
            </a:r>
            <a:r>
              <a:rPr lang="zh-CN" altLang="en-US" dirty="0"/>
              <a:t>或创业团队自身拥有的、可用于创业的资金、技术、创业机会信息、自建的营销网络、控制的物质资源或管理才能、管理组织等。自有资源可以通过内部培育和开发，企业通过一定的方式在内部开发无形资产、培训员工以及促进内部学习等获取有益的资源</a:t>
            </a:r>
            <a:r>
              <a:rPr lang="zh-CN" altLang="en-US" dirty="0" smtClean="0"/>
              <a:t>。（</a:t>
            </a:r>
            <a:r>
              <a:rPr lang="en-US" altLang="zh-CN" dirty="0" smtClean="0"/>
              <a:t>2</a:t>
            </a:r>
            <a:r>
              <a:rPr lang="zh-CN" altLang="en-US" dirty="0" smtClean="0"/>
              <a:t>）外部</a:t>
            </a:r>
            <a:r>
              <a:rPr lang="zh-CN" altLang="en-US" dirty="0"/>
              <a:t>资源则包括亲朋好友、同学、同事、商务伙伴或其他投资者的社会关系及其资源，或者能够借用的人、财、空间、设备或其他原材料等</a:t>
            </a:r>
            <a:r>
              <a:rPr lang="zh-CN" altLang="en-US" dirty="0" smtClean="0"/>
              <a:t>。</a:t>
            </a:r>
            <a:endParaRPr lang="zh-CN" altLang="en-US" dirty="0"/>
          </a:p>
          <a:p>
            <a:r>
              <a:rPr lang="zh-CN" altLang="en-US" dirty="0"/>
              <a:t>创业资源获取途径包括市场途径和非市场途径。市场途径是指通过支付全额费用在市场购买相关资源，非市场途径则指通过社会关系，用最小的代价甚至是无偿获取</a:t>
            </a:r>
            <a:r>
              <a:rPr lang="zh-CN" altLang="en-US" dirty="0" smtClean="0"/>
              <a:t>资源</a:t>
            </a:r>
            <a:r>
              <a:rPr lang="zh-CN" altLang="en-US" dirty="0"/>
              <a:t>，</a:t>
            </a:r>
            <a:r>
              <a:rPr lang="zh-CN" altLang="en-US" dirty="0" smtClean="0"/>
              <a:t>创业者</a:t>
            </a:r>
            <a:r>
              <a:rPr lang="zh-CN" altLang="en-US" dirty="0"/>
              <a:t>自有资源往往是非市场途径获取的。</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二、创业融资</a:t>
            </a:r>
            <a:endParaRPr lang="zh-CN" altLang="en-US" dirty="0"/>
          </a:p>
        </p:txBody>
      </p:sp>
      <p:sp>
        <p:nvSpPr>
          <p:cNvPr id="3" name="内容占位符 2"/>
          <p:cNvSpPr>
            <a:spLocks noGrp="1"/>
          </p:cNvSpPr>
          <p:nvPr>
            <p:ph idx="1"/>
          </p:nvPr>
        </p:nvSpPr>
        <p:spPr/>
        <p:txBody>
          <a:bodyPr/>
          <a:lstStyle/>
          <a:p>
            <a:r>
              <a:rPr lang="zh-CN" altLang="en-US" dirty="0" smtClean="0"/>
              <a:t>融资</a:t>
            </a:r>
            <a:r>
              <a:rPr lang="zh-CN" altLang="en-US" dirty="0"/>
              <a:t>，就是资本的融通。广义的融资是指资本在持有人之间流动，以余补缺的一种经济行为。狭义融资主要是指资本的融入，即通常说的资本来源。创业融资是指创业者为了将创意转化为现实，通过不同的渠道，采用不同的方式筹集资金以建立企业的过程</a:t>
            </a:r>
            <a:r>
              <a:rPr lang="zh-CN" altLang="en-US" dirty="0" smtClean="0"/>
              <a:t>。</a:t>
            </a:r>
            <a:endParaRPr lang="en-US" altLang="zh-CN" dirty="0" smtClean="0"/>
          </a:p>
        </p:txBody>
      </p:sp>
      <p:pic>
        <p:nvPicPr>
          <p:cNvPr id="4" name="图片 3"/>
          <p:cNvPicPr>
            <a:picLocks noChangeAspect="1"/>
          </p:cNvPicPr>
          <p:nvPr/>
        </p:nvPicPr>
        <p:blipFill>
          <a:blip r:embed="rId2" cstate="print"/>
          <a:stretch>
            <a:fillRect/>
          </a:stretch>
        </p:blipFill>
        <p:spPr>
          <a:xfrm>
            <a:off x="5006975" y="2280285"/>
            <a:ext cx="5482590" cy="304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二、创新的类型</a:t>
            </a:r>
          </a:p>
        </p:txBody>
      </p:sp>
      <p:sp>
        <p:nvSpPr>
          <p:cNvPr id="3" name="内容占位符 2"/>
          <p:cNvSpPr>
            <a:spLocks noGrp="1"/>
          </p:cNvSpPr>
          <p:nvPr>
            <p:ph idx="1"/>
          </p:nvPr>
        </p:nvSpPr>
        <p:spPr/>
        <p:txBody>
          <a:bodyPr/>
          <a:lstStyle/>
          <a:p>
            <a:r>
              <a:rPr lang="zh-CN" altLang="en-US" b="1"/>
              <a:t>根据创新的表现形式进行分类</a:t>
            </a:r>
            <a:r>
              <a:rPr lang="zh-CN" altLang="en-US"/>
              <a:t>，如知识创新、技术创新、服务创新、制度创新、组织创新、管理创新等。</a:t>
            </a:r>
          </a:p>
          <a:p>
            <a:r>
              <a:rPr lang="zh-CN" altLang="en-US" b="1"/>
              <a:t>根据创新的领域进行分类</a:t>
            </a:r>
            <a:r>
              <a:rPr lang="zh-CN" altLang="en-US"/>
              <a:t>，如教育创新、金融创新、工业创新、农业创新、国防创新、社会创新、文化创新等。</a:t>
            </a:r>
          </a:p>
          <a:p>
            <a:r>
              <a:rPr lang="zh-CN" altLang="en-US" b="1"/>
              <a:t>根据创新的行为主体进行分类</a:t>
            </a:r>
            <a:r>
              <a:rPr lang="zh-CN" altLang="en-US"/>
              <a:t>，如政府创新、企业创新、团体创新、大学创新、科研机构创新、个人创新等。</a:t>
            </a:r>
          </a:p>
          <a:p>
            <a:r>
              <a:rPr lang="zh-CN" altLang="en-US" b="1"/>
              <a:t>根据创新的方式进行分类</a:t>
            </a:r>
            <a:r>
              <a:rPr lang="zh-CN" altLang="en-US"/>
              <a:t>，如独立创新、合作创新等。</a:t>
            </a:r>
          </a:p>
          <a:p>
            <a:r>
              <a:rPr lang="zh-CN" altLang="en-US" b="1"/>
              <a:t>根据创新的意义大小进行分类</a:t>
            </a:r>
            <a:r>
              <a:rPr lang="zh-CN" altLang="en-US"/>
              <a:t>，如渐进性创新、突破性创新、革命性创新等。</a:t>
            </a:r>
          </a:p>
          <a:p>
            <a:r>
              <a:rPr lang="zh-CN" altLang="en-US" b="1"/>
              <a:t>根据创新的效果进行分类</a:t>
            </a:r>
            <a:r>
              <a:rPr lang="zh-CN" altLang="en-US"/>
              <a:t>，如有价值的创新，如电脑发明等；无价值的创新，如没有市场需求的新产品等；负效应创新，如污染环境的新产品等。</a:t>
            </a:r>
          </a:p>
          <a:p>
            <a:r>
              <a:rPr lang="zh-CN" altLang="en-US" b="1"/>
              <a:t>根据创新的层次进行分类</a:t>
            </a:r>
            <a:r>
              <a:rPr lang="zh-CN" altLang="en-US"/>
              <a:t>，如首创型创新、改进型创新、应用型创新。</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三、高职</a:t>
            </a:r>
            <a:r>
              <a:rPr lang="zh-CN" altLang="en-US" dirty="0"/>
              <a:t>学生创业融资</a:t>
            </a:r>
            <a:r>
              <a:rPr lang="zh-CN" altLang="en-US" dirty="0" smtClean="0"/>
              <a:t>渠道</a:t>
            </a:r>
            <a:endParaRPr lang="zh-CN" altLang="en-US" dirty="0"/>
          </a:p>
        </p:txBody>
      </p:sp>
      <p:sp>
        <p:nvSpPr>
          <p:cNvPr id="3" name="内容占位符 2"/>
          <p:cNvSpPr>
            <a:spLocks noGrp="1"/>
          </p:cNvSpPr>
          <p:nvPr>
            <p:ph idx="1"/>
          </p:nvPr>
        </p:nvSpPr>
        <p:spPr/>
        <p:txBody>
          <a:bodyPr/>
          <a:lstStyle/>
          <a:p>
            <a:r>
              <a:rPr lang="zh-CN" altLang="en-US" b="1" dirty="0" smtClean="0"/>
              <a:t>高校</a:t>
            </a:r>
            <a:r>
              <a:rPr lang="zh-CN" altLang="en-US" b="1" dirty="0"/>
              <a:t>创业基金</a:t>
            </a:r>
            <a:r>
              <a:rPr lang="zh-CN" altLang="en-US" dirty="0"/>
              <a:t>。大多数高校都有设立相关的创业基金以鼓励本校学生进行创业尝试，其优势是相对于大学生这个群体而言通过此途径融资比较有利。其劣势是资金规模不大，支撑力度有限，面向的对象不广</a:t>
            </a:r>
            <a:r>
              <a:rPr lang="zh-CN" altLang="en-US" dirty="0" smtClean="0"/>
              <a:t>；</a:t>
            </a:r>
            <a:endParaRPr lang="en-US" altLang="zh-CN" dirty="0" smtClean="0"/>
          </a:p>
          <a:p>
            <a:r>
              <a:rPr lang="zh-CN" altLang="en-US" b="1" dirty="0" smtClean="0"/>
              <a:t>政策</a:t>
            </a:r>
            <a:r>
              <a:rPr lang="zh-CN" altLang="en-US" b="1" dirty="0"/>
              <a:t>基金</a:t>
            </a:r>
            <a:r>
              <a:rPr lang="zh-CN" altLang="en-US" dirty="0"/>
              <a:t>。其优势是利用政府资金，不用担心投资方的信用问题，而且政府的投资一般都是免费的，其劣势是申请创业基金有严格的程序要求，政府每年的投入有限，融资者需面对其他融资者的竞争</a:t>
            </a:r>
            <a:r>
              <a:rPr lang="zh-CN" altLang="en-US" dirty="0" smtClean="0"/>
              <a:t>；</a:t>
            </a:r>
            <a:endParaRPr lang="en-US" altLang="zh-CN" dirty="0" smtClean="0"/>
          </a:p>
          <a:p>
            <a:r>
              <a:rPr lang="zh-CN" altLang="en-US" b="1" dirty="0" smtClean="0"/>
              <a:t>天使</a:t>
            </a:r>
            <a:r>
              <a:rPr lang="zh-CN" altLang="en-US" b="1" dirty="0"/>
              <a:t>基金</a:t>
            </a:r>
            <a:r>
              <a:rPr lang="zh-CN" altLang="en-US" dirty="0"/>
              <a:t>。天使投资是自由投资者或非正式风险投资机构，对处于构思状态的原创项目或小型初创企业进行的一次性的前期投资。其优势是：民间资本的投资操作程序较为简单，融资速度快，门槛也较低。其劣势为：很多民间投资者在投资的时候总想控股， 因此容易与创业者产生一些矛盾</a:t>
            </a:r>
            <a:r>
              <a:rPr lang="zh-CN" altLang="en-US" dirty="0" smtClean="0"/>
              <a:t>；</a:t>
            </a:r>
            <a:endParaRPr lang="en-US" altLang="zh-CN" dirty="0" smtClean="0"/>
          </a:p>
          <a:p>
            <a:r>
              <a:rPr lang="zh-CN" altLang="en-US" b="1" dirty="0" smtClean="0"/>
              <a:t>亲情</a:t>
            </a:r>
            <a:r>
              <a:rPr lang="zh-CN" altLang="en-US" b="1" dirty="0"/>
              <a:t>融资</a:t>
            </a:r>
            <a:r>
              <a:rPr lang="zh-CN" altLang="en-US" dirty="0"/>
              <a:t>。亲情融资即向家庭成员或亲朋好友的筹款。其优势是：这个方法筹措资金速度快，风险小，成本低。其劣势是：向亲友借钱创业，会给亲友带来资金风险，甚至是资金损失，如果创业失败就会影响双方感情</a:t>
            </a:r>
            <a:r>
              <a:rPr lang="zh-CN" altLang="en-US" dirty="0" smtClean="0"/>
              <a:t>；</a:t>
            </a:r>
            <a:endParaRPr lang="en-US" altLang="zh-CN" dirty="0"/>
          </a:p>
          <a:p>
            <a:r>
              <a:rPr lang="zh-CN" altLang="en-US" b="1" dirty="0" smtClean="0"/>
              <a:t>风险投资</a:t>
            </a:r>
            <a:r>
              <a:rPr lang="zh-CN" altLang="en-US" dirty="0"/>
              <a:t>。风险投资是一种融资和投资相结合的全新投资方式，是指创业者通过出售自己的一部分股权给风险投资者获得一笔资金，用于发展企业、开拓市场，当企业发展到一定规模时，风险投资者出卖自己拥有的企业股权获取收益，再进行下一轮投资，许多创业者就是利用风险投资使企业度过幼小阶段。其优势是有利于有科技含量、创新商业模式运营、有豪华团队背景和现金流良好、发展迅猛的有关项目融资。其劣势为融资项目有局限。</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三、高职学生创业融资渠道</a:t>
            </a:r>
          </a:p>
        </p:txBody>
      </p:sp>
      <p:sp>
        <p:nvSpPr>
          <p:cNvPr id="3" name="内容占位符 2"/>
          <p:cNvSpPr>
            <a:spLocks noGrp="1"/>
          </p:cNvSpPr>
          <p:nvPr>
            <p:ph idx="1"/>
          </p:nvPr>
        </p:nvSpPr>
        <p:spPr/>
        <p:txBody>
          <a:bodyPr/>
          <a:lstStyle/>
          <a:p>
            <a:r>
              <a:rPr lang="zh-CN" altLang="en-US" b="1" dirty="0" smtClean="0"/>
              <a:t>金融</a:t>
            </a:r>
            <a:r>
              <a:rPr lang="zh-CN" altLang="en-US" b="1" dirty="0"/>
              <a:t>机构贷款</a:t>
            </a:r>
            <a:r>
              <a:rPr lang="en-US" altLang="zh-CN" b="1" dirty="0"/>
              <a:t>——</a:t>
            </a:r>
            <a:r>
              <a:rPr lang="zh-CN" altLang="en-US" b="1" dirty="0"/>
              <a:t>银行小额</a:t>
            </a:r>
            <a:r>
              <a:rPr lang="zh-CN" altLang="en-US" b="1" dirty="0" smtClean="0"/>
              <a:t>贷款</a:t>
            </a:r>
            <a:r>
              <a:rPr lang="zh-CN" altLang="en-US" dirty="0" smtClean="0"/>
              <a:t>。银行贷款</a:t>
            </a:r>
            <a:r>
              <a:rPr lang="zh-CN" altLang="en-US" dirty="0"/>
              <a:t>被誉为创业融资的“蓄水池”，其优势是银行财力雄厚。其劣势是手续繁琐，需要经过许多“门坎”，任何一个环节都不能出问题。</a:t>
            </a:r>
          </a:p>
          <a:p>
            <a:r>
              <a:rPr lang="zh-CN" altLang="en-US" b="1" dirty="0" smtClean="0"/>
              <a:t>合伙融资</a:t>
            </a:r>
            <a:r>
              <a:rPr lang="zh-CN" altLang="en-US" dirty="0" smtClean="0"/>
              <a:t>。寻找</a:t>
            </a:r>
            <a:r>
              <a:rPr lang="zh-CN" altLang="en-US" dirty="0"/>
              <a:t>合伙人投资是指按照“共同投资、共同经营、共担风险、共享利润”的原则，直接吸收单位或者个人投资合伙创业的一种融资途径和方法。其优势是：有利于对各种资源的利用和整合，增强企业信誉，能尽快形成生产能力，有利于降低创业风险。其劣势是：很容易产生意见分歧，降低了办事效率，也有可能因为权利与义务的不对等而产生合伙人之间的矛盾，不利于合伙基础的稳定。</a:t>
            </a:r>
          </a:p>
        </p:txBody>
      </p:sp>
      <p:pic>
        <p:nvPicPr>
          <p:cNvPr id="4" name="图片 3"/>
          <p:cNvPicPr>
            <a:picLocks noChangeAspect="1"/>
          </p:cNvPicPr>
          <p:nvPr/>
        </p:nvPicPr>
        <p:blipFill>
          <a:blip r:embed="rId2" cstate="print"/>
          <a:stretch>
            <a:fillRect/>
          </a:stretch>
        </p:blipFill>
        <p:spPr>
          <a:xfrm>
            <a:off x="6415405" y="3420745"/>
            <a:ext cx="4593590" cy="230822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四、创业</a:t>
            </a:r>
            <a:r>
              <a:rPr lang="zh-CN" altLang="en-US" dirty="0"/>
              <a:t>融资渠道选择策略</a:t>
            </a:r>
          </a:p>
        </p:txBody>
      </p:sp>
      <p:sp>
        <p:nvSpPr>
          <p:cNvPr id="3" name="内容占位符 2"/>
          <p:cNvSpPr>
            <a:spLocks noGrp="1"/>
          </p:cNvSpPr>
          <p:nvPr>
            <p:ph idx="1"/>
          </p:nvPr>
        </p:nvSpPr>
        <p:spPr/>
        <p:txBody>
          <a:bodyPr/>
          <a:lstStyle/>
          <a:p>
            <a:r>
              <a:rPr lang="zh-CN" altLang="en-US" b="1" dirty="0" smtClean="0"/>
              <a:t>制造业</a:t>
            </a:r>
            <a:r>
              <a:rPr lang="zh-CN" altLang="en-US" b="1" dirty="0"/>
              <a:t>型创业</a:t>
            </a:r>
            <a:r>
              <a:rPr lang="zh-CN" altLang="en-US" b="1" dirty="0" smtClean="0"/>
              <a:t>企业</a:t>
            </a:r>
            <a:r>
              <a:rPr lang="zh-CN" altLang="en-US" dirty="0" smtClean="0"/>
              <a:t>。制造业</a:t>
            </a:r>
            <a:r>
              <a:rPr lang="zh-CN" altLang="en-US" dirty="0"/>
              <a:t>型创业企业的资金需求是比较多样和复杂的，这是由其经营的复杂性决定的。无论是用于购买原材料、半成品和支付工资的流动资金、还是购买设备和零备件的中长期贷款，甚至产品营销的各种费用和卖方信贷都需要外界和金融机构的金融服务。一般而言，制造业企业资金需求量大，资金周转相对较慢，经营活动和资金使用涉及的面也相对较宽，因此，风险也相应较大，融资难度也要大一些</a:t>
            </a:r>
            <a:r>
              <a:rPr lang="en-US" altLang="zh-CN" dirty="0"/>
              <a:t>.</a:t>
            </a:r>
            <a:r>
              <a:rPr lang="zh-CN" altLang="en-US" dirty="0"/>
              <a:t>可选择的融资方式主要有银行贷款、租赁融资等。</a:t>
            </a:r>
          </a:p>
          <a:p>
            <a:r>
              <a:rPr lang="zh-CN" altLang="en-US" b="1" dirty="0" smtClean="0"/>
              <a:t>商业</a:t>
            </a:r>
            <a:r>
              <a:rPr lang="zh-CN" altLang="en-US" b="1" dirty="0"/>
              <a:t>服务型创业</a:t>
            </a:r>
            <a:r>
              <a:rPr lang="zh-CN" altLang="en-US" b="1" dirty="0" smtClean="0"/>
              <a:t>企业</a:t>
            </a:r>
            <a:r>
              <a:rPr lang="zh-CN" altLang="en-US" dirty="0" smtClean="0"/>
              <a:t>。商业</a:t>
            </a:r>
            <a:r>
              <a:rPr lang="zh-CN" altLang="en-US" dirty="0"/>
              <a:t>服务型创业企业的资金需求主要是库存商品所需的流动资金和促销活动上的经营性开支。其特点是量小、频率高、借款周期短、借款随机性大。但是，一般而言，风险相对其他类型中小企业较小。因此中小型银行贷款是其最佳选择</a:t>
            </a:r>
            <a:r>
              <a:rPr lang="zh-CN" altLang="en-US" dirty="0" smtClean="0"/>
              <a:t>。</a:t>
            </a:r>
            <a:endParaRPr lang="zh-CN" altLang="en-US" dirty="0"/>
          </a:p>
          <a:p>
            <a:r>
              <a:rPr lang="zh-CN" altLang="en-US" b="1" dirty="0"/>
              <a:t>高科技型创业</a:t>
            </a:r>
            <a:r>
              <a:rPr lang="zh-CN" altLang="en-US" b="1" dirty="0" smtClean="0"/>
              <a:t>企业</a:t>
            </a:r>
            <a:r>
              <a:rPr lang="zh-CN" altLang="en-US" dirty="0" smtClean="0"/>
              <a:t>。高科技型</a:t>
            </a:r>
            <a:r>
              <a:rPr lang="zh-CN" altLang="en-US" dirty="0"/>
              <a:t>创业企业的主要特点是“高风险、高收益”，此类企业除可通过一般创业企业获得的融资渠道融资外，还可采用吸收风险投资公司投资、天使投资、科技型中小企业投资基金等进行创业。风险投资公司的创业基金是有效支持高新技术产业的最理想的融资渠道。创业资本与其所扶持的企业之间是控股或参股关系，风险投资公司可从创业成功企业的股份升值中较快地回收创业投资。</a:t>
            </a:r>
          </a:p>
          <a:p>
            <a:r>
              <a:rPr lang="zh-CN" altLang="en-US" b="1" smtClean="0"/>
              <a:t>社区型</a:t>
            </a:r>
            <a:r>
              <a:rPr lang="zh-CN" altLang="en-US" b="1"/>
              <a:t>创业</a:t>
            </a:r>
            <a:r>
              <a:rPr lang="zh-CN" altLang="en-US" b="1" smtClean="0"/>
              <a:t>企业</a:t>
            </a:r>
            <a:r>
              <a:rPr lang="zh-CN" altLang="en-US" smtClean="0"/>
              <a:t>。社区型</a:t>
            </a:r>
            <a:r>
              <a:rPr lang="zh-CN" altLang="en-US" dirty="0"/>
              <a:t>创业企业，比如餐馆、美容美发、水店、便利超市、家政服务等，具有特殊性，它们具有一定的社会公益性，容易获得各项优惠政策，如税收政策、资金扶持政策等。对于该类创业企业，应首先考虑争取获得政府的扶持资金。</a:t>
            </a:r>
            <a:endParaRPr lang="en-US" altLang="zh-CN" dirty="0"/>
          </a:p>
          <a:p>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五、创业资源整合的步骤</a:t>
            </a:r>
            <a:endParaRPr lang="zh-CN" altLang="en-US" dirty="0"/>
          </a:p>
        </p:txBody>
      </p:sp>
      <p:sp>
        <p:nvSpPr>
          <p:cNvPr id="3" name="内容占位符 2"/>
          <p:cNvSpPr>
            <a:spLocks noGrp="1"/>
          </p:cNvSpPr>
          <p:nvPr>
            <p:ph idx="1"/>
          </p:nvPr>
        </p:nvSpPr>
        <p:spPr/>
        <p:txBody>
          <a:bodyPr/>
          <a:lstStyle/>
          <a:p>
            <a:r>
              <a:rPr lang="zh-CN" altLang="en-US" b="1" dirty="0" smtClean="0"/>
              <a:t>必须</a:t>
            </a:r>
            <a:r>
              <a:rPr lang="zh-CN" altLang="en-US" b="1" dirty="0"/>
              <a:t>具备的</a:t>
            </a:r>
            <a:r>
              <a:rPr lang="zh-CN" altLang="en-US" b="1" dirty="0" smtClean="0"/>
              <a:t>资源</a:t>
            </a:r>
            <a:r>
              <a:rPr lang="zh-CN" altLang="en-US" dirty="0" smtClean="0"/>
              <a:t>。企业</a:t>
            </a:r>
            <a:r>
              <a:rPr lang="zh-CN" altLang="en-US" dirty="0"/>
              <a:t>的核心竞争力就是对资源的整合能力，对资源的整合能力越强，核心竞争力越</a:t>
            </a:r>
            <a:r>
              <a:rPr lang="zh-CN" altLang="en-US" dirty="0" smtClean="0"/>
              <a:t>强</a:t>
            </a:r>
            <a:endParaRPr lang="en-US" altLang="zh-CN" dirty="0" smtClean="0"/>
          </a:p>
          <a:p>
            <a:r>
              <a:rPr lang="zh-CN" altLang="en-US" b="1" dirty="0" smtClean="0"/>
              <a:t>分析已有的资源</a:t>
            </a:r>
            <a:r>
              <a:rPr lang="zh-CN" altLang="en-US" dirty="0" smtClean="0"/>
              <a:t>。资源整合的前提是要善于发现资源，及时捕捉到所需的财富资源，就能比竞争对手多走一步。将自己的资源列出一张清单，包括资金、团队、渠道、客户、品牌、专业、人脉等方面，对这些资源进行精确分析，给自己的资源定性。</a:t>
            </a:r>
            <a:endParaRPr lang="zh-CN" altLang="en-US" dirty="0"/>
          </a:p>
          <a:p>
            <a:r>
              <a:rPr lang="zh-CN" altLang="en-US" b="1" dirty="0"/>
              <a:t>明确</a:t>
            </a:r>
            <a:r>
              <a:rPr lang="zh-CN" altLang="en-US" b="1" dirty="0" smtClean="0"/>
              <a:t>目标</a:t>
            </a:r>
            <a:r>
              <a:rPr lang="zh-CN" altLang="en-US" dirty="0" smtClean="0"/>
              <a:t>。设定</a:t>
            </a:r>
            <a:r>
              <a:rPr lang="zh-CN" altLang="en-US" dirty="0"/>
              <a:t>目标后接下来就必须拟定一个执行的计划。一个有效的计划时常影响了目标是否能如期</a:t>
            </a:r>
            <a:r>
              <a:rPr lang="zh-CN" altLang="en-US" dirty="0" smtClean="0"/>
              <a:t>完成。</a:t>
            </a:r>
            <a:endParaRPr lang="zh-CN" altLang="en-US" dirty="0"/>
          </a:p>
          <a:p>
            <a:r>
              <a:rPr lang="zh-CN" altLang="en-US" b="1" dirty="0"/>
              <a:t>明确所缺的</a:t>
            </a:r>
            <a:r>
              <a:rPr lang="zh-CN" altLang="en-US" b="1" dirty="0" smtClean="0"/>
              <a:t>资源</a:t>
            </a:r>
            <a:r>
              <a:rPr lang="zh-CN" altLang="en-US" dirty="0" smtClean="0"/>
              <a:t>。（</a:t>
            </a:r>
            <a:r>
              <a:rPr lang="en-US" altLang="zh-CN" dirty="0"/>
              <a:t>1</a:t>
            </a:r>
            <a:r>
              <a:rPr lang="zh-CN" altLang="en-US" dirty="0"/>
              <a:t>）如何判断你缺的资源</a:t>
            </a:r>
            <a:r>
              <a:rPr lang="zh-CN" altLang="en-US" dirty="0" smtClean="0"/>
              <a:t>？在微笑曲线</a:t>
            </a:r>
            <a:r>
              <a:rPr lang="zh-CN" altLang="en-US" dirty="0"/>
              <a:t>上找出我们所需要的上下游方面的</a:t>
            </a:r>
            <a:r>
              <a:rPr lang="zh-CN" altLang="en-US" dirty="0" smtClean="0"/>
              <a:t>资源；（</a:t>
            </a:r>
            <a:r>
              <a:rPr lang="en-US" altLang="zh-CN" dirty="0"/>
              <a:t>2</a:t>
            </a:r>
            <a:r>
              <a:rPr lang="zh-CN" altLang="en-US" dirty="0"/>
              <a:t>）列出资源表，将资源分门别类，看看需要</a:t>
            </a:r>
            <a:r>
              <a:rPr lang="zh-CN" altLang="en-US" dirty="0" smtClean="0"/>
              <a:t>什么。</a:t>
            </a:r>
            <a:endParaRPr lang="zh-CN" altLang="en-US" dirty="0"/>
          </a:p>
          <a:p>
            <a:r>
              <a:rPr lang="zh-CN" altLang="en-US" dirty="0"/>
              <a:t>缺少的资源在谁手</a:t>
            </a:r>
            <a:r>
              <a:rPr lang="zh-CN" altLang="en-US" dirty="0" smtClean="0"/>
              <a:t>里。在</a:t>
            </a:r>
            <a:r>
              <a:rPr lang="zh-CN" altLang="en-US" dirty="0"/>
              <a:t>资源整合中，你缺什么并不重要，重要的是你知道缺少的资源在谁手里</a:t>
            </a:r>
            <a:r>
              <a:rPr lang="zh-CN" altLang="en-US" dirty="0" smtClean="0"/>
              <a:t>？</a:t>
            </a:r>
            <a:endParaRPr lang="zh-CN" altLang="en-US" dirty="0"/>
          </a:p>
          <a:p>
            <a:r>
              <a:rPr lang="zh-CN" altLang="en-US" b="1" dirty="0"/>
              <a:t>整合缺少的</a:t>
            </a:r>
            <a:r>
              <a:rPr lang="zh-CN" altLang="en-US" b="1" dirty="0" smtClean="0"/>
              <a:t>资源</a:t>
            </a:r>
            <a:r>
              <a:rPr lang="zh-CN" altLang="en-US" dirty="0" smtClean="0"/>
              <a:t>。整合</a:t>
            </a:r>
            <a:r>
              <a:rPr lang="zh-CN" altLang="en-US" dirty="0"/>
              <a:t>的关键是互补，只有资源互补，才可能实现资源的整合，达到共赢的状态</a:t>
            </a:r>
            <a:r>
              <a:rPr lang="zh-CN" altLang="en-US" dirty="0" smtClean="0"/>
              <a:t>。</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六、资源</a:t>
            </a:r>
            <a:r>
              <a:rPr lang="zh-CN" altLang="en-US" dirty="0"/>
              <a:t>整合技巧</a:t>
            </a:r>
          </a:p>
        </p:txBody>
      </p:sp>
      <p:sp>
        <p:nvSpPr>
          <p:cNvPr id="3" name="内容占位符 2"/>
          <p:cNvSpPr>
            <a:spLocks noGrp="1"/>
          </p:cNvSpPr>
          <p:nvPr>
            <p:ph idx="1"/>
          </p:nvPr>
        </p:nvSpPr>
        <p:spPr/>
        <p:txBody>
          <a:bodyPr/>
          <a:lstStyle/>
          <a:p>
            <a:r>
              <a:rPr lang="zh-CN" altLang="en-US" b="1" dirty="0" smtClean="0"/>
              <a:t>学会拼凑</a:t>
            </a:r>
            <a:r>
              <a:rPr lang="zh-CN" altLang="en-US" dirty="0" smtClean="0"/>
              <a:t>。很多</a:t>
            </a:r>
            <a:r>
              <a:rPr lang="zh-CN" altLang="en-US" dirty="0"/>
              <a:t>创业者都是拼凑高手，通过加入一些新元素，与已有的元素重新组合，</a:t>
            </a:r>
            <a:r>
              <a:rPr lang="zh-CN" altLang="en-US" dirty="0" smtClean="0"/>
              <a:t>形成在</a:t>
            </a:r>
            <a:r>
              <a:rPr lang="zh-CN" altLang="en-US" dirty="0"/>
              <a:t>资源利用方面的创新行为，进而可能带来意想不到的惊喜</a:t>
            </a:r>
            <a:r>
              <a:rPr lang="zh-CN" altLang="en-US" dirty="0" smtClean="0"/>
              <a:t>。</a:t>
            </a:r>
            <a:endParaRPr lang="zh-CN" altLang="en-US" dirty="0"/>
          </a:p>
          <a:p>
            <a:r>
              <a:rPr lang="zh-CN" altLang="en-US" b="1" dirty="0" smtClean="0"/>
              <a:t>整合</a:t>
            </a:r>
            <a:r>
              <a:rPr lang="zh-CN" altLang="en-US" b="1" dirty="0"/>
              <a:t>已有的资源，快速应对新</a:t>
            </a:r>
            <a:r>
              <a:rPr lang="zh-CN" altLang="en-US" b="1" dirty="0" smtClean="0"/>
              <a:t>情况</a:t>
            </a:r>
            <a:r>
              <a:rPr lang="zh-CN" altLang="en-US" dirty="0" smtClean="0"/>
              <a:t>。拼凑</a:t>
            </a:r>
            <a:r>
              <a:rPr lang="zh-CN" altLang="en-US" dirty="0"/>
              <a:t>者善于用发现的眼光，洞悉身边各种资源的属性，将它们创造性地整合起来。这种整合很多时候甚至不是事前仔细计划好的，而往往是具体情况具体分析、“摸着石头过河”的产物。</a:t>
            </a:r>
          </a:p>
          <a:p>
            <a:r>
              <a:rPr lang="zh-CN" altLang="en-US" b="1" dirty="0" smtClean="0"/>
              <a:t>步步为营</a:t>
            </a:r>
            <a:r>
              <a:rPr lang="zh-CN" altLang="en-US" dirty="0" smtClean="0"/>
              <a:t>。创业者</a:t>
            </a:r>
            <a:r>
              <a:rPr lang="zh-CN" altLang="en-US" dirty="0"/>
              <a:t>分多个阶段投入资源并在每个阶段投入最有限的资源，这种做法被称为“步步为营”。步步为营的策略首先表现为节俭，设法降低资源的使用量，降低管理</a:t>
            </a:r>
            <a:r>
              <a:rPr lang="zh-CN" altLang="en-US" dirty="0" smtClean="0"/>
              <a:t>成本；步步为营</a:t>
            </a:r>
            <a:r>
              <a:rPr lang="zh-CN" altLang="en-US" dirty="0"/>
              <a:t>策略还表现为自力更生，减少对外部资源的依赖，目的是降低经营风险，加强对所创事业的控制</a:t>
            </a:r>
            <a:r>
              <a:rPr lang="zh-CN" altLang="en-US" dirty="0" smtClean="0"/>
              <a:t>。</a:t>
            </a:r>
            <a:endParaRPr lang="zh-CN" altLang="en-US" dirty="0"/>
          </a:p>
          <a:p>
            <a:r>
              <a:rPr lang="zh-CN" altLang="en-US" b="1" dirty="0"/>
              <a:t>发挥资源杠杆</a:t>
            </a:r>
            <a:r>
              <a:rPr lang="zh-CN" altLang="en-US" b="1" dirty="0" smtClean="0"/>
              <a:t>效应</a:t>
            </a:r>
            <a:r>
              <a:rPr lang="zh-CN" altLang="en-US" dirty="0" smtClean="0"/>
              <a:t>。成功</a:t>
            </a:r>
            <a:r>
              <a:rPr lang="zh-CN" altLang="en-US" dirty="0"/>
              <a:t>的创业者善于利用关键资源的杠杆效应，利用他人或者其他企业的资源来完成自己创业的</a:t>
            </a:r>
            <a:r>
              <a:rPr lang="zh-CN" altLang="en-US" dirty="0" smtClean="0"/>
              <a:t>目的。对</a:t>
            </a:r>
            <a:r>
              <a:rPr lang="zh-CN" altLang="en-US" dirty="0"/>
              <a:t>创业者来说，容易产生杠杆效应的资源，主要包括人力资本和社会资本等非物质资源</a:t>
            </a:r>
            <a:r>
              <a:rPr lang="zh-CN" altLang="en-US" dirty="0" smtClean="0"/>
              <a:t>。</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第九单元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大学生创业政策与法务</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一、大学生</a:t>
            </a:r>
            <a:r>
              <a:rPr lang="zh-CN" altLang="en-US" dirty="0"/>
              <a:t>创新创业扶持政策</a:t>
            </a:r>
          </a:p>
        </p:txBody>
      </p:sp>
      <p:sp>
        <p:nvSpPr>
          <p:cNvPr id="3" name="内容占位符 2"/>
          <p:cNvSpPr>
            <a:spLocks noGrp="1"/>
          </p:cNvSpPr>
          <p:nvPr>
            <p:ph idx="1"/>
          </p:nvPr>
        </p:nvSpPr>
        <p:spPr/>
        <p:txBody>
          <a:bodyPr/>
          <a:lstStyle/>
          <a:p>
            <a:r>
              <a:rPr lang="zh-CN" altLang="en-US" b="1" dirty="0" smtClean="0"/>
              <a:t>税收优惠</a:t>
            </a:r>
            <a:r>
              <a:rPr lang="zh-CN" altLang="en-US" dirty="0" smtClean="0"/>
              <a:t>。持</a:t>
            </a:r>
            <a:r>
              <a:rPr lang="zh-CN" altLang="en-US" dirty="0"/>
              <a:t>人社部门核发的</a:t>
            </a:r>
            <a:r>
              <a:rPr lang="en-US" altLang="zh-CN" dirty="0"/>
              <a:t>《</a:t>
            </a:r>
            <a:r>
              <a:rPr lang="zh-CN" altLang="en-US" dirty="0"/>
              <a:t>就业创业证</a:t>
            </a:r>
            <a:r>
              <a:rPr lang="en-US" altLang="zh-CN" dirty="0"/>
              <a:t>》</a:t>
            </a:r>
            <a:r>
              <a:rPr lang="zh-CN" altLang="en-US" dirty="0"/>
              <a:t>的高校毕业生（注明“毕业年度内自主创业税收政策”）的高校毕业生在毕业年度内（指毕业所在自然年，即</a:t>
            </a:r>
            <a:r>
              <a:rPr lang="en-US" altLang="zh-CN" dirty="0"/>
              <a:t>1</a:t>
            </a:r>
            <a:r>
              <a:rPr lang="zh-CN" altLang="en-US" dirty="0"/>
              <a:t>月</a:t>
            </a:r>
            <a:r>
              <a:rPr lang="en-US" altLang="zh-CN" dirty="0"/>
              <a:t>1</a:t>
            </a:r>
            <a:r>
              <a:rPr lang="zh-CN" altLang="en-US" dirty="0"/>
              <a:t>日至</a:t>
            </a:r>
            <a:r>
              <a:rPr lang="en-US" altLang="zh-CN" dirty="0"/>
              <a:t>12</a:t>
            </a:r>
            <a:r>
              <a:rPr lang="zh-CN" altLang="en-US" dirty="0"/>
              <a:t>月</a:t>
            </a:r>
            <a:r>
              <a:rPr lang="en-US" altLang="zh-CN" dirty="0"/>
              <a:t>31</a:t>
            </a:r>
            <a:r>
              <a:rPr lang="zh-CN" altLang="en-US" dirty="0"/>
              <a:t>日） 创办个体工商户、个人独资企业的，</a:t>
            </a:r>
            <a:r>
              <a:rPr lang="en-US" altLang="zh-CN" dirty="0"/>
              <a:t>3</a:t>
            </a:r>
            <a:r>
              <a:rPr lang="zh-CN" altLang="en-US" dirty="0"/>
              <a:t>年内按每户每年</a:t>
            </a:r>
            <a:r>
              <a:rPr lang="en-US" altLang="zh-CN" dirty="0"/>
              <a:t>8 000</a:t>
            </a:r>
            <a:r>
              <a:rPr lang="zh-CN" altLang="en-US" dirty="0"/>
              <a:t>元为限额依次扣减其当年实际应缴纳的营业税、城市维护建设税、教育费附加和个人所得税。对高校毕业生创办的小型微利企业，按国家规定享受相关税收支持政策。</a:t>
            </a:r>
          </a:p>
          <a:p>
            <a:r>
              <a:rPr lang="zh-CN" altLang="en-US" b="1" dirty="0" smtClean="0"/>
              <a:t>创业</a:t>
            </a:r>
            <a:r>
              <a:rPr lang="zh-CN" altLang="en-US" b="1" dirty="0"/>
              <a:t>担保贷款和贴息</a:t>
            </a:r>
            <a:r>
              <a:rPr lang="zh-CN" altLang="en-US" b="1" dirty="0" smtClean="0"/>
              <a:t>支持</a:t>
            </a:r>
            <a:r>
              <a:rPr lang="zh-CN" altLang="en-US" dirty="0" smtClean="0"/>
              <a:t>。对</a:t>
            </a:r>
            <a:r>
              <a:rPr lang="zh-CN" altLang="en-US" dirty="0"/>
              <a:t>符合条件的高校毕业生自主创业的，可在创业地按规定申请创业担保贷款，贷款额度为</a:t>
            </a:r>
            <a:r>
              <a:rPr lang="en-US" altLang="zh-CN" dirty="0"/>
              <a:t>10</a:t>
            </a:r>
            <a:r>
              <a:rPr lang="zh-CN" altLang="en-US" dirty="0"/>
              <a:t>万元。鼓励金融机构参照贷款基础利率，结合风险分担情况，合理确定贷款利率水平，对个人发放的创业担保贷款，在贷款基础利率基础上上浮</a:t>
            </a:r>
            <a:r>
              <a:rPr lang="en-US" altLang="zh-CN" dirty="0"/>
              <a:t>3</a:t>
            </a:r>
            <a:r>
              <a:rPr lang="zh-CN" altLang="en-US" dirty="0"/>
              <a:t>个百分点以内的，由财政给予贴息</a:t>
            </a:r>
            <a:r>
              <a:rPr lang="zh-CN" altLang="en-US" dirty="0" smtClean="0"/>
              <a:t>。</a:t>
            </a:r>
            <a:endParaRPr lang="zh-CN" altLang="en-US" dirty="0"/>
          </a:p>
          <a:p>
            <a:r>
              <a:rPr lang="zh-CN" altLang="en-US" b="1" dirty="0"/>
              <a:t>免收有关行政事业性</a:t>
            </a:r>
            <a:r>
              <a:rPr lang="zh-CN" altLang="en-US" b="1" dirty="0" smtClean="0"/>
              <a:t>收费</a:t>
            </a:r>
            <a:r>
              <a:rPr lang="zh-CN" altLang="en-US" dirty="0" smtClean="0"/>
              <a:t>。毕业</a:t>
            </a:r>
            <a:r>
              <a:rPr lang="en-US" altLang="zh-CN" dirty="0"/>
              <a:t>2</a:t>
            </a:r>
            <a:r>
              <a:rPr lang="zh-CN" altLang="en-US" dirty="0"/>
              <a:t>年以内的普通高校毕业生从事个体经营（除国家限制的行业外）的，自其</a:t>
            </a:r>
            <a:r>
              <a:rPr lang="zh-CN" altLang="en-US" dirty="0" smtClean="0"/>
              <a:t>在工商</a:t>
            </a:r>
            <a:r>
              <a:rPr lang="zh-CN" altLang="en-US" dirty="0"/>
              <a:t>部门首次注册登记之日起</a:t>
            </a:r>
            <a:r>
              <a:rPr lang="en-US" altLang="zh-CN" dirty="0"/>
              <a:t>3</a:t>
            </a:r>
            <a:r>
              <a:rPr lang="zh-CN" altLang="en-US" dirty="0"/>
              <a:t>年内，免收管理类、登记类和证照类等有关行政事业性收费。</a:t>
            </a:r>
          </a:p>
          <a:p>
            <a:r>
              <a:rPr lang="zh-CN" altLang="en-US" b="1" dirty="0" smtClean="0"/>
              <a:t>享受</a:t>
            </a:r>
            <a:r>
              <a:rPr lang="zh-CN" altLang="en-US" b="1" dirty="0"/>
              <a:t>保险和培训</a:t>
            </a:r>
            <a:r>
              <a:rPr lang="zh-CN" altLang="en-US" b="1" dirty="0" smtClean="0"/>
              <a:t>补贴</a:t>
            </a:r>
            <a:r>
              <a:rPr lang="zh-CN" altLang="en-US" dirty="0" smtClean="0"/>
              <a:t>。对</a:t>
            </a:r>
            <a:r>
              <a:rPr lang="zh-CN" altLang="en-US" dirty="0"/>
              <a:t>大学生创办的小微企业新招用毕业年度高校毕业生，签订</a:t>
            </a:r>
            <a:r>
              <a:rPr lang="en-US" altLang="zh-CN" dirty="0"/>
              <a:t>1</a:t>
            </a:r>
            <a:r>
              <a:rPr lang="zh-CN" altLang="en-US" dirty="0"/>
              <a:t>年以上劳动合同并交纳社会保险费的，给予</a:t>
            </a:r>
            <a:r>
              <a:rPr lang="en-US" altLang="zh-CN" dirty="0"/>
              <a:t>1</a:t>
            </a:r>
            <a:r>
              <a:rPr lang="zh-CN" altLang="en-US" dirty="0"/>
              <a:t>年社会保险补贴</a:t>
            </a:r>
            <a:r>
              <a:rPr lang="zh-CN" altLang="en-US" dirty="0" smtClean="0"/>
              <a:t>。对</a:t>
            </a:r>
            <a:r>
              <a:rPr lang="zh-CN" altLang="en-US" dirty="0"/>
              <a:t>高校毕业生在毕业学年（即从毕业前一年</a:t>
            </a:r>
            <a:r>
              <a:rPr lang="en-US" altLang="zh-CN" dirty="0"/>
              <a:t>7</a:t>
            </a:r>
            <a:r>
              <a:rPr lang="zh-CN" altLang="en-US" dirty="0"/>
              <a:t>月</a:t>
            </a:r>
            <a:r>
              <a:rPr lang="en-US" altLang="zh-CN" dirty="0"/>
              <a:t>1</a:t>
            </a:r>
            <a:r>
              <a:rPr lang="zh-CN" altLang="en-US" dirty="0"/>
              <a:t>日起的</a:t>
            </a:r>
            <a:r>
              <a:rPr lang="en-US" altLang="zh-CN" dirty="0"/>
              <a:t>12</a:t>
            </a:r>
            <a:r>
              <a:rPr lang="zh-CN" altLang="en-US" dirty="0"/>
              <a:t>个月）内参加创业培训的，根据其获得创业培训合格证书或就业、创业情况，按规定给予培训补贴</a:t>
            </a:r>
            <a:r>
              <a:rPr lang="zh-CN" altLang="en-US" dirty="0" smtClean="0"/>
              <a:t>。</a:t>
            </a:r>
            <a:endParaRPr lang="zh-CN" altLang="en-US" dirty="0"/>
          </a:p>
          <a:p>
            <a:r>
              <a:rPr lang="zh-CN" altLang="en-US" b="1" dirty="0"/>
              <a:t>免费创业</a:t>
            </a:r>
            <a:r>
              <a:rPr lang="zh-CN" altLang="en-US" b="1" dirty="0" smtClean="0"/>
              <a:t>服务</a:t>
            </a:r>
            <a:r>
              <a:rPr lang="zh-CN" altLang="en-US" dirty="0" smtClean="0"/>
              <a:t>。有</a:t>
            </a:r>
            <a:r>
              <a:rPr lang="zh-CN" altLang="en-US" dirty="0"/>
              <a:t>创业意愿的高校毕业生，可免费获得公共就业和人才服务机构提供的创业指导服务，包括政策咨询、信息服务、项目开发、风险评估、开业指导、融资服务、跟踪扶持等“一条龙”创业服务。</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一、大学生创新创业扶持政策</a:t>
            </a:r>
          </a:p>
        </p:txBody>
      </p:sp>
      <p:sp>
        <p:nvSpPr>
          <p:cNvPr id="3" name="内容占位符 2"/>
          <p:cNvSpPr>
            <a:spLocks noGrp="1"/>
          </p:cNvSpPr>
          <p:nvPr>
            <p:ph idx="1"/>
          </p:nvPr>
        </p:nvSpPr>
        <p:spPr/>
        <p:txBody>
          <a:bodyPr/>
          <a:lstStyle/>
          <a:p>
            <a:r>
              <a:rPr lang="zh-CN" altLang="en-US" b="1" dirty="0" smtClean="0"/>
              <a:t>取消</a:t>
            </a:r>
            <a:r>
              <a:rPr lang="zh-CN" altLang="en-US" b="1" dirty="0"/>
              <a:t>高校毕业生落户</a:t>
            </a:r>
            <a:r>
              <a:rPr lang="zh-CN" altLang="en-US" b="1" dirty="0" smtClean="0"/>
              <a:t>限制</a:t>
            </a:r>
            <a:r>
              <a:rPr lang="zh-CN" altLang="en-US" dirty="0" smtClean="0"/>
              <a:t>。高校</a:t>
            </a:r>
            <a:r>
              <a:rPr lang="zh-CN" altLang="en-US" dirty="0"/>
              <a:t>毕业生可在创业地办理落户手续（直辖市按有关规定执行）。</a:t>
            </a:r>
          </a:p>
          <a:p>
            <a:r>
              <a:rPr lang="zh-CN" altLang="en-US" b="1" dirty="0" smtClean="0"/>
              <a:t>创新</a:t>
            </a:r>
            <a:r>
              <a:rPr lang="zh-CN" altLang="en-US" b="1" dirty="0"/>
              <a:t>人才</a:t>
            </a:r>
            <a:r>
              <a:rPr lang="zh-CN" altLang="en-US" b="1" dirty="0" smtClean="0"/>
              <a:t>培养</a:t>
            </a:r>
            <a:r>
              <a:rPr lang="zh-CN" altLang="en-US" dirty="0" smtClean="0"/>
              <a:t>。创业</a:t>
            </a:r>
            <a:r>
              <a:rPr lang="zh-CN" altLang="en-US" dirty="0"/>
              <a:t>大学生可享受各地各高校实施的系列“卓越计划”、科教结合协同育人行动计划等，同时享受跨学科专业开设的交叉课程、创新创业教育实验班等，以及探索建立的跨院系、跨学科、跨专业交叉培养创新创业人才的新机制。</a:t>
            </a:r>
          </a:p>
          <a:p>
            <a:r>
              <a:rPr lang="zh-CN" altLang="en-US" b="1" dirty="0" smtClean="0"/>
              <a:t>开设</a:t>
            </a:r>
            <a:r>
              <a:rPr lang="zh-CN" altLang="en-US" b="1" dirty="0"/>
              <a:t>创新创业教育</a:t>
            </a:r>
            <a:r>
              <a:rPr lang="zh-CN" altLang="en-US" b="1" dirty="0" smtClean="0"/>
              <a:t>课程</a:t>
            </a:r>
            <a:r>
              <a:rPr lang="zh-CN" altLang="en-US" dirty="0" smtClean="0"/>
              <a:t>。自主</a:t>
            </a:r>
            <a:r>
              <a:rPr lang="zh-CN" altLang="en-US" dirty="0"/>
              <a:t>创业大学生可享受各高校挖掘和充实的各类专业课程和创新创业教育资源， 以及面向全体学生开发开设的研究方法、学科前沿、创业基础、就业创业指导等方面的必修课和选修课，享受各地区、各高校资源共享的幕课、视频公开课等在线开放课程，和在线开放课程学习认证和学分认定制度。</a:t>
            </a:r>
          </a:p>
          <a:p>
            <a:r>
              <a:rPr lang="zh-CN" altLang="en-US" b="1" dirty="0" smtClean="0"/>
              <a:t>强化</a:t>
            </a:r>
            <a:r>
              <a:rPr lang="zh-CN" altLang="en-US" b="1" dirty="0"/>
              <a:t>创新创业</a:t>
            </a:r>
            <a:r>
              <a:rPr lang="zh-CN" altLang="en-US" b="1" dirty="0" smtClean="0"/>
              <a:t>实践</a:t>
            </a:r>
            <a:r>
              <a:rPr lang="zh-CN" altLang="en-US" dirty="0" smtClean="0"/>
              <a:t>。自主</a:t>
            </a:r>
            <a:r>
              <a:rPr lang="zh-CN" altLang="en-US" dirty="0"/>
              <a:t>创业大学生可共享学校面向全体学生开放的大学科技园、创业园、创业孵化基地、教育部工程研究中心、各类实验室、教学仪器设备等科技创新资源和实验教学平台。参加全国大学生创新创业大赛、全国高职院校技能大赛，和各类科技创新、</a:t>
            </a:r>
            <a:r>
              <a:rPr lang="zh-CN" altLang="en-US" dirty="0" smtClean="0"/>
              <a:t>创意</a:t>
            </a:r>
            <a:r>
              <a:rPr lang="zh-CN" altLang="en-US" dirty="0"/>
              <a:t>设计、创业计划等专题竞赛，以及高校学生成立的创新创业协会、创业俱乐部等社团，提升创新创业实践能力</a:t>
            </a:r>
            <a:r>
              <a:rPr lang="zh-CN" altLang="en-US" dirty="0" smtClean="0"/>
              <a:t>。</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一、大学生创新创业扶持政策</a:t>
            </a:r>
          </a:p>
        </p:txBody>
      </p:sp>
      <p:sp>
        <p:nvSpPr>
          <p:cNvPr id="3" name="内容占位符 2"/>
          <p:cNvSpPr>
            <a:spLocks noGrp="1"/>
          </p:cNvSpPr>
          <p:nvPr>
            <p:ph idx="1"/>
          </p:nvPr>
        </p:nvSpPr>
        <p:spPr/>
        <p:txBody>
          <a:bodyPr/>
          <a:lstStyle/>
          <a:p>
            <a:r>
              <a:rPr lang="zh-CN" altLang="en-US" b="1" dirty="0"/>
              <a:t>改革教学制度</a:t>
            </a:r>
            <a:r>
              <a:rPr lang="zh-CN" altLang="en-US" dirty="0"/>
              <a:t>。自主创业大学生可享受各高校建立的自主创业大学生创新创业学分累计与转换制度，和学生开展创新实验、发表论文、获得专利和自主创业等情况折算为学分，将学生参与课题研究、项目实验等活动认定为课堂学习的新探索</a:t>
            </a:r>
            <a:r>
              <a:rPr lang="zh-CN" altLang="en-US" dirty="0" smtClean="0"/>
              <a:t>。同时</a:t>
            </a:r>
            <a:r>
              <a:rPr lang="zh-CN" altLang="en-US" dirty="0"/>
              <a:t>也享受为有意愿有潜质的学生制订的创新创业能力培养计划，创新创业档案和成绩单等系列客观记录并量化评价学生开展创新创业活动情况的教学实践活动。优先支持参与创业的学生转入相关专业学习。</a:t>
            </a:r>
          </a:p>
          <a:p>
            <a:r>
              <a:rPr lang="zh-CN" altLang="en-US" b="1" dirty="0" smtClean="0"/>
              <a:t>完善</a:t>
            </a:r>
            <a:r>
              <a:rPr lang="zh-CN" altLang="en-US" b="1" dirty="0"/>
              <a:t>学籍管理</a:t>
            </a:r>
            <a:r>
              <a:rPr lang="zh-CN" altLang="en-US" b="1" dirty="0" smtClean="0"/>
              <a:t>规定</a:t>
            </a:r>
            <a:r>
              <a:rPr lang="zh-CN" altLang="en-US" dirty="0" smtClean="0"/>
              <a:t>。有</a:t>
            </a:r>
            <a:r>
              <a:rPr lang="zh-CN" altLang="en-US" dirty="0"/>
              <a:t>自主创业意愿的大学生，可享受高校实施的弹性学制，放宽学生修业年限，允许调整学业进程、保留学籍休学创新创业等管理规定</a:t>
            </a:r>
            <a:r>
              <a:rPr lang="zh-CN" altLang="en-US" dirty="0" smtClean="0"/>
              <a:t>。</a:t>
            </a:r>
            <a:endParaRPr lang="zh-CN" altLang="en-US" dirty="0"/>
          </a:p>
          <a:p>
            <a:r>
              <a:rPr lang="zh-CN" altLang="en-US" b="1" dirty="0"/>
              <a:t>大学生创业指导</a:t>
            </a:r>
            <a:r>
              <a:rPr lang="zh-CN" altLang="en-US" b="1" dirty="0" smtClean="0"/>
              <a:t>服务</a:t>
            </a:r>
            <a:r>
              <a:rPr lang="zh-CN" altLang="en-US" dirty="0" smtClean="0"/>
              <a:t>。可</a:t>
            </a:r>
            <a:r>
              <a:rPr lang="zh-CN" altLang="en-US" dirty="0"/>
              <a:t>享受各地各高校对自主创业学生实行的持续帮扶、全程指导、一站式服务。以及地方、高校两级信息服务平台，为学生实时提供的国家政策市场动向等信息，和创业项目对接、知识产权交易等服务。可享受各地在充分发挥各类创业孵化基地作用的基础上，因地制宜建设的大学生创业孵化基地，和相关培训、指导服务等扶持政策。</a:t>
            </a:r>
          </a:p>
          <a:p>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二、初创</a:t>
            </a:r>
            <a:r>
              <a:rPr lang="zh-CN" altLang="en-US" dirty="0"/>
              <a:t>企业的法务工作</a:t>
            </a:r>
          </a:p>
        </p:txBody>
      </p:sp>
      <p:sp>
        <p:nvSpPr>
          <p:cNvPr id="3" name="内容占位符 2"/>
          <p:cNvSpPr>
            <a:spLocks noGrp="1"/>
          </p:cNvSpPr>
          <p:nvPr>
            <p:ph idx="1"/>
          </p:nvPr>
        </p:nvSpPr>
        <p:spPr/>
        <p:txBody>
          <a:bodyPr/>
          <a:lstStyle/>
          <a:p>
            <a:r>
              <a:rPr lang="zh-CN" altLang="en-US" dirty="0" smtClean="0"/>
              <a:t>创业企业在不同阶段面临的法律问题如下图：</a:t>
            </a:r>
            <a:endParaRPr lang="zh-CN" altLang="en-US" dirty="0"/>
          </a:p>
        </p:txBody>
      </p:sp>
      <p:graphicFrame>
        <p:nvGraphicFramePr>
          <p:cNvPr id="4" name="表格 3"/>
          <p:cNvGraphicFramePr/>
          <p:nvPr/>
        </p:nvGraphicFramePr>
        <p:xfrm>
          <a:off x="2085975" y="1871980"/>
          <a:ext cx="8020050" cy="3375660"/>
        </p:xfrm>
        <a:graphic>
          <a:graphicData uri="http://schemas.openxmlformats.org/drawingml/2006/table">
            <a:tbl>
              <a:tblPr firstRow="1" bandRow="1">
                <a:tableStyleId>{5940675A-B579-460E-94D1-54222C63F5DA}</a:tableStyleId>
              </a:tblPr>
              <a:tblGrid>
                <a:gridCol w="4008755"/>
                <a:gridCol w="4011295"/>
              </a:tblGrid>
              <a:tr h="562610">
                <a:tc>
                  <a:txBody>
                    <a:bodyPr/>
                    <a:lstStyle/>
                    <a:p>
                      <a:pPr indent="0" algn="ctr">
                        <a:buNone/>
                      </a:pPr>
                      <a:r>
                        <a:rPr lang="en-US" sz="1600" b="1">
                          <a:latin typeface="Arial" panose="020B0604020202020204" pitchFamily="34" charset="0"/>
                          <a:cs typeface="Arial" panose="020B0604020202020204" pitchFamily="34" charset="0"/>
                        </a:rPr>
                        <a:t>创立阶段</a:t>
                      </a:r>
                      <a:endParaRPr lang="en-US" altLang="en-US" sz="1600" b="1">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Arial" panose="020B0604020202020204" pitchFamily="34" charset="0"/>
                          <a:cs typeface="Arial" panose="020B0604020202020204" pitchFamily="34" charset="0"/>
                        </a:rPr>
                        <a:t>初始运营阶段</a:t>
                      </a:r>
                      <a:endParaRPr lang="en-US" altLang="en-US" sz="1600" b="1">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2610">
                <a:tc>
                  <a:txBody>
                    <a:bodyPr/>
                    <a:lstStyle/>
                    <a:p>
                      <a:pPr indent="0" algn="ctr">
                        <a:buNone/>
                      </a:pPr>
                      <a:r>
                        <a:rPr lang="en-US" sz="1600" b="0">
                          <a:latin typeface="Arial" panose="020B0604020202020204" pitchFamily="34" charset="0"/>
                          <a:cs typeface="Arial" panose="020B0604020202020204" pitchFamily="34" charset="0"/>
                        </a:rPr>
                        <a:t>企业法律形式的确定</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Arial" panose="020B0604020202020204" pitchFamily="34" charset="0"/>
                          <a:cs typeface="Arial" panose="020B0604020202020204" pitchFamily="34" charset="0"/>
                        </a:rPr>
                        <a:t>劳动法规</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2610">
                <a:tc>
                  <a:txBody>
                    <a:bodyPr/>
                    <a:lstStyle/>
                    <a:p>
                      <a:pPr indent="0" algn="ctr">
                        <a:buNone/>
                      </a:pPr>
                      <a:r>
                        <a:rPr lang="en-US" sz="1600" b="0">
                          <a:latin typeface="Arial" panose="020B0604020202020204" pitchFamily="34" charset="0"/>
                          <a:cs typeface="Arial" panose="020B0604020202020204" pitchFamily="34" charset="0"/>
                        </a:rPr>
                        <a:t>税收记录设定</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Arial" panose="020B0604020202020204" pitchFamily="34" charset="0"/>
                          <a:cs typeface="Arial" panose="020B0604020202020204" pitchFamily="34" charset="0"/>
                        </a:rPr>
                        <a:t>安全法规</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2610">
                <a:tc>
                  <a:txBody>
                    <a:bodyPr/>
                    <a:lstStyle/>
                    <a:p>
                      <a:pPr indent="0" algn="ctr">
                        <a:buNone/>
                      </a:pPr>
                      <a:r>
                        <a:rPr lang="en-US" sz="1600" b="0">
                          <a:latin typeface="Arial" panose="020B0604020202020204" pitchFamily="34" charset="0"/>
                          <a:cs typeface="Arial" panose="020B0604020202020204" pitchFamily="34" charset="0"/>
                        </a:rPr>
                        <a:t>租赁和融资</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Arial" panose="020B0604020202020204" pitchFamily="34" charset="0"/>
                          <a:cs typeface="Arial" panose="020B0604020202020204" pitchFamily="34" charset="0"/>
                        </a:rPr>
                        <a:t>质量法规</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2610">
                <a:tc>
                  <a:txBody>
                    <a:bodyPr/>
                    <a:lstStyle/>
                    <a:p>
                      <a:pPr indent="0" algn="ctr">
                        <a:buNone/>
                      </a:pPr>
                      <a:r>
                        <a:rPr lang="en-US" sz="1600" b="0">
                          <a:latin typeface="Arial" panose="020B0604020202020204" pitchFamily="34" charset="0"/>
                          <a:cs typeface="Arial" panose="020B0604020202020204" pitchFamily="34" charset="0"/>
                        </a:rPr>
                        <a:t>合同起草</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Arial" panose="020B0604020202020204" pitchFamily="34" charset="0"/>
                          <a:cs typeface="Arial" panose="020B0604020202020204" pitchFamily="34" charset="0"/>
                        </a:rPr>
                        <a:t>财务和会计法规</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2610">
                <a:tc>
                  <a:txBody>
                    <a:bodyPr/>
                    <a:lstStyle/>
                    <a:p>
                      <a:pPr indent="0" algn="ctr">
                        <a:buNone/>
                      </a:pPr>
                      <a:r>
                        <a:rPr lang="en-US" sz="1600" b="0">
                          <a:latin typeface="Arial" panose="020B0604020202020204" pitchFamily="34" charset="0"/>
                          <a:cs typeface="Arial" panose="020B0604020202020204" pitchFamily="34" charset="0"/>
                        </a:rPr>
                        <a:t>专利申请、商标和版权保护</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Arial" panose="020B0604020202020204" pitchFamily="34" charset="0"/>
                          <a:cs typeface="Arial" panose="020B0604020202020204" pitchFamily="34" charset="0"/>
                        </a:rPr>
                        <a:t>市场竞争法规</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三、创新的意义</a:t>
            </a:r>
          </a:p>
        </p:txBody>
      </p:sp>
      <p:sp>
        <p:nvSpPr>
          <p:cNvPr id="3" name="内容占位符 2"/>
          <p:cNvSpPr>
            <a:spLocks noGrp="1"/>
          </p:cNvSpPr>
          <p:nvPr>
            <p:ph idx="1"/>
          </p:nvPr>
        </p:nvSpPr>
        <p:spPr/>
        <p:txBody>
          <a:bodyPr/>
          <a:lstStyle/>
          <a:p>
            <a:r>
              <a:rPr lang="zh-CN" altLang="en-US" b="1"/>
              <a:t>对于个人来说</a:t>
            </a:r>
            <a:r>
              <a:rPr lang="zh-CN" altLang="en-US"/>
              <a:t>，创新是价值的提升，没有创新就缺乏竞争力，没有创新也就没有价值的提升。</a:t>
            </a:r>
          </a:p>
          <a:p>
            <a:r>
              <a:rPr lang="zh-CN" altLang="en-US" b="1"/>
              <a:t>对于企业来说</a:t>
            </a:r>
            <a:r>
              <a:rPr lang="zh-CN" altLang="en-US"/>
              <a:t>，技术创新、产品创新、管理创新、渠道创新、商业模式创新等，都是提高企业竞争力的好办法，特别是在产能过剩、同质化严重的时代，创新往往是企业能否盈利甚至能否生存的关键。</a:t>
            </a:r>
          </a:p>
          <a:p>
            <a:r>
              <a:rPr lang="zh-CN" altLang="en-US" b="1"/>
              <a:t>对于国家来说</a:t>
            </a:r>
            <a:r>
              <a:rPr lang="zh-CN" altLang="en-US"/>
              <a:t>，科技创新能力强，则国家竞争力就强。人类历史上迄今有过三次大的技术革命，第一次是以蒸汽机解放了人力，第二次是以电力改善了能源，第三次是目前的高科技点燃的智慧革命。每一次技术革命，领先的国家往往具备最强的竞争力，落后的国家往往成为被动挨打的对象。值得庆幸的是，我国很好地跟上了这一次以互联网引领的高科技革命，并且有后来者居上的气势。</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三、依法创业</a:t>
            </a:r>
            <a:endParaRPr lang="zh-CN" altLang="en-US" dirty="0"/>
          </a:p>
        </p:txBody>
      </p:sp>
      <p:sp>
        <p:nvSpPr>
          <p:cNvPr id="3" name="内容占位符 2"/>
          <p:cNvSpPr>
            <a:spLocks noGrp="1"/>
          </p:cNvSpPr>
          <p:nvPr>
            <p:ph idx="1"/>
          </p:nvPr>
        </p:nvSpPr>
        <p:spPr/>
        <p:txBody>
          <a:bodyPr/>
          <a:lstStyle/>
          <a:p>
            <a:r>
              <a:rPr lang="zh-CN" altLang="en-US" dirty="0" smtClean="0"/>
              <a:t>设立</a:t>
            </a:r>
            <a:r>
              <a:rPr lang="zh-CN" altLang="en-US" dirty="0"/>
              <a:t>企业从事经营活动，创业者必须到工商行政管理部门办理登记手续，领取营业执照，如果从事特定行业的经营活动，还须事先取得相关主管部门的批准文件。设立特定行业的企业，还有必要了解有关开发区、高科技园区、软件园区（基地）等方面的法规、规章、有关地方规定，这样有助于选择创业地点，以享受税收等优惠政策。我国实行法定注册资本制，如果创业者不是以货币资金出资，而是以实物、知识产权等无形资产或股权、债权等出资，还需要了解有关资产评估等法规规定。 </a:t>
            </a:r>
          </a:p>
          <a:p>
            <a:r>
              <a:rPr lang="zh-CN" altLang="en-US" dirty="0"/>
              <a:t>企业设立后，创业者需要税务登记，需要会计人员处理财务，这其中涉及税法和财务制度，需要了解企业缴纳的营业税、增值税、所得税等，还需要了解哪些支出可以进成本，开办费、固定资产怎么摊销等。聘用员工时，这其中涉及劳动法和社会保险问题，创业者需要了解劳动合同、试用期、服务期、商业秘密、工伤、养老金、住房公积金、医疗保险、失业保险等诸多规定。创业者处理知识产权问题时，既不能侵犯别人的知识产权，又要建立自己的知识产权保护体系，则需要了解著作权、商标、域名、商号、专利、技术秘密等各自的保护方法。业务中还要了解</a:t>
            </a:r>
            <a:r>
              <a:rPr lang="en-US" altLang="zh-CN" dirty="0"/>
              <a:t>《</a:t>
            </a:r>
            <a:r>
              <a:rPr lang="zh-CN" altLang="en-US" dirty="0"/>
              <a:t>中华人民共和国合同法</a:t>
            </a:r>
            <a:r>
              <a:rPr lang="en-US" altLang="zh-CN" dirty="0"/>
              <a:t>》《</a:t>
            </a:r>
            <a:r>
              <a:rPr lang="zh-CN" altLang="en-US" dirty="0"/>
              <a:t>中华人民共和国担保法</a:t>
            </a:r>
            <a:r>
              <a:rPr lang="en-US" altLang="zh-CN" dirty="0"/>
              <a:t>》《</a:t>
            </a:r>
            <a:r>
              <a:rPr lang="zh-CN" altLang="en-US" dirty="0"/>
              <a:t>中华人民共和国票据法</a:t>
            </a:r>
            <a:r>
              <a:rPr lang="en-US" altLang="zh-CN" dirty="0"/>
              <a:t>》</a:t>
            </a:r>
            <a:r>
              <a:rPr lang="zh-CN" altLang="en-US" dirty="0"/>
              <a:t>等基本民事法律以及行业管理的法律法规。</a:t>
            </a:r>
          </a:p>
          <a:p>
            <a:endParaRPr lang="zh-CN" altLang="en-US" dirty="0" smtClean="0"/>
          </a:p>
          <a:p>
            <a:r>
              <a:rPr lang="zh-CN" altLang="en-US" dirty="0" smtClean="0">
                <a:solidFill>
                  <a:srgbClr val="00B0F0"/>
                </a:solidFill>
              </a:rPr>
              <a:t>在</a:t>
            </a:r>
            <a:r>
              <a:rPr lang="zh-CN" altLang="en-US" dirty="0">
                <a:solidFill>
                  <a:srgbClr val="00B0F0"/>
                </a:solidFill>
              </a:rPr>
              <a:t>企业实际运作中还会遇到大量法律问题， 专业问题须由律师去处理</a:t>
            </a:r>
            <a:r>
              <a:rPr lang="zh-CN" altLang="en-US" dirty="0"/>
              <a:t>。</a:t>
            </a:r>
          </a:p>
        </p:txBody>
      </p:sp>
      <p:pic>
        <p:nvPicPr>
          <p:cNvPr id="3075" name="Picture 3" descr="C:\Users\user\Desktop\教育社.png"/>
          <p:cNvPicPr>
            <a:picLocks noChangeAspect="1"/>
          </p:cNvPicPr>
          <p:nvPr/>
        </p:nvPicPr>
        <p:blipFill>
          <a:blip r:embed="rId2" cstate="print"/>
          <a:stretch>
            <a:fillRect/>
          </a:stretch>
        </p:blipFill>
        <p:spPr>
          <a:xfrm>
            <a:off x="3983990" y="5987415"/>
            <a:ext cx="3921125" cy="73025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418840" y="2486025"/>
            <a:ext cx="6776720" cy="1336040"/>
          </a:xfrm>
        </p:spPr>
        <p:txBody>
          <a:bodyPr>
            <a:normAutofit/>
          </a:bodyPr>
          <a:lstStyle/>
          <a:p>
            <a:r>
              <a:rPr lang="zh-CN" altLang="en-US" sz="3200" dirty="0" smtClean="0"/>
              <a:t>模块三 初创</a:t>
            </a:r>
            <a:r>
              <a:rPr lang="zh-CN" altLang="en-US" sz="3200" dirty="0"/>
              <a:t>企业科学管理</a:t>
            </a:r>
            <a:endParaRPr sz="3200" dirty="0"/>
          </a:p>
        </p:txBody>
      </p:sp>
      <p:sp>
        <p:nvSpPr>
          <p:cNvPr id="4" name="文本占位符 3"/>
          <p:cNvSpPr>
            <a:spLocks noGrp="1"/>
          </p:cNvSpPr>
          <p:nvPr>
            <p:ph type="body" sz="quarter" idx="13"/>
          </p:nvPr>
        </p:nvSpPr>
        <p:spPr/>
        <p:txBody>
          <a:bodyPr/>
          <a:lstStyle/>
          <a:p>
            <a:endParaRPr lang="zh-CN" altLang="en-US"/>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26504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产品开发与运营</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一、产品</a:t>
            </a:r>
            <a:endParaRPr lang="zh-CN" altLang="en-US" dirty="0"/>
          </a:p>
        </p:txBody>
      </p:sp>
      <p:sp>
        <p:nvSpPr>
          <p:cNvPr id="3" name="内容占位符 2"/>
          <p:cNvSpPr>
            <a:spLocks noGrp="1"/>
          </p:cNvSpPr>
          <p:nvPr>
            <p:ph idx="1"/>
          </p:nvPr>
        </p:nvSpPr>
        <p:spPr/>
        <p:txBody>
          <a:bodyPr/>
          <a:lstStyle/>
          <a:p>
            <a:r>
              <a:rPr lang="zh-CN" altLang="en-US" dirty="0" smtClean="0"/>
              <a:t>所谓</a:t>
            </a:r>
            <a:r>
              <a:rPr lang="zh-CN" altLang="en-US" dirty="0"/>
              <a:t>的产品，是指能提供给市场，用于满足人们某种需要和欲望的任何事物， 包括实物、服务、组织、场所、思想、主意等</a:t>
            </a:r>
            <a:r>
              <a:rPr lang="zh-CN" altLang="en-US" dirty="0" smtClean="0"/>
              <a:t>。</a:t>
            </a:r>
            <a:endParaRPr lang="zh-CN" altLang="en-US" dirty="0"/>
          </a:p>
          <a:p>
            <a:r>
              <a:rPr lang="zh-CN" altLang="en-US" dirty="0"/>
              <a:t>企业形象，最终是体现在它的产品上，所有的文化、企业资源是体现在产品这个实实在在的硬件上，因此，与其说消费者在消费该产品，不如说在消费信息，</a:t>
            </a:r>
            <a:r>
              <a:rPr lang="zh-CN" altLang="en-US" dirty="0" smtClean="0"/>
              <a:t>消费企业的文化</a:t>
            </a:r>
            <a:r>
              <a:rPr lang="zh-CN" altLang="en-US" dirty="0"/>
              <a:t>和企业</a:t>
            </a:r>
            <a:r>
              <a:rPr lang="zh-CN" altLang="en-US" dirty="0" smtClean="0"/>
              <a:t>资源。</a:t>
            </a:r>
          </a:p>
          <a:p>
            <a:endParaRPr lang="zh-CN" altLang="en-US" dirty="0" smtClean="0"/>
          </a:p>
          <a:p>
            <a:r>
              <a:rPr lang="en-US" altLang="zh-CN" dirty="0" smtClean="0">
                <a:solidFill>
                  <a:srgbClr val="00B0F0"/>
                </a:solidFill>
              </a:rPr>
              <a:t>产品是企业存在的价值所在</a:t>
            </a:r>
            <a:r>
              <a:rPr lang="en-US" altLang="zh-CN" dirty="0" smtClean="0"/>
              <a:t>，企业所有活动都围绕产品的生产与再生产而展开，企业所有的职能部门为此而建立，能否生产出符合市场需要的产品正是其核心竞争力的关键。</a:t>
            </a:r>
          </a:p>
          <a:p>
            <a:endParaRPr lang="en-US" altLang="zh-CN" dirty="0" smtClean="0"/>
          </a:p>
          <a:p>
            <a:r>
              <a:rPr lang="en-US" altLang="zh-CN" dirty="0" smtClean="0"/>
              <a:t>典型案例10-1</a:t>
            </a:r>
            <a:r>
              <a:rPr dirty="0" smtClean="0"/>
              <a:t>：</a:t>
            </a:r>
            <a:r>
              <a:rPr lang="zh-CN" altLang="en-US" dirty="0"/>
              <a:t>卖牙膏撑起盈利半边天（</a:t>
            </a:r>
            <a:r>
              <a:rPr>
                <a:sym typeface="+mn-ea"/>
              </a:rPr>
              <a:t>云南白药牙膏</a:t>
            </a:r>
            <a:r>
              <a:rPr lang="zh-CN" altLang="en-US" dirty="0"/>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二、整体产品的概念</a:t>
            </a:r>
            <a:endParaRPr lang="zh-CN" altLang="en-US" dirty="0"/>
          </a:p>
        </p:txBody>
      </p:sp>
      <p:sp>
        <p:nvSpPr>
          <p:cNvPr id="3" name="内容占位符 2"/>
          <p:cNvSpPr>
            <a:spLocks noGrp="1"/>
          </p:cNvSpPr>
          <p:nvPr>
            <p:ph idx="1"/>
          </p:nvPr>
        </p:nvSpPr>
        <p:spPr>
          <a:xfrm>
            <a:off x="669925" y="952500"/>
            <a:ext cx="6254750" cy="5388610"/>
          </a:xfrm>
        </p:spPr>
        <p:txBody>
          <a:bodyPr/>
          <a:lstStyle/>
          <a:p>
            <a:r>
              <a:rPr lang="zh-CN" altLang="en-US" dirty="0" smtClean="0"/>
              <a:t>整体</a:t>
            </a:r>
            <a:r>
              <a:rPr lang="zh-CN" altLang="en-US" dirty="0"/>
              <a:t>产品的概念包括三个层次，</a:t>
            </a:r>
            <a:r>
              <a:rPr lang="zh-CN" altLang="en-US" dirty="0" smtClean="0"/>
              <a:t>如下图：</a:t>
            </a:r>
            <a:endParaRPr lang="en-US" altLang="zh-CN" dirty="0" smtClean="0"/>
          </a:p>
          <a:p>
            <a:endParaRPr lang="en-US" altLang="zh-CN" dirty="0"/>
          </a:p>
          <a:p>
            <a:r>
              <a:rPr lang="zh-CN" altLang="en-US" dirty="0"/>
              <a:t>第一层次称为核心产品，体现商品的实质性。它是指商品带给消费者的最基本的效用和利益，即主要的实际用途。如：衣服的首要功能是蔽体或御寒；钟表则是计量时间，即商品的效用。</a:t>
            </a:r>
          </a:p>
          <a:p>
            <a:r>
              <a:rPr lang="zh-CN" altLang="en-US" dirty="0"/>
              <a:t>第二层次称为有形产品，体现商品的实体性。它是指能带给顾客某些特殊利益， 即产品的外部特征。如：商品的品质、商品特点、商品式样、商品包装、商品商标等。</a:t>
            </a:r>
          </a:p>
          <a:p>
            <a:r>
              <a:rPr lang="zh-CN" altLang="en-US" dirty="0"/>
              <a:t>第三层次称为附加产品或延伸产品，体现商品的服务性。它是指围绕商品使用价值的应用，给顾客带来的附加利益。如：商品运送、商品安装、商品维修及质量保证等。</a:t>
            </a:r>
          </a:p>
        </p:txBody>
      </p:sp>
      <p:pic>
        <p:nvPicPr>
          <p:cNvPr id="17" name="图片 17" descr="产品三层次"/>
          <p:cNvPicPr>
            <a:picLocks noChangeAspect="1"/>
          </p:cNvPicPr>
          <p:nvPr/>
        </p:nvPicPr>
        <p:blipFill>
          <a:blip r:embed="rId2" cstate="print"/>
          <a:stretch>
            <a:fillRect/>
          </a:stretch>
        </p:blipFill>
        <p:spPr>
          <a:xfrm>
            <a:off x="6978650" y="1384300"/>
            <a:ext cx="4633595" cy="462597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三、产品</a:t>
            </a:r>
            <a:r>
              <a:rPr lang="zh-CN" altLang="en-US" dirty="0"/>
              <a:t>开发要考虑的因素</a:t>
            </a:r>
          </a:p>
        </p:txBody>
      </p:sp>
      <p:sp>
        <p:nvSpPr>
          <p:cNvPr id="3" name="内容占位符 2"/>
          <p:cNvSpPr>
            <a:spLocks noGrp="1"/>
          </p:cNvSpPr>
          <p:nvPr>
            <p:ph idx="1"/>
          </p:nvPr>
        </p:nvSpPr>
        <p:spPr/>
        <p:txBody>
          <a:bodyPr/>
          <a:lstStyle/>
          <a:p>
            <a:r>
              <a:rPr lang="zh-CN" altLang="en-US" b="1" dirty="0" smtClean="0"/>
              <a:t>产品</a:t>
            </a:r>
            <a:r>
              <a:rPr lang="zh-CN" altLang="en-US" b="1" dirty="0"/>
              <a:t>的市场</a:t>
            </a:r>
            <a:r>
              <a:rPr lang="zh-CN" altLang="en-US" b="1" dirty="0" smtClean="0"/>
              <a:t>潜力</a:t>
            </a:r>
            <a:r>
              <a:rPr lang="zh-CN" altLang="en-US" dirty="0" smtClean="0"/>
              <a:t>。产品</a:t>
            </a:r>
            <a:r>
              <a:rPr lang="zh-CN" altLang="en-US" dirty="0"/>
              <a:t>是不是能够被目标人群所</a:t>
            </a:r>
            <a:r>
              <a:rPr lang="zh-CN" altLang="en-US" dirty="0" smtClean="0"/>
              <a:t>接收决定</a:t>
            </a:r>
            <a:r>
              <a:rPr lang="zh-CN" altLang="en-US" dirty="0"/>
              <a:t>着创业项目能不能够存活或者发展。产品的市场潜力，主要从产品本身的功能出发，满足了顾客什么需求</a:t>
            </a:r>
            <a:r>
              <a:rPr lang="zh-CN" altLang="en-US" dirty="0" smtClean="0"/>
              <a:t>，解决</a:t>
            </a:r>
            <a:r>
              <a:rPr lang="zh-CN" altLang="en-US" dirty="0"/>
              <a:t>了顾客什么问题，和其他替代品或者是竞争产品相比，该产品具有什么样的优势，和目前市场上存在的同类或相似产品比较，差异化在哪里。产品的市场潜力由顾客群的显性隐性需求决定，众多顾客的当前或潜在需求造就了产品的市场潜力</a:t>
            </a:r>
            <a:r>
              <a:rPr lang="zh-CN" altLang="en-US" dirty="0" smtClean="0"/>
              <a:t>。</a:t>
            </a:r>
            <a:endParaRPr lang="en-US" altLang="zh-CN" dirty="0" smtClean="0"/>
          </a:p>
          <a:p>
            <a:r>
              <a:rPr lang="zh-CN" altLang="en-US" b="1" dirty="0" smtClean="0"/>
              <a:t>产品</a:t>
            </a:r>
            <a:r>
              <a:rPr lang="zh-CN" altLang="en-US" b="1" dirty="0"/>
              <a:t>的收益</a:t>
            </a:r>
            <a:r>
              <a:rPr lang="zh-CN" altLang="en-US" b="1" dirty="0" smtClean="0"/>
              <a:t>性</a:t>
            </a:r>
            <a:r>
              <a:rPr lang="zh-CN" altLang="en-US" dirty="0" smtClean="0"/>
              <a:t>。任何</a:t>
            </a:r>
            <a:r>
              <a:rPr lang="zh-CN" altLang="en-US" dirty="0"/>
              <a:t>一个创业项目，如果不盈利或没有收益，那都是难以存在的</a:t>
            </a:r>
            <a:r>
              <a:rPr lang="zh-CN" altLang="en-US" dirty="0" smtClean="0"/>
              <a:t>。稀缺</a:t>
            </a:r>
            <a:r>
              <a:rPr lang="zh-CN" altLang="en-US" dirty="0"/>
              <a:t>型产品的市场收益一定会明显高于大众性产品</a:t>
            </a:r>
            <a:r>
              <a:rPr lang="zh-CN" altLang="en-US" dirty="0" smtClean="0"/>
              <a:t>，但稀缺</a:t>
            </a:r>
            <a:r>
              <a:rPr lang="zh-CN" altLang="en-US" dirty="0"/>
              <a:t>型产品本身的产品总量、市场需求都较低，所以在考虑产品收益的时候，要考虑单品收益和综合</a:t>
            </a:r>
            <a:r>
              <a:rPr lang="zh-CN" altLang="en-US" dirty="0" smtClean="0"/>
              <a:t>收益。</a:t>
            </a:r>
            <a:r>
              <a:rPr lang="zh-CN" altLang="en-US" dirty="0"/>
              <a:t>产品的收益性还应该结合你的市场能力、渠道能力、市场服务能力等要素一并考虑。总之，选择好产品，等于为创业项目打下了一个坚实的基础</a:t>
            </a:r>
            <a:r>
              <a:rPr lang="zh-CN" altLang="en-US" dirty="0" smtClean="0"/>
              <a:t>。</a:t>
            </a:r>
            <a:endParaRPr lang="zh-CN" altLang="en-US" dirty="0"/>
          </a:p>
          <a:p>
            <a:r>
              <a:rPr lang="zh-CN" altLang="en-US" b="1" dirty="0"/>
              <a:t>市场竞争力综合的</a:t>
            </a:r>
            <a:r>
              <a:rPr lang="zh-CN" altLang="en-US" b="1" dirty="0" smtClean="0"/>
              <a:t>考虑</a:t>
            </a:r>
            <a:r>
              <a:rPr lang="zh-CN" altLang="en-US" dirty="0" smtClean="0"/>
              <a:t>。市场</a:t>
            </a:r>
            <a:r>
              <a:rPr lang="zh-CN" altLang="en-US" dirty="0"/>
              <a:t>的容量、设计并开发出的产品能否具有竞争优势，考虑市场的竞争弱点，选择有利于发挥企业核心技术优势的产品进行设计开发。</a:t>
            </a:r>
          </a:p>
          <a:p>
            <a:r>
              <a:rPr lang="zh-CN" altLang="en-US" b="1" dirty="0" smtClean="0"/>
              <a:t>可</a:t>
            </a:r>
            <a:r>
              <a:rPr lang="zh-CN" altLang="en-US" b="1" dirty="0"/>
              <a:t>利用的资源</a:t>
            </a:r>
            <a:r>
              <a:rPr lang="zh-CN" altLang="en-US" b="1" dirty="0" smtClean="0"/>
              <a:t>条件</a:t>
            </a:r>
            <a:r>
              <a:rPr lang="zh-CN" altLang="en-US" dirty="0" smtClean="0"/>
              <a:t>。可</a:t>
            </a:r>
            <a:r>
              <a:rPr lang="zh-CN" altLang="en-US" dirty="0"/>
              <a:t>考虑开发设计产品的材质、工艺、便利程度、经济性和环保性</a:t>
            </a:r>
            <a:r>
              <a:rPr lang="zh-CN" altLang="en-US" dirty="0" smtClean="0"/>
              <a:t>。</a:t>
            </a:r>
            <a:endParaRPr lang="zh-CN" altLang="en-US" dirty="0"/>
          </a:p>
          <a:p>
            <a:r>
              <a:rPr lang="zh-CN" altLang="en-US" b="1" dirty="0"/>
              <a:t>考虑现有的技术水平和</a:t>
            </a:r>
            <a:r>
              <a:rPr lang="zh-CN" altLang="en-US" b="1" dirty="0" smtClean="0"/>
              <a:t>生产能力</a:t>
            </a:r>
            <a:r>
              <a:rPr lang="zh-CN" altLang="en-US" dirty="0" smtClean="0"/>
              <a:t>。在</a:t>
            </a:r>
            <a:r>
              <a:rPr lang="zh-CN" altLang="en-US" dirty="0"/>
              <a:t>设计产品的过程中，要充分考虑设计出的产品能否制作出来，能否符合它的工艺，能否用现有的生产能力把产品生产出来</a:t>
            </a:r>
            <a:r>
              <a:rPr lang="zh-CN" altLang="en-US" dirty="0" smtClean="0"/>
              <a:t>。</a:t>
            </a:r>
            <a:endParaRPr lang="zh-CN" altLang="en-US" dirty="0"/>
          </a:p>
          <a:p>
            <a:r>
              <a:rPr lang="zh-CN" altLang="en-US" dirty="0"/>
              <a:t>初创企业开发产品还要综合考虑企业的经销能力、销售渠道、市场的服务能力和国家政策、法律法规</a:t>
            </a:r>
            <a:r>
              <a:rPr lang="zh-CN" altLang="en-US" dirty="0" smtClean="0"/>
              <a:t>等。</a:t>
            </a:r>
            <a:endParaRPr lang="en-US" altLang="zh-CN" dirty="0" smtClean="0"/>
          </a:p>
          <a:p>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四、产品</a:t>
            </a:r>
            <a:r>
              <a:rPr lang="zh-CN" altLang="en-US" dirty="0"/>
              <a:t>运营</a:t>
            </a:r>
          </a:p>
        </p:txBody>
      </p:sp>
      <p:sp>
        <p:nvSpPr>
          <p:cNvPr id="3" name="内容占位符 2"/>
          <p:cNvSpPr>
            <a:spLocks noGrp="1"/>
          </p:cNvSpPr>
          <p:nvPr>
            <p:ph idx="1"/>
          </p:nvPr>
        </p:nvSpPr>
        <p:spPr/>
        <p:txBody>
          <a:bodyPr/>
          <a:lstStyle/>
          <a:p>
            <a:r>
              <a:rPr lang="zh-CN" altLang="en-US" dirty="0" smtClean="0"/>
              <a:t>所谓</a:t>
            </a:r>
            <a:r>
              <a:rPr lang="zh-CN" altLang="en-US" dirty="0"/>
              <a:t>的产品运营，就是通过把用户、内容、渠道、活动等各种各样的运营手段进行不同组合，从而更好地将产品和用户连接起来，实现产品价值，并持续产生商业价值的过程</a:t>
            </a:r>
            <a:r>
              <a:rPr lang="zh-CN" altLang="en-US" dirty="0" smtClean="0"/>
              <a:t>。</a:t>
            </a:r>
            <a:endParaRPr lang="zh-CN" altLang="en-US" dirty="0"/>
          </a:p>
          <a:p>
            <a:r>
              <a:rPr lang="zh-CN" altLang="en-US" dirty="0"/>
              <a:t>产品运营涵盖的范围很广，它贯穿产品的整个</a:t>
            </a:r>
            <a:r>
              <a:rPr lang="zh-CN" altLang="en-US" dirty="0" smtClean="0"/>
              <a:t>过程，如下图：</a:t>
            </a:r>
            <a:endParaRPr lang="zh-CN" altLang="en-US" dirty="0"/>
          </a:p>
        </p:txBody>
      </p:sp>
      <p:graphicFrame>
        <p:nvGraphicFramePr>
          <p:cNvPr id="4" name="表格 3"/>
          <p:cNvGraphicFramePr/>
          <p:nvPr/>
        </p:nvGraphicFramePr>
        <p:xfrm>
          <a:off x="1643380" y="2469515"/>
          <a:ext cx="8424545" cy="3005455"/>
        </p:xfrm>
        <a:graphic>
          <a:graphicData uri="http://schemas.openxmlformats.org/drawingml/2006/table">
            <a:tbl>
              <a:tblPr firstRow="1" bandRow="1">
                <a:tableStyleId>{5940675A-B579-460E-94D1-54222C63F5DA}</a:tableStyleId>
              </a:tblPr>
              <a:tblGrid>
                <a:gridCol w="1591310"/>
                <a:gridCol w="6833235"/>
              </a:tblGrid>
              <a:tr h="371475">
                <a:tc>
                  <a:txBody>
                    <a:bodyPr/>
                    <a:lstStyle/>
                    <a:p>
                      <a:pPr indent="0" algn="ctr">
                        <a:buNone/>
                      </a:pPr>
                      <a:r>
                        <a:rPr lang="en-US" sz="1600" b="1">
                          <a:latin typeface="宋体" panose="02010600030101010101" pitchFamily="2" charset="-122"/>
                          <a:cs typeface="宋体" panose="02010600030101010101" pitchFamily="2" charset="-122"/>
                        </a:rPr>
                        <a:t>产品生命周期</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宋体" panose="02010600030101010101" pitchFamily="2" charset="-122"/>
                          <a:cs typeface="宋体" panose="02010600030101010101" pitchFamily="2" charset="-122"/>
                        </a:rPr>
                        <a:t>产品运营工作内容</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a:txBody>
                    <a:bodyPr/>
                    <a:lstStyle/>
                    <a:p>
                      <a:pPr indent="0" algn="ctr">
                        <a:buNone/>
                      </a:pPr>
                      <a:r>
                        <a:rPr lang="en-US" sz="1600" b="0">
                          <a:latin typeface="宋体" panose="02010600030101010101" pitchFamily="2" charset="-122"/>
                          <a:cs typeface="宋体" panose="02010600030101010101" pitchFamily="2" charset="-122"/>
                        </a:rPr>
                        <a:t>产品研发期</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cs typeface="宋体" panose="02010600030101010101" pitchFamily="2" charset="-122"/>
                        </a:rPr>
                        <a:t>产品上线前，首先产品运营要搞清楚产品的定位以及目标用户。</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8325">
                <a:tc>
                  <a:txBody>
                    <a:bodyPr/>
                    <a:lstStyle/>
                    <a:p>
                      <a:pPr indent="0" algn="ctr">
                        <a:buNone/>
                      </a:pPr>
                      <a:r>
                        <a:rPr lang="en-US" sz="1600" b="0">
                          <a:latin typeface="宋体" panose="02010600030101010101" pitchFamily="2" charset="-122"/>
                          <a:cs typeface="宋体" panose="02010600030101010101" pitchFamily="2" charset="-122"/>
                        </a:rPr>
                        <a:t>产品种子期</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cs typeface="宋体" panose="02010600030101010101" pitchFamily="2" charset="-122"/>
                        </a:rPr>
                        <a:t>即产品内测期。在这个阶段，产品运营主要目的在于收集用户行为数据和相关的问题反馈，和产品策划一起分析讨论进行产品优化。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0205">
                <a:tc>
                  <a:txBody>
                    <a:bodyPr/>
                    <a:lstStyle/>
                    <a:p>
                      <a:pPr indent="0" algn="ctr">
                        <a:buNone/>
                      </a:pPr>
                      <a:r>
                        <a:rPr lang="en-US" sz="1600" b="0">
                          <a:latin typeface="宋体" panose="02010600030101010101" pitchFamily="2" charset="-122"/>
                          <a:cs typeface="宋体" panose="02010600030101010101" pitchFamily="2" charset="-122"/>
                        </a:rPr>
                        <a:t>产品成长期</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cs typeface="宋体" panose="02010600030101010101" pitchFamily="2" charset="-122"/>
                        </a:rPr>
                        <a:t>即产品爆发期。产品要爆发，活动策划是必不可少的一部分。</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1025">
                <a:tc>
                  <a:txBody>
                    <a:bodyPr/>
                    <a:lstStyle/>
                    <a:p>
                      <a:pPr indent="0" algn="ctr">
                        <a:buNone/>
                      </a:pPr>
                      <a:r>
                        <a:rPr lang="en-US" sz="1600" b="0">
                          <a:latin typeface="宋体" panose="02010600030101010101" pitchFamily="2" charset="-122"/>
                          <a:cs typeface="宋体" panose="02010600030101010101" pitchFamily="2" charset="-122"/>
                        </a:rPr>
                        <a:t>产品成熟期</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cs typeface="宋体" panose="02010600030101010101" pitchFamily="2" charset="-122"/>
                        </a:rPr>
                        <a:t>稳定期对产品意义重大的就是小版本的迭代更新。产品运营就要做好产品策划和用户之间的桥梁作用。</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2950">
                <a:tc>
                  <a:txBody>
                    <a:bodyPr/>
                    <a:lstStyle/>
                    <a:p>
                      <a:pPr indent="0" algn="ctr">
                        <a:buNone/>
                      </a:pPr>
                      <a:r>
                        <a:rPr lang="en-US" sz="1600" b="0">
                          <a:latin typeface="宋体" panose="02010600030101010101" pitchFamily="2" charset="-122"/>
                          <a:cs typeface="宋体" panose="02010600030101010101" pitchFamily="2" charset="-122"/>
                        </a:rPr>
                        <a:t>产品衰退期</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latin typeface="宋体" panose="02010600030101010101" pitchFamily="2" charset="-122"/>
                          <a:cs typeface="宋体" panose="02010600030101010101" pitchFamily="2" charset="-122"/>
                        </a:rPr>
                        <a:t>这个阶段，用户的流失加剧，用户活跃度也明显下滑，营收贡献也急剧下降。公司策略方面：技术的支持减少，新产品开始推出。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五、为什么</a:t>
            </a:r>
            <a:r>
              <a:rPr lang="zh-CN" altLang="en-US" dirty="0"/>
              <a:t>要做产品运营</a:t>
            </a:r>
          </a:p>
        </p:txBody>
      </p:sp>
      <p:sp>
        <p:nvSpPr>
          <p:cNvPr id="3" name="内容占位符 2"/>
          <p:cNvSpPr>
            <a:spLocks noGrp="1"/>
          </p:cNvSpPr>
          <p:nvPr>
            <p:ph idx="1"/>
          </p:nvPr>
        </p:nvSpPr>
        <p:spPr/>
        <p:txBody>
          <a:bodyPr/>
          <a:lstStyle/>
          <a:p>
            <a:r>
              <a:rPr lang="zh-CN" altLang="en-US" b="1" dirty="0" smtClean="0"/>
              <a:t>连接</a:t>
            </a:r>
            <a:r>
              <a:rPr lang="zh-CN" altLang="en-US" b="1" dirty="0"/>
              <a:t>并持续保持用户和产品的</a:t>
            </a:r>
            <a:r>
              <a:rPr lang="zh-CN" altLang="en-US" b="1" dirty="0" smtClean="0"/>
              <a:t>关系</a:t>
            </a:r>
            <a:r>
              <a:rPr lang="zh-CN" altLang="en-US" dirty="0" smtClean="0"/>
              <a:t>。其实</a:t>
            </a:r>
            <a:r>
              <a:rPr lang="zh-CN" altLang="en-US" dirty="0"/>
              <a:t>，这就是我们常说的拉新、留存、促活。说得再大众一点，就是把产品展现在应该展现的用户面前，展现途径先不谈，展现的过程就属于连接用户和产品。</a:t>
            </a:r>
          </a:p>
          <a:p>
            <a:r>
              <a:rPr lang="zh-CN" altLang="en-US" b="1" dirty="0" smtClean="0"/>
              <a:t>不断</a:t>
            </a:r>
            <a:r>
              <a:rPr lang="zh-CN" altLang="en-US" b="1" dirty="0"/>
              <a:t>满足用户的</a:t>
            </a:r>
            <a:r>
              <a:rPr lang="zh-CN" altLang="en-US" b="1" dirty="0" smtClean="0"/>
              <a:t>需求</a:t>
            </a:r>
            <a:r>
              <a:rPr lang="zh-CN" altLang="en-US" dirty="0" smtClean="0"/>
              <a:t>。用户需求</a:t>
            </a:r>
            <a:r>
              <a:rPr lang="zh-CN" altLang="en-US" dirty="0"/>
              <a:t>是不断变化的，运营则可以洞察用户需求以及需求的变化趋势。能发现产品的不足并将之升级的并不是产品开发者本身，而是产品运营人员，因为最靠近和接触用户的，是特别懂产品的。</a:t>
            </a:r>
          </a:p>
          <a:p>
            <a:r>
              <a:rPr lang="zh-CN" altLang="en-US" b="1" dirty="0" smtClean="0"/>
              <a:t>体现</a:t>
            </a:r>
            <a:r>
              <a:rPr lang="zh-CN" altLang="en-US" b="1" dirty="0"/>
              <a:t>产品价值，并实现商业</a:t>
            </a:r>
            <a:r>
              <a:rPr lang="zh-CN" altLang="en-US" b="1" dirty="0" smtClean="0"/>
              <a:t>价值</a:t>
            </a:r>
            <a:r>
              <a:rPr lang="zh-CN" altLang="en-US" dirty="0" smtClean="0"/>
              <a:t>。产品</a:t>
            </a:r>
            <a:r>
              <a:rPr lang="zh-CN" altLang="en-US" dirty="0"/>
              <a:t>触及用户之后才能体现出价值，并实现其商业价值，而运营则是让产品迅速触及到用户的极好方式之一。产品价值的体现，并不是说简简单单把产品呈现出来就可以。产品价值可以体现在价格优势，可以体现在专业化上，重要的是运营人员根据产品属性，合理地选择产品价值的展现方式。</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六、产品</a:t>
            </a:r>
            <a:r>
              <a:rPr lang="zh-CN" altLang="en-US" dirty="0"/>
              <a:t>运营的技巧</a:t>
            </a:r>
          </a:p>
        </p:txBody>
      </p:sp>
      <p:sp>
        <p:nvSpPr>
          <p:cNvPr id="3" name="内容占位符 2"/>
          <p:cNvSpPr>
            <a:spLocks noGrp="1"/>
          </p:cNvSpPr>
          <p:nvPr>
            <p:ph idx="1"/>
          </p:nvPr>
        </p:nvSpPr>
        <p:spPr/>
        <p:txBody>
          <a:bodyPr/>
          <a:lstStyle/>
          <a:p>
            <a:r>
              <a:rPr lang="zh-CN" altLang="en-US" b="1" smtClean="0"/>
              <a:t>构建</a:t>
            </a:r>
            <a:r>
              <a:rPr lang="zh-CN" altLang="en-US" b="1"/>
              <a:t>用户</a:t>
            </a:r>
            <a:r>
              <a:rPr lang="zh-CN" altLang="en-US" b="1" smtClean="0"/>
              <a:t>画像</a:t>
            </a:r>
            <a:r>
              <a:rPr lang="zh-CN" altLang="en-US" smtClean="0"/>
              <a:t>。</a:t>
            </a:r>
            <a:r>
              <a:rPr lang="zh-CN" altLang="en-US" dirty="0"/>
              <a:t>用户画像是指用户信息标签化，就是分析消费者的社会属性、生活习惯、消费行为等主要信息的数据之后，完美地抽象出一个用户的商业全貌。任何产品都该有其目标用户的画像，它能够帮助企业快速找到精准用户群体以及用户需求等更为广泛的反馈信息。</a:t>
            </a:r>
          </a:p>
          <a:p>
            <a:r>
              <a:rPr lang="zh-CN" altLang="en-US" b="1" dirty="0"/>
              <a:t>定期更新产品</a:t>
            </a:r>
            <a:r>
              <a:rPr lang="zh-CN" altLang="en-US" dirty="0"/>
              <a:t>。用户体验的数据是最好的证明，我们可以从用户使用情况调查数据中分析出产品各个功能的优缺点，不完善的地方应该及时改进升级，努力地为用户提供最好的产品，只有这样我们才能留住用户，继而吸引更多的目标用户。</a:t>
            </a:r>
          </a:p>
          <a:p>
            <a:r>
              <a:rPr lang="zh-CN" altLang="en-US" b="1" dirty="0"/>
              <a:t>深入了解用户</a:t>
            </a:r>
            <a:r>
              <a:rPr lang="zh-CN" altLang="en-US" dirty="0"/>
              <a:t>。初创企业要掌握用户目前最大的需求是什么？企业提供的解决方案能否在真正意义上帮助用户解决问题？用户最感兴趣的话题是什么？企业只有弄明白这些问题，才可以了解更多用户需求，然后依据用户的需求采用相应的推广措施。</a:t>
            </a:r>
          </a:p>
          <a:p>
            <a:r>
              <a:rPr lang="zh-CN" altLang="en-US" b="1" dirty="0"/>
              <a:t>利用口碑效应传播</a:t>
            </a:r>
            <a:r>
              <a:rPr lang="zh-CN" altLang="en-US" dirty="0"/>
              <a:t>。如果创业者能够真心地为客户服务，注重用户体验的效果，专注提供优秀的客户体验，能给用户带来很深的印象，那么客户一定会大吃一惊，非常乐意为该产品做免费的推广，继而帮助企业吸引到更多的目标客户。</a:t>
            </a:r>
          </a:p>
          <a:p>
            <a:r>
              <a:rPr lang="zh-CN" altLang="en-US" b="1" dirty="0"/>
              <a:t>分析、挖掘运营数据</a:t>
            </a:r>
            <a:r>
              <a:rPr lang="zh-CN" altLang="en-US" dirty="0"/>
              <a:t>。无论是传统企业还是新兴的互联网产品，首先我们必须要通过数据分析弄清楚产品的特点，然后在依据产品的特性去寻找目标用户，给产品的目标群体做详细的定位，继而针对性地采取一定的宣传推广方式，从而赢得更多的用户。</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六、产品运营的技巧</a:t>
            </a:r>
          </a:p>
        </p:txBody>
      </p:sp>
      <p:sp>
        <p:nvSpPr>
          <p:cNvPr id="3" name="内容占位符 2"/>
          <p:cNvSpPr>
            <a:spLocks noGrp="1"/>
          </p:cNvSpPr>
          <p:nvPr>
            <p:ph idx="1"/>
          </p:nvPr>
        </p:nvSpPr>
        <p:spPr/>
        <p:txBody>
          <a:bodyPr/>
          <a:lstStyle/>
          <a:p>
            <a:r>
              <a:rPr lang="zh-CN" altLang="en-US" b="1" dirty="0"/>
              <a:t>采用病毒式的营销模式</a:t>
            </a:r>
            <a:r>
              <a:rPr lang="zh-CN" altLang="en-US" dirty="0"/>
              <a:t>。病毒式营销模式是很多的推广专员常用的宣传方式，它能够帮助企业获得更多的用户，而在这里所谓病毒式网络营销模式，就是信息像病毒一样传播和扩散，利用快速复制的方式让产品的信息被更多的人知道。有哪些渠道可以开启病毒营销？具体的方式有如下三点：（1）媒体或社交网站。在即使信息爆炸的21世纪，人们依然还是需要渴望大量有用的信息，产品运营人员可以通过一些知名的媒体和浏览量比较大的社交网站发布一些产品宣传信息。（2）让用户自主生产信息。像微博、朋友圈、抖音等社交新媒体阵地，用户的参与性会激发他们向下传递，为您做免费的推广，吸引更多的目标客户。（3）链接其他用户的通道。如：LinkedIn（领英）是全球职场社交平台，这个以分享用户专业信息的社交网络，产品运营人员必须联系更多的人，才能体会其价值。</a:t>
            </a:r>
          </a:p>
        </p:txBody>
      </p:sp>
      <p:pic>
        <p:nvPicPr>
          <p:cNvPr id="4" name="图片 3" descr="无标题"/>
          <p:cNvPicPr>
            <a:picLocks noChangeAspect="1"/>
          </p:cNvPicPr>
          <p:nvPr/>
        </p:nvPicPr>
        <p:blipFill>
          <a:blip r:embed="rId2" cstate="print"/>
          <a:stretch>
            <a:fillRect/>
          </a:stretch>
        </p:blipFill>
        <p:spPr>
          <a:xfrm>
            <a:off x="5034280" y="3588385"/>
            <a:ext cx="6096000" cy="1901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四、创新意识</a:t>
            </a:r>
          </a:p>
        </p:txBody>
      </p:sp>
      <p:sp>
        <p:nvSpPr>
          <p:cNvPr id="3" name="内容占位符 2"/>
          <p:cNvSpPr>
            <a:spLocks noGrp="1"/>
          </p:cNvSpPr>
          <p:nvPr>
            <p:ph idx="1"/>
          </p:nvPr>
        </p:nvSpPr>
        <p:spPr/>
        <p:txBody>
          <a:bodyPr/>
          <a:lstStyle/>
          <a:p>
            <a:r>
              <a:rPr lang="zh-CN" altLang="en-US"/>
              <a:t>创新意识是指人们根据社会和个体生活发展的需要，引起创造前所未有的事物或观念的动机，并在创造活动中表现出的意向、愿望和设想。</a:t>
            </a:r>
          </a:p>
          <a:p>
            <a:r>
              <a:rPr lang="zh-CN" altLang="en-US"/>
              <a:t>创新意识包括创造动机、创造兴趣、创造情感和创造意志。</a:t>
            </a:r>
          </a:p>
          <a:p>
            <a:r>
              <a:rPr lang="zh-CN" altLang="en-US"/>
              <a:t>创新意识与创造性思维不同，创新意识是引起创造性思维的前提和条件，创造性思维是创新意识的必然结果，二者之间具有密不可分的联系。</a:t>
            </a:r>
          </a:p>
          <a:p>
            <a:r>
              <a:rPr lang="zh-CN" altLang="en-US"/>
              <a:t>创新意识的特点：（</a:t>
            </a:r>
            <a:r>
              <a:rPr lang="en-US" altLang="zh-CN"/>
              <a:t>1</a:t>
            </a:r>
            <a:r>
              <a:rPr lang="zh-CN" altLang="en-US"/>
              <a:t>）新颖性，创新意识是求新意识；（</a:t>
            </a:r>
            <a:r>
              <a:rPr lang="en-US" altLang="zh-CN"/>
              <a:t>2</a:t>
            </a:r>
            <a:r>
              <a:rPr lang="zh-CN" altLang="en-US"/>
              <a:t>）社会历史性，创新受具体的社会历史条件制约；（</a:t>
            </a:r>
            <a:r>
              <a:rPr lang="en-US" altLang="zh-CN"/>
              <a:t>3</a:t>
            </a:r>
            <a:r>
              <a:rPr lang="zh-CN" altLang="en-US"/>
              <a:t>）个体差异性，创新受创新者社会地位、文化素质、兴趣爱好、情感志趣等的影响。</a:t>
            </a:r>
          </a:p>
          <a:p>
            <a:r>
              <a:rPr>
                <a:sym typeface="+mn-ea"/>
              </a:rPr>
              <a:t>创新意识的作用：（</a:t>
            </a:r>
            <a:r>
              <a:rPr lang="en-US" altLang="zh-CN">
                <a:sym typeface="+mn-ea"/>
              </a:rPr>
              <a:t>1</a:t>
            </a:r>
            <a:r>
              <a:rPr>
                <a:sym typeface="+mn-ea"/>
              </a:rPr>
              <a:t>）创新意识是决定一个国家、民族创新能力最直接的精神力量；（</a:t>
            </a:r>
            <a:r>
              <a:rPr lang="en-US" altLang="zh-CN">
                <a:sym typeface="+mn-ea"/>
              </a:rPr>
              <a:t>2</a:t>
            </a:r>
            <a:r>
              <a:rPr>
                <a:sym typeface="+mn-ea"/>
              </a:rPr>
              <a:t>）创新意识促成社会多种因素的变化，推动社会的全面进步；（</a:t>
            </a:r>
            <a:r>
              <a:rPr lang="en-US" altLang="zh-CN">
                <a:sym typeface="+mn-ea"/>
              </a:rPr>
              <a:t>3</a:t>
            </a:r>
            <a:r>
              <a:rPr>
                <a:sym typeface="+mn-ea"/>
              </a:rPr>
              <a:t>）创新意识能促成人才素质结构的变化，提升人的本质力量。</a:t>
            </a:r>
            <a:endParaRPr lang="zh-CN" altLang="en-US">
              <a:sym typeface="+mn-ea"/>
            </a:endParaRPr>
          </a:p>
          <a:p>
            <a:endParaRPr lang="zh-CN" altLang="en-US"/>
          </a:p>
          <a:p>
            <a:r>
              <a:rPr lang="zh-CN" altLang="en-US"/>
              <a:t>能力训练 1-1：</a:t>
            </a:r>
            <a:r>
              <a:rPr lang="en-US" altLang="zh-CN"/>
              <a:t>P11</a:t>
            </a: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755598"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第十一单元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6386195" cy="708025"/>
          </a:xfrm>
        </p:spPr>
        <p:txBody>
          <a:bodyPr>
            <a:normAutofit fontScale="90000"/>
          </a:bodyPr>
          <a:lstStyle/>
          <a:p>
            <a:r>
              <a:rPr lang="zh-CN" altLang="en-US" dirty="0">
                <a:sym typeface="+mn-ea"/>
              </a:rPr>
              <a:t>初创企业制度建设与企业文化</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一、企业制度</a:t>
            </a:r>
            <a:endParaRPr lang="zh-CN" altLang="en-US" dirty="0"/>
          </a:p>
        </p:txBody>
      </p:sp>
      <p:sp>
        <p:nvSpPr>
          <p:cNvPr id="3" name="内容占位符 2"/>
          <p:cNvSpPr>
            <a:spLocks noGrp="1"/>
          </p:cNvSpPr>
          <p:nvPr>
            <p:ph idx="1"/>
          </p:nvPr>
        </p:nvSpPr>
        <p:spPr/>
        <p:txBody>
          <a:bodyPr/>
          <a:lstStyle/>
          <a:p>
            <a:r>
              <a:rPr lang="zh-CN" altLang="en-US" dirty="0" smtClean="0"/>
              <a:t>所谓</a:t>
            </a:r>
            <a:r>
              <a:rPr lang="zh-CN" altLang="en-US" dirty="0"/>
              <a:t>企业制度，是指企业作为一个有机组织，为了实现企业既定目标和实现内部资源与外部环境的协调，在财产关系、组织结构、运行机制和管理规范等方面的一系列制度安排</a:t>
            </a:r>
            <a:r>
              <a:rPr lang="zh-CN" altLang="en-US" dirty="0" smtClean="0"/>
              <a:t>。</a:t>
            </a:r>
            <a:endParaRPr lang="zh-CN" altLang="en-US" dirty="0"/>
          </a:p>
          <a:p>
            <a:r>
              <a:rPr lang="zh-CN" altLang="en-US" dirty="0"/>
              <a:t>对于初创企业来说，在不同的发展阶段，对于制度和流程的建立要有不同的侧重点</a:t>
            </a:r>
            <a:r>
              <a:rPr lang="zh-CN" altLang="en-US" dirty="0" smtClean="0"/>
              <a:t>。在</a:t>
            </a:r>
            <a:r>
              <a:rPr lang="zh-CN" altLang="en-US" dirty="0"/>
              <a:t>企业的初创期、发展期、成熟期等不同阶段，每个阶段的任务不一样，对制度的要求也</a:t>
            </a:r>
            <a:r>
              <a:rPr lang="zh-CN" altLang="en-US" dirty="0" smtClean="0"/>
              <a:t>不同</a:t>
            </a:r>
            <a:r>
              <a:rPr lang="zh-CN" altLang="en-US" dirty="0"/>
              <a:t>：</a:t>
            </a:r>
            <a:r>
              <a:rPr lang="zh-CN" altLang="en-US" dirty="0" smtClean="0"/>
              <a:t>（</a:t>
            </a:r>
            <a:r>
              <a:rPr lang="en-US" altLang="zh-CN" dirty="0"/>
              <a:t>1</a:t>
            </a:r>
            <a:r>
              <a:rPr lang="zh-CN" altLang="en-US" dirty="0" smtClean="0"/>
              <a:t>）</a:t>
            </a:r>
            <a:r>
              <a:rPr lang="zh-CN" altLang="en-US" b="1" dirty="0" smtClean="0"/>
              <a:t>在</a:t>
            </a:r>
            <a:r>
              <a:rPr lang="zh-CN" altLang="en-US" b="1" dirty="0"/>
              <a:t>初创期</a:t>
            </a:r>
            <a:r>
              <a:rPr lang="zh-CN" altLang="en-US" dirty="0"/>
              <a:t>，企业的核心任务是最大程度地激励员工、开发产品和吸引潜在顾客， 聚焦于“创新式成长”，关键在于创业团队的“人治”，所以制度的和流程的规范化可能主要存在于基本的公司制度，比方说研发制度、生产流程管理制度等</a:t>
            </a:r>
            <a:r>
              <a:rPr lang="zh-CN" altLang="en-US" dirty="0" smtClean="0"/>
              <a:t>。（</a:t>
            </a:r>
            <a:r>
              <a:rPr lang="en-US" altLang="zh-CN" dirty="0" smtClean="0"/>
              <a:t>2</a:t>
            </a:r>
            <a:r>
              <a:rPr lang="zh-CN" altLang="en-US" dirty="0" smtClean="0"/>
              <a:t>）</a:t>
            </a:r>
            <a:r>
              <a:rPr lang="zh-CN" altLang="en-US" b="1" dirty="0" smtClean="0"/>
              <a:t>在</a:t>
            </a:r>
            <a:r>
              <a:rPr lang="zh-CN" altLang="en-US" b="1" dirty="0"/>
              <a:t>发展期</a:t>
            </a:r>
            <a:r>
              <a:rPr lang="zh-CN" altLang="en-US" dirty="0"/>
              <a:t>，企业聚焦于“引导式成长”，关键在于固化完善核心流程和制度，特别是关于质量管理和人力资源管理等方面的制度和流程</a:t>
            </a:r>
            <a:r>
              <a:rPr lang="zh-CN" altLang="en-US" dirty="0" smtClean="0"/>
              <a:t>。（</a:t>
            </a:r>
            <a:r>
              <a:rPr lang="en-US" altLang="zh-CN" dirty="0" smtClean="0"/>
              <a:t>3</a:t>
            </a:r>
            <a:r>
              <a:rPr lang="zh-CN" altLang="en-US" dirty="0" smtClean="0"/>
              <a:t>）</a:t>
            </a:r>
            <a:r>
              <a:rPr lang="zh-CN" altLang="en-US" b="1" dirty="0" smtClean="0"/>
              <a:t>在</a:t>
            </a:r>
            <a:r>
              <a:rPr lang="zh-CN" altLang="en-US" b="1" dirty="0"/>
              <a:t>成熟期</a:t>
            </a:r>
            <a:r>
              <a:rPr lang="zh-CN" altLang="en-US" dirty="0"/>
              <a:t>，企业则聚焦于追求持续的增长。在这个阶段，公司开始有了清晰的组织结构，有了各种功能业务部门，所以制度和流程将着眼于如何更有效地发挥每个部门的协调效应，会更注重于组织流程、风险管理、营销管理等。</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二、初创</a:t>
            </a:r>
            <a:r>
              <a:rPr lang="zh-CN" altLang="en-US" dirty="0"/>
              <a:t>企业制度建设</a:t>
            </a:r>
          </a:p>
        </p:txBody>
      </p:sp>
      <p:sp>
        <p:nvSpPr>
          <p:cNvPr id="3" name="内容占位符 2"/>
          <p:cNvSpPr>
            <a:spLocks noGrp="1"/>
          </p:cNvSpPr>
          <p:nvPr>
            <p:ph idx="1"/>
          </p:nvPr>
        </p:nvSpPr>
        <p:spPr/>
        <p:txBody>
          <a:bodyPr/>
          <a:lstStyle/>
          <a:p>
            <a:r>
              <a:rPr lang="zh-CN" altLang="en-US" b="1" dirty="0" smtClean="0"/>
              <a:t>管理制度</a:t>
            </a:r>
            <a:r>
              <a:rPr lang="zh-CN" altLang="en-US" dirty="0" smtClean="0"/>
              <a:t>。初创</a:t>
            </a:r>
            <a:r>
              <a:rPr lang="zh-CN" altLang="en-US" dirty="0"/>
              <a:t>公司的特点就是人手永远不够，任务永远做不完。所以，即使员工干劲十足，也不能完全靠他们的自驱力，否则很容易出现大面积的倦怠和混乱，从而影响公司的正常运营。明确分工与流程是所有规章制度的重中之重。具体可以按以下几点</a:t>
            </a:r>
            <a:r>
              <a:rPr lang="zh-CN" altLang="en-US" dirty="0" smtClean="0"/>
              <a:t>开展工作：（</a:t>
            </a:r>
            <a:r>
              <a:rPr lang="en-US" altLang="zh-CN" dirty="0"/>
              <a:t>1</a:t>
            </a:r>
            <a:r>
              <a:rPr lang="zh-CN" altLang="en-US" dirty="0"/>
              <a:t>）梳理公司的业务流程。考察公司目前的主营业务主要包括几个，具体的业务内容都是什么，这也是建立组织架构的基础。有了流程，初创企业的人力资源规划基本就确定了</a:t>
            </a:r>
            <a:r>
              <a:rPr lang="zh-CN" altLang="en-US" dirty="0" smtClean="0"/>
              <a:t>。（</a:t>
            </a:r>
            <a:r>
              <a:rPr lang="en-US" altLang="zh-CN" dirty="0"/>
              <a:t>2</a:t>
            </a:r>
            <a:r>
              <a:rPr lang="zh-CN" altLang="en-US" dirty="0"/>
              <a:t>）确定岗位职责。根据公司的具体业务、当前任务、所处阶段等确定工作岗位和每个岗位的具体职责、任务量、评判指标等。</a:t>
            </a:r>
          </a:p>
          <a:p>
            <a:r>
              <a:rPr lang="zh-CN" altLang="en-US" b="1" dirty="0" smtClean="0"/>
              <a:t>财务制度</a:t>
            </a:r>
            <a:r>
              <a:rPr lang="zh-CN" altLang="en-US" dirty="0" smtClean="0"/>
              <a:t>。对于</a:t>
            </a:r>
            <a:r>
              <a:rPr lang="zh-CN" altLang="en-US" dirty="0"/>
              <a:t>很多创业公司，现金流就是命脉。</a:t>
            </a:r>
            <a:r>
              <a:rPr lang="zh-CN" altLang="en-US" dirty="0" smtClean="0"/>
              <a:t>所以</a:t>
            </a:r>
            <a:r>
              <a:rPr lang="zh-CN" altLang="en-US" dirty="0"/>
              <a:t>，财务制度是一点都不能马虎的。企业财务制度一般应当包括资金管理制度、费用报销制度、付款审批制度、应收应付制度、合同管理制度等。一般来说，初创公司应该着重在报销制度和资金管理</a:t>
            </a:r>
            <a:r>
              <a:rPr lang="zh-CN" altLang="en-US" dirty="0" smtClean="0"/>
              <a:t>制度。</a:t>
            </a:r>
            <a:endParaRPr lang="zh-CN" altLang="en-US" dirty="0"/>
          </a:p>
          <a:p>
            <a:r>
              <a:rPr lang="zh-CN" altLang="en-US" b="1" dirty="0" smtClean="0"/>
              <a:t>薪</a:t>
            </a:r>
            <a:r>
              <a:rPr lang="zh-CN" altLang="en-US" b="1" dirty="0"/>
              <a:t>酬</a:t>
            </a:r>
            <a:r>
              <a:rPr lang="zh-CN" altLang="en-US" b="1" dirty="0" smtClean="0"/>
              <a:t>制度</a:t>
            </a:r>
            <a:r>
              <a:rPr lang="zh-CN" altLang="en-US" dirty="0" smtClean="0"/>
              <a:t>。创业</a:t>
            </a:r>
            <a:r>
              <a:rPr lang="zh-CN" altLang="en-US" dirty="0"/>
              <a:t>公司最缺的就是人才</a:t>
            </a:r>
            <a:r>
              <a:rPr lang="zh-CN" altLang="en-US" dirty="0" smtClean="0"/>
              <a:t>，良好</a:t>
            </a:r>
            <a:r>
              <a:rPr lang="zh-CN" altLang="en-US" dirty="0"/>
              <a:t>的薪酬</a:t>
            </a:r>
            <a:r>
              <a:rPr lang="zh-CN" altLang="en-US" dirty="0" smtClean="0"/>
              <a:t>制度是吸引</a:t>
            </a:r>
            <a:r>
              <a:rPr lang="zh-CN" altLang="en-US" dirty="0"/>
              <a:t>优秀人才的</a:t>
            </a:r>
            <a:r>
              <a:rPr lang="zh-CN" altLang="en-US" dirty="0" smtClean="0"/>
              <a:t>法宝。（</a:t>
            </a:r>
            <a:r>
              <a:rPr lang="en-US" altLang="zh-CN" dirty="0"/>
              <a:t>1</a:t>
            </a:r>
            <a:r>
              <a:rPr lang="zh-CN" altLang="en-US" dirty="0"/>
              <a:t>）小公司人少活儿多，为了让核心员工稳定下来，应该尽量让员工的薪资等于甚至稍高于行业平均</a:t>
            </a:r>
            <a:r>
              <a:rPr lang="zh-CN" altLang="en-US" dirty="0" smtClean="0"/>
              <a:t>水平。</a:t>
            </a:r>
            <a:r>
              <a:rPr lang="zh-CN" altLang="en-US" dirty="0"/>
              <a:t>在薪资结构上，可以实行基本工资</a:t>
            </a:r>
            <a:r>
              <a:rPr lang="en-US" altLang="zh-CN" dirty="0"/>
              <a:t>+</a:t>
            </a:r>
            <a:r>
              <a:rPr lang="zh-CN" altLang="en-US" dirty="0"/>
              <a:t>绩效的宽带薪资</a:t>
            </a:r>
            <a:r>
              <a:rPr lang="zh-CN" altLang="en-US" dirty="0" smtClean="0"/>
              <a:t>办法。（</a:t>
            </a:r>
            <a:r>
              <a:rPr lang="en-US" altLang="zh-CN" dirty="0"/>
              <a:t>2</a:t>
            </a:r>
            <a:r>
              <a:rPr lang="zh-CN" altLang="en-US" dirty="0"/>
              <a:t>）最好在试用期不打折，大多数初创公司在薪酬福利上本来就没有优势，如果试用期还打折扣，更不容易招到有相关工作经验、无需公司特地培养的员工，而初创公司往往还急需人手</a:t>
            </a:r>
            <a:r>
              <a:rPr lang="zh-CN" altLang="en-US" dirty="0" smtClean="0"/>
              <a:t>。（</a:t>
            </a:r>
            <a:r>
              <a:rPr lang="en-US" altLang="zh-CN" dirty="0"/>
              <a:t>3</a:t>
            </a:r>
            <a:r>
              <a:rPr lang="zh-CN" altLang="en-US" dirty="0"/>
              <a:t>）初创公司加班是常态，那么在福利上应该做到以人为本，让员工感受到并肩作战的激情。</a:t>
            </a:r>
          </a:p>
          <a:p>
            <a:r>
              <a:rPr lang="zh-CN" altLang="en-US" dirty="0"/>
              <a:t>对于初创公司，制定规章制度的一个最基本、最重要的原则就是快速迭代，先制定出来，然后切实落地，再根据具体情况调整。</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三、企业</a:t>
            </a:r>
            <a:r>
              <a:rPr lang="zh-CN" altLang="en-US" dirty="0"/>
              <a:t>文化建设</a:t>
            </a:r>
          </a:p>
        </p:txBody>
      </p:sp>
      <p:sp>
        <p:nvSpPr>
          <p:cNvPr id="3" name="内容占位符 2"/>
          <p:cNvSpPr>
            <a:spLocks noGrp="1"/>
          </p:cNvSpPr>
          <p:nvPr>
            <p:ph idx="1"/>
          </p:nvPr>
        </p:nvSpPr>
        <p:spPr/>
        <p:txBody>
          <a:bodyPr/>
          <a:lstStyle/>
          <a:p>
            <a:r>
              <a:rPr lang="zh-CN" altLang="en-US" dirty="0" smtClean="0"/>
              <a:t>企业</a:t>
            </a:r>
            <a:r>
              <a:rPr lang="zh-CN" altLang="en-US" dirty="0"/>
              <a:t>文化，又称组织文化，是与企业相伴而生的一种客观现象，随着社会的发展，企业文化又是一种信念的力量、道德的力量、心理的力量。企业文化有广义和狭义两种理解。广义的企业文化是指企业所创造的具有自身特点的物质文化和精神文化。狭义的企业文化是企业所形成的具有自身个性的经营宗旨、价值观念和道德行为准则的综合</a:t>
            </a:r>
            <a:r>
              <a:rPr lang="zh-CN" altLang="en-US" dirty="0" smtClean="0"/>
              <a:t>。</a:t>
            </a:r>
            <a:endParaRPr lang="zh-CN" altLang="en-US" dirty="0"/>
          </a:p>
          <a:p>
            <a:r>
              <a:rPr lang="zh-CN" altLang="en-US" dirty="0"/>
              <a:t>企业文化在企业建设过程</a:t>
            </a:r>
            <a:r>
              <a:rPr lang="zh-CN" altLang="en-US" dirty="0" smtClean="0"/>
              <a:t>中主要</a:t>
            </a:r>
            <a:r>
              <a:rPr lang="zh-CN" altLang="en-US" dirty="0"/>
              <a:t>有以下五点</a:t>
            </a:r>
            <a:r>
              <a:rPr lang="zh-CN" altLang="en-US" dirty="0" smtClean="0"/>
              <a:t>功能：（</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导向功能；（</a:t>
            </a:r>
            <a:r>
              <a:rPr lang="en-US" altLang="zh-CN" dirty="0" smtClean="0"/>
              <a:t>2</a:t>
            </a:r>
            <a:r>
              <a:rPr lang="zh-CN" altLang="en-US" dirty="0" smtClean="0"/>
              <a:t>）规范</a:t>
            </a:r>
            <a:r>
              <a:rPr lang="zh-CN" altLang="en-US" dirty="0"/>
              <a:t>（约束）</a:t>
            </a:r>
            <a:r>
              <a:rPr lang="zh-CN" altLang="en-US" dirty="0" smtClean="0"/>
              <a:t>功能；（</a:t>
            </a:r>
            <a:r>
              <a:rPr lang="en-US" altLang="zh-CN" dirty="0" smtClean="0"/>
              <a:t>3</a:t>
            </a:r>
            <a:r>
              <a:rPr lang="zh-CN" altLang="en-US" dirty="0" smtClean="0"/>
              <a:t>）凝聚功能；（</a:t>
            </a:r>
            <a:r>
              <a:rPr lang="en-US" altLang="zh-CN" dirty="0" smtClean="0"/>
              <a:t>4</a:t>
            </a:r>
            <a:r>
              <a:rPr lang="zh-CN" altLang="en-US" dirty="0" smtClean="0"/>
              <a:t>）激励功能。</a:t>
            </a:r>
            <a:endParaRPr lang="en-US" altLang="zh-CN" dirty="0" smtClean="0"/>
          </a:p>
        </p:txBody>
      </p:sp>
      <p:pic>
        <p:nvPicPr>
          <p:cNvPr id="7" name="图片 6" descr="图片1"/>
          <p:cNvPicPr>
            <a:picLocks noChangeAspect="1"/>
          </p:cNvPicPr>
          <p:nvPr/>
        </p:nvPicPr>
        <p:blipFill>
          <a:blip r:embed="rId2" cstate="print"/>
          <a:stretch>
            <a:fillRect/>
          </a:stretch>
        </p:blipFill>
        <p:spPr>
          <a:xfrm>
            <a:off x="3570605" y="3002915"/>
            <a:ext cx="7356475" cy="251968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四、初创</a:t>
            </a:r>
            <a:r>
              <a:rPr lang="zh-CN" altLang="en-US" dirty="0"/>
              <a:t>企业需要什么样的企业文化</a:t>
            </a:r>
          </a:p>
        </p:txBody>
      </p:sp>
      <p:sp>
        <p:nvSpPr>
          <p:cNvPr id="3" name="内容占位符 2"/>
          <p:cNvSpPr>
            <a:spLocks noGrp="1"/>
          </p:cNvSpPr>
          <p:nvPr>
            <p:ph idx="1"/>
          </p:nvPr>
        </p:nvSpPr>
        <p:spPr/>
        <p:txBody>
          <a:bodyPr/>
          <a:lstStyle/>
          <a:p>
            <a:r>
              <a:rPr lang="zh-CN" altLang="en-US" dirty="0" smtClean="0"/>
              <a:t>不</a:t>
            </a:r>
            <a:r>
              <a:rPr lang="zh-CN" altLang="en-US" dirty="0"/>
              <a:t>盲目跟风，追求高大</a:t>
            </a:r>
            <a:r>
              <a:rPr lang="zh-CN" altLang="en-US" dirty="0" smtClean="0"/>
              <a:t>上。企业</a:t>
            </a:r>
            <a:r>
              <a:rPr lang="zh-CN" altLang="en-US" dirty="0"/>
              <a:t>文化紧贴创始团队本身特质。要么没有企业文化，有的话能一定能言传身教执行到位，而不是说一套，做一套。</a:t>
            </a:r>
          </a:p>
          <a:p>
            <a:r>
              <a:rPr lang="zh-CN" altLang="en-US" dirty="0" smtClean="0"/>
              <a:t>紧贴</a:t>
            </a:r>
            <a:r>
              <a:rPr lang="zh-CN" altLang="en-US" dirty="0"/>
              <a:t>企业核心</a:t>
            </a:r>
            <a:r>
              <a:rPr lang="zh-CN" altLang="en-US" dirty="0" smtClean="0"/>
              <a:t>业务。企业</a:t>
            </a:r>
            <a:r>
              <a:rPr lang="zh-CN" altLang="en-US" dirty="0"/>
              <a:t>文化的设定对于企业长远的发展一定是有指导性意义的，例如阿里巴巴作为电商平台，早年秉承的企业文化一直都有“客户第一”的案例。</a:t>
            </a:r>
          </a:p>
          <a:p>
            <a:r>
              <a:rPr lang="zh-CN" altLang="en-US" dirty="0" smtClean="0"/>
              <a:t>企业</a:t>
            </a:r>
            <a:r>
              <a:rPr lang="zh-CN" altLang="en-US" dirty="0"/>
              <a:t>文化设定后可以纳入</a:t>
            </a:r>
            <a:r>
              <a:rPr lang="zh-CN" altLang="en-US" dirty="0" smtClean="0"/>
              <a:t>考核。设定</a:t>
            </a:r>
            <a:r>
              <a:rPr lang="zh-CN" altLang="en-US" dirty="0"/>
              <a:t>只是开始，如何执行才是关键，如果能以案例（典型故事）的方式考核，不仅有利于贯彻落实，而且能够积累大量故事，为丰富企业文化奠定良好基础</a:t>
            </a:r>
            <a:r>
              <a:rPr lang="zh-CN" altLang="en-US" dirty="0" smtClean="0"/>
              <a:t>。</a:t>
            </a:r>
            <a:endParaRPr lang="zh-CN" altLang="en-US" dirty="0"/>
          </a:p>
        </p:txBody>
      </p:sp>
      <p:pic>
        <p:nvPicPr>
          <p:cNvPr id="5" name="图片 4"/>
          <p:cNvPicPr>
            <a:picLocks noChangeAspect="1"/>
          </p:cNvPicPr>
          <p:nvPr/>
        </p:nvPicPr>
        <p:blipFill>
          <a:blip r:embed="rId2" cstate="print"/>
          <a:stretch>
            <a:fillRect/>
          </a:stretch>
        </p:blipFill>
        <p:spPr>
          <a:xfrm>
            <a:off x="5084445" y="3562985"/>
            <a:ext cx="6504305" cy="2031365"/>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五、初创</a:t>
            </a:r>
            <a:r>
              <a:rPr lang="zh-CN" altLang="en-US" dirty="0"/>
              <a:t>企业如何建立企业文化</a:t>
            </a:r>
          </a:p>
        </p:txBody>
      </p:sp>
      <p:sp>
        <p:nvSpPr>
          <p:cNvPr id="3" name="内容占位符 2"/>
          <p:cNvSpPr>
            <a:spLocks noGrp="1"/>
          </p:cNvSpPr>
          <p:nvPr>
            <p:ph idx="1"/>
          </p:nvPr>
        </p:nvSpPr>
        <p:spPr/>
        <p:txBody>
          <a:bodyPr/>
          <a:lstStyle/>
          <a:p>
            <a:r>
              <a:rPr lang="zh-CN" altLang="en-US" b="1" dirty="0" smtClean="0"/>
              <a:t>充分</a:t>
            </a:r>
            <a:r>
              <a:rPr lang="zh-CN" altLang="en-US" b="1" dirty="0"/>
              <a:t>发挥创始人的影响力作</a:t>
            </a:r>
            <a:r>
              <a:rPr lang="zh-CN" altLang="en-US" b="1" dirty="0" smtClean="0"/>
              <a:t>用</a:t>
            </a:r>
            <a:r>
              <a:rPr lang="zh-CN" altLang="en-US" dirty="0" smtClean="0"/>
              <a:t>。对于</a:t>
            </a:r>
            <a:r>
              <a:rPr lang="zh-CN" altLang="en-US" dirty="0"/>
              <a:t>大多数初创企业来说</a:t>
            </a:r>
            <a:r>
              <a:rPr lang="en-US" altLang="zh-CN" dirty="0"/>
              <a:t>,</a:t>
            </a:r>
            <a:r>
              <a:rPr lang="zh-CN" altLang="en-US" dirty="0"/>
              <a:t>，企业创业者和高层管理者们</a:t>
            </a:r>
            <a:r>
              <a:rPr lang="en-US" altLang="zh-CN" dirty="0"/>
              <a:t>( </a:t>
            </a:r>
            <a:r>
              <a:rPr lang="zh-CN" altLang="en-US" dirty="0"/>
              <a:t>即企业家们</a:t>
            </a:r>
            <a:r>
              <a:rPr lang="en-US" altLang="zh-CN" dirty="0"/>
              <a:t>) </a:t>
            </a:r>
            <a:r>
              <a:rPr lang="zh-CN" altLang="en-US" dirty="0"/>
              <a:t>起的作用非常关键。创业者和高层管理者的行为习惯、处事风格、言谈举止、积极性和个人目标等，无不在员工身上起到无形的指引力、约束力作用，这实际上也是一种无形的企业家影响力，也即企业文化的影响力。</a:t>
            </a:r>
          </a:p>
          <a:p>
            <a:r>
              <a:rPr lang="zh-CN" altLang="en-US" b="1" dirty="0" smtClean="0"/>
              <a:t>不断</a:t>
            </a:r>
            <a:r>
              <a:rPr lang="zh-CN" altLang="en-US" b="1" dirty="0"/>
              <a:t>完善企业文化的内涵，扩展</a:t>
            </a:r>
            <a:r>
              <a:rPr lang="zh-CN" altLang="en-US" b="1" dirty="0" smtClean="0"/>
              <a:t>外延</a:t>
            </a:r>
            <a:r>
              <a:rPr lang="zh-CN" altLang="en-US" dirty="0" smtClean="0"/>
              <a:t>。要</a:t>
            </a:r>
            <a:r>
              <a:rPr lang="zh-CN" altLang="en-US" dirty="0"/>
              <a:t>从物质文化（表层：产品、环境文化）、行为文化（中层：企业的人、财、物、事）、理念文化</a:t>
            </a:r>
            <a:r>
              <a:rPr lang="en-US" altLang="zh-CN" dirty="0"/>
              <a:t>(</a:t>
            </a:r>
            <a:r>
              <a:rPr lang="zh-CN" altLang="en-US" dirty="0"/>
              <a:t>深层：企业价值、精神、目标、思维方式等）各方面进行分析、提炼、建设、发展，不断充实和完善适合自己企业的企业文化。企业文化建设一定要讲求实效性原则，切合实际、符合企业定位、得到广大员工的积极参与和认可。注重企业文化与企业制度的同步建设，创业团队要加强沟通</a:t>
            </a:r>
            <a:r>
              <a:rPr lang="en-US" altLang="zh-CN" dirty="0"/>
              <a:t>,</a:t>
            </a:r>
            <a:r>
              <a:rPr lang="zh-CN" altLang="en-US" dirty="0"/>
              <a:t>取得利益共同点和价值导向的一致性，沟通愿景，逐步明确核心理念。</a:t>
            </a:r>
          </a:p>
          <a:p>
            <a:r>
              <a:rPr lang="zh-CN" altLang="en-US" b="1" dirty="0" smtClean="0"/>
              <a:t>虚心</a:t>
            </a:r>
            <a:r>
              <a:rPr lang="zh-CN" altLang="en-US" b="1" dirty="0"/>
              <a:t>学习和借鉴优秀企业的企业文化建设</a:t>
            </a:r>
            <a:r>
              <a:rPr lang="zh-CN" altLang="en-US" b="1" dirty="0" smtClean="0"/>
              <a:t>经验</a:t>
            </a:r>
            <a:r>
              <a:rPr lang="zh-CN" altLang="en-US" dirty="0" smtClean="0"/>
              <a:t>。对于</a:t>
            </a:r>
            <a:r>
              <a:rPr lang="zh-CN" altLang="en-US" dirty="0"/>
              <a:t>初创企业来说，对企业文化建设是一个模糊的观念和认识，企业领导者要加大自身的学习，向与本企业类似的企业学习，学习借鉴他们的企业文化建设先进经验，也包括规避他们曾经有过的失误和教训，从中获得启示，梳理和总结出适合自身企业特点的企业文化，并不断加以建设完善，而不是简单的去模仿、套用。</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755598"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第十二单元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6386195" cy="708025"/>
          </a:xfrm>
        </p:spPr>
        <p:txBody>
          <a:bodyPr>
            <a:normAutofit/>
          </a:bodyPr>
          <a:lstStyle/>
          <a:p>
            <a:r>
              <a:rPr lang="zh-CN" altLang="en-US" dirty="0">
                <a:sym typeface="+mn-ea"/>
              </a:rPr>
              <a:t>创业风险和危机管理</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一、创业</a:t>
            </a:r>
            <a:r>
              <a:rPr lang="zh-CN" altLang="en-US" dirty="0"/>
              <a:t>风险</a:t>
            </a:r>
          </a:p>
        </p:txBody>
      </p:sp>
      <p:sp>
        <p:nvSpPr>
          <p:cNvPr id="3" name="内容占位符 2"/>
          <p:cNvSpPr>
            <a:spLocks noGrp="1"/>
          </p:cNvSpPr>
          <p:nvPr>
            <p:ph idx="1"/>
          </p:nvPr>
        </p:nvSpPr>
        <p:spPr/>
        <p:txBody>
          <a:bodyPr/>
          <a:lstStyle/>
          <a:p>
            <a:r>
              <a:rPr lang="zh-CN" altLang="en-US" dirty="0" smtClean="0"/>
              <a:t>所谓</a:t>
            </a:r>
            <a:r>
              <a:rPr lang="zh-CN" altLang="en-US" dirty="0"/>
              <a:t>的创业风险，是指在企业创业过程中存在的风险，是指由于创业环境的不确定性、创业机会与创业企业的复杂性，创业者、创业团队与创业投资者的能力与实力的有限性而导致创业活动偏离预期目标的可能性</a:t>
            </a:r>
            <a:r>
              <a:rPr lang="zh-CN" altLang="en-US" dirty="0" smtClean="0"/>
              <a:t>。</a:t>
            </a:r>
            <a:endParaRPr lang="zh-CN" altLang="en-US" dirty="0"/>
          </a:p>
          <a:p>
            <a:r>
              <a:rPr lang="zh-CN" altLang="en-US" dirty="0"/>
              <a:t>创业风险</a:t>
            </a:r>
            <a:r>
              <a:rPr lang="zh-CN" altLang="en-US" dirty="0" smtClean="0"/>
              <a:t>来源</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融资</a:t>
            </a:r>
            <a:r>
              <a:rPr lang="zh-CN" altLang="en-US" dirty="0"/>
              <a:t>缺口。</a:t>
            </a:r>
            <a:r>
              <a:rPr lang="zh-CN" altLang="en-US" dirty="0" smtClean="0"/>
              <a:t>创业者在将概念（创意）转化为市场</a:t>
            </a:r>
            <a:r>
              <a:rPr lang="zh-CN" altLang="en-US" dirty="0"/>
              <a:t>的产品</a:t>
            </a:r>
            <a:r>
              <a:rPr lang="zh-CN" altLang="en-US" dirty="0" smtClean="0"/>
              <a:t>原型中，往往</a:t>
            </a:r>
            <a:r>
              <a:rPr lang="zh-CN" altLang="en-US" dirty="0"/>
              <a:t>没有足够的资金将其实现</a:t>
            </a:r>
            <a:r>
              <a:rPr lang="zh-CN" altLang="en-US" dirty="0" smtClean="0"/>
              <a:t>商品化</a:t>
            </a:r>
            <a:r>
              <a:rPr lang="zh-CN" altLang="en-US" dirty="0"/>
              <a:t>，从而给创业带来一定的风险</a:t>
            </a:r>
            <a:r>
              <a:rPr lang="zh-CN" altLang="en-US" dirty="0" smtClean="0"/>
              <a:t>。（</a:t>
            </a:r>
            <a:r>
              <a:rPr lang="en-US" altLang="zh-CN" dirty="0" smtClean="0"/>
              <a:t>2</a:t>
            </a:r>
            <a:r>
              <a:rPr lang="zh-CN" altLang="en-US" dirty="0" smtClean="0"/>
              <a:t>）研究缺口。研究</a:t>
            </a:r>
            <a:r>
              <a:rPr lang="zh-CN" altLang="en-US" dirty="0"/>
              <a:t>缺口主要存在于仅凭个人兴趣所做的研究判断和基于市场潜力的商业判断</a:t>
            </a:r>
            <a:r>
              <a:rPr lang="zh-CN" altLang="en-US" dirty="0" smtClean="0"/>
              <a:t>之间，</a:t>
            </a:r>
            <a:r>
              <a:rPr lang="zh-CN" altLang="en-US" dirty="0"/>
              <a:t>从而形成创业风险</a:t>
            </a:r>
            <a:r>
              <a:rPr lang="zh-CN" altLang="en-US" dirty="0" smtClean="0"/>
              <a:t>。（</a:t>
            </a:r>
            <a:r>
              <a:rPr lang="en-US" altLang="zh-CN" dirty="0" smtClean="0"/>
              <a:t>3</a:t>
            </a:r>
            <a:r>
              <a:rPr lang="zh-CN" altLang="en-US" dirty="0" smtClean="0"/>
              <a:t>）信息</a:t>
            </a:r>
            <a:r>
              <a:rPr lang="zh-CN" altLang="en-US" dirty="0"/>
              <a:t>和信任</a:t>
            </a:r>
            <a:r>
              <a:rPr lang="zh-CN" altLang="en-US" dirty="0" smtClean="0"/>
              <a:t>缺口。信息</a:t>
            </a:r>
            <a:r>
              <a:rPr lang="zh-CN" altLang="en-US" dirty="0"/>
              <a:t>和信任缺口存在于技术专家和管理者（投资者）</a:t>
            </a:r>
            <a:r>
              <a:rPr lang="zh-CN" altLang="en-US" dirty="0" smtClean="0"/>
              <a:t>之间，如果双方不能</a:t>
            </a:r>
            <a:r>
              <a:rPr lang="zh-CN" altLang="en-US" dirty="0"/>
              <a:t>充分信任对方，或者不能够进行有效的交流，那么这一缺口将会变得更深，带来更大的风险</a:t>
            </a:r>
            <a:r>
              <a:rPr lang="zh-CN" altLang="en-US" dirty="0" smtClean="0"/>
              <a:t>。（</a:t>
            </a:r>
            <a:r>
              <a:rPr lang="en-US" altLang="zh-CN" dirty="0" smtClean="0"/>
              <a:t>4</a:t>
            </a:r>
            <a:r>
              <a:rPr lang="zh-CN" altLang="en-US" dirty="0" smtClean="0"/>
              <a:t>）资源缺口。在</a:t>
            </a:r>
            <a:r>
              <a:rPr lang="zh-CN" altLang="en-US" dirty="0"/>
              <a:t>大多数情况下，创业者不一定也不可能拥有所需的全部资源，这就形成了资源</a:t>
            </a:r>
            <a:r>
              <a:rPr lang="zh-CN" altLang="en-US" dirty="0" smtClean="0"/>
              <a:t>缺口。（</a:t>
            </a:r>
            <a:r>
              <a:rPr lang="en-US" altLang="zh-CN" dirty="0" smtClean="0"/>
              <a:t>5</a:t>
            </a:r>
            <a:r>
              <a:rPr lang="zh-CN" altLang="en-US" dirty="0" smtClean="0"/>
              <a:t>）管理缺口。管理</a:t>
            </a:r>
            <a:r>
              <a:rPr lang="zh-CN" altLang="en-US" dirty="0"/>
              <a:t>缺口是指创业者并不一定是出色的企业家，不一定具备出色的管理才能。进行创业活动主要有两种：一是创业者利用某一新技术进行创业，他可能是技术方面的专业人才，但却不一定具备专业的管理才能，从而形成管理缺口；二是创业者往往有某种“奇思妙想”，可能是新的商业点子，但在战略规划上不具备出色的才能，或不擅长管理具体的事务，从而形成管理缺口。</a:t>
            </a:r>
            <a:endParaRPr lang="en-US" altLang="zh-CN" dirty="0" smtClean="0"/>
          </a:p>
          <a:p>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二、创业</a:t>
            </a:r>
            <a:r>
              <a:rPr lang="zh-CN" altLang="en-US" dirty="0"/>
              <a:t>风险的主要表现</a:t>
            </a:r>
          </a:p>
        </p:txBody>
      </p:sp>
      <p:sp>
        <p:nvSpPr>
          <p:cNvPr id="3" name="内容占位符 2"/>
          <p:cNvSpPr>
            <a:spLocks noGrp="1"/>
          </p:cNvSpPr>
          <p:nvPr>
            <p:ph idx="1"/>
          </p:nvPr>
        </p:nvSpPr>
        <p:spPr/>
        <p:txBody>
          <a:bodyPr/>
          <a:lstStyle/>
          <a:p>
            <a:r>
              <a:rPr lang="zh-CN" altLang="en-US" b="1" dirty="0" smtClean="0"/>
              <a:t>项目选择</a:t>
            </a:r>
            <a:r>
              <a:rPr lang="zh-CN" altLang="en-US" b="1" dirty="0"/>
              <a:t>太盲目的</a:t>
            </a:r>
            <a:r>
              <a:rPr lang="zh-CN" altLang="en-US" b="1" dirty="0" smtClean="0"/>
              <a:t>风险</a:t>
            </a:r>
            <a:r>
              <a:rPr lang="zh-CN" altLang="en-US" dirty="0" smtClean="0"/>
              <a:t>。大学生</a:t>
            </a:r>
            <a:r>
              <a:rPr lang="zh-CN" altLang="en-US" dirty="0"/>
              <a:t>创业时如果缺乏前期市场调研和论证，只是凭自己的兴趣和想象来决定投资方向，甚至仅凭一时心血来潮做决定，可能会碰得头破血流。</a:t>
            </a:r>
          </a:p>
          <a:p>
            <a:r>
              <a:rPr lang="zh-CN" altLang="en-US" b="1" dirty="0" smtClean="0"/>
              <a:t>缺乏</a:t>
            </a:r>
            <a:r>
              <a:rPr lang="zh-CN" altLang="en-US" b="1" dirty="0"/>
              <a:t>创业技能的</a:t>
            </a:r>
            <a:r>
              <a:rPr lang="zh-CN" altLang="en-US" b="1" dirty="0" smtClean="0"/>
              <a:t>风险</a:t>
            </a:r>
            <a:r>
              <a:rPr lang="zh-CN" altLang="en-US" dirty="0" smtClean="0"/>
              <a:t>。很多</a:t>
            </a:r>
            <a:r>
              <a:rPr lang="zh-CN" altLang="en-US" dirty="0"/>
              <a:t>大学生创业者眼高手低，当创业计划转变为实际操作时，才发现自己根本不具备解决问题的能力，这样的创业无异于纸上谈兵</a:t>
            </a:r>
            <a:r>
              <a:rPr lang="zh-CN" altLang="en-US" dirty="0" smtClean="0"/>
              <a:t>。</a:t>
            </a:r>
            <a:endParaRPr lang="en-US" altLang="zh-CN" dirty="0" smtClean="0"/>
          </a:p>
          <a:p>
            <a:r>
              <a:rPr lang="zh-CN" altLang="en-US" b="1" dirty="0" smtClean="0"/>
              <a:t>资金风险</a:t>
            </a:r>
            <a:r>
              <a:rPr lang="zh-CN" altLang="en-US" dirty="0" smtClean="0"/>
              <a:t>。资金</a:t>
            </a:r>
            <a:r>
              <a:rPr lang="zh-CN" altLang="en-US" dirty="0"/>
              <a:t>风险在创业初期会一直伴随在创业者的左右</a:t>
            </a:r>
            <a:r>
              <a:rPr lang="zh-CN" altLang="en-US" dirty="0" smtClean="0"/>
              <a:t>。对于</a:t>
            </a:r>
            <a:r>
              <a:rPr lang="zh-CN" altLang="en-US" dirty="0"/>
              <a:t>初创企业来说，如果连续几个月入不敷出或者因为其他原因导致企业的现金流中断，都会给企业带来极大的威胁。相当多的企业会在创办初期因资金紧缺而严重影响业务的拓展，甚至错失商机而不得不关门大吉。</a:t>
            </a:r>
          </a:p>
          <a:p>
            <a:r>
              <a:rPr lang="zh-CN" altLang="en-US" b="1" dirty="0" smtClean="0"/>
              <a:t>社会</a:t>
            </a:r>
            <a:r>
              <a:rPr lang="zh-CN" altLang="en-US" b="1" dirty="0"/>
              <a:t>资源贫乏的</a:t>
            </a:r>
            <a:r>
              <a:rPr lang="zh-CN" altLang="en-US" b="1" dirty="0" smtClean="0"/>
              <a:t>风险</a:t>
            </a:r>
            <a:r>
              <a:rPr lang="zh-CN" altLang="en-US" dirty="0" smtClean="0"/>
              <a:t>。企业</a:t>
            </a:r>
            <a:r>
              <a:rPr lang="zh-CN" altLang="en-US" dirty="0"/>
              <a:t>创建、市场开拓、产品推介等工作都需要调动社会</a:t>
            </a:r>
            <a:r>
              <a:rPr lang="zh-CN" altLang="en-US" dirty="0" smtClean="0"/>
              <a:t>资源。对于大学生来说，创业</a:t>
            </a:r>
            <a:r>
              <a:rPr lang="zh-CN" altLang="en-US" dirty="0"/>
              <a:t>前，可以先到相关行业领域工作一段时间，通过这个平台，为自己日后的创业积累人脉</a:t>
            </a:r>
            <a:r>
              <a:rPr lang="zh-CN" altLang="en-US" dirty="0" smtClean="0"/>
              <a:t>。</a:t>
            </a:r>
            <a:endParaRPr lang="en-US" altLang="zh-CN" dirty="0" smtClean="0"/>
          </a:p>
          <a:p>
            <a:r>
              <a:rPr lang="zh-CN" altLang="en-US" b="1" dirty="0" smtClean="0"/>
              <a:t>管理风险</a:t>
            </a:r>
            <a:r>
              <a:rPr lang="zh-CN" altLang="en-US" dirty="0" smtClean="0"/>
              <a:t>。一些</a:t>
            </a:r>
            <a:r>
              <a:rPr lang="zh-CN" altLang="en-US" dirty="0"/>
              <a:t>创业者虽然技术出类拔萃，但理财、营销、沟通、管理方面的能力普遍不足。要想创业成功，创业者必须技术、经营</a:t>
            </a:r>
            <a:r>
              <a:rPr lang="zh-CN" altLang="en-US" dirty="0" smtClean="0"/>
              <a:t>两手抓。创业</a:t>
            </a:r>
            <a:r>
              <a:rPr lang="zh-CN" altLang="en-US" dirty="0"/>
              <a:t>失败者，基本上都是管理方面出了问题，其中包括决策随意、信息不通、理念不清、患得患失、用人不当、忽视创新、急功近利、盲目跟风、意志薄弱</a:t>
            </a:r>
            <a:r>
              <a:rPr lang="zh-CN" altLang="en-US" dirty="0" smtClean="0"/>
              <a:t>等。</a:t>
            </a:r>
            <a:endParaRPr lang="zh-CN"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二、创业风险的主要表现</a:t>
            </a:r>
          </a:p>
        </p:txBody>
      </p:sp>
      <p:sp>
        <p:nvSpPr>
          <p:cNvPr id="3" name="内容占位符 2"/>
          <p:cNvSpPr>
            <a:spLocks noGrp="1"/>
          </p:cNvSpPr>
          <p:nvPr>
            <p:ph idx="1"/>
          </p:nvPr>
        </p:nvSpPr>
        <p:spPr/>
        <p:txBody>
          <a:bodyPr/>
          <a:lstStyle/>
          <a:p>
            <a:r>
              <a:rPr lang="zh-CN" altLang="en-US" b="1" dirty="0" smtClean="0"/>
              <a:t>竞争风险</a:t>
            </a:r>
            <a:r>
              <a:rPr lang="zh-CN" altLang="en-US" dirty="0" smtClean="0"/>
              <a:t>。寻找</a:t>
            </a:r>
            <a:r>
              <a:rPr lang="zh-CN" altLang="en-US" dirty="0"/>
              <a:t>蓝海是创业的良好开端，但并非所有的新创企业都能找到蓝海。更何况，蓝海也只是暂时的，所以竞争是必然的。如何面对竞争是每个企业都要随时考虑的事， 而对新创企业更是如此</a:t>
            </a:r>
            <a:r>
              <a:rPr lang="zh-CN" altLang="en-US" dirty="0" smtClean="0"/>
              <a:t>。</a:t>
            </a:r>
            <a:endParaRPr lang="zh-CN" altLang="en-US" dirty="0"/>
          </a:p>
          <a:p>
            <a:r>
              <a:rPr lang="zh-CN" altLang="en-US" b="1" dirty="0" smtClean="0"/>
              <a:t>团队</a:t>
            </a:r>
            <a:r>
              <a:rPr lang="zh-CN" altLang="en-US" b="1" dirty="0"/>
              <a:t>分歧的</a:t>
            </a:r>
            <a:r>
              <a:rPr lang="zh-CN" altLang="en-US" b="1" dirty="0" smtClean="0"/>
              <a:t>风险</a:t>
            </a:r>
            <a:r>
              <a:rPr lang="zh-CN" altLang="en-US" dirty="0" smtClean="0"/>
              <a:t>。一</a:t>
            </a:r>
            <a:r>
              <a:rPr lang="zh-CN" altLang="en-US" dirty="0"/>
              <a:t>个优秀的创业团队能使创业企业迅速地发展起来。但与此同时，风险也就蕴含在其中，团队的力量越大，产生的风险也就越大。一旦创业团队的核心成员在某些问题上产生分歧不能达到统一时，极有可能会对企业造成强烈的冲击</a:t>
            </a:r>
            <a:r>
              <a:rPr lang="zh-CN" altLang="en-US" dirty="0" smtClean="0"/>
              <a:t>。</a:t>
            </a:r>
            <a:endParaRPr lang="en-US" altLang="zh-CN" dirty="0" smtClean="0"/>
          </a:p>
          <a:p>
            <a:r>
              <a:rPr lang="zh-CN" altLang="en-US" b="1" dirty="0" smtClean="0"/>
              <a:t>核心</a:t>
            </a:r>
            <a:r>
              <a:rPr lang="zh-CN" altLang="en-US" b="1" dirty="0"/>
              <a:t>竞争力缺乏的</a:t>
            </a:r>
            <a:r>
              <a:rPr lang="zh-CN" altLang="en-US" b="1" dirty="0" smtClean="0"/>
              <a:t>风险</a:t>
            </a:r>
            <a:r>
              <a:rPr lang="zh-CN" altLang="en-US" dirty="0" smtClean="0"/>
              <a:t>。一</a:t>
            </a:r>
            <a:r>
              <a:rPr lang="zh-CN" altLang="en-US" dirty="0"/>
              <a:t>个依赖别人的产品或市场来打天下的企业是永远不会成长为优秀企业的。核心竞争力在创业之初可能不是最重要的问题，但要谋求长远的发展，就是最不可忽视的问题。没有核心竞争力的企业终究会被淘汰出局</a:t>
            </a:r>
            <a:r>
              <a:rPr lang="zh-CN" altLang="en-US" dirty="0" smtClean="0"/>
              <a:t>。</a:t>
            </a:r>
            <a:endParaRPr lang="zh-CN" altLang="en-US" dirty="0"/>
          </a:p>
          <a:p>
            <a:r>
              <a:rPr lang="zh-CN" altLang="en-US" b="1" dirty="0"/>
              <a:t>人力资源流失的</a:t>
            </a:r>
            <a:r>
              <a:rPr lang="zh-CN" altLang="en-US" b="1" dirty="0" smtClean="0"/>
              <a:t>风险</a:t>
            </a:r>
            <a:r>
              <a:rPr lang="zh-CN" altLang="en-US" dirty="0" smtClean="0"/>
              <a:t>。一些</a:t>
            </a:r>
            <a:r>
              <a:rPr lang="zh-CN" altLang="en-US" dirty="0"/>
              <a:t>研发、生产或经营性企业需要面向市场，大量的高素质专业人才或业务队伍是这类企业成长的重要基础。防止专业人才及业务骨干流失应当是创业者时刻注意的问题，在那些依靠某种技术或专利创业的企业中，拥有或掌握这一关键技术的业务骨干的流失是创业失败的最主要风险源。</a:t>
            </a:r>
          </a:p>
          <a:p>
            <a:r>
              <a:rPr lang="zh-CN" altLang="en-US" b="1" dirty="0" smtClean="0"/>
              <a:t>意识</a:t>
            </a:r>
            <a:r>
              <a:rPr lang="zh-CN" altLang="en-US" b="1" dirty="0"/>
              <a:t>上的</a:t>
            </a:r>
            <a:r>
              <a:rPr lang="zh-CN" altLang="en-US" b="1" dirty="0" smtClean="0"/>
              <a:t>风险</a:t>
            </a:r>
            <a:r>
              <a:rPr lang="zh-CN" altLang="en-US" dirty="0" smtClean="0"/>
              <a:t>。意识</a:t>
            </a:r>
            <a:r>
              <a:rPr lang="zh-CN" altLang="en-US" dirty="0"/>
              <a:t>上的风险是创业团队最内在的风险。这种风险来自于无形，却有强大的毁灭力。风险性较大的意识有投机的心态、侥幸心理、试试看的心态、过分依赖他人、回本的心理等。</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五、创意与创新的关系</a:t>
            </a:r>
          </a:p>
        </p:txBody>
      </p:sp>
      <p:sp>
        <p:nvSpPr>
          <p:cNvPr id="3" name="内容占位符 2"/>
          <p:cNvSpPr>
            <a:spLocks noGrp="1"/>
          </p:cNvSpPr>
          <p:nvPr>
            <p:ph idx="1"/>
          </p:nvPr>
        </p:nvSpPr>
        <p:spPr/>
        <p:txBody>
          <a:bodyPr/>
          <a:lstStyle/>
          <a:p>
            <a:r>
              <a:rPr lang="zh-CN" altLang="en-US" dirty="0"/>
              <a:t>创意是创新的基础。创意是创新之始，创意是创新之源，创意需要行动才能转化为创新。</a:t>
            </a:r>
          </a:p>
          <a:p>
            <a:r>
              <a:rPr lang="zh-CN" altLang="en-US" dirty="0"/>
              <a:t>创新是创意的升华。创意的构想必须靠具体实践，任何一项创意，只有经过创新与创业的阶段，才能真正称为一项成功的创举。</a:t>
            </a:r>
          </a:p>
          <a:p>
            <a:endParaRPr lang="zh-CN" altLang="en-US" dirty="0"/>
          </a:p>
          <a:p>
            <a:r>
              <a:rPr lang="zh-CN" altLang="en-US" dirty="0"/>
              <a:t>典型案例 1-4：抖</a:t>
            </a:r>
            <a:r>
              <a:rPr lang="zh-CN" altLang="en-US" dirty="0" smtClean="0"/>
              <a:t>音</a:t>
            </a:r>
            <a:r>
              <a:rPr lang="zh-CN" altLang="en-US" dirty="0" smtClean="0"/>
              <a:t>的创新与发展</a:t>
            </a:r>
            <a:endParaRPr lang="zh-CN" altLang="en-US" dirty="0"/>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三、企业</a:t>
            </a:r>
            <a:r>
              <a:rPr lang="zh-CN" altLang="en-US" dirty="0"/>
              <a:t>危机</a:t>
            </a:r>
          </a:p>
        </p:txBody>
      </p:sp>
      <p:sp>
        <p:nvSpPr>
          <p:cNvPr id="3" name="内容占位符 2"/>
          <p:cNvSpPr>
            <a:spLocks noGrp="1"/>
          </p:cNvSpPr>
          <p:nvPr>
            <p:ph idx="1"/>
          </p:nvPr>
        </p:nvSpPr>
        <p:spPr/>
        <p:txBody>
          <a:bodyPr/>
          <a:lstStyle/>
          <a:p>
            <a:r>
              <a:rPr lang="zh-CN" altLang="en-US" dirty="0" smtClean="0"/>
              <a:t>企业</a:t>
            </a:r>
            <a:r>
              <a:rPr lang="zh-CN" altLang="en-US" dirty="0"/>
              <a:t>危机，也叫企业经营活动中的突发性事件，它是指严重威胁公众生命和财产安全的，并产生严重社会影响的重大事故，这些事故和影响直接关系到企业的生存和发展</a:t>
            </a:r>
            <a:r>
              <a:rPr lang="zh-CN" altLang="en-US" dirty="0" smtClean="0"/>
              <a:t>。</a:t>
            </a:r>
            <a:endParaRPr lang="zh-CN" altLang="en-US" dirty="0"/>
          </a:p>
          <a:p>
            <a:r>
              <a:rPr lang="zh-CN" altLang="en-US" dirty="0"/>
              <a:t>企业</a:t>
            </a:r>
            <a:r>
              <a:rPr lang="zh-CN" altLang="en-US" dirty="0" smtClean="0"/>
              <a:t>危机和</a:t>
            </a:r>
            <a:r>
              <a:rPr lang="zh-CN" altLang="en-US" dirty="0"/>
              <a:t>紧急事件、突发事件、风险既有联系，又不完全等同</a:t>
            </a:r>
            <a:r>
              <a:rPr lang="zh-CN" altLang="en-US" dirty="0" smtClean="0"/>
              <a:t>。（</a:t>
            </a:r>
            <a:r>
              <a:rPr lang="en-US" altLang="zh-CN" dirty="0" smtClean="0"/>
              <a:t>1</a:t>
            </a:r>
            <a:r>
              <a:rPr lang="zh-CN" altLang="en-US" dirty="0" smtClean="0"/>
              <a:t>）危机</a:t>
            </a:r>
            <a:r>
              <a:rPr lang="zh-CN" altLang="en-US" dirty="0"/>
              <a:t>与紧急事件、突发事件的</a:t>
            </a:r>
            <a:r>
              <a:rPr lang="zh-CN" altLang="en-US" dirty="0" smtClean="0"/>
              <a:t>比较。紧急</a:t>
            </a:r>
            <a:r>
              <a:rPr lang="zh-CN" altLang="en-US" dirty="0"/>
              <a:t>事件强调对事件处理的时间</a:t>
            </a:r>
            <a:r>
              <a:rPr lang="zh-CN" altLang="en-US" dirty="0" smtClean="0"/>
              <a:t>紧迫，而</a:t>
            </a:r>
            <a:r>
              <a:rPr lang="zh-CN" altLang="en-US" dirty="0"/>
              <a:t>突发事件强调事件发生的不可预测性。这两者都不能等同于危机</a:t>
            </a:r>
            <a:r>
              <a:rPr lang="zh-CN" altLang="en-US" dirty="0" smtClean="0"/>
              <a:t>。如：</a:t>
            </a:r>
            <a:r>
              <a:rPr lang="zh-CN" altLang="en-US" dirty="0"/>
              <a:t>一个工厂里的水龙头坏了，如果仅仅导致会议时间被拖延，那就是事故；但如果由此造成工厂停产，甚至导致倒闭，那就成为了危机</a:t>
            </a:r>
            <a:r>
              <a:rPr lang="zh-CN" altLang="en-US" dirty="0" smtClean="0"/>
              <a:t>。（</a:t>
            </a:r>
            <a:r>
              <a:rPr lang="en-US" altLang="zh-CN" dirty="0" smtClean="0"/>
              <a:t>2</a:t>
            </a:r>
            <a:r>
              <a:rPr lang="zh-CN" altLang="en-US" dirty="0" smtClean="0"/>
              <a:t>）危机</a:t>
            </a:r>
            <a:r>
              <a:rPr lang="zh-CN" altLang="en-US" dirty="0"/>
              <a:t>与风险的</a:t>
            </a:r>
            <a:r>
              <a:rPr lang="zh-CN" altLang="en-US" dirty="0" smtClean="0"/>
              <a:t>比较。对</a:t>
            </a:r>
            <a:r>
              <a:rPr lang="zh-CN" altLang="en-US" dirty="0"/>
              <a:t>风险防范不善，造成的危害达到较大的程度时，危机就会发生</a:t>
            </a:r>
            <a:r>
              <a:rPr lang="zh-CN" altLang="en-US" dirty="0" smtClean="0"/>
              <a:t>。</a:t>
            </a:r>
            <a:endParaRPr lang="zh-CN" altLang="en-US" dirty="0"/>
          </a:p>
          <a:p>
            <a:r>
              <a:rPr lang="zh-CN" altLang="en-US" dirty="0"/>
              <a:t>企业危机的</a:t>
            </a:r>
            <a:r>
              <a:rPr lang="zh-CN" altLang="en-US" dirty="0" smtClean="0"/>
              <a:t>特性</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意外性；（</a:t>
            </a:r>
            <a:r>
              <a:rPr lang="en-US" altLang="zh-CN" dirty="0" smtClean="0"/>
              <a:t>2</a:t>
            </a:r>
            <a:r>
              <a:rPr lang="zh-CN" altLang="en-US" dirty="0" smtClean="0"/>
              <a:t>）聚焦性；（</a:t>
            </a:r>
            <a:r>
              <a:rPr lang="en-US" altLang="zh-CN" dirty="0" smtClean="0"/>
              <a:t>3</a:t>
            </a:r>
            <a:r>
              <a:rPr lang="zh-CN" altLang="en-US" dirty="0" smtClean="0"/>
              <a:t>）破坏性；（</a:t>
            </a:r>
            <a:r>
              <a:rPr lang="en-US" altLang="zh-CN" dirty="0" smtClean="0"/>
              <a:t>4</a:t>
            </a:r>
            <a:r>
              <a:rPr lang="zh-CN" altLang="en-US" dirty="0" smtClean="0"/>
              <a:t>）紧迫性。</a:t>
            </a:r>
            <a:endParaRPr lang="zh-CN" altLang="en-US" dirty="0"/>
          </a:p>
        </p:txBody>
      </p:sp>
      <p:pic>
        <p:nvPicPr>
          <p:cNvPr id="5" name="图片 4"/>
          <p:cNvPicPr>
            <a:picLocks noChangeAspect="1"/>
          </p:cNvPicPr>
          <p:nvPr/>
        </p:nvPicPr>
        <p:blipFill>
          <a:blip r:embed="rId2" cstate="print"/>
          <a:stretch>
            <a:fillRect/>
          </a:stretch>
        </p:blipFill>
        <p:spPr>
          <a:xfrm>
            <a:off x="5822950" y="4027170"/>
            <a:ext cx="5466080" cy="1960245"/>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四、初创</a:t>
            </a:r>
            <a:r>
              <a:rPr lang="zh-CN" altLang="en-US" dirty="0"/>
              <a:t>企业处理危机的原则</a:t>
            </a:r>
          </a:p>
        </p:txBody>
      </p:sp>
      <p:sp>
        <p:nvSpPr>
          <p:cNvPr id="3" name="内容占位符 2"/>
          <p:cNvSpPr>
            <a:spLocks noGrp="1"/>
          </p:cNvSpPr>
          <p:nvPr>
            <p:ph idx="1"/>
          </p:nvPr>
        </p:nvSpPr>
        <p:spPr/>
        <p:txBody>
          <a:bodyPr/>
          <a:lstStyle/>
          <a:p>
            <a:r>
              <a:rPr lang="zh-CN" altLang="en-US" b="1" dirty="0" smtClean="0"/>
              <a:t>速度</a:t>
            </a:r>
            <a:r>
              <a:rPr lang="zh-CN" altLang="en-US" b="1" dirty="0"/>
              <a:t>第一</a:t>
            </a:r>
            <a:r>
              <a:rPr lang="zh-CN" altLang="en-US" b="1" dirty="0" smtClean="0"/>
              <a:t>原则</a:t>
            </a:r>
            <a:r>
              <a:rPr lang="zh-CN" altLang="en-US" dirty="0" smtClean="0"/>
              <a:t>。在</a:t>
            </a:r>
            <a:r>
              <a:rPr lang="zh-CN" altLang="en-US" dirty="0"/>
              <a:t>危机出现的最初</a:t>
            </a:r>
            <a:r>
              <a:rPr lang="en-US" altLang="zh-CN" dirty="0"/>
              <a:t>12</a:t>
            </a:r>
            <a:r>
              <a:rPr lang="zh-CN" altLang="en-US" dirty="0"/>
              <a:t>～</a:t>
            </a:r>
            <a:r>
              <a:rPr lang="en-US" altLang="zh-CN" dirty="0"/>
              <a:t>24</a:t>
            </a:r>
            <a:r>
              <a:rPr lang="zh-CN" altLang="en-US" dirty="0"/>
              <a:t>小时内，消息会像病毒一样，以裂变方式高速传播</a:t>
            </a:r>
            <a:r>
              <a:rPr lang="zh-CN" altLang="en-US" dirty="0" smtClean="0"/>
              <a:t>。因此</a:t>
            </a:r>
            <a:r>
              <a:rPr lang="zh-CN" altLang="en-US" dirty="0"/>
              <a:t>，公司必须当机立断，快速反应，果决行动，与媒体和公众进行沟通，从而迅速控制事态，否则会扩大突发危机的范围，甚至可能失去对全局的控制。危机发生后，能否首先控制住事态，使其不扩大、不升级、不蔓延，是处理危机的关键。</a:t>
            </a:r>
          </a:p>
          <a:p>
            <a:r>
              <a:rPr lang="zh-CN" altLang="en-US" b="1" dirty="0" smtClean="0"/>
              <a:t>真诚</a:t>
            </a:r>
            <a:r>
              <a:rPr lang="zh-CN" altLang="en-US" b="1" dirty="0"/>
              <a:t>沟通</a:t>
            </a:r>
            <a:r>
              <a:rPr lang="zh-CN" altLang="en-US" b="1" dirty="0" smtClean="0"/>
              <a:t>原则</a:t>
            </a:r>
            <a:r>
              <a:rPr lang="zh-CN" altLang="en-US" dirty="0" smtClean="0"/>
              <a:t>。企业</a:t>
            </a:r>
            <a:r>
              <a:rPr lang="zh-CN" altLang="en-US" dirty="0"/>
              <a:t>处于危机漩涡中时，是公众和媒介的焦点。企业的一举一动都将受到质疑， 因此千万不要有侥幸心理，企图蒙混过关。企业应该主动与新闻媒介联系，尽快与公众沟通，说明事实真相，促使双方互相理解，消除疑虑与不安。真诚沟通是处理危机的基本原则之一。这里的真诚指“三诚”，即诚意、诚恳、诚实</a:t>
            </a:r>
            <a:r>
              <a:rPr lang="zh-CN" altLang="en-US" dirty="0" smtClean="0"/>
              <a:t>。</a:t>
            </a:r>
            <a:endParaRPr lang="en-US" altLang="zh-CN" dirty="0" smtClean="0"/>
          </a:p>
          <a:p>
            <a:r>
              <a:rPr lang="zh-CN" altLang="en-US" b="1" dirty="0" smtClean="0"/>
              <a:t>承担</a:t>
            </a:r>
            <a:r>
              <a:rPr lang="zh-CN" altLang="en-US" b="1" dirty="0"/>
              <a:t>责任</a:t>
            </a:r>
            <a:r>
              <a:rPr lang="zh-CN" altLang="en-US" b="1" dirty="0" smtClean="0"/>
              <a:t>原则</a:t>
            </a:r>
            <a:r>
              <a:rPr lang="zh-CN" altLang="en-US" dirty="0" smtClean="0"/>
              <a:t>。危机</a:t>
            </a:r>
            <a:r>
              <a:rPr lang="zh-CN" altLang="en-US" dirty="0"/>
              <a:t>发生后，公众会关心两方面的问题：一方面是利益的问题，利益是公众关注的焦点，因此无论谁是谁非，企业应该承担责任。即使受害者在事故发生中有一定的责任，企业也不应首先追究其责任，否则会各执已见，加深矛盾，引起公众的反感， 不利于问题的解决。另一方面是感情问题，公众很注重企业是否在意自已的感受，</a:t>
            </a:r>
            <a:r>
              <a:rPr lang="zh-CN" altLang="en-US" dirty="0" smtClean="0"/>
              <a:t>因此</a:t>
            </a:r>
            <a:r>
              <a:rPr lang="zh-CN" altLang="en-US" dirty="0"/>
              <a:t>企业应该站在受害者的立场上表示同情和安慰，并通过新闻媒介向公众致歉，解决深层次的心理、情感关系问题，从而赢得公众的理解和信任。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五、初创</a:t>
            </a:r>
            <a:r>
              <a:rPr lang="zh-CN" altLang="en-US" dirty="0"/>
              <a:t>企业处理危机的策略</a:t>
            </a:r>
          </a:p>
        </p:txBody>
      </p:sp>
      <p:sp>
        <p:nvSpPr>
          <p:cNvPr id="3" name="内容占位符 2"/>
          <p:cNvSpPr>
            <a:spLocks noGrp="1"/>
          </p:cNvSpPr>
          <p:nvPr>
            <p:ph idx="1"/>
          </p:nvPr>
        </p:nvSpPr>
        <p:spPr/>
        <p:txBody>
          <a:bodyPr/>
          <a:lstStyle/>
          <a:p>
            <a:r>
              <a:rPr lang="zh-CN" altLang="en-US" b="1" dirty="0" smtClean="0"/>
              <a:t>承担责任</a:t>
            </a:r>
            <a:r>
              <a:rPr lang="zh-CN" altLang="en-US" dirty="0" smtClean="0"/>
              <a:t>。危机</a:t>
            </a:r>
            <a:r>
              <a:rPr lang="zh-CN" altLang="en-US" dirty="0"/>
              <a:t>发生后，公众会关心两方面的问题：一方面是利益的问题，利益是公众关注的焦点，因此无论谁是谁非，企业应该承担责任。另一方面是感情问题，公众很在意企业是否在意自己的感受，因此企业应该站在受害者的立场上表示同情和安慰，并通过新闻媒介向公众致歉，解决深层次的心理、情感关系问题，从而赢得公众的理解和信任。</a:t>
            </a:r>
          </a:p>
          <a:p>
            <a:r>
              <a:rPr lang="zh-CN" altLang="en-US" b="1" dirty="0" smtClean="0"/>
              <a:t>真诚沟通</a:t>
            </a:r>
            <a:r>
              <a:rPr lang="zh-CN" altLang="en-US" dirty="0" smtClean="0"/>
              <a:t>。真诚</a:t>
            </a:r>
            <a:r>
              <a:rPr lang="zh-CN" altLang="en-US" dirty="0"/>
              <a:t>沟通是处理危机的基本原则之一。出现危机后，企业应当主动说明事实真相，促使双方互相理解，消除与公众的疑虑与不安。一般来说，公众可以原谅一个企业犯错误，但很难接收一个企业说谎</a:t>
            </a:r>
            <a:r>
              <a:rPr lang="zh-CN" altLang="en-US" dirty="0" smtClean="0"/>
              <a:t>。</a:t>
            </a:r>
            <a:endParaRPr lang="en-US" altLang="zh-CN" dirty="0" smtClean="0"/>
          </a:p>
          <a:p>
            <a:r>
              <a:rPr lang="zh-CN" altLang="en-US" b="1" dirty="0" smtClean="0"/>
              <a:t>速度</a:t>
            </a:r>
            <a:r>
              <a:rPr lang="zh-CN" altLang="en-US" b="1" dirty="0"/>
              <a:t>第一</a:t>
            </a:r>
            <a:r>
              <a:rPr lang="zh-CN" altLang="en-US" b="1" dirty="0" smtClean="0"/>
              <a:t>原则</a:t>
            </a:r>
            <a:r>
              <a:rPr lang="zh-CN" altLang="en-US" dirty="0" smtClean="0"/>
              <a:t>。危机</a:t>
            </a:r>
            <a:r>
              <a:rPr lang="zh-CN" altLang="en-US" dirty="0"/>
              <a:t>刚出现不久，可靠的消息往往不多，社会上充斥着谣言和猜测。媒体、公众及政府都密切注视公司发出的第一份声明。因此公司必须当机立断，快速反应，果决行动，与媒体和公众进行沟通，从而迅速控制事态，否则会扩大突发危机的范围， 甚至可能失去对全局的控制。危机发生后，能否首先控制住事态，使其不扩大、不升级、不蔓延，是处理危机的关键。</a:t>
            </a:r>
          </a:p>
          <a:p>
            <a:r>
              <a:rPr lang="zh-CN" altLang="en-US" b="1" dirty="0" smtClean="0"/>
              <a:t>系统</a:t>
            </a:r>
            <a:r>
              <a:rPr lang="zh-CN" altLang="en-US" b="1" dirty="0"/>
              <a:t>运行</a:t>
            </a:r>
            <a:r>
              <a:rPr lang="zh-CN" altLang="en-US" b="1" dirty="0" smtClean="0"/>
              <a:t>原则</a:t>
            </a:r>
            <a:r>
              <a:rPr lang="zh-CN" altLang="en-US" dirty="0" smtClean="0"/>
              <a:t>。在</a:t>
            </a:r>
            <a:r>
              <a:rPr lang="zh-CN" altLang="en-US" dirty="0"/>
              <a:t>逃避一种危险时，不要忽视另一种危险。在进行危机管理时必须系统运作，绝不可顾此失彼。只有这样才能透过表面现象看本质，创造性地解决问题，化害为利。</a:t>
            </a:r>
          </a:p>
          <a:p>
            <a:r>
              <a:rPr lang="zh-CN" altLang="en-US" b="1" dirty="0" smtClean="0"/>
              <a:t>权威</a:t>
            </a:r>
            <a:r>
              <a:rPr lang="zh-CN" altLang="en-US" b="1" dirty="0"/>
              <a:t>证实</a:t>
            </a:r>
            <a:r>
              <a:rPr lang="zh-CN" altLang="en-US" b="1" dirty="0" smtClean="0"/>
              <a:t>原则</a:t>
            </a:r>
            <a:r>
              <a:rPr lang="zh-CN" altLang="en-US" dirty="0" smtClean="0"/>
              <a:t>。自己</a:t>
            </a:r>
            <a:r>
              <a:rPr lang="zh-CN" altLang="en-US" dirty="0"/>
              <a:t>称赞自己是没用的，没有权威的认可只会徒留笑柄，在危机发生后，企业不要自己整天拿着高音喇叭叫冤，而要曲线救企，请重量级的第三者在前台说话，使消费者解除对自己的警戒心理，重获他们的信任。</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418840" y="2486025"/>
            <a:ext cx="6776720" cy="1336040"/>
          </a:xfrm>
        </p:spPr>
        <p:txBody>
          <a:bodyPr>
            <a:normAutofit/>
          </a:bodyPr>
          <a:lstStyle/>
          <a:p>
            <a:r>
              <a:rPr lang="zh-CN" altLang="en-US" sz="3200" dirty="0" smtClean="0"/>
              <a:t>模块</a:t>
            </a:r>
            <a:r>
              <a:rPr lang="zh-CN" altLang="en-US" sz="3200" dirty="0" smtClean="0"/>
              <a:t>四 </a:t>
            </a:r>
            <a:r>
              <a:rPr lang="zh-CN" altLang="en-US" sz="3200" dirty="0" smtClean="0"/>
              <a:t>探寻创业</a:t>
            </a:r>
            <a:r>
              <a:rPr lang="zh-CN" altLang="en-US" sz="3200" dirty="0"/>
              <a:t>之路</a:t>
            </a:r>
            <a:endParaRPr sz="3200" dirty="0"/>
          </a:p>
        </p:txBody>
      </p:sp>
      <p:sp>
        <p:nvSpPr>
          <p:cNvPr id="4" name="文本占位符 3"/>
          <p:cNvSpPr>
            <a:spLocks noGrp="1"/>
          </p:cNvSpPr>
          <p:nvPr>
            <p:ph type="body" sz="quarter" idx="13"/>
          </p:nvPr>
        </p:nvSpPr>
        <p:spPr/>
        <p:txBody>
          <a:bodyPr/>
          <a:lstStyle/>
          <a:p>
            <a:endParaRPr lang="zh-CN" altLang="en-US" dirty="0"/>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5763895" y="2608580"/>
            <a:ext cx="2922905" cy="742950"/>
          </a:xfrm>
          <a:prstGeom prst="rect">
            <a:avLst/>
          </a:prstGeom>
          <a:noFill/>
        </p:spPr>
        <p:txBody>
          <a:bodyPr wrap="square" rtlCol="0">
            <a:normAutofit/>
          </a:bodyPr>
          <a:lstStyle/>
          <a:p>
            <a:pPr algn="ctr"/>
            <a:r>
              <a:rPr lang="zh-CN" altLang="en-US" sz="4000" dirty="0" smtClean="0">
                <a:latin typeface="Arial" panose="020B0604020202020204" pitchFamily="34" charset="0"/>
                <a:ea typeface="微软雅黑" panose="020B0503020204020204" charset="-122"/>
                <a:cs typeface="Arial" panose="020B0604020202020204" pitchFamily="34" charset="0"/>
              </a:rPr>
              <a:t>第十三单元</a:t>
            </a:r>
            <a:endParaRPr lang="zh-CN" altLang="en-US" sz="4000" dirty="0">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3"/>
            </p:custDataLst>
          </p:nvPr>
        </p:nvSpPr>
        <p:spPr>
          <a:xfrm>
            <a:off x="3672205" y="3422650"/>
            <a:ext cx="5153025" cy="708025"/>
          </a:xfrm>
        </p:spPr>
        <p:txBody>
          <a:bodyPr>
            <a:normAutofit/>
          </a:bodyPr>
          <a:lstStyle/>
          <a:p>
            <a:r>
              <a:rPr lang="zh-CN" altLang="en-US" dirty="0">
                <a:sym typeface="+mn-ea"/>
              </a:rPr>
              <a:t>创办新企业</a:t>
            </a:r>
          </a:p>
        </p:txBody>
      </p:sp>
      <p:sp>
        <p:nvSpPr>
          <p:cNvPr id="3" name="文本占位符 2"/>
          <p:cNvSpPr>
            <a:spLocks noGrp="1"/>
          </p:cNvSpPr>
          <p:nvPr>
            <p:ph type="body" idx="1"/>
            <p:custDataLst>
              <p:tags r:id="rId4"/>
            </p:custDataLst>
          </p:nvPr>
        </p:nvSpPr>
        <p:spPr/>
        <p:txBody>
          <a:bodyPr/>
          <a:lstStyle/>
          <a:p>
            <a:r>
              <a:rPr lang="en-US" altLang="zh-CN" dirty="0"/>
              <a:t>单击此处添加文本具体内容，简明扼要的阐述您的观点。</a:t>
            </a: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一、确定</a:t>
            </a:r>
            <a:r>
              <a:rPr lang="zh-CN" altLang="en-US" dirty="0"/>
              <a:t>企业组织形式</a:t>
            </a:r>
          </a:p>
        </p:txBody>
      </p:sp>
      <p:sp>
        <p:nvSpPr>
          <p:cNvPr id="3" name="内容占位符 2"/>
          <p:cNvSpPr>
            <a:spLocks noGrp="1"/>
          </p:cNvSpPr>
          <p:nvPr>
            <p:ph idx="1"/>
          </p:nvPr>
        </p:nvSpPr>
        <p:spPr/>
        <p:txBody>
          <a:bodyPr/>
          <a:lstStyle/>
          <a:p>
            <a:r>
              <a:rPr lang="zh-CN" altLang="en-US" dirty="0" smtClean="0"/>
              <a:t>企业</a:t>
            </a:r>
            <a:r>
              <a:rPr lang="zh-CN" altLang="en-US" dirty="0"/>
              <a:t>最常见的组织形式包括有限公司、股份公司、个人独资企业、合伙制等。由于每种企业组织形式都有自身的优点和缺点，因此创业者必须考虑企业组织形式的法律规定及相互之间的对比，在此基础上甄选出最合适的企业组织形式</a:t>
            </a:r>
            <a:r>
              <a:rPr lang="zh-CN" altLang="en-US" dirty="0" smtClean="0"/>
              <a:t>。</a:t>
            </a:r>
            <a:endParaRPr lang="zh-CN" altLang="en-US" dirty="0"/>
          </a:p>
          <a:p>
            <a:r>
              <a:rPr lang="zh-CN" altLang="en-US" dirty="0"/>
              <a:t>选择企业组织形式时应当考虑如下几个方面的</a:t>
            </a:r>
            <a:r>
              <a:rPr lang="zh-CN" altLang="en-US" dirty="0" smtClean="0"/>
              <a:t>因素</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a:t>
            </a:r>
            <a:r>
              <a:rPr lang="zh-CN" altLang="en-US" dirty="0" smtClean="0"/>
              <a:t>拟</a:t>
            </a:r>
            <a:r>
              <a:rPr lang="zh-CN" altLang="en-US" dirty="0"/>
              <a:t>投资的</a:t>
            </a:r>
            <a:r>
              <a:rPr lang="zh-CN" altLang="en-US" dirty="0" smtClean="0"/>
              <a:t>行业。根据</a:t>
            </a:r>
            <a:r>
              <a:rPr lang="zh-CN" altLang="en-US" dirty="0"/>
              <a:t>拟投资的行业确定可以采取的企业组织形式是应当首先考虑的因素。对于法律有强制性规定的行业，只能按照法律规定的要求办理，对于法律没有强制性要求的，则需要根据实务中通常的做法以及创业者的特殊要求来确定</a:t>
            </a:r>
            <a:r>
              <a:rPr lang="zh-CN" altLang="en-US" dirty="0" smtClean="0"/>
              <a:t>组织形式。（</a:t>
            </a:r>
            <a:r>
              <a:rPr lang="en-US" altLang="zh-CN" dirty="0" smtClean="0"/>
              <a:t>2</a:t>
            </a:r>
            <a:r>
              <a:rPr lang="zh-CN" altLang="en-US" dirty="0" smtClean="0"/>
              <a:t>）创业者</a:t>
            </a:r>
            <a:r>
              <a:rPr lang="zh-CN" altLang="en-US" dirty="0"/>
              <a:t>风险承担</a:t>
            </a:r>
            <a:r>
              <a:rPr lang="zh-CN" altLang="en-US" dirty="0" smtClean="0"/>
              <a:t>能力。商业</a:t>
            </a:r>
            <a:r>
              <a:rPr lang="zh-CN" altLang="en-US" dirty="0"/>
              <a:t>环境中存在各式各样的经营风险，而企业组织形式如何与创业者日后所需要承担的责任大小息息相关</a:t>
            </a:r>
            <a:r>
              <a:rPr lang="zh-CN" altLang="en-US" dirty="0" smtClean="0"/>
              <a:t>。（</a:t>
            </a:r>
            <a:r>
              <a:rPr lang="en-US" altLang="zh-CN" dirty="0" smtClean="0"/>
              <a:t>3</a:t>
            </a:r>
            <a:r>
              <a:rPr lang="zh-CN" altLang="en-US" dirty="0" smtClean="0"/>
              <a:t>）税务因素。由于</a:t>
            </a:r>
            <a:r>
              <a:rPr lang="zh-CN" altLang="en-US" dirty="0"/>
              <a:t>不同的企业组织形式所缴纳的税不同，因此选择企业组织形式时，必须</a:t>
            </a:r>
            <a:r>
              <a:rPr lang="zh-CN" altLang="en-US" dirty="0" smtClean="0"/>
              <a:t>考虑税务问题。（</a:t>
            </a:r>
            <a:r>
              <a:rPr lang="en-US" altLang="zh-CN" dirty="0" smtClean="0"/>
              <a:t>4</a:t>
            </a:r>
            <a:r>
              <a:rPr lang="zh-CN" altLang="en-US" dirty="0" smtClean="0"/>
              <a:t>）未来</a:t>
            </a:r>
            <a:r>
              <a:rPr lang="zh-CN" altLang="en-US" dirty="0"/>
              <a:t>融资的</a:t>
            </a:r>
            <a:r>
              <a:rPr lang="zh-CN" altLang="en-US" dirty="0" smtClean="0"/>
              <a:t>需要。企业</a:t>
            </a:r>
            <a:r>
              <a:rPr lang="zh-CN" altLang="en-US" dirty="0"/>
              <a:t>组织形式对于未来的融资也是具有较大的</a:t>
            </a:r>
            <a:r>
              <a:rPr lang="zh-CN" altLang="en-US" dirty="0" smtClean="0"/>
              <a:t>影响</a:t>
            </a:r>
            <a:r>
              <a:rPr lang="zh-CN" altLang="en-US" dirty="0"/>
              <a:t>，</a:t>
            </a:r>
            <a:r>
              <a:rPr lang="zh-CN" altLang="en-US" dirty="0" smtClean="0"/>
              <a:t>如果</a:t>
            </a:r>
            <a:r>
              <a:rPr lang="zh-CN" altLang="en-US" dirty="0"/>
              <a:t>日后发展企业所需要的资金规模非常大</a:t>
            </a:r>
            <a:r>
              <a:rPr lang="zh-CN" altLang="en-US" dirty="0" smtClean="0"/>
              <a:t>，建议</a:t>
            </a:r>
            <a:r>
              <a:rPr lang="zh-CN" altLang="en-US" dirty="0"/>
              <a:t>涉及股份有限公司</a:t>
            </a:r>
            <a:r>
              <a:rPr lang="zh-CN" altLang="en-US" dirty="0" smtClean="0"/>
              <a:t>。（</a:t>
            </a:r>
            <a:r>
              <a:rPr lang="en-US" altLang="zh-CN" dirty="0"/>
              <a:t>5</a:t>
            </a:r>
            <a:r>
              <a:rPr lang="zh-CN" altLang="en-US" dirty="0" smtClean="0"/>
              <a:t>）经营</a:t>
            </a:r>
            <a:r>
              <a:rPr lang="zh-CN" altLang="en-US" dirty="0"/>
              <a:t>期间的</a:t>
            </a:r>
            <a:r>
              <a:rPr lang="zh-CN" altLang="en-US" dirty="0" smtClean="0"/>
              <a:t>考量。无论</a:t>
            </a:r>
            <a:r>
              <a:rPr lang="zh-CN" altLang="en-US" dirty="0"/>
              <a:t>合伙企业还是个人独资企业，通常的经营期限都不会很长，很难持续发展下去。但公司制企业却完全</a:t>
            </a:r>
            <a:r>
              <a:rPr lang="zh-CN" altLang="en-US" dirty="0" smtClean="0"/>
              <a:t>不同。（</a:t>
            </a:r>
            <a:r>
              <a:rPr lang="en-US" altLang="zh-CN" dirty="0" smtClean="0"/>
              <a:t>6</a:t>
            </a:r>
            <a:r>
              <a:rPr lang="zh-CN" altLang="en-US" dirty="0" smtClean="0"/>
              <a:t>）当然</a:t>
            </a:r>
            <a:r>
              <a:rPr lang="zh-CN" altLang="en-US" dirty="0"/>
              <a:t>除了上述因素之外，</a:t>
            </a:r>
            <a:r>
              <a:rPr lang="zh-CN" altLang="en-US" dirty="0" smtClean="0"/>
              <a:t>还要从</a:t>
            </a:r>
            <a:r>
              <a:rPr lang="zh-CN" altLang="en-US" dirty="0"/>
              <a:t>投资权益的自由流通度、经营管理的需要等多个方面就企业组织形式的优劣分析和比较</a:t>
            </a:r>
            <a:r>
              <a:rPr lang="zh-CN" altLang="en-US" dirty="0" smtClean="0"/>
              <a:t>。</a:t>
            </a:r>
            <a:endParaRPr lang="en-US" altLang="zh-CN" dirty="0" smtClean="0"/>
          </a:p>
          <a:p>
            <a:r>
              <a:rPr lang="zh-CN" altLang="en-US" dirty="0" smtClean="0"/>
              <a:t>企业</a:t>
            </a:r>
            <a:r>
              <a:rPr lang="zh-CN" altLang="en-US" dirty="0"/>
              <a:t>组织形式</a:t>
            </a:r>
            <a:r>
              <a:rPr lang="zh-CN" altLang="en-US" b="1" dirty="0"/>
              <a:t>没有最好的，只有最合适的</a:t>
            </a:r>
            <a:r>
              <a:rPr lang="zh-CN" altLang="en-US" dirty="0"/>
              <a:t>，创业者只有对自己的实际需要有充分的了解，才能选择出最合适的企业组织形式。</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二、不同</a:t>
            </a:r>
            <a:r>
              <a:rPr lang="zh-CN" altLang="en-US" dirty="0"/>
              <a:t>类型企业组织形式的比较</a:t>
            </a:r>
          </a:p>
        </p:txBody>
      </p:sp>
      <p:graphicFrame>
        <p:nvGraphicFramePr>
          <p:cNvPr id="7" name="表格 6"/>
          <p:cNvGraphicFramePr/>
          <p:nvPr/>
        </p:nvGraphicFramePr>
        <p:xfrm>
          <a:off x="669925" y="1485265"/>
          <a:ext cx="10683240" cy="4213860"/>
        </p:xfrm>
        <a:graphic>
          <a:graphicData uri="http://schemas.openxmlformats.org/drawingml/2006/table">
            <a:tbl>
              <a:tblPr firstRow="1" bandRow="1">
                <a:tableStyleId>{5940675A-B579-460E-94D1-54222C63F5DA}</a:tableStyleId>
              </a:tblPr>
              <a:tblGrid>
                <a:gridCol w="1323340"/>
                <a:gridCol w="2494915"/>
                <a:gridCol w="2589530"/>
                <a:gridCol w="2036445"/>
                <a:gridCol w="2239010"/>
              </a:tblGrid>
              <a:tr h="192405">
                <a:tc>
                  <a:txBody>
                    <a:bodyPr/>
                    <a:lstStyle/>
                    <a:p>
                      <a:pPr indent="0">
                        <a:buNone/>
                      </a:pPr>
                      <a:endParaRPr lang="en-US" altLang="en-US" sz="16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有限责任公司</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股份有限公司</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有限合伙</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个人独资企业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99970">
                <a:tc>
                  <a:txBody>
                    <a:bodyPr/>
                    <a:lstStyle/>
                    <a:p>
                      <a:pPr indent="0">
                        <a:buNone/>
                      </a:pPr>
                      <a:r>
                        <a:rPr lang="en-US" sz="1600" b="1">
                          <a:latin typeface="宋体" panose="02010600030101010101" pitchFamily="2" charset="-122"/>
                          <a:cs typeface="宋体" panose="02010600030101010101" pitchFamily="2" charset="-122"/>
                        </a:rPr>
                        <a:t>1. 成立条件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股东符合法定人数；股东出资达到法定资本最低限额；股东共同制定公司章程；有公司名称，建立符合有限责任公司要求的组织机构；有公司住所。</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发起人符合法定人数；发起人认购和募集的股本达到法定资本最低限额；股份发行、筹办事项符合法律规定；发起人制订公司章程，采用募集方式设立的经创立大会通过；有公司名称，建立符合股份有限公司要求的组织机构；有公司住所。</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有二个以上合伙人。合伙人为自然人的，应当具有完全民事行为能力；有书面合伙协议；有合伙人认缴或者实际缴付的出资；有合伙企业的名称和生产经营场所；法律、行政法规规定的其他条件。</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投资人为一个自然人；有合法的企业名称；有投资人申报的出资；有固定的生产经营场所和必要的生产经营条件；有必要的从业人员。</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5175">
                <a:tc>
                  <a:txBody>
                    <a:bodyPr/>
                    <a:lstStyle/>
                    <a:p>
                      <a:pPr indent="0">
                        <a:buNone/>
                      </a:pPr>
                      <a:r>
                        <a:rPr lang="en-US" sz="1600" b="1">
                          <a:latin typeface="宋体" panose="02010600030101010101" pitchFamily="2" charset="-122"/>
                          <a:cs typeface="宋体" panose="02010600030101010101" pitchFamily="2" charset="-122"/>
                        </a:rPr>
                        <a:t>2. 股东人数</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由五十个以下股东出资设立</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有二人以上二百人以下为发起人</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由二个以上五十个以下合伙人设立，法律另有规定的除外。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6445">
                <a:tc>
                  <a:txBody>
                    <a:bodyPr/>
                    <a:lstStyle/>
                    <a:p>
                      <a:pPr indent="0">
                        <a:buNone/>
                      </a:pPr>
                      <a:r>
                        <a:rPr lang="en-US" sz="1600" b="1">
                          <a:latin typeface="宋体" panose="02010600030101010101" pitchFamily="2" charset="-122"/>
                          <a:cs typeface="宋体" panose="02010600030101010101" pitchFamily="2" charset="-122"/>
                        </a:rPr>
                        <a:t>3. 注册资本</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最低限额为人民币三万元；法律、行政法规有规定的，从其规定。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最低限额为人民币五百万元；法律、行政法规有规定的，从其规定。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没有限制</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无最低注册资本的要求</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mtClean="0">
                <a:sym typeface="+mn-ea"/>
              </a:rPr>
              <a:t>二、不同</a:t>
            </a:r>
            <a:r>
              <a:rPr>
                <a:sym typeface="+mn-ea"/>
              </a:rPr>
              <a:t>类型企业组织形式的比较</a:t>
            </a:r>
            <a:r>
              <a:rPr lang="zh-CN" altLang="en-US" dirty="0"/>
              <a:t/>
            </a:r>
            <a:br>
              <a:rPr lang="zh-CN" altLang="en-US" dirty="0"/>
            </a:br>
            <a:endParaRPr lang="zh-CN" altLang="en-US"/>
          </a:p>
        </p:txBody>
      </p:sp>
      <p:graphicFrame>
        <p:nvGraphicFramePr>
          <p:cNvPr id="4" name="表格 3"/>
          <p:cNvGraphicFramePr/>
          <p:nvPr/>
        </p:nvGraphicFramePr>
        <p:xfrm>
          <a:off x="766445" y="1090930"/>
          <a:ext cx="10601960" cy="3657600"/>
        </p:xfrm>
        <a:graphic>
          <a:graphicData uri="http://schemas.openxmlformats.org/drawingml/2006/table">
            <a:tbl>
              <a:tblPr firstRow="1" bandRow="1">
                <a:tableStyleId>{5940675A-B579-460E-94D1-54222C63F5DA}</a:tableStyleId>
              </a:tblPr>
              <a:tblGrid>
                <a:gridCol w="1312545"/>
                <a:gridCol w="2477135"/>
                <a:gridCol w="2568575"/>
                <a:gridCol w="2023110"/>
                <a:gridCol w="2220595"/>
              </a:tblGrid>
              <a:tr h="2403475">
                <a:tc>
                  <a:txBody>
                    <a:bodyPr/>
                    <a:lstStyle/>
                    <a:p>
                      <a:pPr indent="0">
                        <a:buNone/>
                      </a:pPr>
                      <a:r>
                        <a:rPr lang="en-US" sz="1600" b="1">
                          <a:latin typeface="宋体" panose="02010600030101010101" pitchFamily="2" charset="-122"/>
                          <a:cs typeface="宋体" panose="02010600030101010101" pitchFamily="2" charset="-122"/>
                        </a:rPr>
                        <a:t>4. 决策程序</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除公司章程另有规定或者全体股东另有约定，应当于会议召开十五日前通知全体股东；股东会会议由股东按照出资比例行使表决权，股东会的议事方式和表决程序，一般由公司章程规定。但是，股东会会议作出修改公司章程、增加或者减少注册资本的决议，以及公司合并、分立、解散或者变更公司形式的决议，必须经代表三分之二以上表决权的股东通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由于其股东人数一般较多，所以有较长的开会通知时限。每一股份有一表决权。股东大会作出决议，必须经出席会议的股东所持表决权过半数通过。但是，股东大会作出修改公司章程、增加或者减少注册资本的决议，以及公司合并、分立、解散或者变更公司形式的决议，必须经出席会议的股东所持表决权的三分之二以上通过。</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除非另有约定，有限合伙企业实行合伙人一人一票并经全体合伙人过半数通过的表决办法。</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个人独资企业投资人可以自行管理企业事务，也可以委托或者聘用其他具有民事行为能力的人负责企业的事务管理。</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mtClean="0">
                <a:sym typeface="+mn-ea"/>
              </a:rPr>
              <a:t>二、不同</a:t>
            </a:r>
            <a:r>
              <a:rPr>
                <a:sym typeface="+mn-ea"/>
              </a:rPr>
              <a:t>类型企业组织形式的比较</a:t>
            </a:r>
            <a:r>
              <a:rPr lang="zh-CN" altLang="en-US" dirty="0"/>
              <a:t/>
            </a:r>
            <a:br>
              <a:rPr lang="zh-CN" altLang="en-US" dirty="0"/>
            </a:br>
            <a:endParaRPr lang="zh-CN" altLang="en-US"/>
          </a:p>
        </p:txBody>
      </p:sp>
      <p:graphicFrame>
        <p:nvGraphicFramePr>
          <p:cNvPr id="3" name="表格 2"/>
          <p:cNvGraphicFramePr/>
          <p:nvPr/>
        </p:nvGraphicFramePr>
        <p:xfrm>
          <a:off x="932815" y="1133475"/>
          <a:ext cx="10457815" cy="5153025"/>
        </p:xfrm>
        <a:graphic>
          <a:graphicData uri="http://schemas.openxmlformats.org/drawingml/2006/table">
            <a:tbl>
              <a:tblPr firstRow="1" bandRow="1">
                <a:tableStyleId>{5940675A-B579-460E-94D1-54222C63F5DA}</a:tableStyleId>
              </a:tblPr>
              <a:tblGrid>
                <a:gridCol w="1294765"/>
                <a:gridCol w="2442210"/>
                <a:gridCol w="2535555"/>
                <a:gridCol w="1994535"/>
                <a:gridCol w="2190750"/>
              </a:tblGrid>
              <a:tr h="2194560">
                <a:tc>
                  <a:txBody>
                    <a:bodyPr/>
                    <a:lstStyle/>
                    <a:p>
                      <a:pPr indent="0">
                        <a:buNone/>
                      </a:pPr>
                      <a:r>
                        <a:rPr lang="en-US" sz="1600" b="1">
                          <a:latin typeface="宋体" panose="02010600030101010101" pitchFamily="2" charset="-122"/>
                          <a:cs typeface="宋体" panose="02010600030101010101" pitchFamily="2" charset="-122"/>
                        </a:rPr>
                        <a:t>5. 决策与执行机构</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股东会是公司的权力机构，对公司事务进行决策。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股东会是公司的权力机构，对公司事务进行决策。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有限合伙人不执行合伙事务，对企业承担有限责任。普通合伙人执行合伙事务，对企业承担无限连带责任，并且可以要求在合伙协议中确定执行事务的报酬及报酬提取</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个人决策</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58465">
                <a:tc>
                  <a:txBody>
                    <a:bodyPr/>
                    <a:lstStyle/>
                    <a:p>
                      <a:pPr indent="0">
                        <a:buNone/>
                      </a:pPr>
                      <a:r>
                        <a:rPr lang="en-US" sz="1600" b="1">
                          <a:latin typeface="宋体" panose="02010600030101010101" pitchFamily="2" charset="-122"/>
                          <a:cs typeface="宋体" panose="02010600030101010101" pitchFamily="2" charset="-122"/>
                        </a:rPr>
                        <a:t>6. 股权变更以及进出机制</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股东之间可以相互转让其全部或者部分股权。股东向股东以外的人转让股权，应当经其他股东过半数同意。对于所出让的股份，其他股东具有同等条件下的优先购买权。</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股东持有的股份可以依法转让，并无如有限责任公司般的限制。特别是，无记名股票只需交付即发生转让的效力。</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除合伙协议另有约定，合伙人向合伙人以外的人转让全部或者部分财产份额时，须经其他合伙人一致同意，在同等条件下，其他合伙人有优先购买权。新合伙人入伙，除合伙协议另有约定外，应当经全体合伙人一致同意。</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个人独资企业投资人对本企业的财产依法享有所有权，其有关权利可以依法进行转让或继承。</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mtClean="0">
                <a:sym typeface="+mn-ea"/>
              </a:rPr>
              <a:t>二、不同</a:t>
            </a:r>
            <a:r>
              <a:rPr>
                <a:sym typeface="+mn-ea"/>
              </a:rPr>
              <a:t>类型企业组织形式的比较</a:t>
            </a:r>
            <a:r>
              <a:rPr lang="zh-CN" altLang="en-US" dirty="0"/>
              <a:t/>
            </a:r>
            <a:br>
              <a:rPr lang="zh-CN" altLang="en-US" dirty="0"/>
            </a:br>
            <a:endParaRPr lang="zh-CN" altLang="en-US"/>
          </a:p>
        </p:txBody>
      </p:sp>
      <p:graphicFrame>
        <p:nvGraphicFramePr>
          <p:cNvPr id="4" name="表格 3"/>
          <p:cNvGraphicFramePr/>
          <p:nvPr/>
        </p:nvGraphicFramePr>
        <p:xfrm>
          <a:off x="757555" y="1131570"/>
          <a:ext cx="10708005" cy="4859020"/>
        </p:xfrm>
        <a:graphic>
          <a:graphicData uri="http://schemas.openxmlformats.org/drawingml/2006/table">
            <a:tbl>
              <a:tblPr firstRow="1" bandRow="1">
                <a:tableStyleId>{5940675A-B579-460E-94D1-54222C63F5DA}</a:tableStyleId>
              </a:tblPr>
              <a:tblGrid>
                <a:gridCol w="1326515"/>
                <a:gridCol w="2500630"/>
                <a:gridCol w="2595245"/>
                <a:gridCol w="2042160"/>
                <a:gridCol w="2243455"/>
              </a:tblGrid>
              <a:tr h="1706880">
                <a:tc>
                  <a:txBody>
                    <a:bodyPr/>
                    <a:lstStyle/>
                    <a:p>
                      <a:pPr indent="0">
                        <a:buNone/>
                      </a:pPr>
                      <a:r>
                        <a:rPr lang="en-US" sz="1600" b="1">
                          <a:latin typeface="宋体" panose="02010600030101010101" pitchFamily="2" charset="-122"/>
                          <a:cs typeface="宋体" panose="02010600030101010101" pitchFamily="2" charset="-122"/>
                        </a:rPr>
                        <a:t>7. 财务</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有限责任公司应当在每一会计年度终了时编制财务会计报告，并依法经会计师事务所审计，且依照公司章程规定的期限将财务会计报告送交各股东。</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股份有限公司应当在每一会计年度终了时编制财务会计报告，并依法经会计师事务所审计，且财务会计报告应当在召开股东大会年会的二十日前置备于本公司，供股东查阅。</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没有特别要求。</a:t>
                      </a:r>
                      <a:r>
                        <a:rPr lang="en-US" sz="1600" b="0">
                          <a:latin typeface="Times New Roman" panose="02020603050405020304" charset="0"/>
                          <a:cs typeface="Times New Roman" panose="02020603050405020304" charset="0"/>
                        </a:rPr>
                        <a:t> </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个人独资企业应当依法设置会计帐簿，进行会计核算。</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52140">
                <a:tc>
                  <a:txBody>
                    <a:bodyPr/>
                    <a:lstStyle/>
                    <a:p>
                      <a:pPr indent="0">
                        <a:buNone/>
                      </a:pPr>
                      <a:r>
                        <a:rPr lang="en-US" sz="1600" b="1">
                          <a:latin typeface="宋体" panose="02010600030101010101" pitchFamily="2" charset="-122"/>
                          <a:cs typeface="宋体" panose="02010600030101010101" pitchFamily="2" charset="-122"/>
                        </a:rPr>
                        <a:t>8. 责任形式</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有限责任公司的股东以其认缴的出资额为限对公司承担有限责任。</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股份有限公司的股东以其认购的股份为限对公司承担有限责任。</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有限合伙企业分为普通合伙人和有限合伙人。其中，普通合伙人对合伙企业债务承担无限连带责任，有限合伙人则以其认缴的出资额为限对合伙企业债务承担有限责任。</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宋体" panose="02010600030101010101" pitchFamily="2" charset="-122"/>
                          <a:cs typeface="宋体" panose="02010600030101010101" pitchFamily="2" charset="-122"/>
                        </a:rPr>
                        <a:t>投资人以其个人财产或家庭共有财产对企业债务承担无限责任的经营实体。</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3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SLIDE_BACKGROUND_TYPE" val="frame"/>
  <p:tag name="KSO_WM_SLIDE_BK_DARK_LIGHT" val="2"/>
  <p:tag name="KSO_WM_UNIT_TYPE" val="i"/>
  <p:tag name="KSO_WM_UNIT_INDEX" val="3"/>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SLIDE_BACKGROUND_TYPE" val="frame"/>
  <p:tag name="KSO_WM_SLIDE_BK_DARK_LIGHT" val="2"/>
  <p:tag name="KSO_WM_UNIT_TYPE" val="i"/>
  <p:tag name="KSO_WM_UNIT_INDEX" val="4"/>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SLIDE_BACKGROUND_TYPE" val="frame"/>
  <p:tag name="KSO_WM_SLIDE_BK_DARK_LIGHT" val="2"/>
  <p:tag name="KSO_WM_UNIT_TYPE" val="i"/>
  <p:tag name="KSO_WM_UNIT_INDEX" val="5"/>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SLIDE_BACKGROUND_TYPE" val="leftRight"/>
  <p:tag name="KSO_WM_SLIDE_BK_DARK_LIGHT" val="2"/>
  <p:tag name="KSO_WM_UNIT_TYPE" val="i"/>
  <p:tag name="KSO_WM_UNIT_INDEX" val="3"/>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SLIDE_BACKGROUND_TYPE" val="topBottom"/>
  <p:tag name="KSO_WM_SLIDE_BK_DARK_LIGHT" val="2"/>
  <p:tag name="KSO_WM_UNIT_TYPE" val="i"/>
  <p:tag name="KSO_WM_UNIT_INDEX" val="3"/>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SLIDE_BACKGROUND_TYPE" val="topBottom"/>
  <p:tag name="KSO_WM_SLIDE_BK_DARK_LIGHT" val="2"/>
  <p:tag name="KSO_WM_UNIT_TYPE" val="i"/>
  <p:tag name="KSO_WM_UNIT_INDEX" val="4"/>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SLIDE_BACKGROUND_TYPE" val="bottomTop"/>
  <p:tag name="KSO_WM_SLIDE_BK_DARK_LIGHT" val="2"/>
  <p:tag name="KSO_WM_UNIT_TYPE" val="i"/>
  <p:tag name="KSO_WM_UNIT_INDEX" val="3"/>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SLIDE_BACKGROUND_TYPE" val="bottomTop"/>
  <p:tag name="KSO_WM_SLIDE_BK_DARK_LIGHT" val="2"/>
  <p:tag name="KSO_WM_UNIT_TYPE" val="i"/>
  <p:tag name="KSO_WM_UNIT_INDEX" val="4"/>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SLIDE_BACKGROUND_TYPE" val="belt"/>
  <p:tag name="KSO_WM_SLIDE_BK_DARK_LIGHT" val="2"/>
  <p:tag name="KSO_WM_UNIT_TYPE" val="i"/>
  <p:tag name="KSO_WM_UNIT_INDEX" val="5"/>
</p:tagLst>
</file>

<file path=ppt/tags/tag19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2539"/>
  <p:tag name="KSO_WM_SLIDE_LAYOUT" val="a_b"/>
  <p:tag name="KSO_WM_SLIDE_LAYOUT_CNT" val="1_1"/>
</p:tagLst>
</file>

<file path=ppt/tags/tag19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SLIDE_ID" val="custom20202539_5"/>
  <p:tag name="KSO_WM_TEMPLATE_SUBCATEGORY" val="0"/>
  <p:tag name="KSO_WM_TEMPLATE_MASTER_TYPE" val="1"/>
  <p:tag name="KSO_WM_TEMPLATE_COLOR_TYPE" val="1"/>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539"/>
  <p:tag name="KSO_WM_SLIDE_LAYOUT" val="a_b_l"/>
  <p:tag name="KSO_WM_SLIDE_LAYOUT_CNT" val="1_1_1"/>
  <p:tag name="KSO_WM_SLIDE_TYPE" val="contents"/>
  <p:tag name="KSO_WM_SLIDE_SUBTYPE" val="diag"/>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5*i*1"/>
  <p:tag name="KSO_WM_UNIT_LAYERLEVEL" val="1"/>
  <p:tag name="KSO_WM_TAG_VERSION" val="1.0"/>
  <p:tag name="KSO_WM_BEAUTIFY_FLAG" val="#wm#"/>
  <p:tag name="KSO_WM_DIAGRAM_GROUP_CODE" val="l1-1"/>
  <p:tag name="KSO_WM_UNIT_TYPE" val="i"/>
  <p:tag name="KSO_WM_UNIT_INDEX" val="1"/>
  <p:tag name="KSO_WM_TEMPLATE_CATEGORY" val="custom"/>
  <p:tag name="KSO_WM_TEMPLATE_INDEX" val="20202539"/>
  <p:tag name="KSO_WM_UNIT_FILL_FORE_SCHEMECOLOR_INDEX" val="7"/>
  <p:tag name="KSO_WM_UNIT_FILL_TYPE" val="1"/>
  <p:tag name="KSO_WM_UNIT_TEXT_FILL_FORE_SCHEMECOLOR_INDEX" val="2"/>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5*i*2"/>
  <p:tag name="KSO_WM_UNIT_LAYERLEVEL" val="1"/>
  <p:tag name="KSO_WM_TAG_VERSION" val="1.0"/>
  <p:tag name="KSO_WM_BEAUTIFY_FLAG" val="#wm#"/>
  <p:tag name="KSO_WM_DIAGRAM_GROUP_CODE" val="l1-1"/>
  <p:tag name="KSO_WM_UNIT_TYPE" val="i"/>
  <p:tag name="KSO_WM_UNIT_INDEX" val="2"/>
  <p:tag name="KSO_WM_TEMPLATE_CATEGORY" val="custom"/>
  <p:tag name="KSO_WM_TEMPLATE_INDEX" val="20202539"/>
  <p:tag name="KSO_WM_UNIT_FILL_FORE_SCHEMECOLOR_INDEX" val="5"/>
  <p:tag name="KSO_WM_UNIT_FILL_TYPE" val="1"/>
  <p:tag name="KSO_WM_UNIT_TEXT_FILL_FORE_SCHEMECOLOR_INDEX" val="2"/>
  <p:tag name="KSO_WM_UNIT_TEX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5*i*3"/>
  <p:tag name="KSO_WM_UNIT_LAYERLEVEL" val="1"/>
  <p:tag name="KSO_WM_TAG_VERSION" val="1.0"/>
  <p:tag name="KSO_WM_BEAUTIFY_FLAG" val="#wm#"/>
  <p:tag name="KSO_WM_DIAGRAM_GROUP_CODE" val="l1-1"/>
  <p:tag name="KSO_WM_UNIT_TYPE" val="i"/>
  <p:tag name="KSO_WM_UNIT_INDEX" val="3"/>
  <p:tag name="KSO_WM_TEMPLATE_CATEGORY" val="custom"/>
  <p:tag name="KSO_WM_TEMPLATE_INDEX" val="20202539"/>
  <p:tag name="KSO_WM_UNIT_LINE_FORE_SCHEMECOLOR_INDEX" val="7"/>
  <p:tag name="KSO_WM_UNIT_LINE_FILL_TYPE" val="2"/>
  <p:tag name="KSO_WM_UNIT_TEXT_FILL_FORE_SCHEMECOLOR_INDEX" val="2"/>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539_5*a*1"/>
  <p:tag name="KSO_WM_TEMPLATE_CATEGORY" val="custom"/>
  <p:tag name="KSO_WM_TEMPLATE_INDEX" val="20202539"/>
  <p:tag name="KSO_WM_UNIT_LAYERLEVEL" val="1"/>
  <p:tag name="KSO_WM_TAG_VERSION" val="1.0"/>
  <p:tag name="KSO_WM_BEAUTIFY_FLAG" val="#wm#"/>
  <p:tag name="KSO_WM_UNIT_ISCONTENTSTITLE" val="1"/>
  <p:tag name="KSO_WM_UNIT_PRESET_TEXT" val="目录"/>
  <p:tag name="KSO_WM_UNIT_NOCLEAR" val="0"/>
  <p:tag name="KSO_WM_UNIT_VALUE" val="2"/>
  <p:tag name="KSO_WM_UNIT_TYPE" val="a"/>
  <p:tag name="KSO_WM_UNIT_INDEX" val="1"/>
  <p:tag name="KSO_WM_UNIT_TEXT_FILL_FORE_SCHEMECOLOR_INDEX" val="14"/>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39"/>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539_5*b*1"/>
  <p:tag name="KSO_WM_TEMPLATE_CATEGORY" val="custom"/>
  <p:tag name="KSO_WM_TEMPLATE_INDEX" val="20202539"/>
  <p:tag name="KSO_WM_UNIT_LAYERLEVEL" val="1"/>
  <p:tag name="KSO_WM_TAG_VERSION" val="1.0"/>
  <p:tag name="KSO_WM_BEAUTIFY_FLAG" val="#wm#"/>
  <p:tag name="KSO_WM_UNIT_ISCONTENTSTITLE" val="0"/>
  <p:tag name="KSO_WM_UNIT_PRESET_TEXT" val="CONTENTS"/>
  <p:tag name="KSO_WM_UNIT_NOCLEAR" val="0"/>
  <p:tag name="KSO_WM_UNIT_VALUE" val="5"/>
  <p:tag name="KSO_WM_UNIT_TYPE" val="b"/>
  <p:tag name="KSO_WM_UNIT_INDEX" val="1"/>
  <p:tag name="KSO_WM_UNIT_TEXT_FILL_FORE_SCHEMECOLOR_INDEX" val="14"/>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539_5*l_h_i*1_1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539_5*l_h_a*1_1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539_5*l_h_i*1_2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539_5*l_h_a*1_2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539_5*l_h_i*1_3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539_5*l_h_a*1_3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539_5*l_h_i*1_4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539_5*l_h_a*1_4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539_5*l_h_i*1_5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2539_5*l_h_a*1_5_1"/>
  <p:tag name="KSO_WM_TEMPLATE_CATEGORY" val="custom"/>
  <p:tag name="KSO_WM_TEMPLATE_INDEX" val="202025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12.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1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1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25.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2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2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29.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3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3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33.xml><?xml version="1.0" encoding="utf-8"?>
<p:tagLst xmlns:a="http://schemas.openxmlformats.org/drawingml/2006/main" xmlns:r="http://schemas.openxmlformats.org/officeDocument/2006/relationships" xmlns:p="http://schemas.openxmlformats.org/presentationml/2006/main">
  <p:tag name="KSO_WM_UNIT_TABLE_BEAUTIFY" val="smartTable{84c60986-31b0-4463-8920-7445a1583e82}"/>
</p:tagLst>
</file>

<file path=ppt/tags/tag234.xml><?xml version="1.0" encoding="utf-8"?>
<p:tagLst xmlns:a="http://schemas.openxmlformats.org/drawingml/2006/main" xmlns:r="http://schemas.openxmlformats.org/officeDocument/2006/relationships" xmlns:p="http://schemas.openxmlformats.org/presentationml/2006/main">
  <p:tag name="KSO_WM_UNIT_TABLE_BEAUTIFY" val="smartTable{700c3c51-67cc-48fe-9426-c2c64f8a99d6}"/>
</p:tagLst>
</file>

<file path=ppt/tags/tag235.xml><?xml version="1.0" encoding="utf-8"?>
<p:tagLst xmlns:a="http://schemas.openxmlformats.org/drawingml/2006/main" xmlns:r="http://schemas.openxmlformats.org/officeDocument/2006/relationships" xmlns:p="http://schemas.openxmlformats.org/presentationml/2006/main">
  <p:tag name="KSO_WM_UNIT_TABLE_BEAUTIFY" val="smartTable{700c3c51-67cc-48fe-9426-c2c64f8a99d6}"/>
</p:tagLst>
</file>

<file path=ppt/tags/tag236.xml><?xml version="1.0" encoding="utf-8"?>
<p:tagLst xmlns:a="http://schemas.openxmlformats.org/drawingml/2006/main" xmlns:r="http://schemas.openxmlformats.org/officeDocument/2006/relationships" xmlns:p="http://schemas.openxmlformats.org/presentationml/2006/main">
  <p:tag name="KSO_WM_UNIT_TABLE_BEAUTIFY" val="smartTable{700c3c51-67cc-48fe-9426-c2c64f8a99d6}"/>
</p:tagLst>
</file>

<file path=ppt/tags/tag237.xml><?xml version="1.0" encoding="utf-8"?>
<p:tagLst xmlns:a="http://schemas.openxmlformats.org/drawingml/2006/main" xmlns:r="http://schemas.openxmlformats.org/officeDocument/2006/relationships" xmlns:p="http://schemas.openxmlformats.org/presentationml/2006/main">
  <p:tag name="KSO_WM_UNIT_TABLE_BEAUTIFY" val="smartTable{700c3c51-67cc-48fe-9426-c2c64f8a99d6}"/>
</p:tagLst>
</file>

<file path=ppt/tags/tag238.xml><?xml version="1.0" encoding="utf-8"?>
<p:tagLst xmlns:a="http://schemas.openxmlformats.org/drawingml/2006/main" xmlns:r="http://schemas.openxmlformats.org/officeDocument/2006/relationships" xmlns:p="http://schemas.openxmlformats.org/presentationml/2006/main">
  <p:tag name="KSO_WM_UNIT_TABLE_BEAUTIFY" val="smartTable{700c3c51-67cc-48fe-9426-c2c64f8a99d6}"/>
</p:tagLst>
</file>

<file path=ppt/tags/tag239.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4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4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45.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4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4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49.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5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5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53.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5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5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57.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5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61.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6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6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66.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6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6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7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7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74.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7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7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79.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8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8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83.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8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8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87.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8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292.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9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9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296.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29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29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04.xml><?xml version="1.0" encoding="utf-8"?>
<p:tagLst xmlns:a="http://schemas.openxmlformats.org/drawingml/2006/main" xmlns:r="http://schemas.openxmlformats.org/officeDocument/2006/relationships" xmlns:p="http://schemas.openxmlformats.org/presentationml/2006/main">
  <p:tag name="KSO_WM_SLIDE_ID" val="custom20202539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539"/>
  <p:tag name="KSO_WM_SLIDE_TYPE" val="sectionTitle"/>
  <p:tag name="KSO_WM_SLIDE_SUBTYPE" val="pureTxt"/>
  <p:tag name="KSO_WM_SLIDE_LAYOUT" val="a_b_e"/>
  <p:tag name="KSO_WM_SLIDE_LAYOUT_CNT" val="1_2_1"/>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539_7*e*1"/>
  <p:tag name="KSO_WM_TEMPLATE_CATEGORY" val="custom"/>
  <p:tag name="KSO_WM_TEMPLATE_INDEX" val="20202539"/>
  <p:tag name="KSO_WM_UNIT_LAYERLEVEL" val="1"/>
  <p:tag name="KSO_WM_TAG_VERSION" val="1.0"/>
  <p:tag name="KSO_WM_BEAUTIFY_FLAG" val="#wm#"/>
  <p:tag name="KSO_WM_UNIT_NOCLEAR" val="0"/>
  <p:tag name="KSO_WM_UNIT_PRESET_TEXT" val="1"/>
  <p:tag name="KSO_WM_UNIT_VALUE" val="0"/>
  <p:tag name="KSO_WM_UNIT_TYPE" val="e"/>
  <p:tag name="KSO_WM_UNIT_INDEX" val="1"/>
</p:tagLst>
</file>

<file path=ppt/tags/tag30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a*1"/>
  <p:tag name="KSO_WM_TEMPLATE_CATEGORY" val="custom"/>
  <p:tag name="KSO_WM_TEMPLATE_INDEX" val="20202539"/>
  <p:tag name="KSO_WM_UNIT_LAYERLEVEL" val="1"/>
  <p:tag name="KSO_WM_TAG_VERSION" val="1.0"/>
  <p:tag name="KSO_WM_BEAUTIFY_FLAG" val="#wm#"/>
  <p:tag name="KSO_WM_UNIT_PRESET_TEXT" val="单击此处添加标题"/>
  <p:tag name="KSO_WM_UNIT_VALUE" val="11"/>
  <p:tag name="KSO_WM_UNIT_TYPE" val="a"/>
  <p:tag name="KSO_WM_UNIT_INDEX" val="1"/>
</p:tagLst>
</file>

<file path=ppt/tags/tag30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ID" val="custom20202539_7*b*1"/>
  <p:tag name="KSO_WM_TEMPLATE_CATEGORY" val="custom"/>
  <p:tag name="KSO_WM_TEMPLATE_INDEX" val="20202539"/>
  <p:tag name="KSO_WM_UNIT_LAYERLEVEL" val="1"/>
  <p:tag name="KSO_WM_TAG_VERSION" val="1.0"/>
  <p:tag name="KSO_WM_BEAUTIFY_FLAG" val="#wm#"/>
  <p:tag name="KSO_WM_UNIT_PRESET_TEXT" val="单击此处添加文本具体内容，简明扼要的阐述您的观点。"/>
  <p:tag name="KSO_WM_UNIT_VALUE" val="44"/>
  <p:tag name="KSO_WM_UNIT_TYPE" val="b"/>
  <p:tag name="KSO_WM_UNIT_INDEX" val="1"/>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39"/>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0"/>
  <p:tag name="KSO_WM_TEMPLATE_MASTER_THUMB_INDEX" val="0"/>
  <p:tag name="KSO_WM_UNIT_SHOW_EDIT_AREA_INDICATION" val="0"/>
  <p:tag name="KSO_WM_TAG_VERSION" val="1.0"/>
  <p:tag name="KSO_WM_BEAUTIFY_FLAG" val="#wm#"/>
  <p:tag name="KSO_WM_TEMPLATE_CATEGORY" val="custom"/>
  <p:tag name="KSO_WM_TEMPLATE_INDEX" val="20202539"/>
  <p:tag name="KSO_WM_TEMPLATE_THUMBS_INDEX" val="1、6、7、8、9、10、11、13、15"/>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1.1.第二个啊啊啊">
      <a:dk1>
        <a:srgbClr val="000000"/>
      </a:dk1>
      <a:lt1>
        <a:srgbClr val="FFFFFF"/>
      </a:lt1>
      <a:dk2>
        <a:srgbClr val="F2F2F2"/>
      </a:dk2>
      <a:lt2>
        <a:srgbClr val="FFFFFF"/>
      </a:lt2>
      <a:accent1>
        <a:srgbClr val="85959F"/>
      </a:accent1>
      <a:accent2>
        <a:srgbClr val="8C9199"/>
      </a:accent2>
      <a:accent3>
        <a:srgbClr val="908E97"/>
      </a:accent3>
      <a:accent4>
        <a:srgbClr val="958C92"/>
      </a:accent4>
      <a:accent5>
        <a:srgbClr val="99888E"/>
      </a:accent5>
      <a:accent6>
        <a:srgbClr val="9D8589"/>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1.1.1.第二个啊啊啊">
    <a:dk1>
      <a:srgbClr val="000000"/>
    </a:dk1>
    <a:lt1>
      <a:srgbClr val="FFFFFF"/>
    </a:lt1>
    <a:dk2>
      <a:srgbClr val="F2F2F2"/>
    </a:dk2>
    <a:lt2>
      <a:srgbClr val="FFFFFF"/>
    </a:lt2>
    <a:accent1>
      <a:srgbClr val="85959F"/>
    </a:accent1>
    <a:accent2>
      <a:srgbClr val="8C9199"/>
    </a:accent2>
    <a:accent3>
      <a:srgbClr val="908E97"/>
    </a:accent3>
    <a:accent4>
      <a:srgbClr val="958C92"/>
    </a:accent4>
    <a:accent5>
      <a:srgbClr val="99888E"/>
    </a:accent5>
    <a:accent6>
      <a:srgbClr val="9D8589"/>
    </a:accent6>
    <a:hlink>
      <a:srgbClr val="658BD5"/>
    </a:hlink>
    <a:folHlink>
      <a:srgbClr val="9F69A3"/>
    </a:folHlink>
  </a:clrScheme>
</a:themeOverride>
</file>

<file path=ppt/theme/themeOverride2.xml><?xml version="1.0" encoding="utf-8"?>
<a:themeOverride xmlns:a="http://schemas.openxmlformats.org/drawingml/2006/main">
  <a:clrScheme name="1.1.1.第二个啊啊啊">
    <a:dk1>
      <a:srgbClr val="000000"/>
    </a:dk1>
    <a:lt1>
      <a:srgbClr val="FFFFFF"/>
    </a:lt1>
    <a:dk2>
      <a:srgbClr val="F2F2F2"/>
    </a:dk2>
    <a:lt2>
      <a:srgbClr val="FFFFFF"/>
    </a:lt2>
    <a:accent1>
      <a:srgbClr val="85959F"/>
    </a:accent1>
    <a:accent2>
      <a:srgbClr val="8C9199"/>
    </a:accent2>
    <a:accent3>
      <a:srgbClr val="908E97"/>
    </a:accent3>
    <a:accent4>
      <a:srgbClr val="958C92"/>
    </a:accent4>
    <a:accent5>
      <a:srgbClr val="99888E"/>
    </a:accent5>
    <a:accent6>
      <a:srgbClr val="9D8589"/>
    </a:accent6>
    <a:hlink>
      <a:srgbClr val="658BD5"/>
    </a:hlink>
    <a:folHlink>
      <a:srgbClr val="9F69A3"/>
    </a:folHlink>
  </a:clrScheme>
</a:themeOverride>
</file>

<file path=ppt/theme/themeOverride3.xml><?xml version="1.0" encoding="utf-8"?>
<a:themeOverride xmlns:a="http://schemas.openxmlformats.org/drawingml/2006/main">
  <a:clrScheme name="1.1.1.第二个啊啊啊">
    <a:dk1>
      <a:srgbClr val="000000"/>
    </a:dk1>
    <a:lt1>
      <a:srgbClr val="FFFFFF"/>
    </a:lt1>
    <a:dk2>
      <a:srgbClr val="F2F2F2"/>
    </a:dk2>
    <a:lt2>
      <a:srgbClr val="FFFFFF"/>
    </a:lt2>
    <a:accent1>
      <a:srgbClr val="85959F"/>
    </a:accent1>
    <a:accent2>
      <a:srgbClr val="8C9199"/>
    </a:accent2>
    <a:accent3>
      <a:srgbClr val="908E97"/>
    </a:accent3>
    <a:accent4>
      <a:srgbClr val="958C92"/>
    </a:accent4>
    <a:accent5>
      <a:srgbClr val="99888E"/>
    </a:accent5>
    <a:accent6>
      <a:srgbClr val="9D8589"/>
    </a:accent6>
    <a:hlink>
      <a:srgbClr val="658BD5"/>
    </a:hlink>
    <a:folHlink>
      <a:srgbClr val="9F69A3"/>
    </a:folHlink>
  </a:clrScheme>
</a:themeOverride>
</file>

<file path=docProps/app.xml><?xml version="1.0" encoding="utf-8"?>
<Properties xmlns="http://schemas.openxmlformats.org/officeDocument/2006/extended-properties" xmlns:vt="http://schemas.openxmlformats.org/officeDocument/2006/docPropsVTypes">
  <TotalTime>45</TotalTime>
  <Words>26553</Words>
  <Application>Microsoft Office PowerPoint</Application>
  <PresentationFormat>自定义</PresentationFormat>
  <Paragraphs>875</Paragraphs>
  <Slides>147</Slides>
  <Notes>1</Notes>
  <HiddenSlides>0</HiddenSlides>
  <MMClips>0</MMClips>
  <ScaleCrop>false</ScaleCrop>
  <HeadingPairs>
    <vt:vector size="4" baseType="variant">
      <vt:variant>
        <vt:lpstr>主题</vt:lpstr>
      </vt:variant>
      <vt:variant>
        <vt:i4>1</vt:i4>
      </vt:variant>
      <vt:variant>
        <vt:lpstr>幻灯片标题</vt:lpstr>
      </vt:variant>
      <vt:variant>
        <vt:i4>147</vt:i4>
      </vt:variant>
    </vt:vector>
  </HeadingPairs>
  <TitlesOfParts>
    <vt:vector size="148" baseType="lpstr">
      <vt:lpstr>Office 主题​​</vt:lpstr>
      <vt:lpstr>创新创业教育</vt:lpstr>
      <vt:lpstr>幻灯片 2</vt:lpstr>
      <vt:lpstr>模块一 培养创新意识和创新能力</vt:lpstr>
      <vt:lpstr>初识创新创业</vt:lpstr>
      <vt:lpstr>一、创新的概念</vt:lpstr>
      <vt:lpstr>二、创新的类型</vt:lpstr>
      <vt:lpstr>三、创新的意义</vt:lpstr>
      <vt:lpstr>四、创新意识</vt:lpstr>
      <vt:lpstr>五、创意与创新的关系</vt:lpstr>
      <vt:lpstr>六、创新精神</vt:lpstr>
      <vt:lpstr>七、如何培养创新精神</vt:lpstr>
      <vt:lpstr>八、创新与创业</vt:lpstr>
      <vt:lpstr>九、创业的类型</vt:lpstr>
      <vt:lpstr>培养创新能力</vt:lpstr>
      <vt:lpstr>一、创新能力</vt:lpstr>
      <vt:lpstr>二、创新能力的主要类型</vt:lpstr>
      <vt:lpstr>应用创新技法</vt:lpstr>
      <vt:lpstr>一、创新技法</vt:lpstr>
      <vt:lpstr>二、常用的创新技法：头脑风暴法</vt:lpstr>
      <vt:lpstr>二、常用的创新技法：头脑风暴法</vt:lpstr>
      <vt:lpstr>二、常用的创新技法：联想类比法</vt:lpstr>
      <vt:lpstr>二、常用的创新技法：设问检查法——奥斯本检核表法</vt:lpstr>
      <vt:lpstr>二、常用的创新技法：设问检查法——5W2H法</vt:lpstr>
      <vt:lpstr>二、常用的创新技法：设问检查法——和田十二法</vt:lpstr>
      <vt:lpstr>和田十二法</vt:lpstr>
      <vt:lpstr>三、萃思（TRIZ）创新技法</vt:lpstr>
      <vt:lpstr>TRIZ 40 种基本措施</vt:lpstr>
      <vt:lpstr>TRIZ 40 种基本措施</vt:lpstr>
      <vt:lpstr>TRIZ 40 种基本措施</vt:lpstr>
      <vt:lpstr>TRIZ 40 种基本措施</vt:lpstr>
      <vt:lpstr>TRIZ 40 种基本措施</vt:lpstr>
      <vt:lpstr>开启创新思维</vt:lpstr>
      <vt:lpstr>一、创新思维</vt:lpstr>
      <vt:lpstr>二、限制创新思维的心理因素</vt:lpstr>
      <vt:lpstr>创业忠告：顽固不化，只会让创业变成悲剧！</vt:lpstr>
      <vt:lpstr>三、培养创新思维的方法</vt:lpstr>
      <vt:lpstr>四、常用的创新思维方法</vt:lpstr>
      <vt:lpstr>五、互联网思维</vt:lpstr>
      <vt:lpstr>案例：充分利用新闻热点的“庆丰包子”</vt:lpstr>
      <vt:lpstr>模块二 创业准备</vt:lpstr>
      <vt:lpstr>初识创业</vt:lpstr>
      <vt:lpstr>一、创业机会</vt:lpstr>
      <vt:lpstr>延伸知识：中国未来10年的八大趋势，创业机遇，你知道吗?</vt:lpstr>
      <vt:lpstr>延伸知识：中国未来10年的八大趋势，创业机遇，你知道吗? </vt:lpstr>
      <vt:lpstr>二、创业机会的分类</vt:lpstr>
      <vt:lpstr>三、识别创业机会的技巧</vt:lpstr>
      <vt:lpstr>组建创业团队</vt:lpstr>
      <vt:lpstr>一、创业者</vt:lpstr>
      <vt:lpstr>二、创业团队</vt:lpstr>
      <vt:lpstr>三、创业团队的组建</vt:lpstr>
      <vt:lpstr>四、创业团队的管理</vt:lpstr>
      <vt:lpstr>编制商业计划书</vt:lpstr>
      <vt:lpstr>一、商业计划书</vt:lpstr>
      <vt:lpstr>二、商业计划书的基本内容</vt:lpstr>
      <vt:lpstr>二、商业计划书的基本内容</vt:lpstr>
      <vt:lpstr>三、项目路演</vt:lpstr>
      <vt:lpstr>创业资源</vt:lpstr>
      <vt:lpstr>一、创业资源</vt:lpstr>
      <vt:lpstr>二、创业融资</vt:lpstr>
      <vt:lpstr>三、高职学生创业融资渠道</vt:lpstr>
      <vt:lpstr>三、高职学生创业融资渠道</vt:lpstr>
      <vt:lpstr>四、创业融资渠道选择策略</vt:lpstr>
      <vt:lpstr>五、创业资源整合的步骤</vt:lpstr>
      <vt:lpstr>六、资源整合技巧</vt:lpstr>
      <vt:lpstr>大学生创业政策与法务</vt:lpstr>
      <vt:lpstr>一、大学生创新创业扶持政策</vt:lpstr>
      <vt:lpstr>一、大学生创新创业扶持政策</vt:lpstr>
      <vt:lpstr>一、大学生创新创业扶持政策</vt:lpstr>
      <vt:lpstr>二、初创企业的法务工作</vt:lpstr>
      <vt:lpstr>三、依法创业</vt:lpstr>
      <vt:lpstr>模块三 初创企业科学管理</vt:lpstr>
      <vt:lpstr>产品开发与运营</vt:lpstr>
      <vt:lpstr>一、产品</vt:lpstr>
      <vt:lpstr>二、整体产品的概念</vt:lpstr>
      <vt:lpstr>三、产品开发要考虑的因素</vt:lpstr>
      <vt:lpstr>四、产品运营</vt:lpstr>
      <vt:lpstr>五、为什么要做产品运营</vt:lpstr>
      <vt:lpstr>六、产品运营的技巧</vt:lpstr>
      <vt:lpstr>六、产品运营的技巧</vt:lpstr>
      <vt:lpstr>初创企业制度建设与企业文化</vt:lpstr>
      <vt:lpstr>一、企业制度</vt:lpstr>
      <vt:lpstr>二、初创企业制度建设</vt:lpstr>
      <vt:lpstr>三、企业文化建设</vt:lpstr>
      <vt:lpstr>四、初创企业需要什么样的企业文化</vt:lpstr>
      <vt:lpstr>五、初创企业如何建立企业文化</vt:lpstr>
      <vt:lpstr>创业风险和危机管理</vt:lpstr>
      <vt:lpstr>一、创业风险</vt:lpstr>
      <vt:lpstr>二、创业风险的主要表现</vt:lpstr>
      <vt:lpstr>二、创业风险的主要表现</vt:lpstr>
      <vt:lpstr>三、企业危机</vt:lpstr>
      <vt:lpstr>四、初创企业处理危机的原则</vt:lpstr>
      <vt:lpstr>五、初创企业处理危机的策略</vt:lpstr>
      <vt:lpstr>模块四 探寻创业之路</vt:lpstr>
      <vt:lpstr>创办新企业</vt:lpstr>
      <vt:lpstr>一、确定企业组织形式</vt:lpstr>
      <vt:lpstr>二、不同类型企业组织形式的比较</vt:lpstr>
      <vt:lpstr>二、不同类型企业组织形式的比较 </vt:lpstr>
      <vt:lpstr>二、不同类型企业组织形式的比较 </vt:lpstr>
      <vt:lpstr>二、不同类型企业组织形式的比较 </vt:lpstr>
      <vt:lpstr>二、不同类型企业组织形式的比较 </vt:lpstr>
      <vt:lpstr>三、创业者的新选择：有限合伙</vt:lpstr>
      <vt:lpstr>四、有限合伙企业：设立</vt:lpstr>
      <vt:lpstr>四、有限合伙企业：事务执行</vt:lpstr>
      <vt:lpstr>四、有限合伙企业：有限合伙人的特殊权利</vt:lpstr>
      <vt:lpstr>四、有限合伙企业：表见普通合伙人</vt:lpstr>
      <vt:lpstr>五、有限合伙与普通合伙的转换</vt:lpstr>
      <vt:lpstr>六、办理企业注册</vt:lpstr>
      <vt:lpstr>产品迭代</vt:lpstr>
      <vt:lpstr>一、产品迭代</vt:lpstr>
      <vt:lpstr>二、为什么产品需要迭代</vt:lpstr>
      <vt:lpstr>三、如何做产品迭代</vt:lpstr>
      <vt:lpstr>创新商业模式</vt:lpstr>
      <vt:lpstr>一、商业模式</vt:lpstr>
      <vt:lpstr>二、商业模式的构成要素</vt:lpstr>
      <vt:lpstr>二、商业模式的构成要素</vt:lpstr>
      <vt:lpstr>三、成功的商业模式的主要特征</vt:lpstr>
      <vt:lpstr>四、商业模式画布</vt:lpstr>
      <vt:lpstr>商业模式画布</vt:lpstr>
      <vt:lpstr>五、商业模式画布九宫格：价值主张</vt:lpstr>
      <vt:lpstr>五、商业模式画布九宫格：客户细分</vt:lpstr>
      <vt:lpstr>五、商业模式画布九宫格：核心资源</vt:lpstr>
      <vt:lpstr>五、商业模式画布九宫格：关键业务</vt:lpstr>
      <vt:lpstr>五、商业模式画布九宫格：渠道通路</vt:lpstr>
      <vt:lpstr>五、商业模式画布九宫格：客户关系</vt:lpstr>
      <vt:lpstr>五、商业模式画布九宫格：合作伙伴</vt:lpstr>
      <vt:lpstr>五、商业模式画布九宫格：成本结构</vt:lpstr>
      <vt:lpstr>五、商业模式画布九宫格：收入来源</vt:lpstr>
      <vt:lpstr>六、如何使用商业模式画布设计商业模式</vt:lpstr>
      <vt:lpstr>模块五“互联网+”大学生 创新创业大赛</vt:lpstr>
      <vt:lpstr>选取参赛项目</vt:lpstr>
      <vt:lpstr>一、创新创业大赛</vt:lpstr>
      <vt:lpstr>二、主要的大学生创新创业大赛--中国“互联网 +”大学生创新创业大赛</vt:lpstr>
      <vt:lpstr>二、主要的大学生创新创业大赛--“创青春”全国大学生创业大赛</vt:lpstr>
      <vt:lpstr>二、主要的大学生创新创业大赛--广东“众创杯”创业创新大赛</vt:lpstr>
      <vt:lpstr>三、创新创业大赛在高校创新创业教育中的地位和作用</vt:lpstr>
      <vt:lpstr>四、中国“互联网+”大学生创新创业大赛：参赛项目的识别与筛选</vt:lpstr>
      <vt:lpstr>四、中国“互联网+”大学生创新创业大赛：筛选参赛项目的步骤</vt:lpstr>
      <vt:lpstr>撰写商业计划书</vt:lpstr>
      <vt:lpstr>一、商业计划书编写模块</vt:lpstr>
      <vt:lpstr>一、商业计划书编写模块</vt:lpstr>
      <vt:lpstr>一、商业计划书编写模块</vt:lpstr>
      <vt:lpstr>二、商业计划书常见的几个问题</vt:lpstr>
      <vt:lpstr>项目路演</vt:lpstr>
      <vt:lpstr>一、项目路演前的准备</vt:lpstr>
      <vt:lpstr>二、路演PPT的内容</vt:lpstr>
      <vt:lpstr>二、路演PPT的内容</vt:lpstr>
      <vt:lpstr>三、答辩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创新创业教育</dc:title>
  <dc:creator>Admin</dc:creator>
  <cp:lastModifiedBy>雨林木风</cp:lastModifiedBy>
  <cp:revision>132</cp:revision>
  <dcterms:created xsi:type="dcterms:W3CDTF">2019-11-26T14:35:00Z</dcterms:created>
  <dcterms:modified xsi:type="dcterms:W3CDTF">2020-08-12T09:42:38Z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2052-10.8.0.5838</vt:lpwstr>
  </property>
</Properties>
</file>