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58" r:id="rId3"/>
    <p:sldId id="259" r:id="rId4"/>
    <p:sldId id="333" r:id="rId5"/>
    <p:sldId id="260" r:id="rId6"/>
    <p:sldId id="334" r:id="rId7"/>
    <p:sldId id="335" r:id="rId8"/>
    <p:sldId id="336" r:id="rId9"/>
    <p:sldId id="337" r:id="rId10"/>
    <p:sldId id="338" r:id="rId11"/>
    <p:sldId id="339" r:id="rId12"/>
    <p:sldId id="340" r:id="rId13"/>
    <p:sldId id="347" r:id="rId14"/>
    <p:sldId id="348" r:id="rId15"/>
    <p:sldId id="349" r:id="rId16"/>
    <p:sldId id="350" r:id="rId17"/>
    <p:sldId id="351" r:id="rId18"/>
    <p:sldId id="352" r:id="rId19"/>
    <p:sldId id="353" r:id="rId20"/>
    <p:sldId id="354" r:id="rId21"/>
    <p:sldId id="355" r:id="rId22"/>
    <p:sldId id="356" r:id="rId23"/>
    <p:sldId id="357" r:id="rId24"/>
    <p:sldId id="358" r:id="rId25"/>
    <p:sldId id="359" r:id="rId26"/>
    <p:sldId id="361" r:id="rId27"/>
    <p:sldId id="287"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A234"/>
    <a:srgbClr val="8CC345"/>
    <a:srgbClr val="009900"/>
    <a:srgbClr val="006859"/>
    <a:srgbClr val="004C41"/>
    <a:srgbClr val="CECCCC"/>
    <a:srgbClr val="003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7" d="100"/>
          <a:sy n="67" d="100"/>
        </p:scale>
        <p:origin x="-101" y="-850"/>
      </p:cViewPr>
      <p:guideLst>
        <p:guide orient="horz" pos="1634"/>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t>2020/7/27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t>‹#›</a:t>
            </a:fld>
            <a:endParaRPr lang="zh-CN" altLang="en-US"/>
          </a:p>
        </p:txBody>
      </p:sp>
    </p:spTree>
    <p:extLst>
      <p:ext uri="{BB962C8B-B14F-4D97-AF65-F5344CB8AC3E}">
        <p14:creationId xmlns:p14="http://schemas.microsoft.com/office/powerpoint/2010/main" val="183567964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7"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10"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6"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5"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2020/7/27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t>2020/7/27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
          <p:cNvSpPr/>
          <p:nvPr/>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004C41"/>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004C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14" name="PA_矩形 3"/>
          <p:cNvSpPr txBox="1">
            <a:spLocks noChangeArrowheads="1"/>
          </p:cNvSpPr>
          <p:nvPr>
            <p:custDataLst>
              <p:tags r:id="rId2"/>
            </p:custDataLst>
          </p:nvPr>
        </p:nvSpPr>
        <p:spPr bwMode="auto">
          <a:xfrm>
            <a:off x="1722120" y="2060682"/>
            <a:ext cx="6342541" cy="1452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4800" b="1" dirty="0" smtClean="0">
                <a:solidFill>
                  <a:srgbClr val="004C41"/>
                </a:solidFill>
                <a:latin typeface="+mj-ea"/>
                <a:cs typeface="+mn-ea"/>
                <a:sym typeface="+mn-lt"/>
              </a:rPr>
              <a:t>电动</a:t>
            </a:r>
            <a:r>
              <a:rPr sz="4800" b="1" dirty="0" err="1" smtClean="0">
                <a:solidFill>
                  <a:srgbClr val="004C41"/>
                </a:solidFill>
                <a:latin typeface="+mj-ea"/>
                <a:cs typeface="+mn-ea"/>
                <a:sym typeface="+mn-lt"/>
              </a:rPr>
              <a:t>汽车</a:t>
            </a:r>
            <a:r>
              <a:rPr lang="zh-CN" altLang="en-US" sz="4800" b="1" dirty="0" smtClean="0">
                <a:solidFill>
                  <a:srgbClr val="004C41"/>
                </a:solidFill>
                <a:latin typeface="+mj-ea"/>
                <a:cs typeface="+mn-ea"/>
                <a:sym typeface="+mn-lt"/>
              </a:rPr>
              <a:t>驱动电机及控制</a:t>
            </a:r>
            <a:r>
              <a:rPr sz="4800" b="1" dirty="0" err="1" smtClean="0">
                <a:solidFill>
                  <a:srgbClr val="004C41"/>
                </a:solidFill>
                <a:latin typeface="+mj-ea"/>
                <a:cs typeface="+mn-ea"/>
                <a:sym typeface="+mn-lt"/>
              </a:rPr>
              <a:t>技术</a:t>
            </a:r>
            <a:endParaRPr sz="4800" b="1" dirty="0">
              <a:solidFill>
                <a:srgbClr val="004C41"/>
              </a:solidFill>
              <a:latin typeface="+mj-ea"/>
              <a:cs typeface="+mn-ea"/>
              <a:sym typeface="+mn-lt"/>
            </a:endParaRPr>
          </a:p>
        </p:txBody>
      </p:sp>
      <p:sp>
        <p:nvSpPr>
          <p:cNvPr id="23" name="任意多边形 22"/>
          <p:cNvSpPr/>
          <p:nvPr/>
        </p:nvSpPr>
        <p:spPr>
          <a:xfrm>
            <a:off x="1475021" y="1316382"/>
            <a:ext cx="6888884" cy="2592677"/>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15773" y="602367"/>
            <a:ext cx="2478810" cy="1100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6" grpId="0" animBg="1"/>
      <p:bldP spid="44" grpId="0" animBg="1"/>
      <p:bldP spid="42" grpId="0" animBg="1"/>
      <p:bldP spid="43" grpId="0" bldLvl="0" animBg="1"/>
      <p:bldP spid="14" grpId="0" bldLvl="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燃料电池电动汽车</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燃料电池电动汽车（</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Fuel Cell Electric Vehicle</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FCE</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是利用氢气和空气中的氧在催化剂的作用下，在燃料电池中经电化学反应产生的电能作为主要动力源驱动的汽车。燃料电池电动汽车实质上是纯电动汽车的一种，主要区别在于动力电池的工作原理不同，一般来说，燃料电池是通过电化学反应将化学能转化为电能，电化学反应所需的还原剂一般采用氢气，氧化剂则采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氧气，</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如图</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1-1-3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所示为丰田</a:t>
            </a:r>
            <a:r>
              <a:rPr lang="en-US" altLang="zh-CN" sz="1400" spc="100" dirty="0" err="1">
                <a:latin typeface="微软雅黑" panose="020B0503020204020204" pitchFamily="34" charset="-122"/>
                <a:ea typeface="微软雅黑" panose="020B0503020204020204" pitchFamily="34" charset="-122"/>
                <a:cs typeface="微软雅黑" panose="020B0503020204020204" pitchFamily="34" charset="-122"/>
                <a:sym typeface="+mn-lt"/>
              </a:rPr>
              <a:t>mirai</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燃料电池汽车。</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descr="https://timgsa.baidu.com/timg?image&amp;quality=80&amp;size=b9999_10000&amp;sec=1573708740243&amp;di=98e18c33c089854f9f7d1741357cad37&amp;imgtype=jpg&amp;src=http%3A%2F%2Fimg0.imgtn.bdimg.com%2Fit%2Fu%3D1814888785%2C4136603692%26fm%3D214%26gp%3D0.jpg"/>
          <p:cNvPicPr/>
          <p:nvPr/>
        </p:nvPicPr>
        <p:blipFill rotWithShape="1">
          <a:blip r:embed="rId3" cstate="print"/>
          <a:srcRect l="9150" t="13012" r="7053" b="9879"/>
          <a:stretch/>
        </p:blipFill>
        <p:spPr bwMode="auto">
          <a:xfrm>
            <a:off x="3150870" y="3281452"/>
            <a:ext cx="3032760" cy="168297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107359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知识</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）能够描述新能源汽车驱动电机的功能和特点。</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）能够描述新能源汽车驱动电机的类型。</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）能够描述常见新能源汽车驱动电机的类型。</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能力目标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能够检索资料，归纳常见的驱动电机类型和特点</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757875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4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一、新能源汽车驱动电机的功能和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 </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新能源汽车驱动电机的功能</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驱动电机是一种将电能转化成机械能，并可以再使机械能产生动能，用来驱动其他装置的电气设备</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a:xfrm>
            <a:off x="2215721" y="2177413"/>
            <a:ext cx="4002199" cy="2548891"/>
          </a:xfrm>
          <a:prstGeom prst="rect">
            <a:avLst/>
          </a:prstGeom>
        </p:spPr>
      </p:pic>
    </p:spTree>
    <p:extLst>
      <p:ext uri="{BB962C8B-B14F-4D97-AF65-F5344CB8AC3E}">
        <p14:creationId xmlns:p14="http://schemas.microsoft.com/office/powerpoint/2010/main" val="12247789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一、新能源汽车驱动电机的功能和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电动汽车的驱动电机也属于电机中的类别，基于电动汽车对电机的要求不同，电动汽车电机与普通工业电机有很多的不一样。主要区别如下：</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）严格的体积要求和重量要求</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）独特的转矩特性</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）宽调速范围</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）全范围效率要求</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8706464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10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一、新能源汽车驱动电机的功能和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新能源汽车驱动电机的特点。</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）体积小、功率密度大。由于新能源汽车的整车空间有限，因此第一要求驱动电机的结构紧凑、尺寸要小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）效率高，高效区广、质量轻。新能源汽车驱动电机的第二个特点就是效率要高、高效区要广、质量要轻</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p:nvPr/>
        </p:nvPicPr>
        <p:blipFill>
          <a:blip r:embed="rId3" cstate="print"/>
          <a:srcRect/>
          <a:stretch>
            <a:fillRect/>
          </a:stretch>
        </p:blipFill>
        <p:spPr bwMode="auto">
          <a:xfrm>
            <a:off x="2257425" y="3004007"/>
            <a:ext cx="4903470" cy="1851660"/>
          </a:xfrm>
          <a:prstGeom prst="rect">
            <a:avLst/>
          </a:prstGeom>
          <a:noFill/>
          <a:ln w="9525">
            <a:noFill/>
            <a:miter lim="800000"/>
            <a:headEnd/>
            <a:tailEnd/>
          </a:ln>
        </p:spPr>
      </p:pic>
    </p:spTree>
    <p:extLst>
      <p:ext uri="{BB962C8B-B14F-4D97-AF65-F5344CB8AC3E}">
        <p14:creationId xmlns:p14="http://schemas.microsoft.com/office/powerpoint/2010/main" val="16478088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4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一、新能源汽车驱动电机的功能和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新能源汽车驱动电机的特点。</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）安全性与舒适度。基于汽车用户的体验，新能源汽车驱动电机还需关注电机自身的安全性和舒适度。安全性可以理解成电机的可靠性，即电机在恶劣环境下能否正常工作</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p:nvPr/>
        </p:nvPicPr>
        <p:blipFill>
          <a:blip r:embed="rId3" cstate="print"/>
          <a:srcRect/>
          <a:stretch>
            <a:fillRect/>
          </a:stretch>
        </p:blipFill>
        <p:spPr bwMode="auto">
          <a:xfrm>
            <a:off x="2043317" y="2540556"/>
            <a:ext cx="4775835" cy="2084070"/>
          </a:xfrm>
          <a:prstGeom prst="rect">
            <a:avLst/>
          </a:prstGeom>
          <a:noFill/>
          <a:ln w="9525">
            <a:noFill/>
            <a:miter lim="800000"/>
            <a:headEnd/>
            <a:tailEnd/>
          </a:ln>
        </p:spPr>
      </p:pic>
    </p:spTree>
    <p:extLst>
      <p:ext uri="{BB962C8B-B14F-4D97-AF65-F5344CB8AC3E}">
        <p14:creationId xmlns:p14="http://schemas.microsoft.com/office/powerpoint/2010/main" val="398453062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435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二、新能源汽车驱动电机</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2" name="表格 1"/>
          <p:cNvGraphicFramePr>
            <a:graphicFrameLocks noGrp="1"/>
          </p:cNvGraphicFramePr>
          <p:nvPr>
            <p:extLst>
              <p:ext uri="{D42A27DB-BD31-4B8C-83A1-F6EECF244321}">
                <p14:modId xmlns:p14="http://schemas.microsoft.com/office/powerpoint/2010/main" val="796755398"/>
              </p:ext>
            </p:extLst>
          </p:nvPr>
        </p:nvGraphicFramePr>
        <p:xfrm>
          <a:off x="401321" y="1535514"/>
          <a:ext cx="8274050" cy="2773680"/>
        </p:xfrm>
        <a:graphic>
          <a:graphicData uri="http://schemas.openxmlformats.org/drawingml/2006/table">
            <a:tbl>
              <a:tblPr firstRow="1" firstCol="1" bandRow="1">
                <a:tableStyleId>{5C22544A-7EE6-4342-B048-85BDC9FD1C3A}</a:tableStyleId>
              </a:tblPr>
              <a:tblGrid>
                <a:gridCol w="2005380"/>
                <a:gridCol w="1455758"/>
                <a:gridCol w="2005380"/>
                <a:gridCol w="2005380"/>
                <a:gridCol w="802152"/>
              </a:tblGrid>
              <a:tr h="171450">
                <a:tc>
                  <a:txBody>
                    <a:bodyPr/>
                    <a:lstStyle/>
                    <a:p>
                      <a:pPr algn="ctr">
                        <a:spcAft>
                          <a:spcPts val="0"/>
                        </a:spcAft>
                      </a:pPr>
                      <a:r>
                        <a:rPr lang="zh-CN" sz="1400" kern="0">
                          <a:effectLst/>
                        </a:rPr>
                        <a:t>电机类型</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构成</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磁力构成</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名称</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简称</a:t>
                      </a:r>
                      <a:endParaRPr lang="zh-CN" sz="1400" kern="100">
                        <a:effectLst/>
                        <a:latin typeface="Calibri"/>
                        <a:ea typeface="宋体"/>
                        <a:cs typeface="Times New Roman"/>
                      </a:endParaRPr>
                    </a:p>
                  </a:txBody>
                  <a:tcPr marL="68580" marR="68580" marT="0" marB="0" anchor="ctr"/>
                </a:tc>
              </a:tr>
              <a:tr h="171450">
                <a:tc rowSpan="3">
                  <a:txBody>
                    <a:bodyPr/>
                    <a:lstStyle/>
                    <a:p>
                      <a:pPr algn="ctr">
                        <a:spcAft>
                          <a:spcPts val="0"/>
                        </a:spcAft>
                      </a:pPr>
                      <a:r>
                        <a:rPr lang="zh-CN" sz="1400" kern="0">
                          <a:effectLst/>
                        </a:rPr>
                        <a:t>直流电机</a:t>
                      </a:r>
                      <a:endParaRPr lang="zh-CN" sz="1400" kern="100">
                        <a:effectLst/>
                        <a:latin typeface="Calibri"/>
                        <a:ea typeface="宋体"/>
                        <a:cs typeface="Times New Roman"/>
                      </a:endParaRPr>
                    </a:p>
                  </a:txBody>
                  <a:tcPr marL="68580" marR="68580" marT="0" marB="0" anchor="ctr"/>
                </a:tc>
                <a:tc rowSpan="2">
                  <a:txBody>
                    <a:bodyPr/>
                    <a:lstStyle/>
                    <a:p>
                      <a:pPr algn="ctr">
                        <a:spcAft>
                          <a:spcPts val="0"/>
                        </a:spcAft>
                      </a:pPr>
                      <a:r>
                        <a:rPr lang="zh-CN" sz="1400" kern="0">
                          <a:effectLst/>
                        </a:rPr>
                        <a:t>绕组磁场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串联连接</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直流串励电动机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0">
                          <a:effectLst/>
                        </a:rPr>
                        <a:t>并联或另接电源</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直流并励电动机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a:txBody>
                    <a:bodyPr/>
                    <a:lstStyle/>
                    <a:p>
                      <a:pPr algn="ctr">
                        <a:spcAft>
                          <a:spcPts val="0"/>
                        </a:spcAft>
                      </a:pPr>
                      <a:r>
                        <a:rPr lang="zh-CN" sz="1400" kern="0">
                          <a:effectLst/>
                        </a:rPr>
                        <a:t>永久磁场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永磁直流电动机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PMDCM</a:t>
                      </a:r>
                      <a:endParaRPr lang="zh-CN" sz="1400" kern="100">
                        <a:effectLst/>
                        <a:latin typeface="Calibri"/>
                        <a:ea typeface="宋体"/>
                        <a:cs typeface="Times New Roman"/>
                      </a:endParaRPr>
                    </a:p>
                  </a:txBody>
                  <a:tcPr marL="68580" marR="68580" marT="0" marB="0" anchor="ctr"/>
                </a:tc>
              </a:tr>
              <a:tr h="171450">
                <a:tc rowSpan="5">
                  <a:txBody>
                    <a:bodyPr/>
                    <a:lstStyle/>
                    <a:p>
                      <a:pPr algn="ctr">
                        <a:spcAft>
                          <a:spcPts val="0"/>
                        </a:spcAft>
                      </a:pPr>
                      <a:r>
                        <a:rPr lang="zh-CN" sz="1400" kern="0">
                          <a:effectLst/>
                        </a:rPr>
                        <a:t>交流电动机</a:t>
                      </a:r>
                      <a:endParaRPr lang="zh-CN" sz="1400" kern="100">
                        <a:effectLst/>
                        <a:latin typeface="Calibri"/>
                        <a:ea typeface="宋体"/>
                        <a:cs typeface="Times New Roman"/>
                      </a:endParaRPr>
                    </a:p>
                  </a:txBody>
                  <a:tcPr marL="68580" marR="68580" marT="0" marB="0" anchor="ctr"/>
                </a:tc>
                <a:tc rowSpan="4">
                  <a:txBody>
                    <a:bodyPr/>
                    <a:lstStyle/>
                    <a:p>
                      <a:pPr algn="ctr">
                        <a:spcAft>
                          <a:spcPts val="0"/>
                        </a:spcAft>
                      </a:pPr>
                      <a:r>
                        <a:rPr lang="zh-CN" sz="1400" kern="0">
                          <a:effectLst/>
                        </a:rPr>
                        <a:t>同步电动机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绕组磁极</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同步电动机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vMerge="1">
                  <a:txBody>
                    <a:bodyPr/>
                    <a:lstStyle/>
                    <a:p>
                      <a:endParaRPr lang="zh-CN" altLang="en-US"/>
                    </a:p>
                  </a:txBody>
                  <a:tcPr/>
                </a:tc>
                <a:tc rowSpan="2">
                  <a:txBody>
                    <a:bodyPr/>
                    <a:lstStyle/>
                    <a:p>
                      <a:pPr algn="ctr">
                        <a:spcAft>
                          <a:spcPts val="0"/>
                        </a:spcAft>
                      </a:pPr>
                      <a:r>
                        <a:rPr lang="zh-CN" sz="1400" kern="0">
                          <a:effectLst/>
                        </a:rPr>
                        <a:t>永久磁极</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表面式同步电动机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SPMSM</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0">
                          <a:effectLst/>
                        </a:rPr>
                        <a:t>埋入磁铁式同步电动机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IPMSM</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400" kern="0">
                          <a:effectLst/>
                        </a:rPr>
                        <a:t>无磁极</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磁阻电动机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SVNRM</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a:txBody>
                    <a:bodyPr/>
                    <a:lstStyle/>
                    <a:p>
                      <a:pPr algn="ctr">
                        <a:spcAft>
                          <a:spcPts val="0"/>
                        </a:spcAft>
                      </a:pPr>
                      <a:r>
                        <a:rPr lang="zh-CN" sz="1400" kern="0">
                          <a:effectLst/>
                        </a:rPr>
                        <a:t>异步电动机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笼形绕组</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感应电动机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IM</a:t>
                      </a:r>
                      <a:endParaRPr lang="zh-CN" sz="1400" kern="100">
                        <a:effectLst/>
                        <a:latin typeface="Calibri"/>
                        <a:ea typeface="宋体"/>
                        <a:cs typeface="Times New Roman"/>
                      </a:endParaRPr>
                    </a:p>
                  </a:txBody>
                  <a:tcPr marL="68580" marR="68580" marT="0" marB="0" anchor="ctr"/>
                </a:tc>
              </a:tr>
              <a:tr h="171450">
                <a:tc rowSpan="3">
                  <a:txBody>
                    <a:bodyPr/>
                    <a:lstStyle/>
                    <a:p>
                      <a:pPr algn="ctr">
                        <a:spcAft>
                          <a:spcPts val="0"/>
                        </a:spcAft>
                      </a:pPr>
                      <a:r>
                        <a:rPr lang="zh-CN" sz="1400" kern="0">
                          <a:effectLst/>
                        </a:rPr>
                        <a:t>特殊波形电动机</a:t>
                      </a:r>
                      <a:r>
                        <a:rPr lang="en-US" sz="1400" kern="0">
                          <a:effectLst/>
                        </a:rPr>
                        <a:t/>
                      </a:r>
                      <a:br>
                        <a:rPr lang="en-US" sz="1400" kern="0">
                          <a:effectLst/>
                        </a:rPr>
                      </a:br>
                      <a:r>
                        <a:rPr lang="zh-CN" sz="1400" kern="0">
                          <a:effectLst/>
                        </a:rPr>
                        <a:t>（交流或脉动电流）</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无刷电动机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无刷电动机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BLM</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凸极</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开关磁阻电动机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SRM</a:t>
                      </a:r>
                      <a:endParaRPr lang="zh-CN" sz="1400" kern="100">
                        <a:effectLst/>
                        <a:latin typeface="Calibri"/>
                        <a:ea typeface="宋体"/>
                        <a:cs typeface="Times New Roman"/>
                      </a:endParaRPr>
                    </a:p>
                  </a:txBody>
                  <a:tcPr marL="68580" marR="68580" marT="0" marB="0" anchor="ctr"/>
                </a:tc>
              </a:tr>
              <a:tr h="171450">
                <a:tc vMerge="1">
                  <a:txBody>
                    <a:bodyPr/>
                    <a:lstStyle/>
                    <a:p>
                      <a:endParaRPr lang="zh-CN" altLang="en-US"/>
                    </a:p>
                  </a:txBody>
                  <a:tcPr/>
                </a:tc>
                <a:tc>
                  <a:txBody>
                    <a:bodyPr/>
                    <a:lstStyle/>
                    <a:p>
                      <a:pPr algn="ctr">
                        <a:spcAft>
                          <a:spcPts val="0"/>
                        </a:spcAft>
                      </a:pPr>
                      <a:r>
                        <a:rPr lang="zh-CN" sz="1400" kern="0">
                          <a:effectLst/>
                        </a:rPr>
                        <a:t>　</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0">
                          <a:effectLst/>
                        </a:rPr>
                        <a:t>RM</a:t>
                      </a:r>
                      <a:r>
                        <a:rPr lang="zh-CN" sz="1400" kern="0">
                          <a:effectLst/>
                        </a:rPr>
                        <a:t>，</a:t>
                      </a:r>
                      <a:r>
                        <a:rPr lang="en-US" sz="1400" kern="0">
                          <a:effectLst/>
                        </a:rPr>
                        <a:t>VR</a:t>
                      </a:r>
                      <a:r>
                        <a:rPr lang="zh-CN" sz="1400" kern="0">
                          <a:effectLst/>
                        </a:rPr>
                        <a:t>，</a:t>
                      </a:r>
                      <a:r>
                        <a:rPr lang="en-US" sz="1400" kern="0">
                          <a:effectLst/>
                        </a:rPr>
                        <a:t>HB</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a:effectLst/>
                        </a:rPr>
                        <a:t>步进电动机</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0" dirty="0">
                          <a:effectLst/>
                        </a:rPr>
                        <a:t>　</a:t>
                      </a:r>
                      <a:endParaRPr lang="zh-CN" sz="1400" kern="100" dirty="0">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2268319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二、新能源汽车驱动电机类型</a:t>
            </a: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直流电机</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直流电机是输出或输入为直流电能的旋转电机，它是能实现直流电能和机械能互相转换的电机。</a:t>
            </a: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感应电机</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感应电动机，又称“异步电动机”，即转子置于旋转磁场中，在旋转磁场的作用下，获得一个转动力矩，因而转子转动。转子是可转动的导体，通常多呈鼠笼状</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descr="BLDC1"/>
          <p:cNvPicPr/>
          <p:nvPr/>
        </p:nvPicPr>
        <p:blipFill rotWithShape="1">
          <a:blip r:embed="rId3" cstate="print">
            <a:extLst>
              <a:ext uri="{28A0092B-C50C-407E-A947-70E740481C1C}">
                <a14:useLocalDpi xmlns:a14="http://schemas.microsoft.com/office/drawing/2010/main" val="0"/>
              </a:ext>
            </a:extLst>
          </a:blip>
          <a:srcRect b="39756"/>
          <a:stretch/>
        </p:blipFill>
        <p:spPr bwMode="auto">
          <a:xfrm>
            <a:off x="2272665" y="3384322"/>
            <a:ext cx="3396615" cy="159734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5420252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39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二、新能源汽车驱动电机类型</a:t>
            </a: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永磁同步电机</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同步电机是指转子转速与定子旋转磁场的转速同步的电机。电机的转子为永磁磁体，转子磁体的</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N </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极、</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S </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极随着定子绕组的旋转磁场磁极的移动而旋转。磁场产生磁通量，电枢完成电能与机械能的转换。</a:t>
            </a: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4</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磁阻电机</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为了提高弱磁能力，针对永磁同步电机提出了改进电机本体结构从电机结构的角度来研究弱磁能力，提出采用凸极式转子结构的永磁同步电机。凸极式转子结构就是转子的直轴磁阻大于交轴磁阻，表现为凸极电机的性质。这样，电机电磁转矩的组成就类似于普通的凸极永磁同步电机，由永磁转矩和磁阻转矩组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6631179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7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三、常见新能源汽车驱动电机的类型和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特斯拉电机。特斯拉电机为自主研发的三相</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感应电机，拥有</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最优的缠绕线性，能极大减少阻力和能量损耗。同时，相对整车，其电机体积非常小通过高性能信号处理器将制动、加速、减速等需求转换为数字信号，控制转动变频器将电池组的直流电与交流电相互转换，以带动三相感应电动机提供汽车动力</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http://i3.hexunimg.cn/2015-12-16/181232097.jpg"/>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390" t="6915" r="11396" b="10816"/>
          <a:stretch/>
        </p:blipFill>
        <p:spPr bwMode="auto">
          <a:xfrm>
            <a:off x="4157980" y="2446019"/>
            <a:ext cx="3365500" cy="23729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506879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14"/>
          <p:cNvCxnSpPr/>
          <p:nvPr/>
        </p:nvCxnSpPr>
        <p:spPr bwMode="auto">
          <a:xfrm>
            <a:off x="2257425"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13"/>
          <p:cNvCxnSpPr/>
          <p:nvPr/>
        </p:nvCxnSpPr>
        <p:spPr bwMode="auto">
          <a:xfrm>
            <a:off x="2257425" y="4341019"/>
            <a:ext cx="5300371"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12"/>
          <p:cNvCxnSpPr/>
          <p:nvPr/>
        </p:nvCxnSpPr>
        <p:spPr bwMode="auto">
          <a:xfrm>
            <a:off x="7556163"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11"/>
          <p:cNvCxnSpPr/>
          <p:nvPr/>
        </p:nvCxnSpPr>
        <p:spPr bwMode="auto">
          <a:xfrm>
            <a:off x="2257425" y="946156"/>
            <a:ext cx="1046560"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10"/>
          <p:cNvCxnSpPr/>
          <p:nvPr/>
        </p:nvCxnSpPr>
        <p:spPr bwMode="auto">
          <a:xfrm>
            <a:off x="6542485" y="946156"/>
            <a:ext cx="1013678"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9"/>
          <p:cNvSpPr txBox="1">
            <a:spLocks noChangeArrowheads="1"/>
          </p:cNvSpPr>
          <p:nvPr/>
        </p:nvSpPr>
        <p:spPr bwMode="auto">
          <a:xfrm>
            <a:off x="3437315" y="584921"/>
            <a:ext cx="28944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300" b="1" dirty="0">
                <a:solidFill>
                  <a:srgbClr val="004C41"/>
                </a:solidFill>
                <a:latin typeface="+mn-lt"/>
                <a:ea typeface="+mn-ea"/>
                <a:cs typeface="+mn-ea"/>
                <a:sym typeface="+mn-lt"/>
              </a:rPr>
              <a:t>目录  </a:t>
            </a:r>
            <a:r>
              <a:rPr lang="en-US" altLang="zh-CN" sz="3300" b="1" dirty="0">
                <a:solidFill>
                  <a:srgbClr val="004C41"/>
                </a:solidFill>
                <a:latin typeface="+mn-lt"/>
                <a:ea typeface="+mn-ea"/>
                <a:cs typeface="+mn-ea"/>
                <a:sym typeface="+mn-lt"/>
              </a:rPr>
              <a:t>content</a:t>
            </a:r>
            <a:endParaRPr lang="zh-CN" altLang="en-US" sz="3300" b="1" dirty="0">
              <a:solidFill>
                <a:srgbClr val="004C41"/>
              </a:solidFill>
              <a:latin typeface="+mn-lt"/>
              <a:ea typeface="+mn-ea"/>
              <a:cs typeface="+mn-ea"/>
              <a:sym typeface="+mn-lt"/>
            </a:endParaRPr>
          </a:p>
        </p:txBody>
      </p:sp>
      <p:sp>
        <p:nvSpPr>
          <p:cNvPr id="64" name="8"/>
          <p:cNvSpPr/>
          <p:nvPr/>
        </p:nvSpPr>
        <p:spPr bwMode="auto">
          <a:xfrm>
            <a:off x="2862365" y="1436605"/>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01</a:t>
            </a:r>
            <a:endParaRPr lang="zh-CN" altLang="en-US" sz="2100" b="1" dirty="0">
              <a:solidFill>
                <a:srgbClr val="FFFFFF"/>
              </a:solidFill>
              <a:cs typeface="+mn-ea"/>
              <a:sym typeface="+mn-lt"/>
            </a:endParaRPr>
          </a:p>
        </p:txBody>
      </p:sp>
      <p:sp>
        <p:nvSpPr>
          <p:cNvPr id="65" name="7"/>
          <p:cNvSpPr>
            <a:spLocks noChangeArrowheads="1"/>
          </p:cNvSpPr>
          <p:nvPr/>
        </p:nvSpPr>
        <p:spPr bwMode="auto">
          <a:xfrm>
            <a:off x="3798197" y="1464387"/>
            <a:ext cx="1458050" cy="346472"/>
          </a:xfrm>
          <a:prstGeom prst="rect">
            <a:avLst/>
          </a:prstGeom>
          <a:solidFill>
            <a:srgbClr val="FFFF00"/>
          </a:solidFill>
          <a:ln>
            <a:noFill/>
          </a:ln>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smtClean="0">
                <a:solidFill>
                  <a:srgbClr val="004C41"/>
                </a:solidFill>
                <a:latin typeface="+mn-lt"/>
                <a:ea typeface="+mn-ea"/>
                <a:cs typeface="+mn-ea"/>
                <a:sym typeface="+mn-lt"/>
              </a:rPr>
              <a:t>绪论</a:t>
            </a:r>
            <a:endParaRPr lang="zh-CN" altLang="en-US" sz="2000" b="1" dirty="0">
              <a:solidFill>
                <a:srgbClr val="004C41"/>
              </a:solidFill>
              <a:latin typeface="+mn-lt"/>
              <a:ea typeface="+mn-ea"/>
              <a:cs typeface="+mn-ea"/>
              <a:sym typeface="+mn-lt"/>
            </a:endParaRPr>
          </a:p>
        </p:txBody>
      </p:sp>
      <p:sp>
        <p:nvSpPr>
          <p:cNvPr id="66" name="6"/>
          <p:cNvSpPr/>
          <p:nvPr/>
        </p:nvSpPr>
        <p:spPr bwMode="auto">
          <a:xfrm>
            <a:off x="2862365" y="1967147"/>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02</a:t>
            </a:r>
            <a:endParaRPr lang="zh-CN" altLang="en-US" sz="2100" b="1" dirty="0">
              <a:solidFill>
                <a:srgbClr val="FFFFFF"/>
              </a:solidFill>
              <a:cs typeface="+mn-ea"/>
              <a:sym typeface="+mn-lt"/>
            </a:endParaRPr>
          </a:p>
        </p:txBody>
      </p:sp>
      <p:sp>
        <p:nvSpPr>
          <p:cNvPr id="67" name="5"/>
          <p:cNvSpPr>
            <a:spLocks noChangeArrowheads="1"/>
          </p:cNvSpPr>
          <p:nvPr/>
        </p:nvSpPr>
        <p:spPr bwMode="auto">
          <a:xfrm>
            <a:off x="3798196" y="1969688"/>
            <a:ext cx="3593203"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常用驱动电机及其控制系统</a:t>
            </a:r>
            <a:endParaRPr lang="zh-CN" altLang="en-US" sz="2000" b="1" dirty="0">
              <a:solidFill>
                <a:srgbClr val="004C41"/>
              </a:solidFill>
              <a:latin typeface="+mn-lt"/>
              <a:ea typeface="+mn-ea"/>
              <a:cs typeface="+mn-ea"/>
              <a:sym typeface="+mn-lt"/>
            </a:endParaRPr>
          </a:p>
        </p:txBody>
      </p:sp>
      <p:sp>
        <p:nvSpPr>
          <p:cNvPr id="68" name="4"/>
          <p:cNvSpPr/>
          <p:nvPr/>
        </p:nvSpPr>
        <p:spPr bwMode="auto">
          <a:xfrm>
            <a:off x="2862365" y="2498881"/>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03</a:t>
            </a:r>
            <a:endParaRPr lang="zh-CN" altLang="en-US" sz="2100" b="1" dirty="0">
              <a:solidFill>
                <a:srgbClr val="FFFFFF"/>
              </a:solidFill>
              <a:cs typeface="+mn-ea"/>
              <a:sym typeface="+mn-lt"/>
            </a:endParaRPr>
          </a:p>
        </p:txBody>
      </p:sp>
      <p:sp>
        <p:nvSpPr>
          <p:cNvPr id="69" name="3"/>
          <p:cNvSpPr>
            <a:spLocks noChangeArrowheads="1"/>
          </p:cNvSpPr>
          <p:nvPr/>
        </p:nvSpPr>
        <p:spPr bwMode="auto">
          <a:xfrm>
            <a:off x="3798196" y="2502612"/>
            <a:ext cx="2529307"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驱动电机管理系统</a:t>
            </a:r>
            <a:endParaRPr lang="zh-CN" altLang="en-US" sz="2000" b="1" dirty="0">
              <a:solidFill>
                <a:srgbClr val="004C41"/>
              </a:solidFill>
              <a:latin typeface="+mn-lt"/>
              <a:ea typeface="+mn-ea"/>
              <a:cs typeface="+mn-ea"/>
              <a:sym typeface="+mn-lt"/>
            </a:endParaRPr>
          </a:p>
        </p:txBody>
      </p:sp>
      <p:sp>
        <p:nvSpPr>
          <p:cNvPr id="70" name="2"/>
          <p:cNvSpPr/>
          <p:nvPr/>
        </p:nvSpPr>
        <p:spPr bwMode="auto">
          <a:xfrm>
            <a:off x="2862365" y="3030614"/>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04</a:t>
            </a:r>
            <a:endParaRPr lang="zh-CN" altLang="en-US" sz="2100" b="1" dirty="0">
              <a:solidFill>
                <a:srgbClr val="FFFFFF"/>
              </a:solidFill>
              <a:cs typeface="+mn-ea"/>
              <a:sym typeface="+mn-lt"/>
            </a:endParaRPr>
          </a:p>
        </p:txBody>
      </p:sp>
      <p:sp>
        <p:nvSpPr>
          <p:cNvPr id="71" name="1"/>
          <p:cNvSpPr>
            <a:spLocks noChangeArrowheads="1"/>
          </p:cNvSpPr>
          <p:nvPr/>
        </p:nvSpPr>
        <p:spPr bwMode="auto">
          <a:xfrm>
            <a:off x="3798196" y="3064254"/>
            <a:ext cx="3248152"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新型驱动电机</a:t>
            </a:r>
            <a:endParaRPr lang="zh-CN" altLang="en-US" sz="2000" b="1" dirty="0">
              <a:solidFill>
                <a:srgbClr val="004C41"/>
              </a:solidFill>
              <a:latin typeface="+mn-lt"/>
              <a:ea typeface="+mn-ea"/>
              <a:cs typeface="+mn-ea"/>
              <a:sym typeface="+mn-lt"/>
            </a:endParaRPr>
          </a:p>
        </p:txBody>
      </p:sp>
      <p:sp>
        <p:nvSpPr>
          <p:cNvPr id="2" name="2"/>
          <p:cNvSpPr/>
          <p:nvPr/>
        </p:nvSpPr>
        <p:spPr bwMode="auto">
          <a:xfrm>
            <a:off x="2870620" y="3565919"/>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05</a:t>
            </a:r>
            <a:endParaRPr lang="zh-CN" altLang="en-US" sz="2100" b="1" dirty="0">
              <a:solidFill>
                <a:srgbClr val="FFFFFF"/>
              </a:solidFill>
              <a:cs typeface="+mn-ea"/>
              <a:sym typeface="+mn-lt"/>
            </a:endParaRPr>
          </a:p>
        </p:txBody>
      </p:sp>
      <p:sp>
        <p:nvSpPr>
          <p:cNvPr id="3" name="1"/>
          <p:cNvSpPr>
            <a:spLocks noChangeArrowheads="1"/>
          </p:cNvSpPr>
          <p:nvPr/>
        </p:nvSpPr>
        <p:spPr bwMode="auto">
          <a:xfrm>
            <a:off x="3795655" y="3582544"/>
            <a:ext cx="376050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制动能量回收系统</a:t>
            </a:r>
            <a:endParaRPr lang="zh-CN" altLang="en-US" sz="2000" b="1" dirty="0">
              <a:solidFill>
                <a:srgbClr val="004C41"/>
              </a:solidFill>
              <a:latin typeface="+mn-lt"/>
              <a:ea typeface="+mn-ea"/>
              <a:cs typeface="+mn-ea"/>
              <a:sym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0" dur="1000" fill="hold"/>
                                        <p:tgtEl>
                                          <p:spTgt spid="6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1000"/>
                                        <p:tgtEl>
                                          <p:spTgt spid="67"/>
                                        </p:tgtEl>
                                      </p:cBhvr>
                                    </p:animEffect>
                                    <p:anim calcmode="lin" valueType="num">
                                      <p:cBhvr>
                                        <p:cTn id="42" dur="1000" fill="hold"/>
                                        <p:tgtEl>
                                          <p:spTgt spid="67"/>
                                        </p:tgtEl>
                                        <p:attrNameLst>
                                          <p:attrName>ppt_x</p:attrName>
                                        </p:attrNameLst>
                                      </p:cBhvr>
                                      <p:tavLst>
                                        <p:tav tm="0">
                                          <p:val>
                                            <p:strVal val="#ppt_x"/>
                                          </p:val>
                                        </p:tav>
                                        <p:tav tm="100000">
                                          <p:val>
                                            <p:strVal val="#ppt_x"/>
                                          </p:val>
                                        </p:tav>
                                      </p:tavLst>
                                    </p:anim>
                                    <p:anim calcmode="lin" valueType="num">
                                      <p:cBhvr>
                                        <p:cTn id="43" dur="100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1000"/>
                                        <p:tgtEl>
                                          <p:spTgt spid="70"/>
                                        </p:tgtEl>
                                      </p:cBhvr>
                                    </p:animEffect>
                                    <p:anim calcmode="lin" valueType="num">
                                      <p:cBhvr>
                                        <p:cTn id="60" dur="1000" fill="hold"/>
                                        <p:tgtEl>
                                          <p:spTgt spid="70"/>
                                        </p:tgtEl>
                                        <p:attrNameLst>
                                          <p:attrName>ppt_x</p:attrName>
                                        </p:attrNameLst>
                                      </p:cBhvr>
                                      <p:tavLst>
                                        <p:tav tm="0">
                                          <p:val>
                                            <p:strVal val="#ppt_x"/>
                                          </p:val>
                                        </p:tav>
                                        <p:tav tm="100000">
                                          <p:val>
                                            <p:strVal val="#ppt_x"/>
                                          </p:val>
                                        </p:tav>
                                      </p:tavLst>
                                    </p:anim>
                                    <p:anim calcmode="lin" valueType="num">
                                      <p:cBhvr>
                                        <p:cTn id="61" dur="100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10" presetClass="entr" presetSubtype="0"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1000"/>
                                        <p:tgtEl>
                                          <p:spTgt spid="3"/>
                                        </p:tgtEl>
                                      </p:cBhvr>
                                    </p:animEffect>
                                    <p:anim calcmode="lin" valueType="num">
                                      <p:cBhvr>
                                        <p:cTn id="93" dur="1000" fill="hold"/>
                                        <p:tgtEl>
                                          <p:spTgt spid="3"/>
                                        </p:tgtEl>
                                        <p:attrNameLst>
                                          <p:attrName>ppt_x</p:attrName>
                                        </p:attrNameLst>
                                      </p:cBhvr>
                                      <p:tavLst>
                                        <p:tav tm="0">
                                          <p:val>
                                            <p:strVal val="#ppt_x"/>
                                          </p:val>
                                        </p:tav>
                                        <p:tav tm="100000">
                                          <p:val>
                                            <p:strVal val="#ppt_x"/>
                                          </p:val>
                                        </p:tav>
                                      </p:tavLst>
                                    </p:anim>
                                    <p:anim calcmode="lin" valueType="num">
                                      <p:cBhvr>
                                        <p:cTn id="9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bldLvl="0" animBg="1"/>
      <p:bldP spid="65" grpId="0" animBg="1"/>
      <p:bldP spid="66" grpId="0" bldLvl="0" animBg="1"/>
      <p:bldP spid="67" grpId="0"/>
      <p:bldP spid="68" grpId="0" bldLvl="0" animBg="1"/>
      <p:bldP spid="69" grpId="0"/>
      <p:bldP spid="70" grpId="0" bldLvl="0" animBg="1"/>
      <p:bldP spid="71" grpId="0"/>
      <p:bldP spid="2" grpId="0" bldLvl="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7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三、常见新能源汽车驱动电机的类型和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．比亚迪电机。比亚迪电动汽车现在使用的电机为交流无刷永磁同步电机（见图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3-1-15</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），通过采集电机旋变信号进行工作。当车辆要行驶时，电机通过旋转变压器检测到电机的位置，位置信号通过控制器的处理，发送相关信号给控制器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IGBT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逻辑信号控制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GBT </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开断，控制器输出的近似正弦波交流电</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http://www0.autoimg.cn/Blog/Article/2013/06/15/ce9c_accdab69_accdab69.jpg"/>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t="17413" r="24568" b="4139"/>
          <a:stretch/>
        </p:blipFill>
        <p:spPr bwMode="auto">
          <a:xfrm>
            <a:off x="2927985" y="2737992"/>
            <a:ext cx="2992755" cy="220595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8169322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7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三、常见新能源汽车驱动电机的类型和</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特点</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荣</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威</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E50</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电机。荣威</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E50</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使用的电机是交流同步电机，电机总成</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采用</a:t>
            </a: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DEXRON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®HP</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油冷的方式冷却。定子是由三相绕组构成的回路，三相绕组分别为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U/V/W</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，以</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Y </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形方式连接。</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Y</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形连接方式的特点是每个回路都连接在同一个端点，车辆的高压电缆分别连接到电机的每个绕组上</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smtClean="0"/>
              <a:t>任务二  </a:t>
            </a:r>
            <a:r>
              <a:rPr lang="zh-CN" altLang="en-US" sz="2400" b="1" dirty="0" smtClean="0"/>
              <a:t>新能源</a:t>
            </a:r>
            <a:r>
              <a:rPr lang="zh-CN" altLang="en-US" sz="2400" b="1" dirty="0"/>
              <a:t>汽车驱动电机的认知</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01524993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10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）能够描述新能源汽车驱动电机的现状。</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）能够描述新能源汽车驱动电机与控制系统的发展趋势。</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能力目标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能够理解新能源汽车驱动电机控制系统的新技术。</a:t>
            </a: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smtClean="0"/>
              <a:t>任务三  </a:t>
            </a:r>
            <a:r>
              <a:rPr lang="zh-CN" altLang="en-US" sz="2400" b="1" dirty="0" smtClean="0"/>
              <a:t>新能源</a:t>
            </a:r>
            <a:r>
              <a:rPr lang="zh-CN" altLang="en-US" sz="2400" b="1" dirty="0"/>
              <a:t>汽车驱动电机系统的现状与发展趋势</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6333619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71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一、驱动</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电机的现状及发展趋势</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驱动电机的发展现状与不足</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现阶段，驱动电机及其控制系统呈现多样化的趋势，不同类型的电动机驱动系统在新能源汽车方面都有应用，整体而言，直流驱动系统会逐渐淘汰，交流驱动是新能源汽车的主流驱动形式。各种交流驱动电机的综合指标只在伯仲之间，各有侧重。目前，以交流感应电动机、永磁同步电动机和无刷直流电动机应用居多，技术相对成熟，开关磁阻电动机正在不断地探索和开发中。永磁电动机（包括永磁同步电动机和无刷直流电动机两种）因其高功率密度、高效率、结构多样化等优点令其发展前景更为广阔。各种不同的驱动电机要想在未来的新能源汽车驱动系统中占有一席之地，除了对电动机的结构进行优化设计外，还应运用创新思维以突破传统观念的束缚，对电动机本体进行改进，使之更适合新能源汽车驱动系统的要求。</a:t>
            </a: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smtClean="0"/>
              <a:t>任务三  </a:t>
            </a:r>
            <a:r>
              <a:rPr lang="zh-CN" altLang="en-US" sz="2400" b="1" dirty="0" smtClean="0"/>
              <a:t>新能源</a:t>
            </a:r>
            <a:r>
              <a:rPr lang="zh-CN" altLang="en-US" sz="2400" b="1" dirty="0"/>
              <a:t>汽车驱动电机系统的现状与发展趋势</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8688541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71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一、驱动</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电机的现状及发展趋势</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驱动电机的未来发展趋势</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交流</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感应电动机由于结构坚固，当设计成高速运行时可以获得较小的体积，并且可以通过优化控制策略获得较高的效率，所以新能源汽车越来越多地采用交流感应电动机驱动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系统</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轮毂</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电机的应用越来越广泛。轮毂电机驱动系统的布置非常灵活，可以使用两个前轮驱动、两个后轮驱动或四轮驱动</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未来</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机的发展趋势：采用新技术、新结构、新材料、新工艺，克服换向、绝缘、噪声和振动等方面的问题；利用新的设计和制造技术，提高电动机的设计和制造水平，从而提高电动机的换向性能；缩小尺寸，减小质量，提高极限容量，适应新能源汽车的动态性能、可靠运行以及特殊工况下的特殊要求或更好要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smtClean="0"/>
              <a:t>任务三  </a:t>
            </a:r>
            <a:r>
              <a:rPr lang="zh-CN" altLang="en-US" sz="2400" b="1" dirty="0" smtClean="0"/>
              <a:t>新能源</a:t>
            </a:r>
            <a:r>
              <a:rPr lang="zh-CN" altLang="en-US" sz="2400" b="1" dirty="0"/>
              <a:t>汽车驱动电机系统的现状与发展趋势</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6760887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371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二、驱动电机控制系统现状及发展</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趋势</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驱动电机控制系统现状与不足</a:t>
            </a: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基于</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转子磁场定向的矢量控制技术是近</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20</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年来实际应用最为普遍的高性能交流调速系统，在交流驱动系统中的应用也是最成熟的，其动态性能好、调速范围宽，主要缺点是控制性能受电动机的参数变化影响</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。直接转矩控制</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的另</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缺点是低速性能差</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，因此</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，消除或减小转矩脉动，提高调速范围，加快动态响应，将是电动机控制系统的发展方向，也是直接转矩控制与适量控制相竞争的关键点</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      采用</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常规的适量控制方式的交流感应电动机，在低负荷区效率低、功率因数低、不能较好地匹配电动汽车的驱动装置。提高驱动效率、实现节能、延长一次充电行程，对电动汽车而言是至关重要的</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对于</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电动机的控制，目前采用经典控制方法</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smtClean="0"/>
              <a:t>任务三  </a:t>
            </a:r>
            <a:r>
              <a:rPr lang="zh-CN" altLang="en-US" sz="2400" b="1" dirty="0" smtClean="0"/>
              <a:t>新能源</a:t>
            </a:r>
            <a:r>
              <a:rPr lang="zh-CN" altLang="en-US" sz="2400" b="1" dirty="0"/>
              <a:t>汽车驱动电机系统的现状与发展趋势</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4862306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17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二、驱动电机控制系统现状及发展</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趋势</a:t>
            </a:r>
            <a:endParaRPr lang="en-US" altLang="zh-CN"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驱动电动机控制系统的未来展望</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随着微电子技术的发展，</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DSP</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电动机控制芯片日益成熟，通过软件实现驱动电机控制系统的全数字化，不仅可以提高系统性能、简化结构、降低成本，而且控制灵活、易于升级。目前基于</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CAN</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总线的全数字控制系统已经成为新能源汽车电控系统硬件组成的主要模式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7732396" cy="514143"/>
          </a:xfrm>
        </p:spPr>
        <p:txBody>
          <a:bodyPr>
            <a:normAutofit/>
          </a:bodyPr>
          <a:lstStyle/>
          <a:p>
            <a:pPr>
              <a:defRPr/>
            </a:pPr>
            <a:r>
              <a:rPr lang="zh-CN" altLang="en-US" sz="2400" b="1" dirty="0" smtClean="0"/>
              <a:t>任务三  </a:t>
            </a:r>
            <a:r>
              <a:rPr lang="zh-CN" altLang="en-US" sz="2400" b="1" dirty="0" smtClean="0"/>
              <a:t>新能源</a:t>
            </a:r>
            <a:r>
              <a:rPr lang="zh-CN" altLang="en-US" sz="2400" b="1" dirty="0"/>
              <a:t>汽车驱动电机系统的现状与发展趋势</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8074478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文本框 37"/>
          <p:cNvSpPr>
            <a:spLocks noChangeArrowheads="1"/>
          </p:cNvSpPr>
          <p:nvPr>
            <p:custDataLst>
              <p:tags r:id="rId1"/>
            </p:custDataLst>
          </p:nvPr>
        </p:nvSpPr>
        <p:spPr bwMode="auto">
          <a:xfrm>
            <a:off x="1907027" y="2110889"/>
            <a:ext cx="5221484" cy="744430"/>
          </a:xfrm>
          <a:prstGeom prst="rect">
            <a:avLst/>
          </a:prstGeom>
          <a:noFill/>
          <a:ln>
            <a:noFill/>
          </a:ln>
        </p:spPr>
        <p:txBody>
          <a:bodyPr wrap="square"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spcBef>
                <a:spcPct val="0"/>
              </a:spcBef>
              <a:buNone/>
              <a:defRPr/>
            </a:pPr>
            <a:r>
              <a:rPr lang="zh-CN" altLang="en-US" sz="4500" b="1" dirty="0" smtClean="0">
                <a:solidFill>
                  <a:srgbClr val="004C41"/>
                </a:solidFill>
                <a:latin typeface="+mn-lt"/>
                <a:ea typeface="+mn-ea"/>
                <a:cs typeface="+mn-ea"/>
                <a:sym typeface="+mn-lt"/>
              </a:rPr>
              <a:t>谢谢！</a:t>
            </a:r>
            <a:endParaRPr lang="zh-CN" altLang="en-US" sz="4500" b="1" dirty="0">
              <a:solidFill>
                <a:srgbClr val="004C41"/>
              </a:solidFill>
              <a:latin typeface="+mn-lt"/>
              <a:ea typeface="+mn-ea"/>
              <a:cs typeface="+mn-ea"/>
              <a:sym typeface="+mn-lt"/>
            </a:endParaRPr>
          </a:p>
        </p:txBody>
      </p:sp>
      <p:sp>
        <p:nvSpPr>
          <p:cNvPr id="2" name="矩形 1"/>
          <p:cNvSpPr/>
          <p:nvPr/>
        </p:nvSpPr>
        <p:spPr>
          <a:xfrm>
            <a:off x="6360539" y="4083957"/>
            <a:ext cx="2783490"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8316"/>
            <a:ext cx="2568865"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2"/>
          <p:cNvGrpSpPr/>
          <p:nvPr/>
        </p:nvGrpSpPr>
        <p:grpSpPr>
          <a:xfrm>
            <a:off x="3741850" y="2049482"/>
            <a:ext cx="4162945" cy="1262698"/>
            <a:chOff x="31445" y="161947"/>
            <a:chExt cx="2500824" cy="318131"/>
          </a:xfrm>
          <a:solidFill>
            <a:srgbClr val="004C41"/>
          </a:solidFill>
        </p:grpSpPr>
        <p:sp>
          <p:nvSpPr>
            <p:cNvPr id="16" name="12"/>
            <p:cNvSpPr/>
            <p:nvPr/>
          </p:nvSpPr>
          <p:spPr>
            <a:xfrm>
              <a:off x="31445" y="176315"/>
              <a:ext cx="2268640" cy="293086"/>
            </a:xfrm>
            <a:prstGeom prst="rect">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7" name="等腰三角形 16"/>
            <p:cNvSpPr/>
            <p:nvPr/>
          </p:nvSpPr>
          <p:spPr>
            <a:xfrm rot="5400000">
              <a:off x="2257111" y="204921"/>
              <a:ext cx="318131" cy="232184"/>
            </a:xfrm>
            <a:prstGeom prst="triangle">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8" name="TextBox 8"/>
            <p:cNvSpPr txBox="1"/>
            <p:nvPr/>
          </p:nvSpPr>
          <p:spPr>
            <a:xfrm>
              <a:off x="565185" y="238461"/>
              <a:ext cx="1051425" cy="178349"/>
            </a:xfrm>
            <a:prstGeom prst="rect">
              <a:avLst/>
            </a:prstGeom>
            <a:grpFill/>
            <a:ln>
              <a:noFill/>
            </a:ln>
          </p:spPr>
          <p:txBody>
            <a:bodyPr wrap="square" rtlCol="0">
              <a:spAutoFit/>
            </a:bodyPr>
            <a:lstStyle/>
            <a:p>
              <a:pPr algn="just">
                <a:spcBef>
                  <a:spcPct val="0"/>
                </a:spcBef>
              </a:pPr>
              <a:r>
                <a:rPr lang="zh-CN" altLang="en-US" sz="4000" b="1" kern="0" spc="300" dirty="0" smtClean="0">
                  <a:solidFill>
                    <a:prstClr val="white"/>
                  </a:solidFill>
                  <a:cs typeface="+mn-ea"/>
                  <a:sym typeface="+mn-lt"/>
                </a:rPr>
                <a:t>绪  论</a:t>
              </a:r>
            </a:p>
          </p:txBody>
        </p:sp>
      </p:grpSp>
      <p:grpSp>
        <p:nvGrpSpPr>
          <p:cNvPr id="19" name="1"/>
          <p:cNvGrpSpPr/>
          <p:nvPr/>
        </p:nvGrpSpPr>
        <p:grpSpPr>
          <a:xfrm>
            <a:off x="1561353" y="1373315"/>
            <a:ext cx="2619916" cy="2619916"/>
            <a:chOff x="267453" y="94709"/>
            <a:chExt cx="454824" cy="454824"/>
          </a:xfrm>
        </p:grpSpPr>
        <p:sp>
          <p:nvSpPr>
            <p:cNvPr id="20" name="4"/>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3" name="3"/>
            <p:cNvSpPr/>
            <p:nvPr/>
          </p:nvSpPr>
          <p:spPr>
            <a:xfrm>
              <a:off x="343738" y="170570"/>
              <a:ext cx="302255" cy="302255"/>
            </a:xfrm>
            <a:prstGeom prst="ellipse">
              <a:avLst/>
            </a:prstGeom>
            <a:solidFill>
              <a:srgbClr val="004C41"/>
            </a:solid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200" kern="0">
                <a:solidFill>
                  <a:prstClr val="black"/>
                </a:solidFill>
                <a:cs typeface="+mn-ea"/>
                <a:sym typeface="+mn-lt"/>
              </a:endParaRPr>
            </a:p>
          </p:txBody>
        </p:sp>
        <p:sp>
          <p:nvSpPr>
            <p:cNvPr id="25" name="TextBox 9"/>
            <p:cNvSpPr txBox="1"/>
            <p:nvPr/>
          </p:nvSpPr>
          <p:spPr>
            <a:xfrm>
              <a:off x="370583" y="176347"/>
              <a:ext cx="269714" cy="272497"/>
            </a:xfrm>
            <a:prstGeom prst="rect">
              <a:avLst/>
            </a:prstGeom>
            <a:noFill/>
          </p:spPr>
          <p:txBody>
            <a:bodyPr wrap="none" rtlCol="0">
              <a:spAutoFit/>
            </a:bodyPr>
            <a:lstStyle/>
            <a:p>
              <a:pPr>
                <a:defRPr/>
              </a:pPr>
              <a:r>
                <a:rPr lang="en-US" altLang="zh-CN" sz="9600" kern="0" dirty="0">
                  <a:solidFill>
                    <a:prstClr val="white"/>
                  </a:solidFill>
                  <a:cs typeface="+mn-ea"/>
                  <a:sym typeface="+mn-lt"/>
                </a:rPr>
                <a:t>01</a:t>
              </a:r>
              <a:endParaRPr lang="zh-CN" altLang="en-US" sz="9600" kern="0" dirty="0">
                <a:solidFill>
                  <a:prstClr val="white"/>
                </a:solidFill>
                <a:cs typeface="+mn-ea"/>
                <a:sym typeface="+mn-lt"/>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128096"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本</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项目共有</a:t>
            </a:r>
            <a:r>
              <a:rPr lang="en-US" altLang="zh-CN"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个</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任务</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新能源汽车的定义和类型</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新能源汽车驱动电机的认知</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任务</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新能源汽车驱动电机系统的现状与发展趋势</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通过</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个任务的学习，了解新能源汽车驱动电机的现状及发展趋势；掌握新能源汽车的定义和类型；掌握新能源汽车驱动电机的功能特点及类型；能够撰写新能源汽车技术发展趋势报告；分析新能源汽车驱动电机的区别。</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项目描述</a:t>
            </a:r>
            <a:endParaRPr lang="zh-CN" altLang="en-US" sz="2400" b="1" dirty="0" smtClean="0"/>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438856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10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学习</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）能够描述新能源汽车的概念。</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）能够描述新能源汽车的类型。</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能力目标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能够区分新能源汽车的类型</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、新能源汽车的定义</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新能源汽车的英文为 </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New Energy Vehicles</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，我国</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2009</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月</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日正式实施了</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新能源汽车生产企业及产品准入管理规则</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此规则明确指出：新能源汽车是指采用非常规的车用燃料作为动力来源（或使用常规的车用燃料，但采用新型车载动力装置），综合车辆的动力控制和驱动方面的先进技术，形成的技术原理先进，具有新技术，新结构的汽车。</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非常规的车用燃料指除汽油、柴油、天然气（</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NG</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）、液化石油气（</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LPG</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）、乙醇汽油（</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EG</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）、甲醇等之外的燃料。</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3821199" cy="27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纯电动汽车</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纯电动汽车（</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Blade Electric Vehicles</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BEV</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）是一种采用单一蓄电池作为储能动力源的汽车，它利用蓄电池作为储能动力源，通过电池向电动机提供电能，驱动电动机运转从而推动汽车行驶，如</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图所</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示为大众的</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e-up</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！纯电动汽车。</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https://timgsa.baidu.com/timg?image&amp;quality=80&amp;size=b9999_10000&amp;sec=1573708497355&amp;di=cce005e5dee48928d391290fab493a65&amp;imgtype=0&amp;src=http%3A%2F%2Fimages.ofweek.com%2FUpload%2FNews%2F2015-5%2FYOYO%2F5_28%2F40.jpg"/>
          <p:cNvPicPr/>
          <p:nvPr/>
        </p:nvPicPr>
        <p:blipFill>
          <a:blip r:embed="rId3" cstate="print"/>
          <a:srcRect/>
          <a:stretch>
            <a:fillRect/>
          </a:stretch>
        </p:blipFill>
        <p:spPr bwMode="auto">
          <a:xfrm>
            <a:off x="4534082" y="1839373"/>
            <a:ext cx="4187008" cy="2313886"/>
          </a:xfrm>
          <a:prstGeom prst="rect">
            <a:avLst/>
          </a:prstGeom>
          <a:noFill/>
          <a:ln w="9525">
            <a:noFill/>
            <a:miter lim="800000"/>
            <a:headEnd/>
            <a:tailEnd/>
          </a:ln>
        </p:spPr>
      </p:pic>
    </p:spTree>
    <p:extLst>
      <p:ext uri="{BB962C8B-B14F-4D97-AF65-F5344CB8AC3E}">
        <p14:creationId xmlns:p14="http://schemas.microsoft.com/office/powerpoint/2010/main"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745317" cy="242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增程式电动汽车</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增程式电动汽车（</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Extended- Range Electric Vehicles</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EREV</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是一种配有地面充电和车载供电功能的纯电驱动的电动汽车，其运行模式可以根据需要处于纯电动模式、增程模式或混合动力模式，是介于纯电动汽车和混合动力电动汽车之间的一种过渡车型，具有纯电动汽车和混合动力电动汽车的特征，有人把它划分为纯电动汽车范畴，也有人把它划分为混合动力电动汽车范畴，认为它是一种插电式串联混合动力电动汽车</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8401647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3" y="960588"/>
            <a:ext cx="7619587" cy="210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二</a:t>
            </a: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、新能源汽车的</a:t>
            </a:r>
            <a:r>
              <a:rPr lang="zh-CN" altLang="en-US" sz="1800" b="1"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类型</a:t>
            </a:r>
            <a:endPar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just">
              <a:lnSpc>
                <a:spcPct val="150000"/>
              </a:lnSpc>
            </a:pPr>
            <a:r>
              <a:rPr lang="en-US" altLang="zh-CN"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混合动力电动汽车</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    混合动力电动汽车（</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Hybrid Electric Vehicle</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HEV</a:t>
            </a: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是指驱动系统由两个或多个能同时运转的单个驱动系统联合组成的车辆，车辆的行驶功率依据实际的车辆行驶状态由单个驱动系统单独或多个驱动系统共同提供。因各个组成部件、布置方式和控制策略的不同，混合动力电动汽车有多种形式</a:t>
            </a:r>
            <a:r>
              <a:rPr lang="zh-CN" altLang="en-US" sz="1400" spc="100" dirty="0" smtClean="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smtClean="0"/>
              <a:t>任务一  新能源</a:t>
            </a:r>
            <a:r>
              <a:rPr lang="zh-CN" altLang="en-US" sz="2400" b="1" dirty="0" smtClean="0"/>
              <a:t>汽车的定义和类型</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descr="https://timgsa.baidu.com/timg?image&amp;quality=80&amp;size=b9999_10000&amp;sec=1573708552681&amp;di=a682084f56e0d6684adeac242007478b&amp;imgtype=0&amp;src=http%3A%2F%2Fimg1.gtimg.com%2Fauto%2Fpics%2Fhv1%2F234%2F68%2F1824%2F118623174.png"/>
          <p:cNvPicPr/>
          <p:nvPr/>
        </p:nvPicPr>
        <p:blipFill rotWithShape="1">
          <a:blip r:embed="rId3" cstate="print"/>
          <a:srcRect l="12324" t="7652" r="7394" b="16143"/>
          <a:stretch/>
        </p:blipFill>
        <p:spPr bwMode="auto">
          <a:xfrm>
            <a:off x="3492863" y="2809240"/>
            <a:ext cx="3860800" cy="21082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TotalTime>
  <Words>2437</Words>
  <Application>Microsoft Office PowerPoint</Application>
  <PresentationFormat>全屏显示(16:9)</PresentationFormat>
  <Paragraphs>200</Paragraphs>
  <Slides>27</Slides>
  <Notes>27</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项目描述</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任务一  新能源汽车的定义和类型</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任务二  新能源汽车驱动电机的认知</vt:lpstr>
      <vt:lpstr>任务三  新能源汽车驱动电机系统的现状与发展趋势</vt:lpstr>
      <vt:lpstr>任务三  新能源汽车驱动电机系统的现状与发展趋势</vt:lpstr>
      <vt:lpstr>任务三  新能源汽车驱动电机系统的现状与发展趋势</vt:lpstr>
      <vt:lpstr>任务三  新能源汽车驱动电机系统的现状与发展趋势</vt:lpstr>
      <vt:lpstr>任务三  新能源汽车驱动电机系统的现状与发展趋势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jasonxie</cp:lastModifiedBy>
  <cp:revision>151</cp:revision>
  <dcterms:created xsi:type="dcterms:W3CDTF">2017-08-15T01:04:00Z</dcterms:created>
  <dcterms:modified xsi:type="dcterms:W3CDTF">2020-07-27T09:19:30Z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