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7" r:id="rId2"/>
    <p:sldId id="258" r:id="rId3"/>
    <p:sldId id="259" r:id="rId4"/>
    <p:sldId id="333" r:id="rId5"/>
    <p:sldId id="260" r:id="rId6"/>
    <p:sldId id="334" r:id="rId7"/>
    <p:sldId id="362" r:id="rId8"/>
    <p:sldId id="335" r:id="rId9"/>
    <p:sldId id="336" r:id="rId10"/>
    <p:sldId id="363" r:id="rId11"/>
    <p:sldId id="364" r:id="rId12"/>
    <p:sldId id="365" r:id="rId13"/>
    <p:sldId id="337" r:id="rId14"/>
    <p:sldId id="338" r:id="rId15"/>
    <p:sldId id="366" r:id="rId16"/>
    <p:sldId id="287" r:id="rId1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4">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A234"/>
    <a:srgbClr val="8CC345"/>
    <a:srgbClr val="009900"/>
    <a:srgbClr val="006859"/>
    <a:srgbClr val="004C41"/>
    <a:srgbClr val="CECCCC"/>
    <a:srgbClr val="003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5"/>
    <p:restoredTop sz="94660"/>
  </p:normalViewPr>
  <p:slideViewPr>
    <p:cSldViewPr snapToGrid="0">
      <p:cViewPr>
        <p:scale>
          <a:sx n="134" d="100"/>
          <a:sy n="134" d="100"/>
        </p:scale>
        <p:origin x="744" y="752"/>
      </p:cViewPr>
      <p:guideLst>
        <p:guide orient="horz" pos="1634"/>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t>2020/8/3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t>‹#›</a:t>
            </a:fld>
            <a:endParaRPr lang="zh-CN" altLang="en-US"/>
          </a:p>
        </p:txBody>
      </p:sp>
    </p:spTree>
    <p:extLst>
      <p:ext uri="{BB962C8B-B14F-4D97-AF65-F5344CB8AC3E}">
        <p14:creationId xmlns:p14="http://schemas.microsoft.com/office/powerpoint/2010/main" val="1835679643"/>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11</a:t>
            </a:fld>
            <a:endParaRPr lang="zh-CN" altLang="en-US"/>
          </a:p>
        </p:txBody>
      </p:sp>
    </p:spTree>
    <p:extLst>
      <p:ext uri="{BB962C8B-B14F-4D97-AF65-F5344CB8AC3E}">
        <p14:creationId xmlns:p14="http://schemas.microsoft.com/office/powerpoint/2010/main" val="629825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12</a:t>
            </a:fld>
            <a:endParaRPr lang="zh-CN" altLang="en-US"/>
          </a:p>
        </p:txBody>
      </p:sp>
    </p:spTree>
    <p:extLst>
      <p:ext uri="{BB962C8B-B14F-4D97-AF65-F5344CB8AC3E}">
        <p14:creationId xmlns:p14="http://schemas.microsoft.com/office/powerpoint/2010/main" val="3805618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10</a:t>
            </a:fld>
            <a:endParaRPr lang="zh-CN" altLang="en-US"/>
          </a:p>
        </p:txBody>
      </p:sp>
    </p:spTree>
    <p:extLst>
      <p:ext uri="{BB962C8B-B14F-4D97-AF65-F5344CB8AC3E}">
        <p14:creationId xmlns:p14="http://schemas.microsoft.com/office/powerpoint/2010/main" val="14479050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7"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7"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8"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9"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7"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8"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9"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10" name="2"/>
          <p:cNvSpPr/>
          <p:nvPr userDrawn="1"/>
        </p:nvSpPr>
        <p:spPr>
          <a:xfrm>
            <a:off x="0" y="381000"/>
            <a:ext cx="670559" cy="381000"/>
          </a:xfrm>
          <a:prstGeom prst="rect">
            <a:avLst/>
          </a:pr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cs typeface="+mn-ea"/>
              <a:sym typeface="+mn-lt"/>
            </a:endParaRPr>
          </a:p>
        </p:txBody>
      </p:sp>
      <p:pic>
        <p:nvPicPr>
          <p:cNvPr id="11"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6"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5"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t>2020/8/3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8"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5623" b="9872"/>
          <a:stretch/>
        </p:blipFill>
        <p:spPr bwMode="auto">
          <a:xfrm>
            <a:off x="7597140" y="4489917"/>
            <a:ext cx="1546860" cy="6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t>2020/8/3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6"/>
          <p:cNvSpPr/>
          <p:nvPr/>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004C41"/>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004C4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14" name="PA_矩形 3"/>
          <p:cNvSpPr txBox="1">
            <a:spLocks noChangeArrowheads="1"/>
          </p:cNvSpPr>
          <p:nvPr>
            <p:custDataLst>
              <p:tags r:id="rId2"/>
            </p:custDataLst>
          </p:nvPr>
        </p:nvSpPr>
        <p:spPr bwMode="auto">
          <a:xfrm>
            <a:off x="1722120" y="2060682"/>
            <a:ext cx="6342541" cy="1452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4800" b="1" dirty="0">
                <a:solidFill>
                  <a:srgbClr val="004C41"/>
                </a:solidFill>
                <a:latin typeface="+mj-ea"/>
                <a:cs typeface="+mn-ea"/>
                <a:sym typeface="+mn-lt"/>
              </a:rPr>
              <a:t>电动</a:t>
            </a:r>
            <a:r>
              <a:rPr sz="4800" b="1" dirty="0" err="1">
                <a:solidFill>
                  <a:srgbClr val="004C41"/>
                </a:solidFill>
                <a:latin typeface="+mj-ea"/>
                <a:cs typeface="+mn-ea"/>
                <a:sym typeface="+mn-lt"/>
              </a:rPr>
              <a:t>汽车</a:t>
            </a:r>
            <a:r>
              <a:rPr lang="zh-CN" altLang="en-US" sz="4800" b="1" dirty="0">
                <a:solidFill>
                  <a:srgbClr val="004C41"/>
                </a:solidFill>
                <a:latin typeface="+mj-ea"/>
                <a:cs typeface="+mn-ea"/>
                <a:sym typeface="+mn-lt"/>
              </a:rPr>
              <a:t>驱动电机及控制</a:t>
            </a:r>
            <a:r>
              <a:rPr sz="4800" b="1" dirty="0" err="1">
                <a:solidFill>
                  <a:srgbClr val="004C41"/>
                </a:solidFill>
                <a:latin typeface="+mj-ea"/>
                <a:cs typeface="+mn-ea"/>
                <a:sym typeface="+mn-lt"/>
              </a:rPr>
              <a:t>技术</a:t>
            </a:r>
            <a:endParaRPr sz="4800" b="1" dirty="0">
              <a:solidFill>
                <a:srgbClr val="004C41"/>
              </a:solidFill>
              <a:latin typeface="+mj-ea"/>
              <a:cs typeface="+mn-ea"/>
              <a:sym typeface="+mn-lt"/>
            </a:endParaRPr>
          </a:p>
        </p:txBody>
      </p:sp>
      <p:sp>
        <p:nvSpPr>
          <p:cNvPr id="23" name="任意多边形 22"/>
          <p:cNvSpPr/>
          <p:nvPr/>
        </p:nvSpPr>
        <p:spPr>
          <a:xfrm>
            <a:off x="1475021" y="1316382"/>
            <a:ext cx="6888884" cy="2592677"/>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15773" y="602367"/>
            <a:ext cx="2478810" cy="1100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0-#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16" presetClass="entr" presetSubtype="2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36" grpId="0" animBg="1"/>
      <p:bldP spid="44" grpId="0" animBg="1"/>
      <p:bldP spid="42" grpId="0" animBg="1"/>
      <p:bldP spid="43" grpId="0" bldLvl="0" animBg="1"/>
      <p:bldP spid="14" grpId="0" bldLvl="0" animBg="1"/>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44953" y="879049"/>
            <a:ext cx="7745317" cy="1692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再生制动能量回收的方法和类型</a:t>
            </a:r>
          </a:p>
          <a:p>
            <a:pPr>
              <a:lnSpc>
                <a:spcPct val="150000"/>
              </a:lnSpc>
            </a:pPr>
            <a:r>
              <a:rPr lang="zh-CN" altLang="en-US" dirty="0"/>
              <a:t>    </a:t>
            </a:r>
            <a:r>
              <a:rPr lang="zh-CN" altLang="zh-CN" dirty="0"/>
              <a:t>液压储能式再生制动能量回收系统原理图如图所示。它是先将汽车在制动或减速过程中的动能转换成液压能</a:t>
            </a:r>
            <a:r>
              <a:rPr lang="en-US" altLang="zh-CN" dirty="0"/>
              <a:t>,</a:t>
            </a:r>
            <a:r>
              <a:rPr lang="zh-CN" altLang="zh-CN" dirty="0"/>
              <a:t>并将液压能储存在液压储能器中</a:t>
            </a:r>
            <a:r>
              <a:rPr lang="en-US" altLang="zh-CN" dirty="0"/>
              <a:t>;</a:t>
            </a:r>
            <a:r>
              <a:rPr lang="zh-CN" altLang="zh-CN" dirty="0"/>
              <a:t>当汽车再次起动或加速时</a:t>
            </a:r>
            <a:r>
              <a:rPr lang="en-US" altLang="zh-CN" dirty="0"/>
              <a:t>,</a:t>
            </a:r>
            <a:r>
              <a:rPr lang="zh-CN" altLang="zh-CN" dirty="0"/>
              <a:t>储能系统又将储能器中的液压能以机械能的形式反作用于汽车</a:t>
            </a:r>
            <a:r>
              <a:rPr lang="en-US" altLang="zh-CN" dirty="0"/>
              <a:t>,</a:t>
            </a:r>
            <a:r>
              <a:rPr lang="zh-CN" altLang="zh-CN" dirty="0"/>
              <a:t>以增加汽车的驱动力</a:t>
            </a:r>
            <a:r>
              <a:rPr lang="zh-CN" altLang="en-US" dirty="0"/>
              <a:t>。</a:t>
            </a:r>
            <a:endParaRPr lang="zh-CN" altLang="zh-CN" dirty="0"/>
          </a:p>
          <a:p>
            <a:pPr>
              <a:lnSpc>
                <a:spcPct val="150000"/>
              </a:lnSpc>
            </a:pPr>
            <a:endParaRPr lang="zh-CN" altLang="zh-CN" dirty="0"/>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制动能量回收系统</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Picture 2">
            <a:extLst>
              <a:ext uri="{FF2B5EF4-FFF2-40B4-BE49-F238E27FC236}">
                <a16:creationId xmlns:a16="http://schemas.microsoft.com/office/drawing/2014/main" id="{76907C8B-2CCA-FA44-820B-D0AAAE0E5AC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4845" y="2715389"/>
            <a:ext cx="5274310" cy="960120"/>
          </a:xfrm>
          <a:prstGeom prst="rect">
            <a:avLst/>
          </a:prstGeom>
          <a:noFill/>
          <a:ln>
            <a:noFill/>
          </a:ln>
          <a:effectLst/>
        </p:spPr>
      </p:pic>
    </p:spTree>
    <p:extLst>
      <p:ext uri="{BB962C8B-B14F-4D97-AF65-F5344CB8AC3E}">
        <p14:creationId xmlns:p14="http://schemas.microsoft.com/office/powerpoint/2010/main" val="130438101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800566" y="1013693"/>
            <a:ext cx="4021954" cy="4185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再生制动能量回收的方法和类型</a:t>
            </a:r>
          </a:p>
          <a:p>
            <a:pPr>
              <a:lnSpc>
                <a:spcPct val="150000"/>
              </a:lnSpc>
            </a:pPr>
            <a:r>
              <a:rPr lang="zh-CN" altLang="en-US" dirty="0"/>
              <a:t>    下</a:t>
            </a:r>
            <a:r>
              <a:rPr lang="zh-CN" altLang="zh-CN" dirty="0"/>
              <a:t>图是液压储能式再生制动能量回收系统示意图。系统由发动机、液压泵</a:t>
            </a:r>
            <a:r>
              <a:rPr lang="en-US" altLang="zh-CN" dirty="0"/>
              <a:t>/</a:t>
            </a:r>
            <a:r>
              <a:rPr lang="zh-CN" altLang="zh-CN" dirty="0"/>
              <a:t>电动机、储能器、变速器、驱动桥、离合器和液压控制系统组成。汽车起动、加速或爬坡时</a:t>
            </a:r>
            <a:r>
              <a:rPr lang="en-US" altLang="zh-CN" dirty="0"/>
              <a:t>,</a:t>
            </a:r>
            <a:r>
              <a:rPr lang="zh-CN" altLang="zh-CN" dirty="0"/>
              <a:t>液控离合器接合</a:t>
            </a:r>
            <a:r>
              <a:rPr lang="en-US" altLang="zh-CN" dirty="0"/>
              <a:t>,</a:t>
            </a:r>
            <a:r>
              <a:rPr lang="zh-CN" altLang="zh-CN" dirty="0"/>
              <a:t>液压储能器与连动变速器连接</a:t>
            </a:r>
            <a:r>
              <a:rPr lang="en-US" altLang="zh-CN" dirty="0"/>
              <a:t>,</a:t>
            </a:r>
            <a:r>
              <a:rPr lang="zh-CN" altLang="zh-CN" dirty="0"/>
              <a:t>液压储能器中的液压能通过液压泵</a:t>
            </a:r>
            <a:r>
              <a:rPr lang="en-US" altLang="zh-CN" dirty="0"/>
              <a:t>/</a:t>
            </a:r>
            <a:r>
              <a:rPr lang="zh-CN" altLang="zh-CN" dirty="0"/>
              <a:t>电动机转化为驱动汽车的动能</a:t>
            </a:r>
            <a:r>
              <a:rPr lang="en-US" altLang="zh-CN" dirty="0"/>
              <a:t>,</a:t>
            </a:r>
            <a:r>
              <a:rPr lang="zh-CN" altLang="zh-CN" dirty="0"/>
              <a:t>用来辅助发动机满足驱动汽车所需要的峰值功率。减速时</a:t>
            </a:r>
            <a:r>
              <a:rPr lang="en-US" altLang="zh-CN" dirty="0"/>
              <a:t>,</a:t>
            </a:r>
            <a:r>
              <a:rPr lang="zh-CN" altLang="zh-CN" dirty="0"/>
              <a:t>电控元件发出信号</a:t>
            </a:r>
            <a:r>
              <a:rPr lang="en-US" altLang="zh-CN" dirty="0"/>
              <a:t>,</a:t>
            </a:r>
            <a:r>
              <a:rPr lang="zh-CN" altLang="zh-CN" dirty="0"/>
              <a:t>使系统处于储能状态</a:t>
            </a:r>
            <a:r>
              <a:rPr lang="en-US" altLang="zh-CN" dirty="0"/>
              <a:t>,</a:t>
            </a:r>
            <a:r>
              <a:rPr lang="zh-CN" altLang="zh-CN" dirty="0"/>
              <a:t>将动能转换为压力能储存在液压储能器内</a:t>
            </a:r>
            <a:r>
              <a:rPr lang="en-US" altLang="zh-CN" dirty="0"/>
              <a:t>,</a:t>
            </a:r>
            <a:r>
              <a:rPr lang="zh-CN" altLang="zh-CN" dirty="0"/>
              <a:t>这时汽车行驶阻力增大</a:t>
            </a:r>
            <a:r>
              <a:rPr lang="en-US" altLang="zh-CN" dirty="0"/>
              <a:t>,</a:t>
            </a:r>
            <a:r>
              <a:rPr lang="zh-CN" altLang="zh-CN" dirty="0"/>
              <a:t>车速降低直至停车。在紧急制动或初始车速较高时</a:t>
            </a:r>
            <a:r>
              <a:rPr lang="en-US" altLang="zh-CN" dirty="0"/>
              <a:t>,</a:t>
            </a:r>
            <a:r>
              <a:rPr lang="zh-CN" altLang="zh-CN" dirty="0"/>
              <a:t>能量再生系统不工作不影响原车制动系统正常工作。</a:t>
            </a:r>
          </a:p>
          <a:p>
            <a:pPr>
              <a:lnSpc>
                <a:spcPct val="150000"/>
              </a:lnSpc>
            </a:pPr>
            <a:endParaRPr lang="zh-CN" altLang="zh-CN" dirty="0"/>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制动能量回收系统</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Picture 2">
            <a:extLst>
              <a:ext uri="{FF2B5EF4-FFF2-40B4-BE49-F238E27FC236}">
                <a16:creationId xmlns:a16="http://schemas.microsoft.com/office/drawing/2014/main" id="{9F9BFA70-489F-8943-9C08-31773BD439A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872626" y="1013693"/>
            <a:ext cx="3699874" cy="3043957"/>
          </a:xfrm>
          <a:prstGeom prst="rect">
            <a:avLst/>
          </a:prstGeom>
          <a:noFill/>
          <a:ln>
            <a:noFill/>
          </a:ln>
          <a:effectLst/>
        </p:spPr>
      </p:pic>
    </p:spTree>
    <p:extLst>
      <p:ext uri="{BB962C8B-B14F-4D97-AF65-F5344CB8AC3E}">
        <p14:creationId xmlns:p14="http://schemas.microsoft.com/office/powerpoint/2010/main" val="206171812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1062755"/>
            <a:ext cx="7479138" cy="2315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再生制动能量回收的方法和类型</a:t>
            </a:r>
          </a:p>
          <a:p>
            <a:pPr>
              <a:lnSpc>
                <a:spcPct val="150000"/>
              </a:lnSpc>
            </a:pPr>
            <a:r>
              <a:rPr lang="zh-CN" altLang="en-US" dirty="0"/>
              <a:t>    </a:t>
            </a:r>
            <a:r>
              <a:rPr lang="zh-CN" altLang="zh-CN" dirty="0"/>
              <a:t>电化学储能式再生制动能量回收系统原理图如图所示。它是先将汽车在制动或减速过程中的动能</a:t>
            </a:r>
            <a:r>
              <a:rPr lang="en-US" altLang="zh-CN" dirty="0"/>
              <a:t>,</a:t>
            </a:r>
            <a:r>
              <a:rPr lang="zh-CN" altLang="zh-CN" dirty="0"/>
              <a:t>通过发电机转化为电能并以化学能的形式储存在储能器中</a:t>
            </a:r>
            <a:r>
              <a:rPr lang="en-US" altLang="zh-CN" dirty="0"/>
              <a:t>;</a:t>
            </a:r>
            <a:r>
              <a:rPr lang="zh-CN" altLang="zh-CN" dirty="0"/>
              <a:t>当汽车再次起动或加速时</a:t>
            </a:r>
            <a:r>
              <a:rPr lang="en-US" altLang="zh-CN" dirty="0"/>
              <a:t>,</a:t>
            </a:r>
            <a:r>
              <a:rPr lang="zh-CN" altLang="zh-CN" dirty="0"/>
              <a:t>再将储能器中的化学能通过电动机转化为汽车行驶的动能。储能器可采用蓄电池或超级电容</a:t>
            </a:r>
            <a:r>
              <a:rPr lang="en-US" altLang="zh-CN" dirty="0"/>
              <a:t>,</a:t>
            </a:r>
            <a:r>
              <a:rPr lang="zh-CN" altLang="zh-CN" dirty="0"/>
              <a:t>由发电机</a:t>
            </a:r>
            <a:r>
              <a:rPr lang="en-US" altLang="zh-CN" dirty="0"/>
              <a:t>/</a:t>
            </a:r>
            <a:r>
              <a:rPr lang="zh-CN" altLang="zh-CN" dirty="0"/>
              <a:t>电动机实现机械能和电能之间的转换。系统还包括一个控制单元</a:t>
            </a:r>
            <a:r>
              <a:rPr lang="en-US" altLang="zh-CN" dirty="0"/>
              <a:t>,</a:t>
            </a:r>
            <a:r>
              <a:rPr lang="zh-CN" altLang="zh-CN" dirty="0"/>
              <a:t>用来控制蓄电池或超级电容的充放电状态</a:t>
            </a:r>
            <a:r>
              <a:rPr lang="en-US" altLang="zh-CN" dirty="0"/>
              <a:t>,</a:t>
            </a:r>
            <a:r>
              <a:rPr lang="zh-CN" altLang="zh-CN" dirty="0"/>
              <a:t>并保证蓄电池的剩余电量在规定的范围内。</a:t>
            </a:r>
          </a:p>
          <a:p>
            <a:pPr>
              <a:lnSpc>
                <a:spcPct val="150000"/>
              </a:lnSpc>
            </a:pPr>
            <a:endParaRPr lang="zh-CN" altLang="zh-CN" dirty="0"/>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制动能量回收系统</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Picture 2">
            <a:extLst>
              <a:ext uri="{FF2B5EF4-FFF2-40B4-BE49-F238E27FC236}">
                <a16:creationId xmlns:a16="http://schemas.microsoft.com/office/drawing/2014/main" id="{89C6A76E-0F53-DD41-B9A8-20E539FBEC4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4845" y="3219050"/>
            <a:ext cx="5274310" cy="947420"/>
          </a:xfrm>
          <a:prstGeom prst="rect">
            <a:avLst/>
          </a:prstGeom>
          <a:noFill/>
          <a:ln>
            <a:noFill/>
          </a:ln>
          <a:effectLst/>
        </p:spPr>
      </p:pic>
    </p:spTree>
    <p:extLst>
      <p:ext uri="{BB962C8B-B14F-4D97-AF65-F5344CB8AC3E}">
        <p14:creationId xmlns:p14="http://schemas.microsoft.com/office/powerpoint/2010/main" val="251856996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1372037"/>
            <a:ext cx="7619587" cy="159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zh-CN" dirty="0"/>
              <a:t>（</a:t>
            </a:r>
            <a:r>
              <a:rPr lang="en-US" altLang="zh-CN" dirty="0"/>
              <a:t>2</a:t>
            </a:r>
            <a:r>
              <a:rPr lang="zh-CN" altLang="zh-CN" dirty="0"/>
              <a:t>）再生制动能量回收系统的类型</a:t>
            </a:r>
            <a:endParaRPr lang="en-US" altLang="zh-CN" sz="1800" b="1" spc="100" dirty="0">
              <a:latin typeface="微软雅黑" panose="020B0503020204020204" pitchFamily="34" charset="-122"/>
              <a:ea typeface="微软雅黑" panose="020B0503020204020204" pitchFamily="34" charset="-122"/>
              <a:sym typeface="+mn-lt"/>
            </a:endParaRPr>
          </a:p>
          <a:p>
            <a:pPr algn="just">
              <a:lnSpc>
                <a:spcPct val="150000"/>
              </a:lnSpc>
            </a:pPr>
            <a:r>
              <a:rPr lang="zh-CN" altLang="en-US" dirty="0"/>
              <a:t>    </a:t>
            </a:r>
            <a:r>
              <a:rPr lang="zh-CN" altLang="zh-CN" dirty="0"/>
              <a:t>再生制动能量回收系统的类型因储能方法不同而不同</a:t>
            </a:r>
            <a:r>
              <a:rPr lang="en-US" altLang="zh-CN" dirty="0"/>
              <a:t>,</a:t>
            </a:r>
            <a:r>
              <a:rPr lang="zh-CN" altLang="zh-CN" dirty="0"/>
              <a:t>主要有电能式、动能式和液压式。</a:t>
            </a:r>
          </a:p>
          <a:p>
            <a:pPr>
              <a:lnSpc>
                <a:spcPct val="150000"/>
              </a:lnSpc>
            </a:pPr>
            <a:r>
              <a:rPr lang="zh-CN" altLang="en-US" dirty="0"/>
              <a:t>    </a:t>
            </a:r>
            <a:r>
              <a:rPr lang="zh-CN" altLang="zh-CN" dirty="0"/>
              <a:t>电能式主要由发电机、电动机和蓄电池或超级电容组成</a:t>
            </a:r>
            <a:r>
              <a:rPr lang="en-US" altLang="zh-CN" dirty="0"/>
              <a:t>,</a:t>
            </a:r>
            <a:r>
              <a:rPr lang="zh-CN" altLang="zh-CN" dirty="0"/>
              <a:t>一般在电动汽车上使用</a:t>
            </a:r>
            <a:r>
              <a:rPr lang="en-US" altLang="zh-CN" dirty="0"/>
              <a:t>;</a:t>
            </a:r>
            <a:r>
              <a:rPr lang="zh-CN" altLang="zh-CN" dirty="0"/>
              <a:t>动能式主要由飞轮、无级变速器构成</a:t>
            </a:r>
            <a:r>
              <a:rPr lang="en-US" altLang="zh-CN" dirty="0"/>
              <a:t>,</a:t>
            </a:r>
            <a:r>
              <a:rPr lang="zh-CN" altLang="zh-CN" dirty="0"/>
              <a:t>一般在公交汽车上使用</a:t>
            </a:r>
            <a:r>
              <a:rPr lang="en-US" altLang="zh-CN" dirty="0"/>
              <a:t>;</a:t>
            </a:r>
            <a:r>
              <a:rPr lang="zh-CN" altLang="zh-CN" dirty="0"/>
              <a:t>液压式主要由液压泵</a:t>
            </a:r>
            <a:r>
              <a:rPr lang="en-US" altLang="zh-CN" dirty="0"/>
              <a:t>/</a:t>
            </a:r>
            <a:r>
              <a:rPr lang="zh-CN" altLang="zh-CN" dirty="0"/>
              <a:t>电动机、储能器组成</a:t>
            </a:r>
            <a:r>
              <a:rPr lang="en-US" altLang="zh-CN" dirty="0"/>
              <a:t>,</a:t>
            </a:r>
            <a:r>
              <a:rPr lang="zh-CN" altLang="zh-CN" dirty="0"/>
              <a:t>一般在工程机械或大型车辆上使用。</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制动能量回收系统</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9493283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946947"/>
            <a:ext cx="7619587" cy="4120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二、电动汽车的再生制动能量回收系统</a:t>
            </a:r>
          </a:p>
          <a:p>
            <a:pPr>
              <a:lnSpc>
                <a:spcPct val="150000"/>
              </a:lnSpc>
            </a:pPr>
            <a:r>
              <a:rPr lang="zh-CN" altLang="en-US" dirty="0"/>
              <a:t>    </a:t>
            </a:r>
            <a:r>
              <a:rPr lang="zh-CN" altLang="zh-CN" dirty="0"/>
              <a:t>再生制动能量回收问题对于提高电动汽车的能量利用率具有重要意义。在汽车制动过程中</a:t>
            </a:r>
            <a:r>
              <a:rPr lang="en-US" altLang="zh-CN" dirty="0"/>
              <a:t>,</a:t>
            </a:r>
            <a:r>
              <a:rPr lang="zh-CN" altLang="zh-CN" dirty="0"/>
              <a:t>汽车的动能通过摩擦转化为热能耗散掉</a:t>
            </a:r>
            <a:r>
              <a:rPr lang="en-US" altLang="zh-CN" dirty="0"/>
              <a:t>,</a:t>
            </a:r>
            <a:r>
              <a:rPr lang="zh-CN" altLang="zh-CN" dirty="0"/>
              <a:t>浪费了大量的能量。有关研究数据表明在几种常见城市工况下</a:t>
            </a:r>
            <a:r>
              <a:rPr lang="en-US" altLang="zh-CN" dirty="0"/>
              <a:t>,</a:t>
            </a:r>
            <a:r>
              <a:rPr lang="zh-CN" altLang="zh-CN" dirty="0"/>
              <a:t>大量的驱动能量被转化为制动能量而消散掉。从平均数值看</a:t>
            </a:r>
            <a:r>
              <a:rPr lang="en-US" altLang="zh-CN" dirty="0"/>
              <a:t>,</a:t>
            </a:r>
            <a:r>
              <a:rPr lang="zh-CN" altLang="zh-CN" dirty="0"/>
              <a:t>制动能量占总驱动能量的</a:t>
            </a:r>
            <a:r>
              <a:rPr lang="en-US" altLang="zh-CN" dirty="0"/>
              <a:t> 50%</a:t>
            </a:r>
            <a:r>
              <a:rPr lang="zh-CN" altLang="zh-CN" dirty="0"/>
              <a:t>左右。</a:t>
            </a:r>
            <a:endParaRPr lang="en-US" altLang="zh-CN" dirty="0"/>
          </a:p>
          <a:p>
            <a:pPr>
              <a:lnSpc>
                <a:spcPct val="150000"/>
              </a:lnSpc>
            </a:pPr>
            <a:r>
              <a:rPr lang="zh-CN" altLang="en-US" dirty="0"/>
              <a:t>    </a:t>
            </a:r>
            <a:r>
              <a:rPr lang="zh-CN" altLang="zh-CN" dirty="0"/>
              <a:t>在电动汽车上采取再生制动能量回收方法</a:t>
            </a:r>
            <a:r>
              <a:rPr lang="en-US" altLang="zh-CN" dirty="0"/>
              <a:t>,</a:t>
            </a:r>
            <a:r>
              <a:rPr lang="zh-CN" altLang="zh-CN" dirty="0"/>
              <a:t>有如下作用。</a:t>
            </a:r>
          </a:p>
          <a:p>
            <a:pPr>
              <a:lnSpc>
                <a:spcPct val="150000"/>
              </a:lnSpc>
            </a:pPr>
            <a:r>
              <a:rPr lang="en-US" altLang="zh-CN" dirty="0"/>
              <a:t>    </a:t>
            </a:r>
            <a:r>
              <a:rPr lang="zh-CN" altLang="en-US" dirty="0"/>
              <a:t>（</a:t>
            </a:r>
            <a:r>
              <a:rPr lang="en-US" altLang="zh-CN" dirty="0"/>
              <a:t>1</a:t>
            </a:r>
            <a:r>
              <a:rPr lang="zh-CN" altLang="en-US" dirty="0"/>
              <a:t>）</a:t>
            </a:r>
            <a:r>
              <a:rPr lang="zh-CN" altLang="zh-CN" dirty="0"/>
              <a:t>在目前电动汽车的储能元件没有大的突破与发展的实际情况下</a:t>
            </a:r>
            <a:r>
              <a:rPr lang="en-US" altLang="zh-CN" dirty="0"/>
              <a:t>,</a:t>
            </a:r>
            <a:r>
              <a:rPr lang="zh-CN" altLang="zh-CN" dirty="0"/>
              <a:t>再生制动能量回收装置可以提高电动汽车的能量利用率</a:t>
            </a:r>
            <a:r>
              <a:rPr lang="en-US" altLang="zh-CN" dirty="0"/>
              <a:t>,</a:t>
            </a:r>
            <a:r>
              <a:rPr lang="zh-CN" altLang="zh-CN" dirty="0"/>
              <a:t>延长电动汽车的行驶里程。</a:t>
            </a:r>
          </a:p>
          <a:p>
            <a:pPr>
              <a:lnSpc>
                <a:spcPct val="150000"/>
              </a:lnSpc>
            </a:pPr>
            <a:r>
              <a:rPr lang="en-US" altLang="zh-CN" dirty="0"/>
              <a:t>   </a:t>
            </a:r>
            <a:r>
              <a:rPr lang="zh-CN" altLang="en-US" dirty="0"/>
              <a:t> （</a:t>
            </a:r>
            <a:r>
              <a:rPr lang="en-US" altLang="zh-CN" dirty="0"/>
              <a:t>2</a:t>
            </a:r>
            <a:r>
              <a:rPr lang="zh-CN" altLang="en-US" dirty="0"/>
              <a:t>）</a:t>
            </a:r>
            <a:r>
              <a:rPr lang="zh-CN" altLang="zh-CN" dirty="0"/>
              <a:t>电制动与传统制动相结合</a:t>
            </a:r>
            <a:r>
              <a:rPr lang="en-US" altLang="zh-CN" dirty="0"/>
              <a:t>,</a:t>
            </a:r>
            <a:r>
              <a:rPr lang="zh-CN" altLang="zh-CN" dirty="0"/>
              <a:t>可以减轻传统制动器的磨损</a:t>
            </a:r>
            <a:r>
              <a:rPr lang="en-US" altLang="zh-CN" dirty="0"/>
              <a:t>,</a:t>
            </a:r>
            <a:r>
              <a:rPr lang="zh-CN" altLang="zh-CN" dirty="0"/>
              <a:t>增长其使用周期</a:t>
            </a:r>
            <a:r>
              <a:rPr lang="en-US" altLang="zh-CN" dirty="0"/>
              <a:t>,</a:t>
            </a:r>
            <a:r>
              <a:rPr lang="zh-CN" altLang="zh-CN" dirty="0"/>
              <a:t>达到降低成本的目的。</a:t>
            </a:r>
          </a:p>
          <a:p>
            <a:pPr>
              <a:lnSpc>
                <a:spcPct val="150000"/>
              </a:lnSpc>
            </a:pPr>
            <a:r>
              <a:rPr lang="en-US" altLang="zh-CN" dirty="0"/>
              <a:t>    </a:t>
            </a:r>
            <a:r>
              <a:rPr lang="zh-CN" altLang="en-US" dirty="0"/>
              <a:t>（</a:t>
            </a:r>
            <a:r>
              <a:rPr lang="en-US" altLang="zh-CN" dirty="0"/>
              <a:t>3</a:t>
            </a:r>
            <a:r>
              <a:rPr lang="zh-CN" altLang="en-US" dirty="0"/>
              <a:t>）</a:t>
            </a:r>
            <a:r>
              <a:rPr lang="zh-CN" altLang="zh-CN" dirty="0"/>
              <a:t>可以减少汽车制动器在制动</a:t>
            </a:r>
            <a:r>
              <a:rPr lang="en-US" altLang="zh-CN" dirty="0"/>
              <a:t>,</a:t>
            </a:r>
            <a:r>
              <a:rPr lang="zh-CN" altLang="zh-CN" dirty="0"/>
              <a:t>尤其是缓速下长坡及滑行过程中产生的热量</a:t>
            </a:r>
            <a:r>
              <a:rPr lang="en-US" altLang="zh-CN" dirty="0"/>
              <a:t>,</a:t>
            </a:r>
            <a:r>
              <a:rPr lang="zh-CN" altLang="zh-CN" dirty="0"/>
              <a:t>降低汽车制动器的热衰退</a:t>
            </a:r>
            <a:r>
              <a:rPr lang="en-US" altLang="zh-CN" dirty="0"/>
              <a:t>,</a:t>
            </a:r>
            <a:r>
              <a:rPr lang="zh-CN" altLang="zh-CN" dirty="0"/>
              <a:t>提高汽车的安全性和可靠性。</a:t>
            </a:r>
          </a:p>
          <a:p>
            <a:pPr>
              <a:lnSpc>
                <a:spcPct val="150000"/>
              </a:lnSpc>
            </a:pPr>
            <a:r>
              <a:rPr lang="zh-CN" altLang="zh-CN" dirty="0"/>
              <a:t>再生制动系统的结构与原理如图所示</a:t>
            </a:r>
            <a:r>
              <a:rPr lang="en-US" altLang="zh-CN" dirty="0"/>
              <a:t>,</a:t>
            </a:r>
            <a:r>
              <a:rPr lang="zh-CN" altLang="zh-CN" dirty="0"/>
              <a:t>由驱动轮、主减速器、变速器、电动机、</a:t>
            </a:r>
            <a:r>
              <a:rPr lang="en-US" altLang="zh-CN" dirty="0"/>
              <a:t>AC/DC </a:t>
            </a:r>
            <a:r>
              <a:rPr lang="zh-CN" altLang="zh-CN" dirty="0"/>
              <a:t>转换器、</a:t>
            </a:r>
            <a:r>
              <a:rPr lang="en-US" altLang="zh-CN" dirty="0"/>
              <a:t>DC/DC </a:t>
            </a:r>
            <a:r>
              <a:rPr lang="zh-CN" altLang="zh-CN" dirty="0"/>
              <a:t>转换器、能量储存系统及控制器组成。</a:t>
            </a:r>
          </a:p>
          <a:p>
            <a:endParaRPr lang="zh-CN" altLang="zh-CN" dirty="0"/>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制动能量回收系统</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81073597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81B0E724-FFB4-5D4B-9798-E6503EAD9E58}"/>
              </a:ext>
            </a:extLst>
          </p:cNvPr>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934844" y="52102"/>
            <a:ext cx="5274310" cy="2722245"/>
          </a:xfrm>
          <a:prstGeom prst="rect">
            <a:avLst/>
          </a:prstGeom>
          <a:noFill/>
          <a:ln>
            <a:noFill/>
          </a:ln>
        </p:spPr>
      </p:pic>
      <p:sp>
        <p:nvSpPr>
          <p:cNvPr id="5" name="矩形 4">
            <a:extLst>
              <a:ext uri="{FF2B5EF4-FFF2-40B4-BE49-F238E27FC236}">
                <a16:creationId xmlns:a16="http://schemas.microsoft.com/office/drawing/2014/main" id="{C6969A06-15A1-2A4F-9090-939C2414AA52}"/>
              </a:ext>
            </a:extLst>
          </p:cNvPr>
          <p:cNvSpPr/>
          <p:nvPr/>
        </p:nvSpPr>
        <p:spPr>
          <a:xfrm>
            <a:off x="374867" y="2774347"/>
            <a:ext cx="7803715" cy="2185214"/>
          </a:xfrm>
          <a:prstGeom prst="rect">
            <a:avLst/>
          </a:prstGeom>
        </p:spPr>
        <p:txBody>
          <a:bodyPr wrap="square">
            <a:spAutoFit/>
          </a:bodyPr>
          <a:lstStyle/>
          <a:p>
            <a:pPr indent="304800" algn="just">
              <a:spcBef>
                <a:spcPts val="600"/>
              </a:spcBef>
              <a:spcAft>
                <a:spcPts val="600"/>
              </a:spcAft>
            </a:pPr>
            <a:r>
              <a:rPr lang="zh-CN" altLang="zh-CN" sz="1400" spc="100" dirty="0">
                <a:latin typeface="微软雅黑" panose="020B0503020204020204" pitchFamily="34" charset="-122"/>
                <a:ea typeface="微软雅黑" panose="020B0503020204020204" pitchFamily="34" charset="-122"/>
              </a:rPr>
              <a:t>汽车在制动或滑行过程中</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根据驾驶人的制动意图</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由制动控制器计算得到汽车需要的总制动力</a:t>
            </a:r>
            <a:r>
              <a:rPr lang="en-US" altLang="zh-CN" sz="1400" spc="100" dirty="0">
                <a:latin typeface="微软雅黑" panose="020B0503020204020204" pitchFamily="34" charset="-122"/>
                <a:ea typeface="微软雅黑" panose="020B0503020204020204" pitchFamily="34" charset="-122"/>
              </a:rPr>
              <a:t>, </a:t>
            </a:r>
            <a:r>
              <a:rPr lang="zh-CN" altLang="zh-CN" sz="1400" spc="100" dirty="0">
                <a:latin typeface="微软雅黑" panose="020B0503020204020204" pitchFamily="34" charset="-122"/>
                <a:ea typeface="微软雅黑" panose="020B0503020204020204" pitchFamily="34" charset="-122"/>
              </a:rPr>
              <a:t>再根据一定的制动力分配控制策略得到电动机应该提供的电动机再生制动力</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电动机控制器计算需要的电动机电枢中的制动电流</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通过一定的控制方法使电动机跟踪需要的制动电流</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从而较准确地提供再生制动力矩</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在电动机的电枢中产生的电流经</a:t>
            </a:r>
            <a:r>
              <a:rPr lang="en-US" altLang="zh-CN" sz="1400" spc="100" dirty="0">
                <a:latin typeface="微软雅黑" panose="020B0503020204020204" pitchFamily="34" charset="-122"/>
                <a:ea typeface="微软雅黑" panose="020B0503020204020204" pitchFamily="34" charset="-122"/>
              </a:rPr>
              <a:t> AC/DC </a:t>
            </a:r>
            <a:r>
              <a:rPr lang="zh-CN" altLang="zh-CN" sz="1400" spc="100" dirty="0">
                <a:latin typeface="微软雅黑" panose="020B0503020204020204" pitchFamily="34" charset="-122"/>
                <a:ea typeface="微软雅黑" panose="020B0503020204020204" pitchFamily="34" charset="-122"/>
              </a:rPr>
              <a:t>整流再经</a:t>
            </a:r>
            <a:r>
              <a:rPr lang="en-US" altLang="zh-CN" sz="1400" spc="100" dirty="0">
                <a:latin typeface="微软雅黑" panose="020B0503020204020204" pitchFamily="34" charset="-122"/>
                <a:ea typeface="微软雅黑" panose="020B0503020204020204" pitchFamily="34" charset="-122"/>
              </a:rPr>
              <a:t> DCDC </a:t>
            </a:r>
            <a:r>
              <a:rPr lang="zh-CN" altLang="zh-CN" sz="1400" spc="100" dirty="0">
                <a:latin typeface="微软雅黑" panose="020B0503020204020204" pitchFamily="34" charset="-122"/>
                <a:ea typeface="微软雅黑" panose="020B0503020204020204" pitchFamily="34" charset="-122"/>
              </a:rPr>
              <a:t>控制器反充到储能装置中保存起来。</a:t>
            </a:r>
          </a:p>
          <a:p>
            <a:pPr indent="304800" algn="just">
              <a:spcBef>
                <a:spcPts val="600"/>
              </a:spcBef>
              <a:spcAft>
                <a:spcPts val="600"/>
              </a:spcAft>
            </a:pPr>
            <a:r>
              <a:rPr lang="zh-CN" altLang="zh-CN" sz="1400" spc="100" dirty="0">
                <a:latin typeface="微软雅黑" panose="020B0503020204020204" pitchFamily="34" charset="-122"/>
                <a:ea typeface="微软雅黑" panose="020B0503020204020204" pitchFamily="34" charset="-122"/>
              </a:rPr>
              <a:t>在城市循环工况下</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汽车的平均车速较低</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负荷率起伏变化大</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需要频繁地起动和制动</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相关研究显示</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汽车制动过程中以热能方式消耗到空气中的能量约占驱动总能量的</a:t>
            </a:r>
            <a:r>
              <a:rPr lang="en-US" altLang="zh-CN" sz="1400" spc="100" dirty="0">
                <a:latin typeface="微软雅黑" panose="020B0503020204020204" pitchFamily="34" charset="-122"/>
                <a:ea typeface="微软雅黑" panose="020B0503020204020204" pitchFamily="34" charset="-122"/>
              </a:rPr>
              <a:t>50%</a:t>
            </a:r>
            <a:r>
              <a:rPr lang="zh-CN" altLang="zh-CN" sz="1400" spc="100" dirty="0">
                <a:latin typeface="微软雅黑" panose="020B0503020204020204" pitchFamily="34" charset="-122"/>
                <a:ea typeface="微软雅黑" panose="020B0503020204020204" pitchFamily="34" charset="-122"/>
              </a:rPr>
              <a:t>左右</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如果可以将该部分损失的能量加以回收利用</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汽车的续驶里程将会得到很大提高</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有关资料显示</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具有再生制动能量回收系统的电动汽车</a:t>
            </a:r>
            <a:r>
              <a:rPr lang="en-US" altLang="zh-CN" sz="1400" spc="100" dirty="0">
                <a:latin typeface="微软雅黑" panose="020B0503020204020204" pitchFamily="34" charset="-122"/>
                <a:ea typeface="微软雅黑" panose="020B0503020204020204" pitchFamily="34" charset="-122"/>
              </a:rPr>
              <a:t>,</a:t>
            </a:r>
            <a:r>
              <a:rPr lang="zh-CN" altLang="zh-CN" sz="1400" spc="100" dirty="0">
                <a:latin typeface="微软雅黑" panose="020B0503020204020204" pitchFamily="34" charset="-122"/>
                <a:ea typeface="微软雅黑" panose="020B0503020204020204" pitchFamily="34" charset="-122"/>
              </a:rPr>
              <a:t>一次充电续驶里程至少可以增加</a:t>
            </a:r>
            <a:r>
              <a:rPr lang="en-US" altLang="zh-CN" sz="1400" spc="100" dirty="0">
                <a:latin typeface="微软雅黑" panose="020B0503020204020204" pitchFamily="34" charset="-122"/>
                <a:ea typeface="微软雅黑" panose="020B0503020204020204" pitchFamily="34" charset="-122"/>
              </a:rPr>
              <a:t> 10%</a:t>
            </a:r>
            <a:r>
              <a:rPr lang="zh-CN" altLang="zh-CN" sz="1400" spc="100" dirty="0">
                <a:latin typeface="微软雅黑" panose="020B0503020204020204" pitchFamily="34" charset="-122"/>
                <a:ea typeface="微软雅黑" panose="020B0503020204020204" pitchFamily="34" charset="-122"/>
              </a:rPr>
              <a:t>～</a:t>
            </a:r>
            <a:r>
              <a:rPr lang="en-US" altLang="zh-CN" sz="1400" spc="100" dirty="0">
                <a:latin typeface="微软雅黑" panose="020B0503020204020204" pitchFamily="34" charset="-122"/>
                <a:ea typeface="微软雅黑" panose="020B0503020204020204" pitchFamily="34" charset="-122"/>
              </a:rPr>
              <a:t>30%</a:t>
            </a:r>
            <a:r>
              <a:rPr lang="zh-CN" altLang="zh-CN" sz="1400" spc="1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62751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_文本框 37"/>
          <p:cNvSpPr>
            <a:spLocks noChangeArrowheads="1"/>
          </p:cNvSpPr>
          <p:nvPr>
            <p:custDataLst>
              <p:tags r:id="rId1"/>
            </p:custDataLst>
          </p:nvPr>
        </p:nvSpPr>
        <p:spPr bwMode="auto">
          <a:xfrm>
            <a:off x="1907027" y="2110889"/>
            <a:ext cx="5221484" cy="744430"/>
          </a:xfrm>
          <a:prstGeom prst="rect">
            <a:avLst/>
          </a:prstGeom>
          <a:noFill/>
          <a:ln>
            <a:noFill/>
          </a:ln>
        </p:spPr>
        <p:txBody>
          <a:bodyPr wrap="square" lIns="51430" tIns="25715" rIns="51430" bIns="25715">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685165">
              <a:spcBef>
                <a:spcPct val="0"/>
              </a:spcBef>
              <a:buNone/>
              <a:defRPr/>
            </a:pPr>
            <a:r>
              <a:rPr lang="zh-CN" altLang="en-US" sz="4500" b="1" dirty="0">
                <a:solidFill>
                  <a:srgbClr val="004C41"/>
                </a:solidFill>
                <a:latin typeface="+mn-lt"/>
                <a:ea typeface="+mn-ea"/>
                <a:cs typeface="+mn-ea"/>
                <a:sym typeface="+mn-lt"/>
              </a:rPr>
              <a:t>谢谢！</a:t>
            </a:r>
          </a:p>
        </p:txBody>
      </p:sp>
      <p:sp>
        <p:nvSpPr>
          <p:cNvPr id="2" name="矩形 1"/>
          <p:cNvSpPr/>
          <p:nvPr/>
        </p:nvSpPr>
        <p:spPr>
          <a:xfrm>
            <a:off x="6360539" y="4083957"/>
            <a:ext cx="2783490" cy="1059543"/>
          </a:xfrm>
          <a:prstGeom prst="rect">
            <a:avLst/>
          </a:prstGeom>
          <a:gradFill flip="none" rotWithShape="1">
            <a:gsLst>
              <a:gs pos="2000">
                <a:srgbClr val="00382E"/>
              </a:gs>
              <a:gs pos="97248">
                <a:srgbClr val="004C41"/>
              </a:gs>
              <a:gs pos="58000">
                <a:srgbClr val="009900"/>
              </a:gs>
              <a:gs pos="39000">
                <a:srgbClr val="0099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8316"/>
            <a:ext cx="2568865" cy="1059543"/>
          </a:xfrm>
          <a:prstGeom prst="rect">
            <a:avLst/>
          </a:prstGeom>
          <a:gradFill flip="none" rotWithShape="1">
            <a:gsLst>
              <a:gs pos="2000">
                <a:srgbClr val="00382E"/>
              </a:gs>
              <a:gs pos="97248">
                <a:srgbClr val="004C41"/>
              </a:gs>
              <a:gs pos="58000">
                <a:srgbClr val="009900"/>
              </a:gs>
              <a:gs pos="39000">
                <a:srgbClr val="0099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animEffect transition="in" filter="fade">
                                      <p:cBhvr>
                                        <p:cTn id="9"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8" name="14"/>
          <p:cNvCxnSpPr/>
          <p:nvPr/>
        </p:nvCxnSpPr>
        <p:spPr bwMode="auto">
          <a:xfrm>
            <a:off x="2257425" y="946156"/>
            <a:ext cx="0" cy="3394863"/>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59" name="13"/>
          <p:cNvCxnSpPr/>
          <p:nvPr/>
        </p:nvCxnSpPr>
        <p:spPr bwMode="auto">
          <a:xfrm>
            <a:off x="2257425" y="4341019"/>
            <a:ext cx="5300371" cy="0"/>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0" name="12"/>
          <p:cNvCxnSpPr/>
          <p:nvPr/>
        </p:nvCxnSpPr>
        <p:spPr bwMode="auto">
          <a:xfrm>
            <a:off x="7556163" y="946156"/>
            <a:ext cx="0" cy="3394863"/>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1" name="11"/>
          <p:cNvCxnSpPr/>
          <p:nvPr/>
        </p:nvCxnSpPr>
        <p:spPr bwMode="auto">
          <a:xfrm>
            <a:off x="2257425" y="946156"/>
            <a:ext cx="1046560" cy="0"/>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cxnSp>
        <p:nvCxnSpPr>
          <p:cNvPr id="62" name="10"/>
          <p:cNvCxnSpPr/>
          <p:nvPr/>
        </p:nvCxnSpPr>
        <p:spPr bwMode="auto">
          <a:xfrm>
            <a:off x="6542485" y="946156"/>
            <a:ext cx="1013678" cy="0"/>
          </a:xfrm>
          <a:prstGeom prst="line">
            <a:avLst/>
          </a:prstGeom>
          <a:ln w="19050">
            <a:solidFill>
              <a:srgbClr val="6CAE43"/>
            </a:solidFill>
          </a:ln>
        </p:spPr>
        <p:style>
          <a:lnRef idx="1">
            <a:schemeClr val="accent1"/>
          </a:lnRef>
          <a:fillRef idx="0">
            <a:schemeClr val="accent1"/>
          </a:fillRef>
          <a:effectRef idx="0">
            <a:schemeClr val="accent1"/>
          </a:effectRef>
          <a:fontRef idx="minor">
            <a:schemeClr val="tx1"/>
          </a:fontRef>
        </p:style>
      </p:cxnSp>
      <p:sp>
        <p:nvSpPr>
          <p:cNvPr id="63" name="9"/>
          <p:cNvSpPr txBox="1">
            <a:spLocks noChangeArrowheads="1"/>
          </p:cNvSpPr>
          <p:nvPr/>
        </p:nvSpPr>
        <p:spPr bwMode="auto">
          <a:xfrm>
            <a:off x="3437315" y="584921"/>
            <a:ext cx="289440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300" b="1" dirty="0">
                <a:solidFill>
                  <a:srgbClr val="004C41"/>
                </a:solidFill>
                <a:latin typeface="+mn-lt"/>
                <a:ea typeface="+mn-ea"/>
                <a:cs typeface="+mn-ea"/>
                <a:sym typeface="+mn-lt"/>
              </a:rPr>
              <a:t>目录  </a:t>
            </a:r>
            <a:r>
              <a:rPr lang="en-US" altLang="zh-CN" sz="3300" b="1" dirty="0">
                <a:solidFill>
                  <a:srgbClr val="004C41"/>
                </a:solidFill>
                <a:latin typeface="+mn-lt"/>
                <a:ea typeface="+mn-ea"/>
                <a:cs typeface="+mn-ea"/>
                <a:sym typeface="+mn-lt"/>
              </a:rPr>
              <a:t>content</a:t>
            </a:r>
            <a:endParaRPr lang="zh-CN" altLang="en-US" sz="3300" b="1" dirty="0">
              <a:solidFill>
                <a:srgbClr val="004C41"/>
              </a:solidFill>
              <a:latin typeface="+mn-lt"/>
              <a:ea typeface="+mn-ea"/>
              <a:cs typeface="+mn-ea"/>
              <a:sym typeface="+mn-lt"/>
            </a:endParaRPr>
          </a:p>
        </p:txBody>
      </p:sp>
      <p:sp>
        <p:nvSpPr>
          <p:cNvPr id="64" name="8"/>
          <p:cNvSpPr/>
          <p:nvPr/>
        </p:nvSpPr>
        <p:spPr bwMode="auto">
          <a:xfrm>
            <a:off x="2862365" y="1436605"/>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01</a:t>
            </a:r>
            <a:endParaRPr lang="zh-CN" altLang="en-US" sz="2100" b="1" dirty="0">
              <a:solidFill>
                <a:srgbClr val="FFFFFF"/>
              </a:solidFill>
              <a:cs typeface="+mn-ea"/>
              <a:sym typeface="+mn-lt"/>
            </a:endParaRPr>
          </a:p>
        </p:txBody>
      </p:sp>
      <p:sp>
        <p:nvSpPr>
          <p:cNvPr id="65" name="7"/>
          <p:cNvSpPr>
            <a:spLocks noChangeArrowheads="1"/>
          </p:cNvSpPr>
          <p:nvPr/>
        </p:nvSpPr>
        <p:spPr bwMode="auto">
          <a:xfrm>
            <a:off x="3798197" y="1464387"/>
            <a:ext cx="1458050"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zh-CN" altLang="en-US" sz="2000" b="1" dirty="0">
                <a:solidFill>
                  <a:srgbClr val="004C41"/>
                </a:solidFill>
                <a:latin typeface="+mn-lt"/>
                <a:ea typeface="+mn-ea"/>
                <a:cs typeface="+mn-ea"/>
                <a:sym typeface="+mn-lt"/>
              </a:rPr>
              <a:t>绪论</a:t>
            </a:r>
          </a:p>
        </p:txBody>
      </p:sp>
      <p:sp>
        <p:nvSpPr>
          <p:cNvPr id="66" name="6"/>
          <p:cNvSpPr/>
          <p:nvPr/>
        </p:nvSpPr>
        <p:spPr bwMode="auto">
          <a:xfrm>
            <a:off x="2862365" y="1967147"/>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02</a:t>
            </a:r>
            <a:endParaRPr lang="zh-CN" altLang="en-US" sz="2100" b="1" dirty="0">
              <a:solidFill>
                <a:srgbClr val="FFFFFF"/>
              </a:solidFill>
              <a:cs typeface="+mn-ea"/>
              <a:sym typeface="+mn-lt"/>
            </a:endParaRPr>
          </a:p>
        </p:txBody>
      </p:sp>
      <p:sp>
        <p:nvSpPr>
          <p:cNvPr id="67" name="5"/>
          <p:cNvSpPr>
            <a:spLocks noChangeArrowheads="1"/>
          </p:cNvSpPr>
          <p:nvPr/>
        </p:nvSpPr>
        <p:spPr bwMode="auto">
          <a:xfrm>
            <a:off x="3798196" y="1969688"/>
            <a:ext cx="3593203"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常用驱动电机及其控制系统</a:t>
            </a:r>
          </a:p>
        </p:txBody>
      </p:sp>
      <p:sp>
        <p:nvSpPr>
          <p:cNvPr id="68" name="4"/>
          <p:cNvSpPr/>
          <p:nvPr/>
        </p:nvSpPr>
        <p:spPr bwMode="auto">
          <a:xfrm>
            <a:off x="2862365" y="2498881"/>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03</a:t>
            </a:r>
            <a:endParaRPr lang="zh-CN" altLang="en-US" sz="2100" b="1" dirty="0">
              <a:solidFill>
                <a:srgbClr val="FFFFFF"/>
              </a:solidFill>
              <a:cs typeface="+mn-ea"/>
              <a:sym typeface="+mn-lt"/>
            </a:endParaRPr>
          </a:p>
        </p:txBody>
      </p:sp>
      <p:sp>
        <p:nvSpPr>
          <p:cNvPr id="69" name="3"/>
          <p:cNvSpPr>
            <a:spLocks noChangeArrowheads="1"/>
          </p:cNvSpPr>
          <p:nvPr/>
        </p:nvSpPr>
        <p:spPr bwMode="auto">
          <a:xfrm>
            <a:off x="3798196" y="2502612"/>
            <a:ext cx="2529307"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驱动电机管理系统</a:t>
            </a:r>
          </a:p>
        </p:txBody>
      </p:sp>
      <p:sp>
        <p:nvSpPr>
          <p:cNvPr id="70" name="2"/>
          <p:cNvSpPr/>
          <p:nvPr/>
        </p:nvSpPr>
        <p:spPr bwMode="auto">
          <a:xfrm>
            <a:off x="2862365" y="3030614"/>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04</a:t>
            </a:r>
            <a:endParaRPr lang="zh-CN" altLang="en-US" sz="2100" b="1" dirty="0">
              <a:solidFill>
                <a:srgbClr val="FFFFFF"/>
              </a:solidFill>
              <a:cs typeface="+mn-ea"/>
              <a:sym typeface="+mn-lt"/>
            </a:endParaRPr>
          </a:p>
        </p:txBody>
      </p:sp>
      <p:sp>
        <p:nvSpPr>
          <p:cNvPr id="71" name="1"/>
          <p:cNvSpPr>
            <a:spLocks noChangeArrowheads="1"/>
          </p:cNvSpPr>
          <p:nvPr/>
        </p:nvSpPr>
        <p:spPr bwMode="auto">
          <a:xfrm>
            <a:off x="3798196" y="3064254"/>
            <a:ext cx="3248152"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latin typeface="+mn-lt"/>
                <a:ea typeface="+mn-ea"/>
                <a:cs typeface="+mn-ea"/>
                <a:sym typeface="+mn-lt"/>
              </a:rPr>
              <a:t>新型驱动电机</a:t>
            </a:r>
          </a:p>
        </p:txBody>
      </p:sp>
      <p:sp>
        <p:nvSpPr>
          <p:cNvPr id="2" name="2"/>
          <p:cNvSpPr/>
          <p:nvPr/>
        </p:nvSpPr>
        <p:spPr bwMode="auto">
          <a:xfrm>
            <a:off x="2870620" y="3565919"/>
            <a:ext cx="595313" cy="371475"/>
          </a:xfrm>
          <a:prstGeom prst="rect">
            <a:avLst/>
          </a:prstGeom>
          <a:solidFill>
            <a:srgbClr val="8CC345"/>
          </a:solidFill>
          <a:ln>
            <a:solidFill>
              <a:srgbClr val="8CC3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100" b="1" dirty="0">
                <a:solidFill>
                  <a:srgbClr val="FFFFFF"/>
                </a:solidFill>
                <a:cs typeface="+mn-ea"/>
                <a:sym typeface="+mn-lt"/>
              </a:rPr>
              <a:t>05</a:t>
            </a:r>
            <a:endParaRPr lang="zh-CN" altLang="en-US" sz="2100" b="1" dirty="0">
              <a:solidFill>
                <a:srgbClr val="FFFFFF"/>
              </a:solidFill>
              <a:cs typeface="+mn-ea"/>
              <a:sym typeface="+mn-lt"/>
            </a:endParaRPr>
          </a:p>
        </p:txBody>
      </p:sp>
      <p:sp>
        <p:nvSpPr>
          <p:cNvPr id="3" name="1"/>
          <p:cNvSpPr>
            <a:spLocks noChangeArrowheads="1"/>
          </p:cNvSpPr>
          <p:nvPr/>
        </p:nvSpPr>
        <p:spPr bwMode="auto">
          <a:xfrm>
            <a:off x="3795655" y="3582544"/>
            <a:ext cx="3760508"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FontTx/>
              <a:buNone/>
            </a:pPr>
            <a:r>
              <a:rPr lang="zh-CN" altLang="en-US" sz="2000" b="1" dirty="0">
                <a:solidFill>
                  <a:srgbClr val="004C41"/>
                </a:solidFill>
                <a:highlight>
                  <a:srgbClr val="FFFF00"/>
                </a:highlight>
                <a:latin typeface="+mn-lt"/>
                <a:ea typeface="+mn-ea"/>
                <a:cs typeface="+mn-ea"/>
                <a:sym typeface="+mn-lt"/>
              </a:rPr>
              <a:t>制动能量回收系统</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10" dur="1000" fill="hold"/>
                                        <p:tgtEl>
                                          <p:spTgt spid="6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3"/>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 dur="1000" fill="hold"/>
                                        <p:tgtEl>
                                          <p:spTgt spid="6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64"/>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0"/>
                                        <p:tgtEl>
                                          <p:spTgt spid="65"/>
                                        </p:tgtEl>
                                      </p:cBhvr>
                                    </p:animEffect>
                                    <p:anim calcmode="lin" valueType="num">
                                      <p:cBhvr>
                                        <p:cTn id="30" dur="1000" fill="hold"/>
                                        <p:tgtEl>
                                          <p:spTgt spid="65"/>
                                        </p:tgtEl>
                                        <p:attrNameLst>
                                          <p:attrName>ppt_x</p:attrName>
                                        </p:attrNameLst>
                                      </p:cBhvr>
                                      <p:tavLst>
                                        <p:tav tm="0">
                                          <p:val>
                                            <p:strVal val="#ppt_x"/>
                                          </p:val>
                                        </p:tav>
                                        <p:tav tm="100000">
                                          <p:val>
                                            <p:strVal val="#ppt_x"/>
                                          </p:val>
                                        </p:tav>
                                      </p:tavLst>
                                    </p:anim>
                                    <p:anim calcmode="lin" valueType="num">
                                      <p:cBhvr>
                                        <p:cTn id="31" dur="1000" fill="hold"/>
                                        <p:tgtEl>
                                          <p:spTgt spid="6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1000"/>
                                        <p:tgtEl>
                                          <p:spTgt spid="66"/>
                                        </p:tgtEl>
                                      </p:cBhvr>
                                    </p:animEffect>
                                    <p:anim calcmode="lin" valueType="num">
                                      <p:cBhvr>
                                        <p:cTn id="36" dur="1000" fill="hold"/>
                                        <p:tgtEl>
                                          <p:spTgt spid="66"/>
                                        </p:tgtEl>
                                        <p:attrNameLst>
                                          <p:attrName>ppt_x</p:attrName>
                                        </p:attrNameLst>
                                      </p:cBhvr>
                                      <p:tavLst>
                                        <p:tav tm="0">
                                          <p:val>
                                            <p:strVal val="#ppt_x"/>
                                          </p:val>
                                        </p:tav>
                                        <p:tav tm="100000">
                                          <p:val>
                                            <p:strVal val="#ppt_x"/>
                                          </p:val>
                                        </p:tav>
                                      </p:tavLst>
                                    </p:anim>
                                    <p:anim calcmode="lin" valueType="num">
                                      <p:cBhvr>
                                        <p:cTn id="37" dur="1000" fill="hold"/>
                                        <p:tgtEl>
                                          <p:spTgt spid="66"/>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fade">
                                      <p:cBhvr>
                                        <p:cTn id="41" dur="1000"/>
                                        <p:tgtEl>
                                          <p:spTgt spid="67"/>
                                        </p:tgtEl>
                                      </p:cBhvr>
                                    </p:animEffect>
                                    <p:anim calcmode="lin" valueType="num">
                                      <p:cBhvr>
                                        <p:cTn id="42" dur="1000" fill="hold"/>
                                        <p:tgtEl>
                                          <p:spTgt spid="67"/>
                                        </p:tgtEl>
                                        <p:attrNameLst>
                                          <p:attrName>ppt_x</p:attrName>
                                        </p:attrNameLst>
                                      </p:cBhvr>
                                      <p:tavLst>
                                        <p:tav tm="0">
                                          <p:val>
                                            <p:strVal val="#ppt_x"/>
                                          </p:val>
                                        </p:tav>
                                        <p:tav tm="100000">
                                          <p:val>
                                            <p:strVal val="#ppt_x"/>
                                          </p:val>
                                        </p:tav>
                                      </p:tavLst>
                                    </p:anim>
                                    <p:anim calcmode="lin" valueType="num">
                                      <p:cBhvr>
                                        <p:cTn id="43" dur="1000" fill="hold"/>
                                        <p:tgtEl>
                                          <p:spTgt spid="6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anim calcmode="lin" valueType="num">
                                      <p:cBhvr>
                                        <p:cTn id="48" dur="1000" fill="hold"/>
                                        <p:tgtEl>
                                          <p:spTgt spid="68"/>
                                        </p:tgtEl>
                                        <p:attrNameLst>
                                          <p:attrName>ppt_x</p:attrName>
                                        </p:attrNameLst>
                                      </p:cBhvr>
                                      <p:tavLst>
                                        <p:tav tm="0">
                                          <p:val>
                                            <p:strVal val="#ppt_x"/>
                                          </p:val>
                                        </p:tav>
                                        <p:tav tm="100000">
                                          <p:val>
                                            <p:strVal val="#ppt_x"/>
                                          </p:val>
                                        </p:tav>
                                      </p:tavLst>
                                    </p:anim>
                                    <p:anim calcmode="lin" valueType="num">
                                      <p:cBhvr>
                                        <p:cTn id="49" dur="1000" fill="hold"/>
                                        <p:tgtEl>
                                          <p:spTgt spid="68"/>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1000"/>
                                        <p:tgtEl>
                                          <p:spTgt spid="69"/>
                                        </p:tgtEl>
                                      </p:cBhvr>
                                    </p:animEffect>
                                    <p:anim calcmode="lin" valueType="num">
                                      <p:cBhvr>
                                        <p:cTn id="54" dur="1000" fill="hold"/>
                                        <p:tgtEl>
                                          <p:spTgt spid="69"/>
                                        </p:tgtEl>
                                        <p:attrNameLst>
                                          <p:attrName>ppt_x</p:attrName>
                                        </p:attrNameLst>
                                      </p:cBhvr>
                                      <p:tavLst>
                                        <p:tav tm="0">
                                          <p:val>
                                            <p:strVal val="#ppt_x"/>
                                          </p:val>
                                        </p:tav>
                                        <p:tav tm="100000">
                                          <p:val>
                                            <p:strVal val="#ppt_x"/>
                                          </p:val>
                                        </p:tav>
                                      </p:tavLst>
                                    </p:anim>
                                    <p:anim calcmode="lin" valueType="num">
                                      <p:cBhvr>
                                        <p:cTn id="55" dur="1000" fill="hold"/>
                                        <p:tgtEl>
                                          <p:spTgt spid="69"/>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fade">
                                      <p:cBhvr>
                                        <p:cTn id="59" dur="1000"/>
                                        <p:tgtEl>
                                          <p:spTgt spid="70"/>
                                        </p:tgtEl>
                                      </p:cBhvr>
                                    </p:animEffect>
                                    <p:anim calcmode="lin" valueType="num">
                                      <p:cBhvr>
                                        <p:cTn id="60" dur="1000" fill="hold"/>
                                        <p:tgtEl>
                                          <p:spTgt spid="70"/>
                                        </p:tgtEl>
                                        <p:attrNameLst>
                                          <p:attrName>ppt_x</p:attrName>
                                        </p:attrNameLst>
                                      </p:cBhvr>
                                      <p:tavLst>
                                        <p:tav tm="0">
                                          <p:val>
                                            <p:strVal val="#ppt_x"/>
                                          </p:val>
                                        </p:tav>
                                        <p:tav tm="100000">
                                          <p:val>
                                            <p:strVal val="#ppt_x"/>
                                          </p:val>
                                        </p:tav>
                                      </p:tavLst>
                                    </p:anim>
                                    <p:anim calcmode="lin" valueType="num">
                                      <p:cBhvr>
                                        <p:cTn id="61" dur="1000" fill="hold"/>
                                        <p:tgtEl>
                                          <p:spTgt spid="70"/>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42" presetClass="entr" presetSubtype="0" fill="hold" grpId="0" nodeType="after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fade">
                                      <p:cBhvr>
                                        <p:cTn id="65" dur="1000"/>
                                        <p:tgtEl>
                                          <p:spTgt spid="71"/>
                                        </p:tgtEl>
                                      </p:cBhvr>
                                    </p:animEffect>
                                    <p:anim calcmode="lin" valueType="num">
                                      <p:cBhvr>
                                        <p:cTn id="66" dur="1000" fill="hold"/>
                                        <p:tgtEl>
                                          <p:spTgt spid="71"/>
                                        </p:tgtEl>
                                        <p:attrNameLst>
                                          <p:attrName>ppt_x</p:attrName>
                                        </p:attrNameLst>
                                      </p:cBhvr>
                                      <p:tavLst>
                                        <p:tav tm="0">
                                          <p:val>
                                            <p:strVal val="#ppt_x"/>
                                          </p:val>
                                        </p:tav>
                                        <p:tav tm="100000">
                                          <p:val>
                                            <p:strVal val="#ppt_x"/>
                                          </p:val>
                                        </p:tav>
                                      </p:tavLst>
                                    </p:anim>
                                    <p:anim calcmode="lin" valueType="num">
                                      <p:cBhvr>
                                        <p:cTn id="67" dur="1000" fill="hold"/>
                                        <p:tgtEl>
                                          <p:spTgt spid="71"/>
                                        </p:tgtEl>
                                        <p:attrNameLst>
                                          <p:attrName>ppt_y</p:attrName>
                                        </p:attrNameLst>
                                      </p:cBhvr>
                                      <p:tavLst>
                                        <p:tav tm="0">
                                          <p:val>
                                            <p:strVal val="#ppt_y+.1"/>
                                          </p:val>
                                        </p:tav>
                                        <p:tav tm="100000">
                                          <p:val>
                                            <p:strVal val="#ppt_y"/>
                                          </p:val>
                                        </p:tav>
                                      </p:tavLst>
                                    </p:anim>
                                  </p:childTnLst>
                                </p:cTn>
                              </p:par>
                              <p:par>
                                <p:cTn id="68" presetID="10" presetClass="entr" presetSubtype="0" fill="hold" nodeType="with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par>
                                <p:cTn id="71" presetID="10" presetClass="entr" presetSubtype="0" fill="hold" nodeType="withEffect">
                                  <p:stCondLst>
                                    <p:cond delay="0"/>
                                  </p:stCondLst>
                                  <p:childTnLst>
                                    <p:set>
                                      <p:cBhvr>
                                        <p:cTn id="72" dur="1" fill="hold">
                                          <p:stCondLst>
                                            <p:cond delay="0"/>
                                          </p:stCondLst>
                                        </p:cTn>
                                        <p:tgtEl>
                                          <p:spTgt spid="59"/>
                                        </p:tgtEl>
                                        <p:attrNameLst>
                                          <p:attrName>style.visibility</p:attrName>
                                        </p:attrNameLst>
                                      </p:cBhvr>
                                      <p:to>
                                        <p:strVal val="visible"/>
                                      </p:to>
                                    </p:set>
                                    <p:animEffect transition="in" filter="fade">
                                      <p:cBhvr>
                                        <p:cTn id="73" dur="500"/>
                                        <p:tgtEl>
                                          <p:spTgt spid="59"/>
                                        </p:tgtEl>
                                      </p:cBhvr>
                                    </p:animEffect>
                                  </p:childTnLst>
                                </p:cTn>
                              </p:par>
                              <p:par>
                                <p:cTn id="74" presetID="10" presetClass="entr" presetSubtype="0" fill="hold" nodeType="with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par>
                                <p:cTn id="77" presetID="10" presetClass="entr" presetSubtype="0" fill="hold" nodeType="with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fade">
                                      <p:cBhvr>
                                        <p:cTn id="79" dur="500"/>
                                        <p:tgtEl>
                                          <p:spTgt spid="61"/>
                                        </p:tgtEl>
                                      </p:cBhvr>
                                    </p:animEffect>
                                  </p:childTnLst>
                                </p:cTn>
                              </p:par>
                              <p:par>
                                <p:cTn id="80" presetID="10" presetClass="entr" presetSubtype="0" fill="hold"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fade">
                                      <p:cBhvr>
                                        <p:cTn id="86" dur="1000"/>
                                        <p:tgtEl>
                                          <p:spTgt spid="2"/>
                                        </p:tgtEl>
                                      </p:cBhvr>
                                    </p:animEffect>
                                    <p:anim calcmode="lin" valueType="num">
                                      <p:cBhvr>
                                        <p:cTn id="87" dur="1000" fill="hold"/>
                                        <p:tgtEl>
                                          <p:spTgt spid="2"/>
                                        </p:tgtEl>
                                        <p:attrNameLst>
                                          <p:attrName>ppt_x</p:attrName>
                                        </p:attrNameLst>
                                      </p:cBhvr>
                                      <p:tavLst>
                                        <p:tav tm="0">
                                          <p:val>
                                            <p:strVal val="#ppt_x"/>
                                          </p:val>
                                        </p:tav>
                                        <p:tav tm="100000">
                                          <p:val>
                                            <p:strVal val="#ppt_x"/>
                                          </p:val>
                                        </p:tav>
                                      </p:tavLst>
                                    </p:anim>
                                    <p:anim calcmode="lin" valueType="num">
                                      <p:cBhvr>
                                        <p:cTn id="88" dur="1000" fill="hold"/>
                                        <p:tgtEl>
                                          <p:spTgt spid="2"/>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42" presetClass="entr" presetSubtype="0" fill="hold" grpId="0" nodeType="afterEffect">
                                  <p:stCondLst>
                                    <p:cond delay="0"/>
                                  </p:stCondLst>
                                  <p:childTnLst>
                                    <p:set>
                                      <p:cBhvr>
                                        <p:cTn id="91" dur="1" fill="hold">
                                          <p:stCondLst>
                                            <p:cond delay="0"/>
                                          </p:stCondLst>
                                        </p:cTn>
                                        <p:tgtEl>
                                          <p:spTgt spid="3"/>
                                        </p:tgtEl>
                                        <p:attrNameLst>
                                          <p:attrName>style.visibility</p:attrName>
                                        </p:attrNameLst>
                                      </p:cBhvr>
                                      <p:to>
                                        <p:strVal val="visible"/>
                                      </p:to>
                                    </p:set>
                                    <p:animEffect transition="in" filter="fade">
                                      <p:cBhvr>
                                        <p:cTn id="92" dur="1000"/>
                                        <p:tgtEl>
                                          <p:spTgt spid="3"/>
                                        </p:tgtEl>
                                      </p:cBhvr>
                                    </p:animEffect>
                                    <p:anim calcmode="lin" valueType="num">
                                      <p:cBhvr>
                                        <p:cTn id="93" dur="1000" fill="hold"/>
                                        <p:tgtEl>
                                          <p:spTgt spid="3"/>
                                        </p:tgtEl>
                                        <p:attrNameLst>
                                          <p:attrName>ppt_x</p:attrName>
                                        </p:attrNameLst>
                                      </p:cBhvr>
                                      <p:tavLst>
                                        <p:tav tm="0">
                                          <p:val>
                                            <p:strVal val="#ppt_x"/>
                                          </p:val>
                                        </p:tav>
                                        <p:tav tm="100000">
                                          <p:val>
                                            <p:strVal val="#ppt_x"/>
                                          </p:val>
                                        </p:tav>
                                      </p:tavLst>
                                    </p:anim>
                                    <p:anim calcmode="lin" valueType="num">
                                      <p:cBhvr>
                                        <p:cTn id="9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bldLvl="0" animBg="1"/>
      <p:bldP spid="65" grpId="0" animBg="1"/>
      <p:bldP spid="66" grpId="0" bldLvl="0" animBg="1"/>
      <p:bldP spid="67" grpId="0"/>
      <p:bldP spid="68" grpId="0" bldLvl="0" animBg="1"/>
      <p:bldP spid="69" grpId="0"/>
      <p:bldP spid="70" grpId="0" bldLvl="0" animBg="1"/>
      <p:bldP spid="71" grpId="0"/>
      <p:bldP spid="2" grpId="0" bldLvl="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2"/>
          <p:cNvGrpSpPr/>
          <p:nvPr/>
        </p:nvGrpSpPr>
        <p:grpSpPr>
          <a:xfrm>
            <a:off x="3741850" y="2049482"/>
            <a:ext cx="4162945" cy="1262698"/>
            <a:chOff x="31445" y="161947"/>
            <a:chExt cx="2500824" cy="318131"/>
          </a:xfrm>
          <a:solidFill>
            <a:srgbClr val="004C41"/>
          </a:solidFill>
        </p:grpSpPr>
        <p:sp>
          <p:nvSpPr>
            <p:cNvPr id="16" name="12"/>
            <p:cNvSpPr/>
            <p:nvPr/>
          </p:nvSpPr>
          <p:spPr>
            <a:xfrm>
              <a:off x="31445" y="176315"/>
              <a:ext cx="2268640" cy="293086"/>
            </a:xfrm>
            <a:prstGeom prst="rect">
              <a:avLst/>
            </a:prstGeom>
            <a:grpFill/>
            <a:ln w="25400" cap="flat" cmpd="sng" algn="ctr">
              <a:no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17" name="等腰三角形 16"/>
            <p:cNvSpPr/>
            <p:nvPr/>
          </p:nvSpPr>
          <p:spPr>
            <a:xfrm rot="5400000">
              <a:off x="2257111" y="204921"/>
              <a:ext cx="318131" cy="232184"/>
            </a:xfrm>
            <a:prstGeom prst="triangle">
              <a:avLst/>
            </a:prstGeom>
            <a:grpFill/>
            <a:ln w="25400" cap="flat" cmpd="sng" algn="ctr">
              <a:no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18" name="TextBox 8"/>
            <p:cNvSpPr txBox="1"/>
            <p:nvPr/>
          </p:nvSpPr>
          <p:spPr>
            <a:xfrm>
              <a:off x="336895" y="238461"/>
              <a:ext cx="2063878" cy="131823"/>
            </a:xfrm>
            <a:prstGeom prst="rect">
              <a:avLst/>
            </a:prstGeom>
            <a:grpFill/>
            <a:ln>
              <a:noFill/>
            </a:ln>
          </p:spPr>
          <p:txBody>
            <a:bodyPr wrap="square" rtlCol="0">
              <a:spAutoFit/>
            </a:bodyPr>
            <a:lstStyle/>
            <a:p>
              <a:pPr algn="just">
                <a:spcBef>
                  <a:spcPct val="0"/>
                </a:spcBef>
              </a:pPr>
              <a:r>
                <a:rPr lang="zh-CN" altLang="en-US" sz="2800" b="1" kern="0" spc="300" dirty="0">
                  <a:solidFill>
                    <a:prstClr val="white"/>
                  </a:solidFill>
                  <a:cs typeface="+mn-ea"/>
                  <a:sym typeface="+mn-lt"/>
                </a:rPr>
                <a:t>制动能量回收系统</a:t>
              </a:r>
            </a:p>
          </p:txBody>
        </p:sp>
      </p:grpSp>
      <p:grpSp>
        <p:nvGrpSpPr>
          <p:cNvPr id="19" name="1"/>
          <p:cNvGrpSpPr/>
          <p:nvPr/>
        </p:nvGrpSpPr>
        <p:grpSpPr>
          <a:xfrm>
            <a:off x="1561353" y="1373315"/>
            <a:ext cx="2619916" cy="2619916"/>
            <a:chOff x="267453" y="94709"/>
            <a:chExt cx="454824" cy="454824"/>
          </a:xfrm>
        </p:grpSpPr>
        <p:sp>
          <p:nvSpPr>
            <p:cNvPr id="20" name="4"/>
            <p:cNvSpPr/>
            <p:nvPr/>
          </p:nvSpPr>
          <p:spPr>
            <a:xfrm>
              <a:off x="301756" y="114952"/>
              <a:ext cx="390525" cy="395287"/>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23" name="3"/>
            <p:cNvSpPr/>
            <p:nvPr/>
          </p:nvSpPr>
          <p:spPr>
            <a:xfrm>
              <a:off x="343738" y="170570"/>
              <a:ext cx="302255" cy="302255"/>
            </a:xfrm>
            <a:prstGeom prst="ellipse">
              <a:avLst/>
            </a:prstGeom>
            <a:solidFill>
              <a:srgbClr val="004C41"/>
            </a:solidFill>
            <a:ln w="25400" cap="flat" cmpd="sng" algn="ctr">
              <a:noFill/>
              <a:prstDash val="solid"/>
            </a:ln>
            <a:effectLst/>
          </p:spPr>
          <p:txBody>
            <a:bodyPr rtlCol="0" anchor="ctr"/>
            <a:lstStyle/>
            <a:p>
              <a:pPr algn="ctr">
                <a:defRPr/>
              </a:pPr>
              <a:endParaRPr lang="zh-CN" altLang="en-US" sz="1800" kern="0">
                <a:solidFill>
                  <a:prstClr val="white"/>
                </a:solidFill>
                <a:cs typeface="+mn-ea"/>
                <a:sym typeface="+mn-lt"/>
              </a:endParaRPr>
            </a:p>
          </p:txBody>
        </p:sp>
        <p:sp>
          <p:nvSpPr>
            <p:cNvPr id="24" name="同心圆 23"/>
            <p:cNvSpPr/>
            <p:nvPr/>
          </p:nvSpPr>
          <p:spPr>
            <a:xfrm>
              <a:off x="267453" y="94709"/>
              <a:ext cx="454824" cy="454824"/>
            </a:xfrm>
            <a:prstGeom prst="donut">
              <a:avLst>
                <a:gd name="adj" fmla="val 8567"/>
              </a:avLst>
            </a:prstGeom>
            <a:solidFill>
              <a:sysClr val="window" lastClr="FFFFFF"/>
            </a:solidFill>
            <a:ln w="9525" cap="flat" cmpd="sng" algn="ctr">
              <a:noFill/>
              <a:prstDash val="solid"/>
            </a:ln>
            <a:effectLst>
              <a:outerShdw blurRad="63500" sx="102000" sy="102000" algn="ctr" rotWithShape="0">
                <a:prstClr val="black">
                  <a:alpha val="20000"/>
                </a:prstClr>
              </a:outerShdw>
            </a:effectLst>
          </p:spPr>
          <p:txBody>
            <a:bodyPr rtlCol="0" anchor="ctr"/>
            <a:lstStyle/>
            <a:p>
              <a:pPr algn="ctr">
                <a:defRPr/>
              </a:pPr>
              <a:endParaRPr lang="zh-CN" altLang="en-US" sz="1200" kern="0">
                <a:solidFill>
                  <a:prstClr val="black"/>
                </a:solidFill>
                <a:cs typeface="+mn-ea"/>
                <a:sym typeface="+mn-lt"/>
              </a:endParaRPr>
            </a:p>
          </p:txBody>
        </p:sp>
        <p:sp>
          <p:nvSpPr>
            <p:cNvPr id="25" name="TextBox 9"/>
            <p:cNvSpPr txBox="1"/>
            <p:nvPr/>
          </p:nvSpPr>
          <p:spPr>
            <a:xfrm>
              <a:off x="370583" y="176347"/>
              <a:ext cx="269714" cy="272497"/>
            </a:xfrm>
            <a:prstGeom prst="rect">
              <a:avLst/>
            </a:prstGeom>
            <a:noFill/>
          </p:spPr>
          <p:txBody>
            <a:bodyPr wrap="none" rtlCol="0">
              <a:spAutoFit/>
            </a:bodyPr>
            <a:lstStyle/>
            <a:p>
              <a:pPr>
                <a:defRPr/>
              </a:pPr>
              <a:r>
                <a:rPr lang="en-US" altLang="zh-CN" sz="9600" kern="0" dirty="0">
                  <a:solidFill>
                    <a:prstClr val="white"/>
                  </a:solidFill>
                  <a:cs typeface="+mn-ea"/>
                  <a:sym typeface="+mn-lt"/>
                </a:rPr>
                <a:t>05</a:t>
              </a:r>
              <a:endParaRPr lang="zh-CN" altLang="en-US" sz="9600" kern="0" dirty="0">
                <a:solidFill>
                  <a:prstClr val="white"/>
                </a:solidFill>
                <a:cs typeface="+mn-ea"/>
                <a:sym typeface="+mn-lt"/>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128096" cy="977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zh-CN" dirty="0"/>
              <a:t>通过任务的学习，了解电动汽车再生制动能量回收系统；掌握制动能量回收的方法和类型；理解电动汽车的制动能量回收系统的组成、作用及工作原理。</a:t>
            </a:r>
          </a:p>
          <a:p>
            <a:pPr algn="just">
              <a:lnSpc>
                <a:spcPct val="150000"/>
              </a:lnSpc>
            </a:pPr>
            <a:endPar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项目描述</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54388561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712884" y="960588"/>
            <a:ext cx="7573866" cy="2017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学习目标</a:t>
            </a:r>
          </a:p>
          <a:p>
            <a:pPr algn="just">
              <a:lnSpc>
                <a:spcPct val="150000"/>
              </a:lnSpc>
            </a:pP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lt"/>
              </a:rPr>
              <a:t>知识目标</a:t>
            </a:r>
          </a:p>
          <a:p>
            <a:pPr>
              <a:lnSpc>
                <a:spcPct val="150000"/>
              </a:lnSpc>
            </a:pPr>
            <a:r>
              <a:rPr lang="zh-CN" altLang="en-US" dirty="0"/>
              <a:t>（</a:t>
            </a:r>
            <a:r>
              <a:rPr lang="en-US" altLang="zh-CN" dirty="0"/>
              <a:t>1</a:t>
            </a:r>
            <a:r>
              <a:rPr lang="zh-CN" altLang="zh-CN" dirty="0"/>
              <a:t>）能够描述再生制动能量回收的方法和类型。</a:t>
            </a:r>
          </a:p>
          <a:p>
            <a:pPr>
              <a:lnSpc>
                <a:spcPct val="150000"/>
              </a:lnSpc>
            </a:pPr>
            <a:r>
              <a:rPr lang="zh-CN" altLang="zh-CN" dirty="0"/>
              <a:t>（</a:t>
            </a:r>
            <a:r>
              <a:rPr lang="en-US" altLang="zh-CN" dirty="0"/>
              <a:t>2</a:t>
            </a:r>
            <a:r>
              <a:rPr lang="zh-CN" altLang="zh-CN" dirty="0"/>
              <a:t>）能够描述电动汽车的再生制动能量回收系统的作用、组成及工作原理。</a:t>
            </a:r>
          </a:p>
          <a:p>
            <a:pPr>
              <a:lnSpc>
                <a:spcPct val="150000"/>
              </a:lnSpc>
            </a:pPr>
            <a:r>
              <a:rPr lang="zh-CN" altLang="zh-CN" dirty="0"/>
              <a:t>能力目标</a:t>
            </a:r>
          </a:p>
          <a:p>
            <a:pPr>
              <a:lnSpc>
                <a:spcPct val="150000"/>
              </a:lnSpc>
            </a:pPr>
            <a:r>
              <a:rPr lang="zh-CN" altLang="zh-CN" dirty="0"/>
              <a:t>能够分析电动汽车的再生制动能量回收系统的工作原理。</a:t>
            </a:r>
          </a:p>
        </p:txBody>
      </p:sp>
      <p:sp>
        <p:nvSpPr>
          <p:cNvPr id="7" name="Rectangle 2"/>
          <p:cNvSpPr>
            <a:spLocks noGrp="1" noChangeArrowheads="1"/>
          </p:cNvSpPr>
          <p:nvPr>
            <p:ph type="title"/>
          </p:nvPr>
        </p:nvSpPr>
        <p:spPr>
          <a:xfrm>
            <a:off x="600074" y="343107"/>
            <a:ext cx="6189345" cy="514143"/>
          </a:xfrm>
        </p:spPr>
        <p:txBody>
          <a:bodyPr>
            <a:normAutofit/>
          </a:bodyPr>
          <a:lstStyle/>
          <a:p>
            <a:pPr eaLnBrk="1" hangingPunct="1">
              <a:defRPr/>
            </a:pPr>
            <a:r>
              <a:rPr lang="zh-CN" altLang="en-US" sz="2400" b="1" dirty="0"/>
              <a:t>任务一  制动能量回收系统</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1198713"/>
            <a:ext cx="7573866" cy="256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50000"/>
              </a:lnSpc>
            </a:pPr>
            <a:r>
              <a:rPr lang="zh-CN" altLang="en-US" sz="1800" b="1" spc="100" dirty="0">
                <a:latin typeface="微软雅黑" panose="020B0503020204020204" pitchFamily="34" charset="-122"/>
                <a:ea typeface="微软雅黑" panose="020B0503020204020204" pitchFamily="34" charset="-122"/>
                <a:sym typeface="+mn-lt"/>
              </a:rPr>
              <a:t>    </a:t>
            </a:r>
            <a:r>
              <a:rPr lang="zh-CN" altLang="zh-CN" dirty="0"/>
              <a:t>再生制动是指电动汽车在减速制动</a:t>
            </a:r>
            <a:r>
              <a:rPr lang="en-US" altLang="zh-CN" dirty="0"/>
              <a:t>(</a:t>
            </a:r>
            <a:r>
              <a:rPr lang="zh-CN" altLang="zh-CN" dirty="0"/>
              <a:t>或者下坡</a:t>
            </a:r>
            <a:r>
              <a:rPr lang="en-US" altLang="zh-CN" dirty="0"/>
              <a:t>)</a:t>
            </a:r>
            <a:r>
              <a:rPr lang="zh-CN" altLang="zh-CN" dirty="0"/>
              <a:t>时将汽车的部分动能转化为电能</a:t>
            </a:r>
            <a:r>
              <a:rPr lang="en-US" altLang="zh-CN" dirty="0"/>
              <a:t>,</a:t>
            </a:r>
            <a:r>
              <a:rPr lang="zh-CN" altLang="zh-CN" dirty="0"/>
              <a:t>转化的电能储存在储存装置中</a:t>
            </a:r>
            <a:r>
              <a:rPr lang="en-US" altLang="zh-CN" dirty="0"/>
              <a:t>,</a:t>
            </a:r>
            <a:r>
              <a:rPr lang="zh-CN" altLang="zh-CN" dirty="0"/>
              <a:t>如各种蓄电池、超级电容和超高速飞轮</a:t>
            </a:r>
            <a:r>
              <a:rPr lang="en-US" altLang="zh-CN" dirty="0"/>
              <a:t>,</a:t>
            </a:r>
            <a:r>
              <a:rPr lang="zh-CN" altLang="zh-CN" dirty="0"/>
              <a:t>最终增加电动汽车的续驶里程。如果储能器已经被完全充满</a:t>
            </a:r>
            <a:r>
              <a:rPr lang="en-US" altLang="zh-CN" dirty="0"/>
              <a:t>,</a:t>
            </a:r>
            <a:r>
              <a:rPr lang="zh-CN" altLang="zh-CN" dirty="0"/>
              <a:t>再生制动就不能实现</a:t>
            </a:r>
            <a:r>
              <a:rPr lang="en-US" altLang="zh-CN" dirty="0"/>
              <a:t>,</a:t>
            </a:r>
            <a:r>
              <a:rPr lang="zh-CN" altLang="zh-CN" dirty="0"/>
              <a:t>所需的制动力就只能由常规的制动系统提供。</a:t>
            </a:r>
            <a:endParaRPr lang="en-US" altLang="zh-CN" dirty="0"/>
          </a:p>
          <a:p>
            <a:pPr>
              <a:lnSpc>
                <a:spcPct val="150000"/>
              </a:lnSpc>
            </a:pPr>
            <a:r>
              <a:rPr lang="zh-CN" altLang="en-US" dirty="0"/>
              <a:t>    如</a:t>
            </a:r>
            <a:r>
              <a:rPr lang="zh-CN" altLang="zh-CN" dirty="0"/>
              <a:t>图所示为电动汽车的再生制动</a:t>
            </a:r>
            <a:r>
              <a:rPr lang="en-US" altLang="zh-CN" dirty="0"/>
              <a:t>/</a:t>
            </a:r>
            <a:r>
              <a:rPr lang="zh-CN" altLang="zh-CN" dirty="0"/>
              <a:t>液压制动系统的基本结构</a:t>
            </a:r>
            <a:r>
              <a:rPr lang="en-US" altLang="zh-CN" dirty="0"/>
              <a:t>,</a:t>
            </a:r>
            <a:r>
              <a:rPr lang="zh-CN" altLang="zh-CN" dirty="0"/>
              <a:t>当驾驶人踩下制动踏板后</a:t>
            </a:r>
            <a:r>
              <a:rPr lang="en-US" altLang="zh-CN" dirty="0"/>
              <a:t>,</a:t>
            </a:r>
            <a:r>
              <a:rPr lang="zh-CN" altLang="zh-CN" dirty="0"/>
              <a:t>电泵使制动液增压产生所需的制动力</a:t>
            </a:r>
            <a:r>
              <a:rPr lang="en-US" altLang="zh-CN" dirty="0"/>
              <a:t>,</a:t>
            </a:r>
            <a:r>
              <a:rPr lang="zh-CN" altLang="zh-CN" dirty="0"/>
              <a:t>制动控制与电动机控制协同工作</a:t>
            </a:r>
            <a:r>
              <a:rPr lang="en-US" altLang="zh-CN" dirty="0"/>
              <a:t>,</a:t>
            </a:r>
            <a:r>
              <a:rPr lang="zh-CN" altLang="zh-CN" dirty="0"/>
              <a:t>确定电动汽车上的再生制动力矩和前后轮上的液压制动力。再生制动时</a:t>
            </a:r>
            <a:r>
              <a:rPr lang="en-US" altLang="zh-CN" dirty="0"/>
              <a:t>,</a:t>
            </a:r>
            <a:r>
              <a:rPr lang="zh-CN" altLang="zh-CN" dirty="0"/>
              <a:t>再生制动控制回收再生制动能量</a:t>
            </a:r>
            <a:r>
              <a:rPr lang="en-US" altLang="zh-CN" dirty="0"/>
              <a:t>,</a:t>
            </a:r>
            <a:r>
              <a:rPr lang="zh-CN" altLang="zh-CN" dirty="0"/>
              <a:t>并且反充到动力电池中。与传统燃油车相同</a:t>
            </a:r>
            <a:r>
              <a:rPr lang="en-US" altLang="zh-CN" dirty="0"/>
              <a:t>,</a:t>
            </a:r>
            <a:r>
              <a:rPr lang="zh-CN" altLang="zh-CN" dirty="0"/>
              <a:t>电动汽车上的</a:t>
            </a:r>
            <a:r>
              <a:rPr lang="en-US" altLang="zh-CN" dirty="0"/>
              <a:t> ABS </a:t>
            </a:r>
            <a:r>
              <a:rPr lang="zh-CN" altLang="zh-CN" dirty="0"/>
              <a:t>及其控制阀的作用是产生最大的制动力。</a:t>
            </a:r>
          </a:p>
          <a:p>
            <a:endParaRPr lang="zh-CN" altLang="zh-CN" dirty="0"/>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制动能量回收系统</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82650156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824F689-5114-B849-9726-3B2AB3F920F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152015" y="1059993"/>
            <a:ext cx="4839970" cy="3740400"/>
          </a:xfrm>
          <a:prstGeom prst="rect">
            <a:avLst/>
          </a:prstGeom>
        </p:spPr>
      </p:pic>
      <p:sp>
        <p:nvSpPr>
          <p:cNvPr id="5" name="Rectangle 2">
            <a:extLst>
              <a:ext uri="{FF2B5EF4-FFF2-40B4-BE49-F238E27FC236}">
                <a16:creationId xmlns:a16="http://schemas.microsoft.com/office/drawing/2014/main" id="{E823516B-334A-5345-874C-E51F858B4E79}"/>
              </a:ext>
            </a:extLst>
          </p:cNvPr>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制动能量回收系统</a:t>
            </a:r>
          </a:p>
        </p:txBody>
      </p:sp>
    </p:spTree>
    <p:extLst>
      <p:ext uri="{BB962C8B-B14F-4D97-AF65-F5344CB8AC3E}">
        <p14:creationId xmlns:p14="http://schemas.microsoft.com/office/powerpoint/2010/main" val="2721501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1030170"/>
            <a:ext cx="6452005" cy="2628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再生制动能量回收的方法和类型</a:t>
            </a:r>
          </a:p>
          <a:p>
            <a:pPr>
              <a:lnSpc>
                <a:spcPct val="150000"/>
              </a:lnSpc>
            </a:pPr>
            <a:r>
              <a:rPr lang="zh-CN" altLang="zh-CN" dirty="0"/>
              <a:t>（</a:t>
            </a:r>
            <a:r>
              <a:rPr lang="en-US" altLang="zh-CN" dirty="0"/>
              <a:t>1</a:t>
            </a:r>
            <a:r>
              <a:rPr lang="zh-CN" altLang="zh-CN" dirty="0"/>
              <a:t>）再生制动能量回收方法</a:t>
            </a:r>
          </a:p>
          <a:p>
            <a:pPr>
              <a:lnSpc>
                <a:spcPct val="150000"/>
              </a:lnSpc>
            </a:pPr>
            <a:r>
              <a:rPr lang="zh-CN" altLang="en-US" dirty="0"/>
              <a:t>     </a:t>
            </a:r>
            <a:r>
              <a:rPr lang="zh-CN" altLang="zh-CN" dirty="0"/>
              <a:t>根据储能机理不同</a:t>
            </a:r>
            <a:r>
              <a:rPr lang="en-US" altLang="zh-CN" dirty="0"/>
              <a:t>,</a:t>
            </a:r>
            <a:r>
              <a:rPr lang="zh-CN" altLang="zh-CN" dirty="0"/>
              <a:t>电动汽车再生制动能量回收的方法也不同</a:t>
            </a:r>
            <a:r>
              <a:rPr lang="en-US" altLang="zh-CN" dirty="0"/>
              <a:t>,</a:t>
            </a:r>
            <a:r>
              <a:rPr lang="zh-CN" altLang="zh-CN" dirty="0"/>
              <a:t>主要有</a:t>
            </a:r>
            <a:r>
              <a:rPr lang="en-US" altLang="zh-CN" dirty="0"/>
              <a:t>3</a:t>
            </a:r>
            <a:r>
              <a:rPr lang="zh-CN" altLang="zh-CN" dirty="0"/>
              <a:t>种</a:t>
            </a:r>
            <a:r>
              <a:rPr lang="en-US" altLang="zh-CN" dirty="0"/>
              <a:t>,</a:t>
            </a:r>
            <a:r>
              <a:rPr lang="zh-CN" altLang="zh-CN" dirty="0"/>
              <a:t>即飞轮储能、液压储能和电化学储能。</a:t>
            </a:r>
          </a:p>
          <a:p>
            <a:pPr>
              <a:lnSpc>
                <a:spcPct val="150000"/>
              </a:lnSpc>
            </a:pPr>
            <a:r>
              <a:rPr lang="zh-CN" altLang="en-US" dirty="0"/>
              <a:t>    </a:t>
            </a:r>
            <a:r>
              <a:rPr lang="zh-CN" altLang="zh-CN" dirty="0"/>
              <a:t>飞轮储能是利用高速旋转的飞轮来储存和释放能量</a:t>
            </a:r>
            <a:r>
              <a:rPr lang="en-US" altLang="zh-CN" dirty="0"/>
              <a:t>,</a:t>
            </a:r>
            <a:r>
              <a:rPr lang="zh-CN" altLang="zh-CN" dirty="0"/>
              <a:t>能量回收系统原理图如图所示。当汽车制动或减速时</a:t>
            </a:r>
            <a:r>
              <a:rPr lang="en-US" altLang="zh-CN" dirty="0"/>
              <a:t>,</a:t>
            </a:r>
            <a:r>
              <a:rPr lang="zh-CN" altLang="zh-CN" dirty="0"/>
              <a:t>先将汽车在制动或减速过程中的动能转换成飞轮高速旋转的动能</a:t>
            </a:r>
            <a:r>
              <a:rPr lang="en-US" altLang="zh-CN" dirty="0"/>
              <a:t>;</a:t>
            </a:r>
            <a:r>
              <a:rPr lang="zh-CN" altLang="zh-CN" dirty="0"/>
              <a:t>当汽车再次起动或加速时</a:t>
            </a:r>
            <a:r>
              <a:rPr lang="en-US" altLang="zh-CN" dirty="0"/>
              <a:t>,</a:t>
            </a:r>
            <a:r>
              <a:rPr lang="zh-CN" altLang="zh-CN" dirty="0"/>
              <a:t>高速旋转的飞轮又将存储的动能通过传动装置转化为汽车行驶的驱动力。</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制动能量回收系统</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Picture 2">
            <a:extLst>
              <a:ext uri="{FF2B5EF4-FFF2-40B4-BE49-F238E27FC236}">
                <a16:creationId xmlns:a16="http://schemas.microsoft.com/office/drawing/2014/main" id="{0FDE9150-83F0-0744-A77A-92FAFF5D4E8F}"/>
              </a:ext>
            </a:extLst>
          </p:cNvPr>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896927" y="3659153"/>
            <a:ext cx="5274310" cy="1026795"/>
          </a:xfrm>
          <a:prstGeom prst="rect">
            <a:avLst/>
          </a:prstGeom>
          <a:noFill/>
          <a:ln>
            <a:noFill/>
          </a:ln>
          <a:effectLst/>
        </p:spPr>
      </p:pic>
    </p:spTree>
    <p:extLst>
      <p:ext uri="{BB962C8B-B14F-4D97-AF65-F5344CB8AC3E}">
        <p14:creationId xmlns:p14="http://schemas.microsoft.com/office/powerpoint/2010/main" val="81940240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rrowheads="1"/>
          </p:cNvSpPr>
          <p:nvPr/>
        </p:nvSpPr>
        <p:spPr bwMode="auto">
          <a:xfrm>
            <a:off x="600074" y="984820"/>
            <a:ext cx="7745317" cy="138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50000"/>
              </a:lnSpc>
            </a:pPr>
            <a:r>
              <a:rPr lang="zh-CN" altLang="en-US" sz="1800" b="1" spc="100" dirty="0">
                <a:latin typeface="微软雅黑" panose="020B0503020204020204" pitchFamily="34" charset="-122"/>
                <a:ea typeface="微软雅黑" panose="020B0503020204020204" pitchFamily="34" charset="-122"/>
                <a:cs typeface="微软雅黑" panose="020B0503020204020204" pitchFamily="34" charset="-122"/>
                <a:sym typeface="+mn-lt"/>
              </a:rPr>
              <a:t>一、</a:t>
            </a:r>
            <a:r>
              <a:rPr lang="zh-CN" altLang="zh-CN" sz="1800" b="1" spc="100" dirty="0">
                <a:latin typeface="微软雅黑" panose="020B0503020204020204" pitchFamily="34" charset="-122"/>
                <a:ea typeface="微软雅黑" panose="020B0503020204020204" pitchFamily="34" charset="-122"/>
                <a:cs typeface="微软雅黑" panose="020B0503020204020204" pitchFamily="34" charset="-122"/>
              </a:rPr>
              <a:t>再生制动能量回收的方法和类型</a:t>
            </a:r>
          </a:p>
          <a:p>
            <a:pPr>
              <a:lnSpc>
                <a:spcPct val="150000"/>
              </a:lnSpc>
            </a:pPr>
            <a:r>
              <a:rPr lang="zh-CN" altLang="en-US" dirty="0"/>
              <a:t>    下</a:t>
            </a:r>
            <a:r>
              <a:rPr lang="zh-CN" altLang="zh-CN" dirty="0"/>
              <a:t>图是一种飞轮储能式再生制动能量回收系统示意图。系统主要由发动机、高速储能飞轮、增速齿轮、离合器和驱动桥组成。发动机用来提供驱动汽车的主要动力</a:t>
            </a:r>
            <a:r>
              <a:rPr lang="en-US" altLang="zh-CN" dirty="0"/>
              <a:t>,</a:t>
            </a:r>
            <a:r>
              <a:rPr lang="zh-CN" altLang="zh-CN" dirty="0"/>
              <a:t>高速储能飞轮用来回收再生制动能量及作为负荷平衡装置</a:t>
            </a:r>
            <a:r>
              <a:rPr lang="en-US" altLang="zh-CN" dirty="0"/>
              <a:t>,</a:t>
            </a:r>
            <a:r>
              <a:rPr lang="zh-CN" altLang="zh-CN" dirty="0"/>
              <a:t>为发动机提供辅助的功率以满足峰值功率的要求。</a:t>
            </a:r>
          </a:p>
        </p:txBody>
      </p:sp>
      <p:sp>
        <p:nvSpPr>
          <p:cNvPr id="7" name="Rectangle 2"/>
          <p:cNvSpPr>
            <a:spLocks noGrp="1" noChangeArrowheads="1"/>
          </p:cNvSpPr>
          <p:nvPr>
            <p:ph type="title"/>
          </p:nvPr>
        </p:nvSpPr>
        <p:spPr>
          <a:xfrm>
            <a:off x="600074" y="343107"/>
            <a:ext cx="6189345" cy="514143"/>
          </a:xfrm>
        </p:spPr>
        <p:txBody>
          <a:bodyPr>
            <a:normAutofit/>
          </a:bodyPr>
          <a:lstStyle/>
          <a:p>
            <a:pPr>
              <a:defRPr/>
            </a:pPr>
            <a:r>
              <a:rPr lang="zh-CN" altLang="en-US" sz="2400" b="1" dirty="0"/>
              <a:t>任务一  制动能量回收系统</a:t>
            </a:r>
          </a:p>
        </p:txBody>
      </p:sp>
      <p:sp>
        <p:nvSpPr>
          <p:cNvPr id="8" name="矩形 7"/>
          <p:cNvSpPr/>
          <p:nvPr/>
        </p:nvSpPr>
        <p:spPr>
          <a:xfrm>
            <a:off x="1463041" y="5067300"/>
            <a:ext cx="6142082" cy="76200"/>
          </a:xfrm>
          <a:prstGeom prst="rect">
            <a:avLst/>
          </a:prstGeom>
          <a:solidFill>
            <a:srgbClr val="73A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Picture 2">
            <a:extLst>
              <a:ext uri="{FF2B5EF4-FFF2-40B4-BE49-F238E27FC236}">
                <a16:creationId xmlns:a16="http://schemas.microsoft.com/office/drawing/2014/main" id="{B6D9B15A-93CB-F943-82FF-AD479CF20F5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835577" y="2520936"/>
            <a:ext cx="5274310" cy="2420620"/>
          </a:xfrm>
          <a:prstGeom prst="rect">
            <a:avLst/>
          </a:prstGeom>
          <a:noFill/>
          <a:ln>
            <a:noFill/>
          </a:ln>
          <a:effectLst/>
        </p:spPr>
      </p:pic>
    </p:spTree>
    <p:extLst>
      <p:ext uri="{BB962C8B-B14F-4D97-AF65-F5344CB8AC3E}">
        <p14:creationId xmlns:p14="http://schemas.microsoft.com/office/powerpoint/2010/main" val="84016475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264</TotalTime>
  <Words>1551</Words>
  <Application>Microsoft Macintosh PowerPoint</Application>
  <PresentationFormat>全屏显示(16:9)</PresentationFormat>
  <Paragraphs>73</Paragraphs>
  <Slides>16</Slides>
  <Notes>14</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16</vt:i4>
      </vt:variant>
    </vt:vector>
  </HeadingPairs>
  <TitlesOfParts>
    <vt:vector size="20" baseType="lpstr">
      <vt:lpstr>等线</vt:lpstr>
      <vt:lpstr>微软雅黑</vt:lpstr>
      <vt:lpstr>Arial</vt:lpstr>
      <vt:lpstr>Office 主题​​</vt:lpstr>
      <vt:lpstr>PowerPoint 演示文稿</vt:lpstr>
      <vt:lpstr>PowerPoint 演示文稿</vt:lpstr>
      <vt:lpstr>PowerPoint 演示文稿</vt:lpstr>
      <vt:lpstr>项目描述</vt:lpstr>
      <vt:lpstr>任务一  制动能量回收系统</vt:lpstr>
      <vt:lpstr>任务一  制动能量回收系统</vt:lpstr>
      <vt:lpstr>任务一  制动能量回收系统</vt:lpstr>
      <vt:lpstr>任务一  制动能量回收系统</vt:lpstr>
      <vt:lpstr>任务一  制动能量回收系统</vt:lpstr>
      <vt:lpstr>任务一  制动能量回收系统</vt:lpstr>
      <vt:lpstr>任务一  制动能量回收系统</vt:lpstr>
      <vt:lpstr>任务一  制动能量回收系统</vt:lpstr>
      <vt:lpstr>任务一  制动能量回收系统</vt:lpstr>
      <vt:lpstr>任务一  制动能量回收系统</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fgvn1192</cp:lastModifiedBy>
  <cp:revision>160</cp:revision>
  <dcterms:created xsi:type="dcterms:W3CDTF">2017-08-15T01:04:00Z</dcterms:created>
  <dcterms:modified xsi:type="dcterms:W3CDTF">2020-08-03T12:01:00Z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2052-10.1.0.7521</vt:lpwstr>
  </property>
</Properties>
</file>