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4"/>
  </p:notesMasterIdLst>
  <p:sldIdLst>
    <p:sldId id="257" r:id="rId2"/>
    <p:sldId id="258" r:id="rId3"/>
    <p:sldId id="259" r:id="rId4"/>
    <p:sldId id="333" r:id="rId5"/>
    <p:sldId id="260" r:id="rId6"/>
    <p:sldId id="334" r:id="rId7"/>
    <p:sldId id="362" r:id="rId8"/>
    <p:sldId id="363" r:id="rId9"/>
    <p:sldId id="364" r:id="rId10"/>
    <p:sldId id="365" r:id="rId11"/>
    <p:sldId id="366" r:id="rId12"/>
    <p:sldId id="367" r:id="rId13"/>
    <p:sldId id="335" r:id="rId14"/>
    <p:sldId id="368" r:id="rId15"/>
    <p:sldId id="369" r:id="rId16"/>
    <p:sldId id="370" r:id="rId17"/>
    <p:sldId id="371" r:id="rId18"/>
    <p:sldId id="372" r:id="rId19"/>
    <p:sldId id="336" r:id="rId20"/>
    <p:sldId id="373" r:id="rId21"/>
    <p:sldId id="337" r:id="rId22"/>
    <p:sldId id="374" r:id="rId23"/>
    <p:sldId id="375" r:id="rId24"/>
    <p:sldId id="376" r:id="rId25"/>
    <p:sldId id="377" r:id="rId26"/>
    <p:sldId id="378" r:id="rId27"/>
    <p:sldId id="380" r:id="rId28"/>
    <p:sldId id="381" r:id="rId29"/>
    <p:sldId id="382" r:id="rId30"/>
    <p:sldId id="383" r:id="rId31"/>
    <p:sldId id="384" r:id="rId32"/>
    <p:sldId id="385" r:id="rId33"/>
    <p:sldId id="386" r:id="rId34"/>
    <p:sldId id="387" r:id="rId35"/>
    <p:sldId id="388" r:id="rId36"/>
    <p:sldId id="389" r:id="rId37"/>
    <p:sldId id="390" r:id="rId38"/>
    <p:sldId id="391" r:id="rId39"/>
    <p:sldId id="392" r:id="rId40"/>
    <p:sldId id="393" r:id="rId41"/>
    <p:sldId id="394" r:id="rId42"/>
    <p:sldId id="395" r:id="rId43"/>
    <p:sldId id="396" r:id="rId44"/>
    <p:sldId id="397" r:id="rId45"/>
    <p:sldId id="398" r:id="rId46"/>
    <p:sldId id="399" r:id="rId47"/>
    <p:sldId id="400" r:id="rId48"/>
    <p:sldId id="401" r:id="rId49"/>
    <p:sldId id="402" r:id="rId50"/>
    <p:sldId id="403" r:id="rId51"/>
    <p:sldId id="404" r:id="rId52"/>
    <p:sldId id="405" r:id="rId53"/>
    <p:sldId id="406" r:id="rId54"/>
    <p:sldId id="407" r:id="rId55"/>
    <p:sldId id="408" r:id="rId56"/>
    <p:sldId id="409" r:id="rId57"/>
    <p:sldId id="410" r:id="rId58"/>
    <p:sldId id="411" r:id="rId59"/>
    <p:sldId id="412" r:id="rId60"/>
    <p:sldId id="413" r:id="rId61"/>
    <p:sldId id="414" r:id="rId62"/>
    <p:sldId id="415" r:id="rId63"/>
    <p:sldId id="416" r:id="rId64"/>
    <p:sldId id="417" r:id="rId65"/>
    <p:sldId id="418" r:id="rId66"/>
    <p:sldId id="419" r:id="rId67"/>
    <p:sldId id="420" r:id="rId68"/>
    <p:sldId id="421" r:id="rId69"/>
    <p:sldId id="422" r:id="rId70"/>
    <p:sldId id="423" r:id="rId71"/>
    <p:sldId id="424" r:id="rId72"/>
    <p:sldId id="425" r:id="rId73"/>
    <p:sldId id="426" r:id="rId74"/>
    <p:sldId id="427" r:id="rId75"/>
    <p:sldId id="428" r:id="rId76"/>
    <p:sldId id="429" r:id="rId77"/>
    <p:sldId id="430" r:id="rId78"/>
    <p:sldId id="431" r:id="rId79"/>
    <p:sldId id="432" r:id="rId80"/>
    <p:sldId id="433" r:id="rId81"/>
    <p:sldId id="434" r:id="rId82"/>
    <p:sldId id="435" r:id="rId83"/>
    <p:sldId id="436" r:id="rId84"/>
    <p:sldId id="437" r:id="rId85"/>
    <p:sldId id="438" r:id="rId86"/>
    <p:sldId id="439" r:id="rId87"/>
    <p:sldId id="440" r:id="rId88"/>
    <p:sldId id="441" r:id="rId89"/>
    <p:sldId id="442" r:id="rId90"/>
    <p:sldId id="443" r:id="rId91"/>
    <p:sldId id="444" r:id="rId92"/>
    <p:sldId id="445" r:id="rId93"/>
    <p:sldId id="446" r:id="rId94"/>
    <p:sldId id="447" r:id="rId95"/>
    <p:sldId id="448" r:id="rId96"/>
    <p:sldId id="449" r:id="rId97"/>
    <p:sldId id="450" r:id="rId98"/>
    <p:sldId id="451" r:id="rId99"/>
    <p:sldId id="452" r:id="rId100"/>
    <p:sldId id="453" r:id="rId101"/>
    <p:sldId id="454" r:id="rId102"/>
    <p:sldId id="455" r:id="rId103"/>
    <p:sldId id="456" r:id="rId104"/>
    <p:sldId id="457" r:id="rId105"/>
    <p:sldId id="458" r:id="rId106"/>
    <p:sldId id="459" r:id="rId107"/>
    <p:sldId id="460" r:id="rId108"/>
    <p:sldId id="461" r:id="rId109"/>
    <p:sldId id="462" r:id="rId110"/>
    <p:sldId id="464" r:id="rId111"/>
    <p:sldId id="465" r:id="rId112"/>
    <p:sldId id="466" r:id="rId113"/>
    <p:sldId id="467" r:id="rId114"/>
    <p:sldId id="468" r:id="rId115"/>
    <p:sldId id="469" r:id="rId116"/>
    <p:sldId id="470" r:id="rId117"/>
    <p:sldId id="471" r:id="rId118"/>
    <p:sldId id="472" r:id="rId119"/>
    <p:sldId id="473" r:id="rId120"/>
    <p:sldId id="474" r:id="rId121"/>
    <p:sldId id="475" r:id="rId122"/>
    <p:sldId id="476" r:id="rId123"/>
    <p:sldId id="477" r:id="rId124"/>
    <p:sldId id="478" r:id="rId125"/>
    <p:sldId id="479" r:id="rId126"/>
    <p:sldId id="480" r:id="rId127"/>
    <p:sldId id="481" r:id="rId128"/>
    <p:sldId id="482" r:id="rId129"/>
    <p:sldId id="483" r:id="rId130"/>
    <p:sldId id="484" r:id="rId131"/>
    <p:sldId id="485" r:id="rId132"/>
    <p:sldId id="486" r:id="rId133"/>
    <p:sldId id="489" r:id="rId134"/>
    <p:sldId id="487" r:id="rId135"/>
    <p:sldId id="488" r:id="rId136"/>
    <p:sldId id="490" r:id="rId137"/>
    <p:sldId id="491" r:id="rId138"/>
    <p:sldId id="492" r:id="rId139"/>
    <p:sldId id="493" r:id="rId140"/>
    <p:sldId id="494" r:id="rId141"/>
    <p:sldId id="495" r:id="rId142"/>
    <p:sldId id="287" r:id="rId14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A234"/>
    <a:srgbClr val="8CC345"/>
    <a:srgbClr val="009900"/>
    <a:srgbClr val="006859"/>
    <a:srgbClr val="004C41"/>
    <a:srgbClr val="CECCCC"/>
    <a:srgbClr val="0038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15" autoAdjust="0"/>
    <p:restoredTop sz="94660"/>
  </p:normalViewPr>
  <p:slideViewPr>
    <p:cSldViewPr snapToGrid="0">
      <p:cViewPr varScale="1">
        <p:scale>
          <a:sx n="94" d="100"/>
          <a:sy n="94" d="100"/>
        </p:scale>
        <p:origin x="-798" y="-96"/>
      </p:cViewPr>
      <p:guideLst>
        <p:guide orient="horz" pos="1634"/>
        <p:guide pos="2880"/>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2020/8/3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extLst>
      <p:ext uri="{BB962C8B-B14F-4D97-AF65-F5344CB8AC3E}">
        <p14:creationId xmlns:p14="http://schemas.microsoft.com/office/powerpoint/2010/main" xmlns="" val="183567964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100</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101</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102</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103</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104</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105</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106</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107</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108</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110</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111</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112</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113</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114</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115</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116</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117</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118</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120</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121</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122</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123</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124</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125</a:t>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126</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127</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128</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130</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131</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132</a:t>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133</a:t>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134</a:t>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135</a:t>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136</a:t>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137</a:t>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138</a:t>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140</a:t>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141</a:t>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86</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87</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88</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90</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91</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92</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93</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94</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95</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96</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97</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98</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7"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10"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6"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2020/8/3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1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1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microsoft.com/office/2007/relationships/hdphoto" Target="../../clipboard/media/image2.wdp"/></Relationships>
</file>

<file path=ppt/slides/_rels/slide5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9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
          <p:cNvSpPr/>
          <p:nvPr/>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004C41"/>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004C41"/>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14" name="PA_矩形 3"/>
          <p:cNvSpPr txBox="1">
            <a:spLocks noChangeArrowheads="1"/>
          </p:cNvSpPr>
          <p:nvPr>
            <p:custDataLst>
              <p:tags r:id="rId2"/>
            </p:custDataLst>
          </p:nvPr>
        </p:nvSpPr>
        <p:spPr bwMode="auto">
          <a:xfrm>
            <a:off x="1722120" y="2060682"/>
            <a:ext cx="6342541" cy="14521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4800" b="1" dirty="0" smtClean="0">
                <a:solidFill>
                  <a:srgbClr val="004C41"/>
                </a:solidFill>
                <a:latin typeface="+mj-ea"/>
                <a:cs typeface="+mn-ea"/>
                <a:sym typeface="+mn-lt"/>
              </a:rPr>
              <a:t>电动</a:t>
            </a:r>
            <a:r>
              <a:rPr sz="4800" b="1" dirty="0" err="1" smtClean="0">
                <a:solidFill>
                  <a:srgbClr val="004C41"/>
                </a:solidFill>
                <a:latin typeface="+mj-ea"/>
                <a:cs typeface="+mn-ea"/>
                <a:sym typeface="+mn-lt"/>
              </a:rPr>
              <a:t>汽车</a:t>
            </a:r>
            <a:r>
              <a:rPr lang="zh-CN" altLang="en-US" sz="4800" b="1" dirty="0" smtClean="0">
                <a:solidFill>
                  <a:srgbClr val="004C41"/>
                </a:solidFill>
                <a:latin typeface="+mj-ea"/>
                <a:cs typeface="+mn-ea"/>
                <a:sym typeface="+mn-lt"/>
              </a:rPr>
              <a:t>驱动电机及控制</a:t>
            </a:r>
            <a:r>
              <a:rPr sz="4800" b="1" dirty="0" err="1" smtClean="0">
                <a:solidFill>
                  <a:srgbClr val="004C41"/>
                </a:solidFill>
                <a:latin typeface="+mj-ea"/>
                <a:cs typeface="+mn-ea"/>
                <a:sym typeface="+mn-lt"/>
              </a:rPr>
              <a:t>技术</a:t>
            </a:r>
            <a:endParaRPr sz="4800" b="1" dirty="0">
              <a:solidFill>
                <a:srgbClr val="004C41"/>
              </a:solidFill>
              <a:latin typeface="+mj-ea"/>
              <a:cs typeface="+mn-ea"/>
              <a:sym typeface="+mn-lt"/>
            </a:endParaRPr>
          </a:p>
        </p:txBody>
      </p:sp>
      <p:sp>
        <p:nvSpPr>
          <p:cNvPr id="23" name="任意多边形 22"/>
          <p:cNvSpPr/>
          <p:nvPr/>
        </p:nvSpPr>
        <p:spPr>
          <a:xfrm>
            <a:off x="1475021" y="1316382"/>
            <a:ext cx="6888884" cy="2592677"/>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15773" y="602367"/>
            <a:ext cx="2478810" cy="11009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6" grpId="0" animBg="1"/>
      <p:bldP spid="44" grpId="0" animBg="1"/>
      <p:bldP spid="42" grpId="0" animBg="1"/>
      <p:bldP spid="43" grpId="0" bldLvl="0" animBg="1"/>
      <p:bldP spid="14" grpId="0" bldLvl="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）复励直流电动机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励直流电动机有并励和串励两个励磁绕组，电动机的磁通由两个绕组内的励磁电流产生，若串励绕组产生的磁通势与并励绕组产生的磁通势方向相同，则称为积复励。若两个磁通势方向相反，则称为差复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的永磁励磁部分采用高磁性材料钕铁硼，运行效率高。由于电动机永磁励磁部分有稳定的磁场，因此用该类电动机构成驱动系统时易实现再生制动功能。同时由于电动机增加了增磁绕组，通过控制励磁绕组的励磁电流或励磁磁场的大小，能克服纯永磁他励直流电动机不能产生足够的输出转矩来满足电动汽车低速或爬坡时的大转矩要求的缺陷，而电动机的质量或体积比串励直流电动机的小。</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矢量控制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本身也存在如下的缺陷。</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转子磁链的准确观测存在一定的难度，转子磁链的计算对电动机的参数有较强的依赖性，因此对参数变化较为敏感。为了克服这一问题，出现了多种参数辨识方法，但这些方法进一步增加了系统的复杂性。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由于需要进行解耦运算，采用了矢量旋转变换，系统计算比较复杂。</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但是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矢量控制系统能实现高精度、高动态响应性能和大范围的调速或何服控制。随着工业领域对高性能伺服系统需求的不断增加，尤其是数控、机器人等方面技术的发展，永磁同步电动机矢量控制系统作为一种相对比较成熟的控制策略具有广阔的应用前景。</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下图是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某电动汽车用永磁同步电动机矢量控制系统框图。从图中可知，通过分别控制永磁同步电动机的实际电流值</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，与给定电流值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，，实现其转速与转矩控制。并且</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独立控制，便于实现各种先进的控制策略。</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4" descr="3d38"/>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802765" y="2227262"/>
            <a:ext cx="5274310" cy="2578735"/>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38480" y="740133"/>
            <a:ext cx="8097520" cy="5009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）弱磁控制。</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弱磁控制思想来自他励直流电动机调磁控制。对于他励直流电动机，当其电枢端电压达到最高电压时，为使电动机能运行于更高转速，采取降低电动机励磁电流的方法，以平衡电压。在永磁同步电动机电压达到逆变器所能输出的电压极限后，要想继续提高转速，也要采取弱磁增速的办法。</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励磁磁动势由永磁体产生，无法像他励直流电动机那样通过调节励磁电流实现弱磁。传统方法是通过调节定子电流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，增加定子直轴去磁电流分量实现弱升速，为保证电动机电枢电流幅值不超过极限值，转矩电流分量 </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应随之减小，因此这种弱磁控制过程本质上就是在保持电动机端电压不变情况下减小输出转矩的过程，永磁同步电动机直轴电枢反应比较微弱，因此需要较大的去磁电流才能起到去磁增速作用，在电动机工作在额定电流的情况下，去磁电流的增加有限，因此采用这种方法所能得到的弱磁增速范围也是有限的。</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永磁同步电动机具体应用要求的不同，可以采用的控制方法主要有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id=0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cosφ</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控制、恒磁链控制、最大转矩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电流比控制、弱磁控制、最大输出功率控制等。当电动汽车正常行驶时，电动机转速处于基速以下运行，在定子电流给定的情况下，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的电磁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转矩，                这样</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只要控制</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大小就能控制转速和转矩，实现矢量控制；当电动机转速在基速以上时，由于永磁体的励磁磁链为常数，电动机感应电动势随着电动机转速成正比增加，电动机感应电压也跟随提高，但是电动机相电压和相电流的有效值的极限值受到与电动机端相连的逆变器的直流侧电压和逆变器最大输出电流的限制，所以必须进行弱磁升速。通过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来控制磁链，通过控制</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来控制转速，实现矢量控制。在实际控制中，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不能直接被检测，所以必须通过实时检测到的三相电流和电动机转子位置经坐标变换得到。</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2690" name="Picture 2" descr="C:\Windows\temp\ksohtml688\wps9.png"/>
          <p:cNvPicPr>
            <a:picLocks noChangeAspect="1" noChangeArrowheads="1"/>
          </p:cNvPicPr>
          <p:nvPr/>
        </p:nvPicPr>
        <p:blipFill>
          <a:blip r:embed="rId3" cstate="print"/>
          <a:srcRect/>
          <a:stretch>
            <a:fillRect/>
          </a:stretch>
        </p:blipFill>
        <p:spPr bwMode="auto">
          <a:xfrm>
            <a:off x="2406014" y="2189479"/>
            <a:ext cx="936626" cy="320425"/>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直接转矩控制系统原理图如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示，它由永磁同步电动机、逆变器、磁链和转矩计算及扇区判断模块、速度传感器、开关表及调节器模块组成。</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6" descr="3d39"/>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963103" y="2175993"/>
            <a:ext cx="4539297" cy="2808756"/>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工作原理及控制过程如下</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检测逆变器输出的三相相电流及逆变器直流侧电压，利用坐标变换和系统控制规律可计算出电动机的定子磁链；根据计算的磁链和实测的电流来计算电动机的瞬时转矩；再根据</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α</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β</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轴定子磁链来判别其位置所在的扇区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；速度调节器根据转速参考值和实际转速的偏差来确定转矩参考值，并与反馈转矩相比较，得到的偏差经滞环比较器得到转矩的控制信号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，电动机的转速可通过光电编码器获得，也可以通过定子磁链的旋转速度估计得到，实现无速度传感器运行；定子磁链参考值与实际值比较后得到的偏差经同样滞环比较器产生磁链的控制信号中三个控制信号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经过开关表选取电压矢量，确定出适当的开关状态，控制逆变器进而驱动永磁同步电动机。</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40133"/>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）智能控制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为了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提高永磁同步电动机的控制性能和控制精度，模糊控制、神经网络控制等开始应用于同步电动机的控制。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采用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智能控制方法的永磁同步电动机控制系统，在多环控制结构中，智能控制器处于最外环充当速度控制器，而内环电流控制、转矩控制仍采用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PI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控制、直接转矩控制这些方法，这主要是因为外环是决定系统的根本因素，而内环主要的作用是改造对象特性以利于外环的控制，各种扰动给内环带来的误差可以由外环控制或抑制。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永磁同步电动机系统中应用智能控制时，也不能完全摒弃传统的控制方法，必须将两者很好地结合起来，才能彼此取长补短，使系统的性能达到最优。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）能够描述开关磁阻电机的结构。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）能够描述开关磁阻电机的工作原理。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）能够描述开关磁阻电机的特性。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能力</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）能够分析不同开关磁阻电机的结构特点。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）能够分析开关磁阻电机的特性。</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任务引入</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的研究最早可以追测到</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19</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世纪</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年代，英国研究者将其应用于机车牵引系统。然而，直到</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世纪</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年代，由于电力电子技术、计算机技术和自动控制理论的发展，开关磁阻电动机的设计开发才得以全面开展，磁阻电动机的优点才被广泛了解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80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年代初随着电力电子、微电脑和控制理论的迅速发展而发展起来的一种新型调速驱动电机，具有结构简单、运行可靠、成本低、效率高等突出优点，目前已成为直流电动机、交流电动机和永磁电动机调速系统强有力的竞争者。</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750396"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结构分析</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定子与转子都是由硅钢片叠压而成，均采用凸极结构形式。定子和转子的凸极有很多组合方式，开关磁阻电动机的定子凸极数量为偶数，转子凸极也为偶数，一般转子比定子少两个，共同组成不同极数的开关磁阻电动机。最常见的三相</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开关磁阻电动机的定子上有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个凸极，转子上有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个凸极，四相</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8/6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开关磁阻电动机的定子上有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8</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个凸极，转子上有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个凸极。三相</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开关磁阻电动机的定、转子结构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示。开关磁阻电动机结构组合形式如表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2-6-1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l="6302" t="5870" r="7143" b="8578"/>
          <a:stretch>
            <a:fillRect/>
          </a:stretch>
        </p:blipFill>
        <p:spPr>
          <a:xfrm>
            <a:off x="3738245" y="3098800"/>
            <a:ext cx="1975281" cy="1817052"/>
          </a:xfrm>
          <a:prstGeom prst="rect">
            <a:avLst/>
          </a:prstGeom>
          <a:noFill/>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145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各种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励磁方式直流电动机的电路如图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2-1-1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所示，图中</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If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为励磁电流；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U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为电源电压；</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Uf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为励磁电压；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为负载电流。</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7" descr="3-1-7"/>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142364" y="2113280"/>
            <a:ext cx="6833236" cy="2188346"/>
          </a:xfrm>
          <a:prstGeom prst="rect">
            <a:avLst/>
          </a:prstGeom>
          <a:noFill/>
          <a:ln>
            <a:noFill/>
          </a:ln>
        </p:spPr>
      </p:pic>
      <p:sp>
        <p:nvSpPr>
          <p:cNvPr id="6" name="TextBox 5"/>
          <p:cNvSpPr txBox="1"/>
          <p:nvPr/>
        </p:nvSpPr>
        <p:spPr>
          <a:xfrm>
            <a:off x="1574800" y="4358640"/>
            <a:ext cx="894080" cy="300082"/>
          </a:xfrm>
          <a:prstGeom prst="rect">
            <a:avLst/>
          </a:prstGeom>
          <a:noFill/>
        </p:spPr>
        <p:txBody>
          <a:bodyPr wrap="square" rtlCol="0">
            <a:spAutoFit/>
          </a:bodyPr>
          <a:lstStyle/>
          <a:p>
            <a:r>
              <a:rPr lang="zh-CN" altLang="en-US" dirty="0" smtClean="0"/>
              <a:t>他励</a:t>
            </a:r>
            <a:endParaRPr lang="zh-CN" altLang="en-US" dirty="0"/>
          </a:p>
        </p:txBody>
      </p:sp>
      <p:sp>
        <p:nvSpPr>
          <p:cNvPr id="9" name="TextBox 8"/>
          <p:cNvSpPr txBox="1"/>
          <p:nvPr/>
        </p:nvSpPr>
        <p:spPr>
          <a:xfrm>
            <a:off x="3281680" y="4358640"/>
            <a:ext cx="1168400" cy="300082"/>
          </a:xfrm>
          <a:prstGeom prst="rect">
            <a:avLst/>
          </a:prstGeom>
          <a:noFill/>
        </p:spPr>
        <p:txBody>
          <a:bodyPr wrap="square" rtlCol="0">
            <a:spAutoFit/>
          </a:bodyPr>
          <a:lstStyle/>
          <a:p>
            <a:r>
              <a:rPr lang="zh-CN" altLang="en-US" dirty="0" smtClean="0"/>
              <a:t>并励</a:t>
            </a:r>
            <a:endParaRPr lang="zh-CN" altLang="en-US" dirty="0"/>
          </a:p>
        </p:txBody>
      </p:sp>
      <p:sp>
        <p:nvSpPr>
          <p:cNvPr id="10" name="TextBox 9"/>
          <p:cNvSpPr txBox="1"/>
          <p:nvPr/>
        </p:nvSpPr>
        <p:spPr>
          <a:xfrm>
            <a:off x="5069840" y="4358640"/>
            <a:ext cx="640080" cy="300082"/>
          </a:xfrm>
          <a:prstGeom prst="rect">
            <a:avLst/>
          </a:prstGeom>
          <a:noFill/>
        </p:spPr>
        <p:txBody>
          <a:bodyPr wrap="square" rtlCol="0">
            <a:spAutoFit/>
          </a:bodyPr>
          <a:lstStyle/>
          <a:p>
            <a:r>
              <a:rPr lang="zh-CN" altLang="en-US" dirty="0" smtClean="0"/>
              <a:t>串励</a:t>
            </a:r>
            <a:endParaRPr lang="zh-CN" altLang="en-US" dirty="0"/>
          </a:p>
        </p:txBody>
      </p:sp>
      <p:sp>
        <p:nvSpPr>
          <p:cNvPr id="11" name="TextBox 10"/>
          <p:cNvSpPr txBox="1"/>
          <p:nvPr/>
        </p:nvSpPr>
        <p:spPr>
          <a:xfrm>
            <a:off x="6888480" y="4348480"/>
            <a:ext cx="680720" cy="300082"/>
          </a:xfrm>
          <a:prstGeom prst="rect">
            <a:avLst/>
          </a:prstGeom>
          <a:noFill/>
        </p:spPr>
        <p:txBody>
          <a:bodyPr wrap="square" rtlCol="0">
            <a:spAutoFit/>
          </a:bodyPr>
          <a:lstStyle/>
          <a:p>
            <a:r>
              <a:rPr lang="zh-CN" altLang="en-US" dirty="0" smtClean="0"/>
              <a:t>复励</a:t>
            </a:r>
            <a:endParaRPr lang="zh-CN" altLang="en-US" dirty="0"/>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02724" y="828508"/>
            <a:ext cx="7750396" cy="4085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四、开关磁阻电动机</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结构分析</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的定了和转子为双凸极结构，只在电动机的定子上安装有集中励磁绕组，在相互对称的两个定子凸极上的绕组为串联形式，构成一相。 定子励磁绕组的端部较短，没有相间跨接线，磁通量集中于磁极区，通过定子绕组电流励磁。在电动机的转子上没有滑环、绕组或永磁体等，转子的旋转依靠定子绕组所产生的电磁力。各相磁路的磁阻随转子的位置变化而变化。</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9" name="表格 8"/>
          <p:cNvGraphicFramePr>
            <a:graphicFrameLocks noGrp="1"/>
          </p:cNvGraphicFramePr>
          <p:nvPr/>
        </p:nvGraphicFramePr>
        <p:xfrm>
          <a:off x="1249680" y="1667510"/>
          <a:ext cx="6756400" cy="1390652"/>
        </p:xfrm>
        <a:graphic>
          <a:graphicData uri="http://schemas.openxmlformats.org/drawingml/2006/table">
            <a:tbl>
              <a:tblPr firstRow="1" bandRow="1">
                <a:tableStyleId>{5C22544A-7EE6-4342-B048-85BDC9FD1C3A}</a:tableStyleId>
              </a:tblPr>
              <a:tblGrid>
                <a:gridCol w="1013460"/>
                <a:gridCol w="675640"/>
                <a:gridCol w="844550"/>
                <a:gridCol w="844550"/>
                <a:gridCol w="844550"/>
                <a:gridCol w="844550"/>
                <a:gridCol w="844550"/>
                <a:gridCol w="844550"/>
              </a:tblGrid>
              <a:tr h="347663">
                <a:tc>
                  <a:txBody>
                    <a:bodyPr/>
                    <a:lstStyle/>
                    <a:p>
                      <a:pPr algn="ctr"/>
                      <a:r>
                        <a:rPr lang="zh-CN" altLang="en-US" sz="1400" b="0" kern="0" dirty="0" smtClean="0">
                          <a:solidFill>
                            <a:srgbClr val="000000"/>
                          </a:solidFill>
                          <a:latin typeface="宋体"/>
                          <a:ea typeface="宋体"/>
                          <a:cs typeface="Times New Roman"/>
                        </a:rPr>
                        <a:t>项数</a:t>
                      </a:r>
                      <a:endParaRPr lang="zh-CN" altLang="en-US" sz="1400" b="0" kern="0" dirty="0">
                        <a:solidFill>
                          <a:srgbClr val="000000"/>
                        </a:solidFill>
                        <a:latin typeface="宋体"/>
                        <a:ea typeface="宋体"/>
                        <a:cs typeface="Times New Roman"/>
                      </a:endParaRPr>
                    </a:p>
                  </a:txBody>
                  <a:tcP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3</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4</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5</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6</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7</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8</a:t>
                      </a:r>
                      <a:endParaRPr lang="zh-CN" altLang="en-US" sz="1100" b="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b="0" kern="0" dirty="0">
                          <a:solidFill>
                            <a:srgbClr val="000000"/>
                          </a:solidFill>
                          <a:latin typeface="宋体"/>
                          <a:ea typeface="宋体"/>
                          <a:cs typeface="Times New Roman"/>
                        </a:rPr>
                        <a:t>9</a:t>
                      </a:r>
                      <a:endParaRPr lang="zh-CN" altLang="en-US" sz="1100" b="0" kern="100" dirty="0">
                        <a:latin typeface="Calibri"/>
                        <a:ea typeface="宋体"/>
                        <a:cs typeface="Times New Roman"/>
                      </a:endParaRPr>
                    </a:p>
                  </a:txBody>
                  <a:tcPr marL="68580" marR="68580" anchor="ctr"/>
                </a:tc>
              </a:tr>
              <a:tr h="347663">
                <a:tc>
                  <a:txBody>
                    <a:bodyPr/>
                    <a:lstStyle/>
                    <a:p>
                      <a:pPr marL="0" marR="0" algn="ctr">
                        <a:spcBef>
                          <a:spcPts val="0"/>
                        </a:spcBef>
                        <a:spcAft>
                          <a:spcPts val="0"/>
                        </a:spcAft>
                      </a:pPr>
                      <a:r>
                        <a:rPr lang="zh-CN" altLang="en-US" sz="1400" kern="0" dirty="0">
                          <a:solidFill>
                            <a:srgbClr val="000000"/>
                          </a:solidFill>
                          <a:latin typeface="宋体"/>
                          <a:ea typeface="宋体"/>
                          <a:cs typeface="Times New Roman"/>
                        </a:rPr>
                        <a:t>定子极数</a:t>
                      </a:r>
                      <a:r>
                        <a:rPr lang="en-US" sz="1400" kern="0" dirty="0">
                          <a:solidFill>
                            <a:srgbClr val="000000"/>
                          </a:solidFill>
                          <a:latin typeface="宋体"/>
                          <a:ea typeface="宋体"/>
                          <a:cs typeface="Times New Roman"/>
                        </a:rPr>
                        <a:t>N</a:t>
                      </a:r>
                      <a:r>
                        <a:rPr lang="en-US" sz="1400" kern="0" baseline="-25000" dirty="0">
                          <a:solidFill>
                            <a:srgbClr val="000000"/>
                          </a:solidFill>
                          <a:latin typeface="宋体"/>
                          <a:ea typeface="宋体"/>
                          <a:cs typeface="Times New Roman"/>
                        </a:rPr>
                        <a:t>s</a:t>
                      </a:r>
                      <a:endParaRPr 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6</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8</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10</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dirty="0">
                          <a:solidFill>
                            <a:srgbClr val="000000"/>
                          </a:solidFill>
                          <a:latin typeface="宋体"/>
                          <a:ea typeface="宋体"/>
                          <a:cs typeface="Times New Roman"/>
                        </a:rPr>
                        <a:t>12</a:t>
                      </a:r>
                      <a:endParaRPr lang="zh-CN" alt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14</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16</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18</a:t>
                      </a:r>
                      <a:endParaRPr lang="zh-CN" altLang="en-US" sz="1100" kern="100">
                        <a:latin typeface="Calibri"/>
                        <a:ea typeface="宋体"/>
                        <a:cs typeface="Times New Roman"/>
                      </a:endParaRPr>
                    </a:p>
                  </a:txBody>
                  <a:tcPr marL="68580" marR="68580" anchor="ctr"/>
                </a:tc>
              </a:tr>
              <a:tr h="347663">
                <a:tc>
                  <a:txBody>
                    <a:bodyPr/>
                    <a:lstStyle/>
                    <a:p>
                      <a:pPr marL="0" marR="0" algn="ctr">
                        <a:spcBef>
                          <a:spcPts val="0"/>
                        </a:spcBef>
                        <a:spcAft>
                          <a:spcPts val="0"/>
                        </a:spcAft>
                      </a:pPr>
                      <a:r>
                        <a:rPr lang="zh-CN" altLang="en-US" sz="1400" kern="0" dirty="0">
                          <a:solidFill>
                            <a:srgbClr val="000000"/>
                          </a:solidFill>
                          <a:latin typeface="宋体"/>
                          <a:ea typeface="宋体"/>
                          <a:cs typeface="Times New Roman"/>
                        </a:rPr>
                        <a:t>转子极数</a:t>
                      </a:r>
                      <a:r>
                        <a:rPr lang="en-US" sz="1400" kern="0" dirty="0">
                          <a:solidFill>
                            <a:srgbClr val="000000"/>
                          </a:solidFill>
                          <a:latin typeface="宋体"/>
                          <a:ea typeface="宋体"/>
                          <a:cs typeface="Times New Roman"/>
                        </a:rPr>
                        <a:t>N</a:t>
                      </a:r>
                      <a:r>
                        <a:rPr lang="en-US" sz="1400" kern="0" baseline="-25000" dirty="0">
                          <a:solidFill>
                            <a:srgbClr val="000000"/>
                          </a:solidFill>
                          <a:latin typeface="宋体"/>
                          <a:ea typeface="宋体"/>
                          <a:cs typeface="Times New Roman"/>
                        </a:rPr>
                        <a:t>r</a:t>
                      </a:r>
                      <a:endParaRPr 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4</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dirty="0">
                          <a:solidFill>
                            <a:srgbClr val="000000"/>
                          </a:solidFill>
                          <a:latin typeface="宋体"/>
                          <a:ea typeface="宋体"/>
                          <a:cs typeface="Times New Roman"/>
                        </a:rPr>
                        <a:t>6</a:t>
                      </a:r>
                      <a:endParaRPr lang="zh-CN" alt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8</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dirty="0">
                          <a:solidFill>
                            <a:srgbClr val="000000"/>
                          </a:solidFill>
                          <a:latin typeface="宋体"/>
                          <a:ea typeface="宋体"/>
                          <a:cs typeface="Times New Roman"/>
                        </a:rPr>
                        <a:t>10</a:t>
                      </a:r>
                      <a:endParaRPr lang="zh-CN" alt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12</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14</a:t>
                      </a:r>
                      <a:endParaRPr lang="zh-CN" alt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400" kern="0">
                          <a:solidFill>
                            <a:srgbClr val="000000"/>
                          </a:solidFill>
                          <a:latin typeface="宋体"/>
                          <a:ea typeface="宋体"/>
                          <a:cs typeface="Times New Roman"/>
                        </a:rPr>
                        <a:t>16</a:t>
                      </a:r>
                      <a:endParaRPr lang="zh-CN" altLang="en-US" sz="1100" kern="100">
                        <a:latin typeface="Calibri"/>
                        <a:ea typeface="宋体"/>
                        <a:cs typeface="Times New Roman"/>
                      </a:endParaRPr>
                    </a:p>
                  </a:txBody>
                  <a:tcPr marL="68580" marR="68580" anchor="ctr"/>
                </a:tc>
              </a:tr>
              <a:tr h="347663">
                <a:tc>
                  <a:txBody>
                    <a:bodyPr/>
                    <a:lstStyle/>
                    <a:p>
                      <a:pPr marL="0" marR="0" algn="ctr">
                        <a:spcBef>
                          <a:spcPts val="0"/>
                        </a:spcBef>
                        <a:spcAft>
                          <a:spcPts val="0"/>
                        </a:spcAft>
                      </a:pPr>
                      <a:r>
                        <a:rPr lang="zh-CN" altLang="en-US" sz="1400" kern="0" dirty="0">
                          <a:solidFill>
                            <a:srgbClr val="000000"/>
                          </a:solidFill>
                          <a:latin typeface="宋体"/>
                          <a:ea typeface="宋体"/>
                          <a:cs typeface="Times New Roman"/>
                        </a:rPr>
                        <a:t>步进角</a:t>
                      </a:r>
                      <a:endParaRPr lang="zh-CN" altLang="en-US" sz="110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30º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15º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9º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6º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4.28º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a:solidFill>
                            <a:srgbClr val="000000"/>
                          </a:solidFill>
                          <a:latin typeface="宋体"/>
                          <a:ea typeface="宋体"/>
                          <a:cs typeface="Times New Roman"/>
                        </a:rPr>
                        <a:t>3.21º</a:t>
                      </a:r>
                      <a:endParaRPr lang="en-US" sz="110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sz="1400" kern="0" dirty="0">
                          <a:solidFill>
                            <a:srgbClr val="000000"/>
                          </a:solidFill>
                          <a:latin typeface="宋体"/>
                          <a:ea typeface="宋体"/>
                          <a:cs typeface="Times New Roman"/>
                        </a:rPr>
                        <a:t>2.5º</a:t>
                      </a:r>
                      <a:endParaRPr lang="en-US" sz="1100" kern="100" dirty="0">
                        <a:latin typeface="Calibri"/>
                        <a:ea typeface="宋体"/>
                        <a:cs typeface="Times New Roman"/>
                      </a:endParaRPr>
                    </a:p>
                  </a:txBody>
                  <a:tcPr marL="68580" marR="68580" anchor="ctr"/>
                </a:tc>
              </a:tr>
            </a:tbl>
          </a:graphicData>
        </a:graphic>
      </p:graphicFrame>
      <p:sp>
        <p:nvSpPr>
          <p:cNvPr id="10" name="TextBox 9"/>
          <p:cNvSpPr txBox="1"/>
          <p:nvPr/>
        </p:nvSpPr>
        <p:spPr>
          <a:xfrm>
            <a:off x="3281680" y="1361440"/>
            <a:ext cx="2794000" cy="300082"/>
          </a:xfrm>
          <a:prstGeom prst="rect">
            <a:avLst/>
          </a:prstGeom>
          <a:noFill/>
        </p:spPr>
        <p:txBody>
          <a:bodyPr wrap="square" rtlCol="0">
            <a:spAutoFit/>
          </a:bodyPr>
          <a:lstStyle/>
          <a:p>
            <a:r>
              <a:rPr lang="zh-CN" altLang="en-US" dirty="0" smtClean="0"/>
              <a:t>表</a:t>
            </a:r>
            <a:r>
              <a:rPr lang="en-US" altLang="zh-CN" dirty="0" smtClean="0"/>
              <a:t>2-6-1</a:t>
            </a:r>
            <a:r>
              <a:rPr lang="zh-CN" altLang="en-US" dirty="0" smtClean="0"/>
              <a:t>定子转子凸极组合方案</a:t>
            </a:r>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2084" y="1001228"/>
            <a:ext cx="410295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二、开关磁阻电动机的工作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是基于磁阻最小原理运行的新型电动机，三相</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开关磁阻电动机的截面结构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示，每相对的两定子凸极上为相互申联的一相绕组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相绕组、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相绕组、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相绕组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，转子沿圆周均匀分布四个凸极，凸极上没有绕组线圈，定子与转子凸极之间有很小的气隙。</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contrast="20000"/>
                    </a14:imgEffect>
                    <a14:imgEffect>
                      <a14:sharpenSoften amount="25000"/>
                    </a14:imgEffect>
                  </a14:imgLayer>
                </a14:imgProps>
              </a:ext>
            </a:extLst>
          </a:blip>
          <a:stretch>
            <a:fillRect/>
          </a:stretch>
        </p:blipFill>
        <p:spPr>
          <a:xfrm>
            <a:off x="5444490" y="1202782"/>
            <a:ext cx="2907030" cy="3022508"/>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1124" y="747228"/>
            <a:ext cx="777071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二、开关磁阻电动机的工作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如图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所示，转子凸板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相凸极对齐，转子凸极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相凸极之间相差个角度</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θ(θ=30°)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。此时若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相绕组通电，</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相不通电则在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相定子中建立了一个以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为轴线的对称磁场，磁通经定子轭、定子凸极、转子凸极和转子轭闭合，</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对称磁场产生的弯曲磁力线沿逆时针方向的切向磁拉力，作用于转子上产生转矩，将转子凸极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向定子</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相轴线方向拖动，使转子逆时针方向旋转。转子凸极轴线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1 3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逐渐向定子凸极的磁极轴线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靠找，如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所示，当转子转过角度</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与定子凸极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对齐时，磁场的切向磁拉力消失，转子将不再旋转。</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3" cstate="print"/>
          <a:stretch>
            <a:fillRect/>
          </a:stretch>
        </p:blipFill>
        <p:spPr>
          <a:xfrm>
            <a:off x="2513965" y="3413760"/>
            <a:ext cx="3985319" cy="1603052"/>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1124" y="747228"/>
            <a:ext cx="777071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二、开关磁阻电动机的工作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当</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转子转过角度</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与定子凸极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 </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对齐时，如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相凸极之间相差角度</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相绕组通电，</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相不通电时，则在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相定子中建立了一个以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为轴线的对称磁场，磁通经定子轭、定子凸极、转子凸极和转子轭闭合，</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对称磁场产生的弯曲磁力线沿逆时针方向的切向磁拉力，作用于转子上产生转矩，将转子凸极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向定子</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相轴线方向拖动，使转子继续沿逆时针方向旋转。转子凸极轴线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2 4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逐渐向定子凸极的磁极轴线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靠拢，如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所示，当转子转过角度日，转子凸极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与定子凸极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对齐时，磁场的切向磁拉力消失，转子将不再旋转。</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3" cstate="print"/>
          <a:stretch>
            <a:fillRect/>
          </a:stretch>
        </p:blipFill>
        <p:spPr>
          <a:xfrm>
            <a:off x="2209165" y="3454400"/>
            <a:ext cx="4590880" cy="1554797"/>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1124" y="747228"/>
            <a:ext cx="7770716"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二、开关磁阻电动机的工作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同理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可以根据如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示对</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相进行分析，若按顺序导通和关断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绕组电流的开关，则电动机转子将按逆时针方向持续旋转：若反序导通和关断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组电流的开关时，电动机转子将顺时针方向旋转。因此，改变定子凸极磁极绕组电流的通电顺序，就可以改变开关磁阻电动机的旋转方向：改变电流的大小，则可以改变电动机的转矩和转子转速：若是控制定子凸极绕组的通电时间，则可以产生与转子旋转方向相反的制动转矩。</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3" cstate="print"/>
          <a:stretch>
            <a:fillRect/>
          </a:stretch>
        </p:blipFill>
        <p:spPr>
          <a:xfrm>
            <a:off x="1701165" y="2816542"/>
            <a:ext cx="5274310" cy="200977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31604" y="780773"/>
            <a:ext cx="777071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二、开关磁阻电动机的工作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各相绕组的电流通断是由功率变换器实现的，功率变换器是连接电源与电动机绕组的开关部件。功率变换器的线路有多种形式，并且与开关磁阻电动机的相数、绕组形式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单绕组或双绕组等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有密切关系</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各相绕组通断电看似报简单，实际情况则复杂得多，绕组断电后产生的自感电流不会立即消失，要提前关断电源进行续流。为加大转矩，相邻绕组电流导通的时间会有重叠。控制电动机的转速、转矩，也要调整功率器件的开关时间，各相绕组的导通与关断时间与定子和转子之间的相对位置有直接关系，因此开关磁阻电动机安装有转子位置传感器为准确开关各相绕组电流提供信号，各相绕组的通断电必须根据转子的位置信号与控制参数决定，这些都需要控制器对功率变换器进行控制，控制器则由微处理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单片机或</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DSP)</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以及外围接口电路组成。</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31604" y="780773"/>
            <a:ext cx="7770716"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三、开关磁阻电动机的性能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当前广泛应用的交流电动机相比，开关磁阻电动机驱动系统在设计成本、运行效率、调速性能、可靠性和散热性能等方面具有一定的优势， 进行综合分析比较，开关磁阻电动机驱动系统主要有以下几方面特点。</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结构简单、紧凑牢固，适于在高速、高温环境下运行。开关磁阻电动机为凸极结构，转子上没有绕组或永磁体，转动惯量小，易于加、减速，特别适用于高速旋转的工作环境。定子绕组为集中绕组，制造简单，且端部短而紧凑， 易于冷却。 因此该电动机适用于工作条件恶劣</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高温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甚至强振动的环境，井且维护简单，具有良好的环境适应能力。</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31604" y="780773"/>
            <a:ext cx="7770716" cy="597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三、开关磁阻电动机的性能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率转换器结构简单，容错能力强。由于转矩和励磁绕组电流方向无关，因此可以减少功率转换器的开关器件个数，系统可以短相工作，容错能力强。系统中的每个功率开关器件均直接与绕组串联，避免了直通短路的危险。因此，功率电路的保护电路可以简化，提高了系统的可靠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控参数多，调速性能好。开关磁阻电动机驱动系统参数主要有开通角、关断角、相电流幅值和相绕组电压，可控参数多，控制较为灵话，可以采用多种控制方式使电动机运行于最佳状态，而且可以在不增加辅助开关器件的情况下，实现电机四象限运行。</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起动转矩大，调速范围宽。开关磁阻电动机起动转矩较大，井且可以在较宽速度范围内实现恒功率运行，适用于频繁起停及正反方向的交普运行。</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31604" y="780773"/>
            <a:ext cx="7770716" cy="5009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三、开关磁阻电动机的性能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⑤</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效率高功耗小。由于开关磁阻电动机转子不存在绕组，降低了电动机的铜损耗，井且能在很宽的功率和转速范围内都保持高效率。</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有广泛的应用领城，目前已成功应用于电动汽车驱动系统、家用电器、工业应用以及航空航天等领城，其中电动汽车驱动系统是开关磁阻电动机较为成功的应用领域之一。</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902693"/>
            <a:ext cx="777071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开关磁阻电动机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不同于常规的感应电动机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因其自身结构的特殊性</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既可以通过控制电动机自身的参数</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如开通角、关断角</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来实现</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也可以用适用于其他电动机的控制理论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PID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控制、模糊控制等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对功率变换器部分进行控制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进而实现电动机的速度调节。</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针对</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开关磁阻电动机的自身参数进行控制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目前主要使用的几种基本控制方式有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角度位置控制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(APC)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、电流斩波控制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(CCC)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和电压控制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(VC)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励直流电动机三种类型小功率（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01-10kW</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）的电动机采用的是小型高效的永磁直流电动机，可以应用在小型、低速的搬运设备上，如电动自行车，休闲用电动汽车、高尔夫球车。电动叉车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等。</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中等</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10-100W</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）的电动机果用他励。复励或申励直流电动机，可以用于结构简单、转矩要求较大的电动货车上。</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大功率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&gt;100kW</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）直流电动机采用串励直流电动机，可用在要求低速、高转矩的专用电动车上，如矿石电动搬运车、玻璃电动搬运车等。</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811253"/>
            <a:ext cx="7770716" cy="694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角度位置控制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角度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位置控制是在加在绕组上的电压一定的情况下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通过改变绕组上主开关的开通角</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θon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和关断角</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θoff</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来改变绕组的通、断电时刻</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调节相电流的波形</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实现转速闭环控制。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根据电动势平衡方程式可知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当电动机转速较高时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旋转电动势较大</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则此时电流上升率下降</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各相的主开关器件的导通时间较短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电动机绕组的相电流不易上升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电流相对较小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便于使用角度位置控制方式。</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因为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开通角和关断角都可调节</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角度位置控制可分为变开通角、变关断角和同时改变开通角、关断角三种方式。改变开通角</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可改变电流波形的宽度、峰值和有效值的大小还可改变电流波形与电感波形的相对位置</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从而改变了电动机的转矩和转速。而关断角一般不影响电流的峰值</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但可改变电流波形的宽度及其与电感曲线的相对位置</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进而改变电流的有效值。故一般采用固定关断角、改变开通角的控制方式。</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811253"/>
            <a:ext cx="7902796" cy="597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四、开关磁阻电动机的控制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根据开关磁阻电动机的转矩特性分析可知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当电流波形主要位于电感的上升区时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产生的平均电磁转矩为正</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电动机运行在电动状态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当电流波形主要位于电感的下降区时产生的平均电磁转矩为负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电动机工作在制动状态。而通过对开通角、关断角的控制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可以使电流的波形处在绕组电感波形的不同位置</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因此可以用控制开通角、关断角的方式来使电动机运行在不同的状态。</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角度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位置控制的优点在于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转矩调节的范围宽</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可同时多相通电</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以增加电动机的输出转矩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同时减小了转矩波动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通过角度的优化</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能实现效率最优控制或转矩最优控制。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上面的分析可知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此法不适于低速场合。因为在低速时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旋转电动势较小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使电流峰值增大</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必须采取相应措施进行限流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故一般用于转速较高的场合。</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811253"/>
            <a:ext cx="7902796" cy="5655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电流斩波控制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电动势平衡方程式可知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电动机低速运行特别是起动时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旋转电动势引起的压降很小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相电流上升快</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为避免过大的电流脉冲对功率开关器件及电动机造成损坏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需要对电流峰值进行限定</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因此可采用电流的斩波控制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获取恒转矩的机械特性。电流斩波控制一般不会对开通角、关断角进行控制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它将直接选择在每相的特定导通位置对电流进行斩波控制。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目前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电流斩波控制常用的控制方案有两种</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方案一</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对电流上、下限进行限制的控制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方案二</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限制电流上限值和恒定关断时间的控制。</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770613"/>
            <a:ext cx="7902796" cy="6948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方案</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主开关器件在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θon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时导通</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绕组电流将从零开始上升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当电流增至斩波电流的上限值时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切断绕组电流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绕组承受反压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电流迅速下降</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当电流降至斩波电流的下限值时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绕组再次导通</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重复上述过程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从而形成斩波电流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直至</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θ=</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θoff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时实现相关断。方案二同方案一的区别在于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当绕组电流达最大限定值后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将主开关关断一个固定的时间后再开通</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这样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电流下降的幅度主要取决于电感量、电感变化率、转速等因素</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因此该方式的关键在于合理地选取关断时间的长度。</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斩波控制的优点在于它适用于电动机的低速调速系统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可以控制电流峰值的增长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并有很好的电流调节作用。因每相电流波形会呈现出较宽的平顶状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使得产生的转矩比较平稳</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转矩的波动相应地比其他控制方式要小。</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然而</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由于电流的峰值受到了限制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当电动机转速在负载的扰动作用下发生变化时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电流的峰值无法做出相应的改变</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使得系统的特性比较软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因此系统在负载扰动下的动态相应很缓慢。</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770613"/>
            <a:ext cx="7902796" cy="6624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电压控制</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电压控制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是保持开通角、关断角不变的前提下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使功率开关器件工作在脉冲宽度调制方式。通过调节</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PWM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波的占空比</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来调整加在绕组两端电压的平均值</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进而改变绕组电流的大小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实现对转速的调节。若增大调制脉冲的頻率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就会使电流的波形比较平滑</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电动机出力增大</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噪声减小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但对功率开关器件工作频率的要求就会增大。</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按照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续流方式的不同</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电压控制分为单管斩波和双管斩波方式。单管斩波方式中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连接在每相绕组中的上、下桥臂的两个开关管只有一个处于斩波状态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另一个一直导通。而双管斩波方式中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两个开关管同时导通和关断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对电压进行斩波控制。考虑到系统效率等因素</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实际应用中一般常用单管斩波方式。</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770613"/>
            <a:ext cx="7902796" cy="6624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电压控制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的优点在于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它通过调节绕组电压的平均值进而调节电流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因此可用在低速和高速系统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且控制简单</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但它的调速范围有限。</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实际的开关磁阻电动机驱动系统运用中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也可以采用多种控制方式相组合的方法如高速角度控制和低速电流斩波控制相组合</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变角度电压斩波控制和定角度电压斩波控制等。这些组合方式各有优势及不足</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因此必须针对不同的应用场合和不同的性能要求</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合理地选择控制方式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才能使电动机运行于最佳状态。</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dirty="0" smtClean="0"/>
              <a:t/>
            </a:r>
            <a:br>
              <a:rPr lang="zh-CN" altLang="en-US" sz="1400" dirty="0" smtClean="0"/>
            </a:br>
            <a:endParaRPr lang="zh-CN" altLang="en-US" sz="1400" dirty="0" smtClean="0"/>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770613"/>
            <a:ext cx="7902796" cy="8887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系统性能要求的不同</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控制电路的具体结构形式会有很大差异</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但一般均应包含以下</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功能：</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接收外部指令信号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如起动、转速、转向信号的操作电路。</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将给定量与控制量相比较</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并按规定算法计算出控制参数的调节量的调节器电路</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决定控制电路的工作逻辑</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如正反转相序逻辑、高低速控制方式的工作逻辑电路。</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检测系统中的有关物理量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如转速、角位移、电流和电压的传感器电路。</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当系统中某些物理量超过允许值时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采取相应保护措施的保护电路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如过电压保护和过电流保护。</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控制各被控量信号的输出电路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如控制功率开关器件的导通与关断</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指示系统的工作状况和参数状态显示电路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如指示电动机转速、指示故障保护情况的显示。</a:t>
            </a: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dirty="0" smtClean="0"/>
              <a:t/>
            </a:r>
            <a:br>
              <a:rPr lang="zh-CN" altLang="en-US" sz="1400" dirty="0" smtClean="0"/>
            </a:br>
            <a:endParaRPr lang="zh-CN" altLang="en-US" sz="1400" dirty="0" smtClean="0"/>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r>
            <a:b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b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任务五  </a:t>
            </a:r>
            <a:r>
              <a:rPr lang="zh-CN" altLang="en-US" sz="2400" b="1" dirty="0" smtClean="0"/>
              <a:t>开关</a:t>
            </a:r>
            <a:r>
              <a:rPr lang="zh-CN" altLang="en-US" sz="2400" b="1" dirty="0" smtClean="0"/>
              <a:t>磁阻</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）能够描述轮毂电机的结构。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）能够描述轮毂电机的工作原理。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）能够描述轮毂电机的特性。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能力</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）能够分析不同轮毂电机的结构特点。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）能够分析轮毂电机的特性。</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145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任务引入</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机是电动汽车驱动电机技术的发展趋势，采用轮毂电动机技术是电动汽车的最终驱动形式。随着电池技术、动力控制系统和整车能源管理系统等相关技术研发的不断深入，电动机性能的不断提高，轮毂电动机技术将在电动汽车上取得更大成功。</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80908"/>
            <a:ext cx="7770716" cy="3947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电动机技术又称为车轮内装式电动机技术，是一种将电动机、传动系统和制动系统融为一体的轮毂装置技术，是现阶段先进电动汽车技术研究的热点之一。  </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内燃机汽车和单电动机集中驱动方式相比，使用轮毂电机驱动系统的汽车具有以下优势：</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动力控制由硬连接转变为软连接。通过电子线控技术，实现各驱动轮从零到最大速度的无级变速和各驱动轮之间的差速要求，从而简化了传统汽车所必需的机械式操纵换挡装置、离合器、变速器、传动轴和机械差速器等部件，使驱动系统和整车结构更加简单，提高了传动系统效率，释放了车载空间。</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各驱动轮的驱动力可独立控制，使其动力学控制更加方便、灵活，能合理控制驱动力输出，从而提高在恶劣路况下的行驶性能</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易于实现各驱动轮的电气制动、机电复合制动和制动能量回馈。</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70560" y="780773"/>
            <a:ext cx="7874000"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由定子与转子两大部分构成，定子和转子之间的间隙称为气隙，直流电动机的结构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xmlns:lc="http://schemas.openxmlformats.org/drawingml/2006/lockedCanvas" xmlns="" val="0"/>
              </a:ext>
            </a:extLst>
          </a:blip>
          <a:stretch>
            <a:fillRect/>
          </a:stretch>
        </p:blipFill>
        <p:spPr>
          <a:xfrm>
            <a:off x="2468880" y="2296795"/>
            <a:ext cx="3870960" cy="2562975"/>
          </a:xfrm>
          <a:prstGeom prst="rect">
            <a:avLst/>
          </a:prstGeom>
        </p:spPr>
      </p:pic>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919948"/>
            <a:ext cx="7770716" cy="3624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底盘结构大大简化，使整车布置和车身设计的自由度增加。若能将底盘承载功能与车身功能分离，则可实现相同底盘不同车身造型的多样化和系列化，从而缩短新车型的开发周期，降低开发成本。</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若</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在采用四轮驱动系统的车辆上导入线控四轮转向技术（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4WS</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），实现车辆转向行驶高性能化，可有效减小转向半径，甚至实现零转向半径，大大增加转向灵活性。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机因其布置方便、动力控制灵活、易于实现制动和能量回收、能够节省车身控制、车身设计自由度高、简化传动系统等优点，将是驱动系统发展的一个重要方向。其他形式的驱动系统有可能被其取代。轮毂电机在新能源汽车上的应用如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2-6-1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所示。国外最新推出的如凯迪拉克</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Provoq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概念车，国内的长安</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E301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概念车，都采用了轮毂电机，同时轮毂电机也是这些车型的一大亮点。</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6" name="表格 5"/>
          <p:cNvGraphicFramePr>
            <a:graphicFrameLocks noGrp="1"/>
          </p:cNvGraphicFramePr>
          <p:nvPr/>
        </p:nvGraphicFramePr>
        <p:xfrm>
          <a:off x="670560" y="1061720"/>
          <a:ext cx="7823200" cy="3886200"/>
        </p:xfrm>
        <a:graphic>
          <a:graphicData uri="http://schemas.openxmlformats.org/drawingml/2006/table">
            <a:tbl>
              <a:tblPr firstRow="1" bandRow="1">
                <a:tableStyleId>{5C22544A-7EE6-4342-B048-85BDC9FD1C3A}</a:tableStyleId>
              </a:tblPr>
              <a:tblGrid>
                <a:gridCol w="1564640"/>
                <a:gridCol w="1564640"/>
                <a:gridCol w="1564640"/>
                <a:gridCol w="1564640"/>
                <a:gridCol w="1564640"/>
              </a:tblGrid>
              <a:tr h="0">
                <a:tc>
                  <a:txBody>
                    <a:bodyPr/>
                    <a:lstStyle/>
                    <a:p>
                      <a:pPr marL="0" marR="0" algn="ctr">
                        <a:spcBef>
                          <a:spcPts val="0"/>
                        </a:spcBef>
                        <a:spcAft>
                          <a:spcPts val="0"/>
                        </a:spcAft>
                      </a:pPr>
                      <a:r>
                        <a:rPr lang="zh-CN" altLang="en-US" sz="1100" kern="0" dirty="0">
                          <a:latin typeface="宋体"/>
                          <a:ea typeface="宋体"/>
                          <a:cs typeface="Times New Roman"/>
                        </a:rPr>
                        <a:t>车型</a:t>
                      </a:r>
                      <a:endParaRPr lang="zh-CN" altLang="en-US" sz="105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dirty="0">
                          <a:latin typeface="宋体"/>
                          <a:ea typeface="宋体"/>
                          <a:cs typeface="Times New Roman"/>
                        </a:rPr>
                        <a:t>年份</a:t>
                      </a:r>
                      <a:endParaRPr lang="zh-CN" altLang="en-US" sz="105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研发公司</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动力类型</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驱动类型</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IZA</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1991</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日本</a:t>
                      </a:r>
                      <a:r>
                        <a:rPr lang="en-US" sz="1100" kern="0">
                          <a:latin typeface="宋体"/>
                          <a:ea typeface="宋体"/>
                          <a:cs typeface="Times New Roman"/>
                        </a:rPr>
                        <a:t>TEPCO</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ECO</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1996</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dirty="0">
                          <a:latin typeface="宋体"/>
                          <a:ea typeface="宋体"/>
                          <a:cs typeface="Times New Roman"/>
                        </a:rPr>
                        <a:t>日本</a:t>
                      </a:r>
                      <a:r>
                        <a:rPr lang="en-US" sz="1100" kern="0" dirty="0">
                          <a:latin typeface="宋体"/>
                          <a:ea typeface="宋体"/>
                          <a:cs typeface="Times New Roman"/>
                        </a:rPr>
                        <a:t>NIES</a:t>
                      </a:r>
                      <a:endParaRPr lang="en-US" sz="1050" kern="100" dirty="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Luciola</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1997</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日本</a:t>
                      </a:r>
                      <a:r>
                        <a:rPr lang="en-US" sz="1100" kern="0">
                          <a:latin typeface="宋体"/>
                          <a:ea typeface="宋体"/>
                          <a:cs typeface="Times New Roman"/>
                        </a:rPr>
                        <a:t>NEs</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KAZ</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2002</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日本</a:t>
                      </a:r>
                      <a:r>
                        <a:rPr lang="en-US" sz="1100" kern="0">
                          <a:latin typeface="宋体"/>
                          <a:ea typeface="宋体"/>
                          <a:cs typeface="Times New Roman"/>
                        </a:rPr>
                        <a:t>Keio</a:t>
                      </a:r>
                      <a:r>
                        <a:rPr lang="zh-CN" altLang="en-US" sz="1100" kern="0">
                          <a:latin typeface="宋体"/>
                          <a:ea typeface="宋体"/>
                          <a:cs typeface="Times New Roman"/>
                        </a:rPr>
                        <a:t>大学</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Eliica</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2004</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日本</a:t>
                      </a:r>
                      <a:r>
                        <a:rPr lang="en-US" sz="1100" kern="0">
                          <a:latin typeface="宋体"/>
                          <a:ea typeface="宋体"/>
                          <a:cs typeface="Times New Roman"/>
                        </a:rPr>
                        <a:t>Keio</a:t>
                      </a:r>
                      <a:r>
                        <a:rPr lang="zh-CN" altLang="en-US" sz="1100" kern="0">
                          <a:latin typeface="宋体"/>
                          <a:ea typeface="宋体"/>
                          <a:cs typeface="Times New Roman"/>
                        </a:rPr>
                        <a:t>大学</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AUTOnomy</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2002</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通用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燃料电池</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s-10</a:t>
                      </a:r>
                      <a:r>
                        <a:rPr lang="zh-CN" altLang="en-US" sz="1100" kern="0">
                          <a:latin typeface="宋体"/>
                          <a:ea typeface="宋体"/>
                          <a:cs typeface="Times New Roman"/>
                        </a:rPr>
                        <a:t>改装</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2004</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雪佛兰</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混合动力</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OUARK</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2004</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标志</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燃料电池</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Squel</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2004</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通用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燃料电池</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Colt</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2005</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三菱</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Lancer Evolut MIEV</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2005</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三菱</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纯电动</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FCX</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2005</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本田</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燃料电池</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CNR-T2</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意大利</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混合动力</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轮毂电机四轮驱动</a:t>
                      </a:r>
                      <a:endParaRPr lang="zh-CN" altLang="en-US" sz="1050" kern="100">
                        <a:latin typeface="Calibri"/>
                        <a:ea typeface="宋体"/>
                        <a:cs typeface="Times New Roman"/>
                      </a:endParaRPr>
                    </a:p>
                  </a:txBody>
                  <a:tcPr marL="68580" marR="68580" anchor="ctr"/>
                </a:tc>
              </a:tr>
              <a:tr h="241131">
                <a:tc>
                  <a:txBody>
                    <a:bodyPr/>
                    <a:lstStyle/>
                    <a:p>
                      <a:pPr marL="0" marR="0" algn="ctr">
                        <a:spcBef>
                          <a:spcPts val="0"/>
                        </a:spcBef>
                        <a:spcAft>
                          <a:spcPts val="0"/>
                        </a:spcAft>
                      </a:pPr>
                      <a:r>
                        <a:rPr lang="en-US" sz="1100" kern="0">
                          <a:latin typeface="宋体"/>
                          <a:ea typeface="宋体"/>
                          <a:cs typeface="Times New Roman"/>
                        </a:rPr>
                        <a:t>CT-MIEV</a:t>
                      </a:r>
                      <a:endParaRPr 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en-US" altLang="zh-CN" sz="1100" kern="0">
                          <a:latin typeface="宋体"/>
                          <a:ea typeface="宋体"/>
                          <a:cs typeface="Times New Roman"/>
                        </a:rPr>
                        <a:t>2006</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三菱</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a:latin typeface="宋体"/>
                          <a:ea typeface="宋体"/>
                          <a:cs typeface="Times New Roman"/>
                        </a:rPr>
                        <a:t>混合动力</a:t>
                      </a:r>
                      <a:endParaRPr lang="zh-CN" altLang="en-US" sz="1050" kern="100">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100" kern="0" dirty="0">
                          <a:latin typeface="宋体"/>
                          <a:ea typeface="宋体"/>
                          <a:cs typeface="Times New Roman"/>
                        </a:rPr>
                        <a:t>轮毂电机四轮驱动</a:t>
                      </a:r>
                      <a:endParaRPr lang="zh-CN" altLang="en-US" sz="1050" kern="100" dirty="0">
                        <a:latin typeface="Calibri"/>
                        <a:ea typeface="宋体"/>
                        <a:cs typeface="Times New Roman"/>
                      </a:endParaRPr>
                    </a:p>
                  </a:txBody>
                  <a:tcPr marL="68580" marR="68580" anchor="ctr"/>
                </a:tc>
              </a:tr>
            </a:tbl>
          </a:graphicData>
        </a:graphic>
      </p:graphicFrame>
      <p:sp>
        <p:nvSpPr>
          <p:cNvPr id="10"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11" name="TextBox 10"/>
          <p:cNvSpPr txBox="1"/>
          <p:nvPr/>
        </p:nvSpPr>
        <p:spPr>
          <a:xfrm>
            <a:off x="3647440" y="741680"/>
            <a:ext cx="2225040" cy="507831"/>
          </a:xfrm>
          <a:prstGeom prst="rect">
            <a:avLst/>
          </a:prstGeom>
          <a:noFill/>
        </p:spPr>
        <p:txBody>
          <a:bodyPr wrap="square" rtlCol="0">
            <a:spAutoFit/>
          </a:bodyPr>
          <a:lstStyle/>
          <a:p>
            <a:r>
              <a:rPr lang="zh-CN" altLang="en-US" dirty="0" smtClean="0"/>
              <a:t>表</a:t>
            </a:r>
            <a:r>
              <a:rPr lang="en-US" altLang="zh-CN" dirty="0" smtClean="0"/>
              <a:t>2-6-1</a:t>
            </a:r>
            <a:r>
              <a:rPr lang="zh-CN" altLang="en-US" dirty="0" smtClean="0"/>
              <a:t>轮毂电机的应用</a:t>
            </a:r>
          </a:p>
          <a:p>
            <a:endParaRPr lang="zh-CN" altLang="en-US" dirty="0"/>
          </a:p>
        </p:txBody>
      </p:sp>
    </p:spTree>
  </p:cSld>
  <p:clrMapOvr>
    <a:masterClrMapping/>
  </p:clrMapOvr>
  <p:transition spd="med">
    <p:pull/>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919948"/>
            <a:ext cx="777071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一、轮毂电动机结构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电动机驱动系统通常由电动机、减速机构、制动器与散热系统等组成。轮毂电动机驱动系统根据电动机的转子形式主要分成两种结构形式：内转子型和外转子型。图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2-7-1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所示为两种形式轮毂电动机的结构简图。通常，外转子型采用低速外转子电动机，电动机的最高转速为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1000-1500r/min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任何减速装置，电动机的外转子与车轮的轮辋固定或者集成在一起，车轮的转速与电动机相同。内转子型则采用高速内转子电动机，同时装备固定传动比的减速器。为了获得较高的功率密度，电动机的转速通常高达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10000/min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减速结构通常采用传动比为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左右的行星齿轮减速装置，车轮的转速为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1000min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左右。</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757388"/>
            <a:ext cx="7770716" cy="435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一、轮毂电动机结构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10" descr="img131"/>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bright="20000" contrast="40000"/>
                    </a14:imgEffect>
                    <a14:imgEffect>
                      <a14:sharpenSoften amount="25000"/>
                    </a14:imgEffect>
                  </a14:imgLayer>
                </a14:imgProps>
              </a:ext>
              <a:ext uri="{28A0092B-C50C-407E-A947-70E740481C1C}">
                <a14:useLocalDpi xmlns:a14="http://schemas.microsoft.com/office/drawing/2010/main" xmlns:lc="http://schemas.openxmlformats.org/drawingml/2006/lockedCanvas" xmlns="" val="0"/>
              </a:ext>
            </a:extLst>
          </a:blip>
          <a:srcRect/>
          <a:stretch>
            <a:fillRect/>
          </a:stretch>
        </p:blipFill>
        <p:spPr>
          <a:xfrm>
            <a:off x="1975167" y="1128608"/>
            <a:ext cx="5225647" cy="3514511"/>
          </a:xfrm>
          <a:prstGeom prst="rect">
            <a:avLst/>
          </a:prstGeom>
          <a:noFill/>
        </p:spPr>
      </p:pic>
      <p:sp>
        <p:nvSpPr>
          <p:cNvPr id="6" name="TextBox 5"/>
          <p:cNvSpPr txBox="1"/>
          <p:nvPr/>
        </p:nvSpPr>
        <p:spPr>
          <a:xfrm>
            <a:off x="2854960" y="4627974"/>
            <a:ext cx="3657600" cy="515526"/>
          </a:xfrm>
          <a:prstGeom prst="rect">
            <a:avLst/>
          </a:prstGeom>
          <a:noFill/>
        </p:spPr>
        <p:txBody>
          <a:bodyPr wrap="square" rtlCol="0">
            <a:spAutoFit/>
          </a:bodyPr>
          <a:lstStyle/>
          <a:p>
            <a:pPr algn="just"/>
            <a:r>
              <a:rPr lang="zh-CN" altLang="en-US" sz="1400" kern="0" dirty="0" smtClean="0">
                <a:latin typeface="宋体"/>
                <a:ea typeface="宋体"/>
                <a:cs typeface="Times New Roman"/>
              </a:rPr>
              <a:t>图</a:t>
            </a:r>
            <a:r>
              <a:rPr lang="en-US" altLang="zh-CN" sz="1400" kern="0" dirty="0" smtClean="0">
                <a:latin typeface="宋体"/>
                <a:ea typeface="宋体"/>
                <a:cs typeface="Times New Roman"/>
              </a:rPr>
              <a:t>2-7-1 </a:t>
            </a:r>
            <a:r>
              <a:rPr lang="zh-CN" altLang="en-US" sz="1400" kern="0" dirty="0" smtClean="0">
                <a:latin typeface="宋体"/>
                <a:ea typeface="宋体"/>
                <a:cs typeface="Times New Roman"/>
              </a:rPr>
              <a:t>两种</a:t>
            </a:r>
            <a:r>
              <a:rPr lang="zh-CN" altLang="en-US" sz="1400" kern="0" dirty="0" smtClean="0">
                <a:latin typeface="宋体"/>
                <a:ea typeface="宋体"/>
                <a:cs typeface="Times New Roman"/>
              </a:rPr>
              <a:t>形式轮毂电动机的结构简图</a:t>
            </a:r>
            <a:endParaRPr lang="zh-CN" altLang="en-US" sz="1100" kern="100" dirty="0" smtClean="0">
              <a:latin typeface="Calibri"/>
              <a:ea typeface="宋体"/>
              <a:cs typeface="Times New Roman"/>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919948"/>
            <a:ext cx="777071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一、轮毂电动机结构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高速</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内转子的轮毂电动机的优点是具有较高的比功率，质量轻、体积小、效率高噪声小、成本低；缺点是必须采用减速装置，使效率降低，非簧载质量增大，电动机的最高转速受线圈损耗、摩擦损耗及变速机构的承受能力等因素的限制，低速外转子电动机的优点是结构简单、轴向尺寸小、比功率高，能在很宽的速度范围内控制转矩，而且响应速度快，外转子直接和车轮相连，没有减速机构，因此效率高；缺点是如要获得较大的转矩，必须增大发动机体积和质量，因而成本高，加速时效率低，噪声大，这两种结构在目前的电动车中都有应用，但是随着紧凑的行星齿轮变速机构的出现，高速内转子式驱动系统在功率密度方面比低速外转子式更具竞争力。</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919948"/>
            <a:ext cx="7770716"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一、轮毂电动机结构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动力系统由于电动机电制动容量较小，不能满足整车制动效能的要求，通常需要附加机械制动系统。轮毂电动机系统中的制动器可以根据结构采用鼓式或者盘式制动器。由于电动机电制动容量的存在，往往可以使制动器的设计容量适当减小。大多数的轮毂 电动机系统采用风冷方式进行冷却，也可采用水冷和油冷的方式对电动机、制动器等的发热部件进行散热降温，但结构比较复杂。</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03857"/>
            <a:ext cx="7770716" cy="4339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二、轮毂电动机的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机系统的驱动电机按照电机磁场的类型分为轴向磁场和径向磁场两种类型。轴向磁通电机的结构更利于热量散发，并且它的定子可以不需要铁心；径向磁通电机定转子之间受力比较均衡，磁路由硅钢片叠压得到，技术更简单成熟。</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电机的电机类型主要分为永磁、感应、开关磁阻式。其特点如下：</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）无刷永磁同步电机可采用圆柱形径向磁场结构或盘式轴向磁场结构，具有较高的功率密度和效率以及宽广的调速范围，发展前景十分广阔，已在国内外多种电动汽车中获得应用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）感应（异步）电机结构简单、坚固耐用、成本低廉、运行可靠，转矩脉动小，噪声低，不需要位置传感器，转速极限高；缺点是驱动电路复杂，成本高，相对永磁电机而言，异步电机效率和功率密度偏低；</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）开关磁阻式电机具有结构简单，制造成本低廉，转速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转矩特性好等特点，适用于电动汽车驱动；缺点是设计和控制非常困难和精细，运行噪声大。</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03857"/>
            <a:ext cx="777071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轮毂电动机驱动</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电动机的驱动方式可以分为直接驱动和减速驱动两种基本形式。</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直接驱动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方式如图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2-7-2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采用低速外转子电动机，轮毂电动机与车轮组成一个完整部件总成，电动机布置在车轮内部，直接驱动车轮带动汽车行驶。其主要优点是电动机体积小、质量轻、成本低、系统传动效率高、结构紧凑，既有利于整车结构布置和车身设计，也便于改型设计。这种驱动方式直接将外转子安装在车轮的轮辋上驱动车轮转动由于电动汽车在起步时需要较大的转矩，所以安装在直接驱动型电动轮中的电动机必须能在低速时提供大转矩；承载大转矩时需要大电流，易损坏电池和水磁体；电动机效率峰值区域很小，负载电流超过一定值后效率急剧下降，为了使汽车能够有较好的动力性，电动机还必须具有很宽的转矩和转速调节范围。由于电动机工作产生一定的冲击和振动，要求车轮轮辋和车轮支撑必须坚固、可靠；同时，由于非簧载质量大，要保证汽车的舒适性要求对悬架系统进行优化设计。此方式适用于平路或负载小的场合。</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03857"/>
            <a:ext cx="7770716" cy="4358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轮毂电动机驱动</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6" descr="img132"/>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bright="20000" contrast="40000"/>
                    </a14:imgEffect>
                    <a14:imgEffect>
                      <a14:sharpenSoften amount="50000"/>
                    </a14:imgEffect>
                  </a14:imgLayer>
                </a14:imgProps>
              </a:ext>
              <a:ext uri="{28A0092B-C50C-407E-A947-70E740481C1C}">
                <a14:useLocalDpi xmlns:a14="http://schemas.microsoft.com/office/drawing/2010/main" xmlns:lc="http://schemas.openxmlformats.org/drawingml/2006/lockedCanvas" xmlns="" val="0"/>
              </a:ext>
            </a:extLst>
          </a:blip>
          <a:srcRect/>
          <a:stretch>
            <a:fillRect/>
          </a:stretch>
        </p:blipFill>
        <p:spPr>
          <a:xfrm>
            <a:off x="2898775" y="1177575"/>
            <a:ext cx="3512185" cy="3434747"/>
          </a:xfrm>
          <a:prstGeom prst="rect">
            <a:avLst/>
          </a:prstGeom>
          <a:noFill/>
        </p:spPr>
      </p:pic>
      <p:sp>
        <p:nvSpPr>
          <p:cNvPr id="6" name="TextBox 5"/>
          <p:cNvSpPr txBox="1"/>
          <p:nvPr/>
        </p:nvSpPr>
        <p:spPr>
          <a:xfrm>
            <a:off x="2966720" y="4646233"/>
            <a:ext cx="3342640" cy="669414"/>
          </a:xfrm>
          <a:prstGeom prst="rect">
            <a:avLst/>
          </a:prstGeom>
          <a:noFill/>
        </p:spPr>
        <p:txBody>
          <a:bodyPr wrap="square" rtlCol="0">
            <a:spAutoFit/>
          </a:bodyPr>
          <a:lstStyle/>
          <a:p>
            <a:pPr algn="ctr">
              <a:spcAft>
                <a:spcPts val="1200"/>
              </a:spcAft>
            </a:pPr>
            <a:r>
              <a:rPr lang="zh-CN" altLang="en-US" sz="1400" kern="0" dirty="0" smtClean="0">
                <a:latin typeface="宋体"/>
                <a:ea typeface="宋体"/>
                <a:cs typeface="Times New Roman"/>
              </a:rPr>
              <a:t>图</a:t>
            </a:r>
            <a:r>
              <a:rPr lang="en-US" altLang="zh-CN" sz="1400" kern="0" dirty="0" smtClean="0">
                <a:latin typeface="宋体"/>
                <a:ea typeface="宋体"/>
                <a:cs typeface="Times New Roman"/>
              </a:rPr>
              <a:t>2-7-2 </a:t>
            </a:r>
            <a:r>
              <a:rPr lang="zh-CN" altLang="en-US" sz="1400" kern="0" dirty="0" smtClean="0">
                <a:latin typeface="宋体"/>
                <a:ea typeface="宋体"/>
                <a:cs typeface="Times New Roman"/>
              </a:rPr>
              <a:t>轮毂</a:t>
            </a:r>
            <a:r>
              <a:rPr lang="zh-CN" altLang="en-US" sz="1400" kern="0" dirty="0" smtClean="0">
                <a:latin typeface="宋体"/>
                <a:ea typeface="宋体"/>
                <a:cs typeface="Times New Roman"/>
              </a:rPr>
              <a:t>电动机直接驱动方式</a:t>
            </a:r>
            <a:endParaRPr lang="zh-CN" altLang="en-US" sz="1100" kern="100" dirty="0" smtClean="0">
              <a:latin typeface="Calibri"/>
              <a:ea typeface="宋体"/>
              <a:cs typeface="Times New Roman"/>
            </a:endParaRPr>
          </a:p>
          <a:p>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377604" y="763217"/>
            <a:ext cx="531199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轮毂电动机驱动</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方式</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减速</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驱动方式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如右图所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示，采用高速内转子电动机 ，适合现代高性能电动汽车的行要求，这种电动轮采用高速内转子电动机，其目的是为了获得较高的功率。减速机构布置在电动机和车轮之间，起减速和增矩的作用，保证电动汽车在低速时能够获得足够大的转矩。电动机输出轴通过减速机构与车轮驱动轴连接，使电动机轴承不直接承受车轮与路面的载荷作用，改善了轴承的工作条件；采用固定速比行星齿轮减速器，使系统具有较大的调速范围和输出转矩，消除了车轮尺寸对电动机输出转矩和功率的影响。但轮电动机内齿轮的工作噪声比较大，并且润滑方面存在很多问题；其非簧载质量也比直接驱动式电动轮电驱动系统的大，对电动机及系统内部的结构方案设计要求更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8" descr="img133"/>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bright="20000" contrast="40000"/>
                    </a14:imgEffect>
                    <a14:imgEffect>
                      <a14:sharpenSoften amount="25000"/>
                    </a14:imgEffect>
                  </a14:imgLayer>
                </a14:imgProps>
              </a:ext>
              <a:ext uri="{28A0092B-C50C-407E-A947-70E740481C1C}">
                <a14:useLocalDpi xmlns:a14="http://schemas.microsoft.com/office/drawing/2010/main" xmlns:lc="http://schemas.openxmlformats.org/drawingml/2006/lockedCanvas" xmlns="" val="0"/>
              </a:ext>
            </a:extLst>
          </a:blip>
          <a:srcRect/>
          <a:stretch>
            <a:fillRect/>
          </a:stretch>
        </p:blipFill>
        <p:spPr>
          <a:xfrm>
            <a:off x="5805487" y="1080472"/>
            <a:ext cx="3338513" cy="3364527"/>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0880" y="892533"/>
            <a:ext cx="3779520"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定子部分。直流电动机定子主要由主磁极、机座、换向极和电刷装置等组成，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如右图所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主</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磁极的作用是建立主磁场，它由主极铁心和套装在铁心上的励磁绕组构成。主极铁心一般由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1-1.5mm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的低碳钢板冲压成一定形状叠装固定而成，是主磁路的一部分，励磁绕组用扁铜线或圆铜线绕制而成，产生励磁磁动势。</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4775200" y="1063942"/>
            <a:ext cx="3962400" cy="3076575"/>
          </a:xfrm>
          <a:prstGeom prst="rect">
            <a:avLst/>
          </a:prstGeom>
          <a:noFill/>
          <a:ln>
            <a:noFill/>
          </a:ln>
        </p:spPr>
      </p:pic>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03857"/>
            <a:ext cx="777071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四、轮电动机驱动系统的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驱动系统作为一种新兴的电动机驱动形式，其布置非常灵活，可以根据汽车驱动方式分别布置在电动汽车的两前轮、两后轮成四个车轮的轮毅中，和其他驱动形式的电动汽车相比，轮毂电动机驱动式电动汽车在动力源配置、底盘结构等方面有其独特的技术特征和优势，具体体现在以下几个方面。</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动力控制由硬连接改为软连接型式。通过电子线控技术，实现各电动轮从零到最大速度的无级变速和各电动轮间的差速要求，从而省略了传统汽车所需的机械式操纵换档装置、离合器、变速器、传动轴和机械差速器等，使驱动系统和整车结构简洁，有效可利用空间大，传动效率提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03857"/>
            <a:ext cx="777071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四、轮电动机驱动系统的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）各电动轮的驱动力直接独立可控，使其动力学控制更为灵活、方便；能合理（</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）容易实现各电动轮的电气制动、机电复合制动和制动能量回馈，还能对整车能源的高效利用，实施最优化控制和管理，节约能源。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）底架结构大为简化，使整车总布置和车身造型设计的自由度增加，若能将底架承载功能与车身功能分离，则可实现相同底盘不同车身造型的产品多样化和系列化，从而缩短新车型的开发周期，降低开发成本。</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若在采用轮毂电机驱动系统的四轮电动汽车上导入线控四轮转向技术，实现车辆转向行驶高性能化，可有效减小转向半径，甚至实现零转向半径，大大增加了转向灵便性。控制各电动轮的驱动力，从而提高恶劣路面条件下的行驶性能。</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任务六  </a:t>
            </a:r>
            <a:r>
              <a:rPr lang="zh-CN" altLang="en-US" sz="2400" b="1" dirty="0" smtClean="0"/>
              <a:t>轮毂电机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文本框 37"/>
          <p:cNvSpPr>
            <a:spLocks noChangeArrowheads="1"/>
          </p:cNvSpPr>
          <p:nvPr>
            <p:custDataLst>
              <p:tags r:id="rId1"/>
            </p:custDataLst>
          </p:nvPr>
        </p:nvSpPr>
        <p:spPr bwMode="auto">
          <a:xfrm>
            <a:off x="1907027" y="2110889"/>
            <a:ext cx="5221484" cy="744430"/>
          </a:xfrm>
          <a:prstGeom prst="rect">
            <a:avLst/>
          </a:prstGeom>
          <a:noFill/>
          <a:ln>
            <a:noFill/>
          </a:ln>
        </p:spPr>
        <p:txBody>
          <a:bodyPr wrap="square"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spcBef>
                <a:spcPct val="0"/>
              </a:spcBef>
              <a:buNone/>
              <a:defRPr/>
            </a:pPr>
            <a:r>
              <a:rPr lang="zh-CN" altLang="en-US" sz="4500" b="1" dirty="0" smtClean="0">
                <a:solidFill>
                  <a:srgbClr val="004C41"/>
                </a:solidFill>
                <a:latin typeface="+mn-lt"/>
                <a:ea typeface="+mn-ea"/>
                <a:cs typeface="+mn-ea"/>
                <a:sym typeface="+mn-lt"/>
              </a:rPr>
              <a:t>谢谢！</a:t>
            </a:r>
            <a:endParaRPr lang="zh-CN" altLang="en-US" sz="4500" b="1" dirty="0">
              <a:solidFill>
                <a:srgbClr val="004C41"/>
              </a:solidFill>
              <a:latin typeface="+mn-lt"/>
              <a:ea typeface="+mn-ea"/>
              <a:cs typeface="+mn-ea"/>
              <a:sym typeface="+mn-lt"/>
            </a:endParaRPr>
          </a:p>
        </p:txBody>
      </p:sp>
      <p:sp>
        <p:nvSpPr>
          <p:cNvPr id="2" name="矩形 1"/>
          <p:cNvSpPr/>
          <p:nvPr/>
        </p:nvSpPr>
        <p:spPr>
          <a:xfrm>
            <a:off x="6360539" y="4083957"/>
            <a:ext cx="2783490"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8316"/>
            <a:ext cx="2568865"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80720" y="963653"/>
            <a:ext cx="377952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机座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铸钢或厚钢板焊接而成，它既是主磁路的一部分，又是电动机的结构框架换向极的作用是改善直流电动机的换向情况，使直流电动机运行时不产生有害的火花。它由换向极铁心和套装在铁心上的换向极绕组构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电刷装置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由电刷、刷握、刷杆、汇流排等组成，用于电枢电路的引入或引出。</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4775200" y="1063942"/>
            <a:ext cx="3962400" cy="3076575"/>
          </a:xfrm>
          <a:prstGeom prst="rect">
            <a:avLst/>
          </a:prstGeom>
          <a:noFill/>
          <a:ln>
            <a:noFill/>
          </a:ln>
        </p:spPr>
      </p:pic>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57200" y="933173"/>
            <a:ext cx="377952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转子部分。转子部分包括电枢铁心、电枢绕组、换向器等，如图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2-1-4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铁心既是主磁路的组成部分，又是电枢绕组的支撑部分，电枢绕组嵌放在电枢铁的槽内。电枢铁心一般用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0.55mm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硅钢冲片叠压而成电枢绕组由扁铜线或圆铜线按一定规律绕制而成，它是直流电动机的电路部分，也是产生电动势和电磁转矩进行机电能量转换的部分换向器由冷拉梯形铜排和绝缘材料等构成，用于电枢电流的换向。</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4330700" y="1622742"/>
            <a:ext cx="4546600" cy="2324735"/>
          </a:xfrm>
          <a:prstGeom prst="rect">
            <a:avLst/>
          </a:prstGeom>
          <a:noFill/>
          <a:ln>
            <a:noFill/>
          </a:ln>
        </p:spPr>
      </p:pic>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70560" y="780773"/>
            <a:ext cx="787400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具有以下特点：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调速性能好。直流电动机可以在重负载条件下，实现均匀、平滑的无级调速，而且调速范围较宽。</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起动力矩大，直流电动机可以均匀而经济地实现转速调节，因此，凡是在重负载下起动或要求均匀调节转速的机械，如大型可逆轧钢机、卷扬机、电力机车，电车等，都可用直流电动机拖动。</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70560" y="780773"/>
            <a:ext cx="787400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、直流电动机的结构与</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控制比较简单，直流电动机一般用斩波器控制，它具有高效率、控制灵活，质量轻、体积小、响应快等优点。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有易损件。由于直流电动机存在电刷、换向器等易磨损器件，所以必须进行定期维护或更换。</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电动汽车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专用的直流电动机和其他通用的电动机相比，应在耐高温性、抗振动性，低损耗性、抗负载波动性及小型轻量化、免维护性等方面给予特殊考虑。除此之外，电动汽车用直流电动机大多在较低的电压下驱动，同时是大电流电路，因此需要注意连接线的接触电阻。</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94163" y="950428"/>
            <a:ext cx="7730077" cy="11310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下图为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直流电动机的工作原理示意图，图中，定子有一对</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S</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极，电枢绕组的末端分别接到两个换向片上，正、负电刷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分别与两个换向片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接触。</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2" descr="http://s4.sinaimg.cn/mw690/0042rd6dzy6LkMyKc5Zd3&amp;690"/>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contrast="40000"/>
                    </a14:imgEffect>
                    <a14:imgEffect>
                      <a14:sharpenSoften amount="50000"/>
                    </a14:imgEffect>
                  </a14:imgLayer>
                </a14:imgProps>
              </a:ext>
              <a:ext uri="{28A0092B-C50C-407E-A947-70E740481C1C}">
                <a14:useLocalDpi xmlns:a14="http://schemas.microsoft.com/office/drawing/2010/main" xmlns:lc="http://schemas.openxmlformats.org/drawingml/2006/lockedCanvas" xmlns="" val="0"/>
              </a:ext>
            </a:extLst>
          </a:blip>
          <a:srcRect/>
          <a:stretch>
            <a:fillRect/>
          </a:stretch>
        </p:blipFill>
        <p:spPr>
          <a:xfrm>
            <a:off x="1970087" y="2371574"/>
            <a:ext cx="5311205" cy="2241065"/>
          </a:xfrm>
          <a:prstGeom prst="rect">
            <a:avLst/>
          </a:prstGeom>
          <a:noFill/>
        </p:spPr>
      </p:pic>
      <p:sp>
        <p:nvSpPr>
          <p:cNvPr id="6" name="TextBox 5"/>
          <p:cNvSpPr txBox="1"/>
          <p:nvPr/>
        </p:nvSpPr>
        <p:spPr>
          <a:xfrm>
            <a:off x="2387600" y="4635669"/>
            <a:ext cx="1676400" cy="507831"/>
          </a:xfrm>
          <a:prstGeom prst="rect">
            <a:avLst/>
          </a:prstGeom>
          <a:noFill/>
        </p:spPr>
        <p:txBody>
          <a:bodyPr wrap="square" rtlCol="0">
            <a:spAutoFit/>
          </a:bodyPr>
          <a:lstStyle/>
          <a:p>
            <a:r>
              <a:rPr lang="zh-CN" altLang="en-US" dirty="0" smtClean="0"/>
              <a:t>导体</a:t>
            </a:r>
            <a:r>
              <a:rPr lang="en-US" altLang="zh-CN" dirty="0" err="1" smtClean="0"/>
              <a:t>ab</a:t>
            </a:r>
            <a:r>
              <a:rPr lang="zh-CN" altLang="en-US" dirty="0" smtClean="0"/>
              <a:t>处于</a:t>
            </a:r>
            <a:r>
              <a:rPr lang="en-US" altLang="zh-CN" dirty="0" smtClean="0"/>
              <a:t>N</a:t>
            </a:r>
            <a:r>
              <a:rPr lang="zh-CN" altLang="en-US" dirty="0" smtClean="0"/>
              <a:t>极</a:t>
            </a:r>
            <a:r>
              <a:rPr lang="zh-CN" altLang="en-US" dirty="0" smtClean="0"/>
              <a:t>下 </a:t>
            </a:r>
            <a:endParaRPr lang="zh-CN" altLang="en-US" dirty="0" smtClean="0"/>
          </a:p>
          <a:p>
            <a:endParaRPr lang="zh-CN" altLang="en-US" dirty="0"/>
          </a:p>
        </p:txBody>
      </p:sp>
      <p:sp>
        <p:nvSpPr>
          <p:cNvPr id="9" name="TextBox 8"/>
          <p:cNvSpPr txBox="1"/>
          <p:nvPr/>
        </p:nvSpPr>
        <p:spPr>
          <a:xfrm>
            <a:off x="5181600" y="4622800"/>
            <a:ext cx="1737360" cy="300082"/>
          </a:xfrm>
          <a:prstGeom prst="rect">
            <a:avLst/>
          </a:prstGeom>
          <a:noFill/>
        </p:spPr>
        <p:txBody>
          <a:bodyPr wrap="square" rtlCol="0">
            <a:spAutoFit/>
          </a:bodyPr>
          <a:lstStyle/>
          <a:p>
            <a:r>
              <a:rPr lang="zh-CN" altLang="en-US" dirty="0" smtClean="0"/>
              <a:t>导体</a:t>
            </a:r>
            <a:r>
              <a:rPr lang="en-US" altLang="zh-CN" dirty="0" err="1" smtClean="0"/>
              <a:t>ab</a:t>
            </a:r>
            <a:r>
              <a:rPr lang="zh-CN" altLang="en-US" dirty="0" smtClean="0"/>
              <a:t>处于</a:t>
            </a:r>
            <a:r>
              <a:rPr lang="en-US" altLang="zh-CN" dirty="0" smtClean="0"/>
              <a:t>S</a:t>
            </a:r>
            <a:r>
              <a:rPr lang="zh-CN" altLang="en-US" dirty="0" smtClean="0"/>
              <a:t>极下</a:t>
            </a:r>
            <a:endParaRPr lang="zh-CN" altLang="en-US" dirty="0"/>
          </a:p>
        </p:txBody>
      </p:sp>
    </p:spTree>
    <p:extLst>
      <p:ext uri="{BB962C8B-B14F-4D97-AF65-F5344CB8AC3E}">
        <p14:creationId xmlns:p14="http://schemas.microsoft.com/office/powerpoint/2010/main" xmlns="" val="8401647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14"/>
          <p:cNvCxnSpPr/>
          <p:nvPr/>
        </p:nvCxnSpPr>
        <p:spPr bwMode="auto">
          <a:xfrm>
            <a:off x="2257425"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13"/>
          <p:cNvCxnSpPr/>
          <p:nvPr/>
        </p:nvCxnSpPr>
        <p:spPr bwMode="auto">
          <a:xfrm>
            <a:off x="2257425" y="4341019"/>
            <a:ext cx="5300371"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12"/>
          <p:cNvCxnSpPr/>
          <p:nvPr/>
        </p:nvCxnSpPr>
        <p:spPr bwMode="auto">
          <a:xfrm>
            <a:off x="7556163"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11"/>
          <p:cNvCxnSpPr/>
          <p:nvPr/>
        </p:nvCxnSpPr>
        <p:spPr bwMode="auto">
          <a:xfrm>
            <a:off x="2257425" y="946156"/>
            <a:ext cx="1046560"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10"/>
          <p:cNvCxnSpPr/>
          <p:nvPr/>
        </p:nvCxnSpPr>
        <p:spPr bwMode="auto">
          <a:xfrm>
            <a:off x="6542485" y="946156"/>
            <a:ext cx="1013678"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9"/>
          <p:cNvSpPr txBox="1">
            <a:spLocks noChangeArrowheads="1"/>
          </p:cNvSpPr>
          <p:nvPr/>
        </p:nvSpPr>
        <p:spPr bwMode="auto">
          <a:xfrm>
            <a:off x="3437315" y="584921"/>
            <a:ext cx="2894409"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300" b="1" dirty="0">
                <a:solidFill>
                  <a:srgbClr val="004C41"/>
                </a:solidFill>
                <a:latin typeface="+mn-lt"/>
                <a:ea typeface="+mn-ea"/>
                <a:cs typeface="+mn-ea"/>
                <a:sym typeface="+mn-lt"/>
              </a:rPr>
              <a:t>目录  </a:t>
            </a:r>
            <a:r>
              <a:rPr lang="en-US" altLang="zh-CN" sz="3300" b="1" dirty="0">
                <a:solidFill>
                  <a:srgbClr val="004C41"/>
                </a:solidFill>
                <a:latin typeface="+mn-lt"/>
                <a:ea typeface="+mn-ea"/>
                <a:cs typeface="+mn-ea"/>
                <a:sym typeface="+mn-lt"/>
              </a:rPr>
              <a:t>content</a:t>
            </a:r>
            <a:endParaRPr lang="zh-CN" altLang="en-US" sz="3300" b="1" dirty="0">
              <a:solidFill>
                <a:srgbClr val="004C41"/>
              </a:solidFill>
              <a:latin typeface="+mn-lt"/>
              <a:ea typeface="+mn-ea"/>
              <a:cs typeface="+mn-ea"/>
              <a:sym typeface="+mn-lt"/>
            </a:endParaRPr>
          </a:p>
        </p:txBody>
      </p:sp>
      <p:sp>
        <p:nvSpPr>
          <p:cNvPr id="64" name="8"/>
          <p:cNvSpPr/>
          <p:nvPr/>
        </p:nvSpPr>
        <p:spPr bwMode="auto">
          <a:xfrm>
            <a:off x="2862365" y="1436605"/>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01</a:t>
            </a:r>
            <a:endParaRPr lang="zh-CN" altLang="en-US" sz="2100" b="1" dirty="0">
              <a:solidFill>
                <a:srgbClr val="FFFFFF"/>
              </a:solidFill>
              <a:cs typeface="+mn-ea"/>
              <a:sym typeface="+mn-lt"/>
            </a:endParaRPr>
          </a:p>
        </p:txBody>
      </p:sp>
      <p:sp>
        <p:nvSpPr>
          <p:cNvPr id="65" name="7"/>
          <p:cNvSpPr>
            <a:spLocks noChangeArrowheads="1"/>
          </p:cNvSpPr>
          <p:nvPr/>
        </p:nvSpPr>
        <p:spPr bwMode="auto">
          <a:xfrm>
            <a:off x="3798197" y="1464387"/>
            <a:ext cx="1458050" cy="346472"/>
          </a:xfrm>
          <a:prstGeom prst="rect">
            <a:avLst/>
          </a:prstGeom>
          <a:solidFill>
            <a:schemeClr val="bg1"/>
          </a:solidFill>
          <a:ln>
            <a:noFill/>
          </a:ln>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smtClean="0">
                <a:solidFill>
                  <a:srgbClr val="004C41"/>
                </a:solidFill>
                <a:latin typeface="+mn-lt"/>
                <a:ea typeface="+mn-ea"/>
                <a:cs typeface="+mn-ea"/>
                <a:sym typeface="+mn-lt"/>
              </a:rPr>
              <a:t>绪论</a:t>
            </a:r>
            <a:endParaRPr lang="zh-CN" altLang="en-US" sz="2000" b="1" dirty="0">
              <a:solidFill>
                <a:srgbClr val="004C41"/>
              </a:solidFill>
              <a:latin typeface="+mn-lt"/>
              <a:ea typeface="+mn-ea"/>
              <a:cs typeface="+mn-ea"/>
              <a:sym typeface="+mn-lt"/>
            </a:endParaRPr>
          </a:p>
        </p:txBody>
      </p:sp>
      <p:sp>
        <p:nvSpPr>
          <p:cNvPr id="66" name="6"/>
          <p:cNvSpPr/>
          <p:nvPr/>
        </p:nvSpPr>
        <p:spPr bwMode="auto">
          <a:xfrm>
            <a:off x="2862365" y="1967147"/>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02</a:t>
            </a:r>
            <a:endParaRPr lang="zh-CN" altLang="en-US" sz="2100" b="1" dirty="0">
              <a:solidFill>
                <a:srgbClr val="FFFFFF"/>
              </a:solidFill>
              <a:cs typeface="+mn-ea"/>
              <a:sym typeface="+mn-lt"/>
            </a:endParaRPr>
          </a:p>
        </p:txBody>
      </p:sp>
      <p:sp>
        <p:nvSpPr>
          <p:cNvPr id="67" name="5"/>
          <p:cNvSpPr>
            <a:spLocks noChangeArrowheads="1"/>
          </p:cNvSpPr>
          <p:nvPr/>
        </p:nvSpPr>
        <p:spPr bwMode="auto">
          <a:xfrm>
            <a:off x="3798196" y="1969688"/>
            <a:ext cx="3593203" cy="346472"/>
          </a:xfrm>
          <a:prstGeom prst="rect">
            <a:avLst/>
          </a:prstGeom>
          <a:solidFill>
            <a:srgbClr val="FFFF00"/>
          </a:solidFill>
          <a:ln>
            <a:noFill/>
          </a:ln>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常用驱动电机及其控制系统</a:t>
            </a:r>
          </a:p>
        </p:txBody>
      </p:sp>
      <p:sp>
        <p:nvSpPr>
          <p:cNvPr id="68" name="4"/>
          <p:cNvSpPr/>
          <p:nvPr/>
        </p:nvSpPr>
        <p:spPr bwMode="auto">
          <a:xfrm>
            <a:off x="2862365" y="2498881"/>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03</a:t>
            </a:r>
            <a:endParaRPr lang="zh-CN" altLang="en-US" sz="2100" b="1" dirty="0">
              <a:solidFill>
                <a:srgbClr val="FFFFFF"/>
              </a:solidFill>
              <a:cs typeface="+mn-ea"/>
              <a:sym typeface="+mn-lt"/>
            </a:endParaRPr>
          </a:p>
        </p:txBody>
      </p:sp>
      <p:sp>
        <p:nvSpPr>
          <p:cNvPr id="69" name="3"/>
          <p:cNvSpPr>
            <a:spLocks noChangeArrowheads="1"/>
          </p:cNvSpPr>
          <p:nvPr/>
        </p:nvSpPr>
        <p:spPr bwMode="auto">
          <a:xfrm>
            <a:off x="3798196" y="2502612"/>
            <a:ext cx="2529307" cy="3452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驱动电机管理系统</a:t>
            </a:r>
          </a:p>
        </p:txBody>
      </p:sp>
      <p:sp>
        <p:nvSpPr>
          <p:cNvPr id="70" name="2"/>
          <p:cNvSpPr/>
          <p:nvPr/>
        </p:nvSpPr>
        <p:spPr bwMode="auto">
          <a:xfrm>
            <a:off x="2862365" y="3030614"/>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04</a:t>
            </a:r>
            <a:endParaRPr lang="zh-CN" altLang="en-US" sz="2100" b="1" dirty="0">
              <a:solidFill>
                <a:srgbClr val="FFFFFF"/>
              </a:solidFill>
              <a:cs typeface="+mn-ea"/>
              <a:sym typeface="+mn-lt"/>
            </a:endParaRPr>
          </a:p>
        </p:txBody>
      </p:sp>
      <p:sp>
        <p:nvSpPr>
          <p:cNvPr id="71" name="1"/>
          <p:cNvSpPr>
            <a:spLocks noChangeArrowheads="1"/>
          </p:cNvSpPr>
          <p:nvPr/>
        </p:nvSpPr>
        <p:spPr bwMode="auto">
          <a:xfrm>
            <a:off x="3798196" y="3064254"/>
            <a:ext cx="3248152" cy="346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新型驱动电机</a:t>
            </a:r>
          </a:p>
        </p:txBody>
      </p:sp>
      <p:sp>
        <p:nvSpPr>
          <p:cNvPr id="2" name="2"/>
          <p:cNvSpPr/>
          <p:nvPr/>
        </p:nvSpPr>
        <p:spPr bwMode="auto">
          <a:xfrm>
            <a:off x="2870620" y="3565919"/>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05</a:t>
            </a:r>
            <a:endParaRPr lang="zh-CN" altLang="en-US" sz="2100" b="1" dirty="0">
              <a:solidFill>
                <a:srgbClr val="FFFFFF"/>
              </a:solidFill>
              <a:cs typeface="+mn-ea"/>
              <a:sym typeface="+mn-lt"/>
            </a:endParaRPr>
          </a:p>
        </p:txBody>
      </p:sp>
      <p:sp>
        <p:nvSpPr>
          <p:cNvPr id="3" name="1"/>
          <p:cNvSpPr>
            <a:spLocks noChangeArrowheads="1"/>
          </p:cNvSpPr>
          <p:nvPr/>
        </p:nvSpPr>
        <p:spPr bwMode="auto">
          <a:xfrm>
            <a:off x="3795655" y="3582544"/>
            <a:ext cx="3760508" cy="346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制动能量回收系统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0" dur="1000" fill="hold"/>
                                        <p:tgtEl>
                                          <p:spTgt spid="6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1000"/>
                                        <p:tgtEl>
                                          <p:spTgt spid="67"/>
                                        </p:tgtEl>
                                      </p:cBhvr>
                                    </p:animEffect>
                                    <p:anim calcmode="lin" valueType="num">
                                      <p:cBhvr>
                                        <p:cTn id="42" dur="1000" fill="hold"/>
                                        <p:tgtEl>
                                          <p:spTgt spid="67"/>
                                        </p:tgtEl>
                                        <p:attrNameLst>
                                          <p:attrName>ppt_x</p:attrName>
                                        </p:attrNameLst>
                                      </p:cBhvr>
                                      <p:tavLst>
                                        <p:tav tm="0">
                                          <p:val>
                                            <p:strVal val="#ppt_x"/>
                                          </p:val>
                                        </p:tav>
                                        <p:tav tm="100000">
                                          <p:val>
                                            <p:strVal val="#ppt_x"/>
                                          </p:val>
                                        </p:tav>
                                      </p:tavLst>
                                    </p:anim>
                                    <p:anim calcmode="lin" valueType="num">
                                      <p:cBhvr>
                                        <p:cTn id="43" dur="100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1000"/>
                                        <p:tgtEl>
                                          <p:spTgt spid="70"/>
                                        </p:tgtEl>
                                      </p:cBhvr>
                                    </p:animEffect>
                                    <p:anim calcmode="lin" valueType="num">
                                      <p:cBhvr>
                                        <p:cTn id="60" dur="1000" fill="hold"/>
                                        <p:tgtEl>
                                          <p:spTgt spid="70"/>
                                        </p:tgtEl>
                                        <p:attrNameLst>
                                          <p:attrName>ppt_x</p:attrName>
                                        </p:attrNameLst>
                                      </p:cBhvr>
                                      <p:tavLst>
                                        <p:tav tm="0">
                                          <p:val>
                                            <p:strVal val="#ppt_x"/>
                                          </p:val>
                                        </p:tav>
                                        <p:tav tm="100000">
                                          <p:val>
                                            <p:strVal val="#ppt_x"/>
                                          </p:val>
                                        </p:tav>
                                      </p:tavLst>
                                    </p:anim>
                                    <p:anim calcmode="lin" valueType="num">
                                      <p:cBhvr>
                                        <p:cTn id="61" dur="100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10" presetClass="entr" presetSubtype="0"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1000"/>
                                        <p:tgtEl>
                                          <p:spTgt spid="3"/>
                                        </p:tgtEl>
                                      </p:cBhvr>
                                    </p:animEffect>
                                    <p:anim calcmode="lin" valueType="num">
                                      <p:cBhvr>
                                        <p:cTn id="93" dur="1000" fill="hold"/>
                                        <p:tgtEl>
                                          <p:spTgt spid="3"/>
                                        </p:tgtEl>
                                        <p:attrNameLst>
                                          <p:attrName>ppt_x</p:attrName>
                                        </p:attrNameLst>
                                      </p:cBhvr>
                                      <p:tavLst>
                                        <p:tav tm="0">
                                          <p:val>
                                            <p:strVal val="#ppt_x"/>
                                          </p:val>
                                        </p:tav>
                                        <p:tav tm="100000">
                                          <p:val>
                                            <p:strVal val="#ppt_x"/>
                                          </p:val>
                                        </p:tav>
                                      </p:tavLst>
                                    </p:anim>
                                    <p:anim calcmode="lin" valueType="num">
                                      <p:cBhvr>
                                        <p:cTn id="9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bldLvl="0" animBg="1"/>
      <p:bldP spid="65" grpId="0" animBg="1"/>
      <p:bldP spid="66" grpId="0" bldLvl="0" animBg="1"/>
      <p:bldP spid="67" grpId="0" animBg="1"/>
      <p:bldP spid="68" grpId="0" bldLvl="0" animBg="1"/>
      <p:bldP spid="69" grpId="0"/>
      <p:bldP spid="70" grpId="0" bldLvl="0" animBg="1"/>
      <p:bldP spid="71" grpId="0"/>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94163" y="950428"/>
            <a:ext cx="7730077"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三、直流电动机的工作原理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如果</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给两个电刷加上直流电源，如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）所示，则有直流电流从电刷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流入，经过线圈 </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abcd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流出，根据电磁力定律，载流导体 </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ab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cd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受到电磁力的作用，其方向可用左手定则判定，两段导体受到的力形成了一个转矩，使得转子逆时针转动，如果转子转到如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）所示的位置，电刷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和换向片接触，电刷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和换向片接触，直流电流从电刷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流入，在线圈中的流动方向是 </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dcba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，从电刷</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流出，此时载流导体</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ab</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cd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受到电磁力的作用方向同样可用左手定则判定，它们产生的转矩仍然使得转子逆时针转动，这就是直流电动机的工作原理。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虽然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外加的电源是直流的，但由于电刷和换向片的作用，在线圈中流过的电流是交流的，其产生的转矩的方向却是不变的</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8401647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直流电动机的转速</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的转速控制方法主要有电枢调压控制、磁场控制和电枢回路串电阻控制三种。</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调压控制是指通过改变电枢的端电压来控制电动机的转速。这种控制只适合电动机基速以下的转速控制，它可保持电动机的负载转矩不变，电动机转速近似与电枢端电压成比例变化，所以称为恒转矩调速。直流电动机采用电枢调压控制可实现在宽广范围内的连续平滑的速度控制，调速比一般可达</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，如果与磁场控制配合使用，调速比可达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。电枢调压控制需要专用的可控直流电源，过去常用电动机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发电机组，现在大中容量的可控直流电源广泛采用品闸管可控整流电源，小容量则采用电力晶体管的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PWM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控制电源，电动汽车用的直流电动机常用斩波控制器作为电枢调压控制电源。</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直流电动机的转速</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调压控制的调速过程：当磁通保持不变时，减小电压，由于转速不立即发生变化，反电动势也暂时不变化，由于电枢电流减小了，转矩也减小了。如果阻转矩未变，则转速下降。随着转速的下降，反电动势减小，电枢电流和转矩就随着增大，直到转矩与阻转矩再次平衡为止，但这时转速已经较原来下降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磁场控制是指通过调节直流电动机的励磁电流改变每极磁通量，从而调节电动机的转速，这种控制只适合电动机基速以上的控制。当电枢电流不变时，具有恒功率调速特性磁场控制效率高，但调速范围小，一般不超过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，而且响应速度较慢。磁场控制可采用可变电阻器，也可采用可控整流电源作为励磁电源。</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直流电动机的转速</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磁场控制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调速过程为：当电压保持恒定时，减小磁通，由于机械惯性，转速不立即发生变化，于是反电动势减小，电枢电流随之增加。由于电枢电流增加的影响超过磁通减小的影响，所以转矩也就增加。如果阻转矩未变，则转速上升。随着转速的上升，反电动势增大，电枢电流和转矩也随着减小，直到转矩和阻转矩再次平衡为止，但这时转速已经较原来上升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枢回路串电阻控制是指当电动机的励磁电流不变时，通过改变电枢回路电阻来调节电动机的转速。这种控制方法的机械特性较软，而且电动机运行不稳定，一般很少应用对于小型串励直流电动机，常采用电枢回路串电阻控制方式。</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）能够描述无刷直流电机的分类。</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）能够描述无刷直流电机的结构。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）能够描述无刷直流电机的工作原理。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）能够描述无刷直流电机转速控制方法。</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能力</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）能够分析不同无刷直流电机的结构特点。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）能够分析无刷直流电机的工作过程。</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任务引入</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无刷直流电动机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用电子换向装置代替了有刷直流电动机的机械换向装置，保留了直流电动机宽阔而平滑的优良调速性能，克服了有刷直流电动机机械换向带来的系列的缺点，无刷直流电动机体积小，质量轻，可做成各种体积形状、效率高、转矩高，精度高、数字式控制，是最理想的调速电动机之一，在电动汽车上有着广泛的应用。</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一、无刷直流电动机的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无刷直流电动机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按照工作特性，可以分为具有直流电动机特性的无刷直流电动机和具有交流电动机特性的无刷直流电动机。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具有</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特性的无刷直流电动机，反电动势波形和供电电流波形都是矩形波所以又称为矩形波同步电动机，这类电动机由直流电源供电，借助位置传感器来检测主转子的位置，由所检测出的信号去触发相应的电子换相线路以实现无接触式换相。显然，这种无刷直流电动机具有有刷直流电动机的各种运行特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具有</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电动机特性的无刷直流电动机，反电动势波形和供电电流波形都是正弦波所以又称为正弦波同步电动机。这类电动机也由直流电源供电，但通过逆变器将直流电变换成交流电，然后去驱动一般的同步电动机。因此，它们具有同步电动机的各种运行特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87680" y="798028"/>
            <a:ext cx="8148320"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二、无刷直流电动机结构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下面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介绍的无刷直流电动机主要是指具有直流电动机特性的无刷直流电动机。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无刷直流电动机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主要由电动机本体、电子换相器和位置传感器三部分组成。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）电动机本体。无刷直流电动机的电动机本体由定子和转子两部分组成。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定子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是电动机本体的静止部分，它由导磁的定子铁心、导电的电枢绕组及固定铁心和绕组用的一些零部件、绝缘材料、引出部分等组成，如机壳、绝缘片、槽锲、引出线及环氧树脂等，如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l="8354" t="51204" r="35740" b="21669"/>
          <a:stretch>
            <a:fillRect/>
          </a:stretch>
        </p:blipFill>
        <p:spPr>
          <a:xfrm>
            <a:off x="2252980" y="2888990"/>
            <a:ext cx="4371340" cy="2122430"/>
          </a:xfrm>
          <a:prstGeom prst="rect">
            <a:avLst/>
          </a:prstGeom>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87680" y="798028"/>
            <a:ext cx="8148320" cy="807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二、无刷直流电动机结构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是电动机本体的转动部分，是产生励磁磁场的部件，由永磁体、导磁体和支撑零部件。</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812607" y="1690370"/>
            <a:ext cx="5274945" cy="2616200"/>
          </a:xfrm>
          <a:prstGeom prst="rect">
            <a:avLst/>
          </a:prstGeom>
          <a:noFill/>
          <a:ln>
            <a:noFill/>
          </a:ln>
        </p:spPr>
      </p:pic>
      <p:sp>
        <p:nvSpPr>
          <p:cNvPr id="9" name="TextBox 8"/>
          <p:cNvSpPr txBox="1"/>
          <p:nvPr/>
        </p:nvSpPr>
        <p:spPr>
          <a:xfrm>
            <a:off x="3302000" y="4470400"/>
            <a:ext cx="2479040" cy="300082"/>
          </a:xfrm>
          <a:prstGeom prst="rect">
            <a:avLst/>
          </a:prstGeom>
          <a:noFill/>
        </p:spPr>
        <p:txBody>
          <a:bodyPr wrap="square" rtlCol="0">
            <a:spAutoFit/>
          </a:bodyPr>
          <a:lstStyle/>
          <a:p>
            <a:r>
              <a:rPr lang="zh-CN" altLang="en-US" dirty="0" smtClean="0"/>
              <a:t>无刷直流电动机转子结构</a:t>
            </a:r>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77520" y="780773"/>
            <a:ext cx="814832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二、无刷直流电动机结构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子换相器。电子换相器由功率开关和位置信号处理电路构成，主要用来控制定子各绕组通电的顺序和时间。无刷直流电动机本质上是自控同步电动机，电动机转子跟随定子旋转作磁场运动，因此，应按一定的顺序给定子各相绕组轮流通电，使之产生旋转的定子磁场。无刷直流电动机的三相绕组中通过的电流是</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120°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角度的方波，绕组在持续通过恒定电流的时间内产生的定子磁场在空间是静止不动的。而在开关换相期间，随着电流从一相转移到另一相，定子磁场随之跳跃了一个电角度。而转子磁场则随着转子连续旋转。这两个磁场的瞬时速度不同，但是平均速度相等，因此能保持“同步”，无刷直流电动机由于采用了自控式逆变器即电子换相器，电动机输入电流的频率和电动机转速的终保持同步，电动机和逆变器不会产生振荡和失步，这也是无刷直流电动机的优点之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2"/>
          <p:cNvGrpSpPr/>
          <p:nvPr/>
        </p:nvGrpSpPr>
        <p:grpSpPr>
          <a:xfrm>
            <a:off x="3741850" y="2049482"/>
            <a:ext cx="4162945" cy="1262695"/>
            <a:chOff x="31445" y="161947"/>
            <a:chExt cx="2500824" cy="318131"/>
          </a:xfrm>
          <a:solidFill>
            <a:srgbClr val="004C41"/>
          </a:solidFill>
        </p:grpSpPr>
        <p:sp>
          <p:nvSpPr>
            <p:cNvPr id="16" name="12"/>
            <p:cNvSpPr/>
            <p:nvPr/>
          </p:nvSpPr>
          <p:spPr>
            <a:xfrm>
              <a:off x="31445" y="176315"/>
              <a:ext cx="2268640" cy="293086"/>
            </a:xfrm>
            <a:prstGeom prst="rect">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7" name="等腰三角形 16"/>
            <p:cNvSpPr/>
            <p:nvPr/>
          </p:nvSpPr>
          <p:spPr>
            <a:xfrm rot="5400000">
              <a:off x="2257111" y="204921"/>
              <a:ext cx="318131" cy="232184"/>
            </a:xfrm>
            <a:prstGeom prst="triangle">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8" name="TextBox 8"/>
            <p:cNvSpPr txBox="1"/>
            <p:nvPr/>
          </p:nvSpPr>
          <p:spPr>
            <a:xfrm>
              <a:off x="352310" y="185437"/>
              <a:ext cx="1947775" cy="271400"/>
            </a:xfrm>
            <a:prstGeom prst="rect">
              <a:avLst/>
            </a:prstGeom>
            <a:grpFill/>
            <a:ln>
              <a:noFill/>
            </a:ln>
          </p:spPr>
          <p:txBody>
            <a:bodyPr wrap="square" rtlCol="0">
              <a:spAutoFit/>
            </a:bodyPr>
            <a:lstStyle/>
            <a:p>
              <a:pPr algn="ctr">
                <a:spcBef>
                  <a:spcPct val="0"/>
                </a:spcBef>
              </a:pPr>
              <a:r>
                <a:rPr lang="zh-CN" altLang="en-US" sz="3200" b="1" kern="0" spc="300" dirty="0">
                  <a:solidFill>
                    <a:prstClr val="white"/>
                  </a:solidFill>
                  <a:cs typeface="+mn-ea"/>
                  <a:sym typeface="+mn-lt"/>
                </a:rPr>
                <a:t>常用驱动电机及其控制系统</a:t>
              </a:r>
            </a:p>
          </p:txBody>
        </p:sp>
      </p:grpSp>
      <p:grpSp>
        <p:nvGrpSpPr>
          <p:cNvPr id="19" name="1"/>
          <p:cNvGrpSpPr/>
          <p:nvPr/>
        </p:nvGrpSpPr>
        <p:grpSpPr>
          <a:xfrm>
            <a:off x="1561353" y="1373315"/>
            <a:ext cx="2619916" cy="2619916"/>
            <a:chOff x="267453" y="94709"/>
            <a:chExt cx="454824" cy="454824"/>
          </a:xfrm>
        </p:grpSpPr>
        <p:sp>
          <p:nvSpPr>
            <p:cNvPr id="20" name="4"/>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3" name="3"/>
            <p:cNvSpPr/>
            <p:nvPr/>
          </p:nvSpPr>
          <p:spPr>
            <a:xfrm>
              <a:off x="343738" y="170570"/>
              <a:ext cx="302255" cy="302255"/>
            </a:xfrm>
            <a:prstGeom prst="ellipse">
              <a:avLst/>
            </a:prstGeom>
            <a:solidFill>
              <a:srgbClr val="004C41"/>
            </a:solid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200" kern="0">
                <a:solidFill>
                  <a:prstClr val="black"/>
                </a:solidFill>
                <a:cs typeface="+mn-ea"/>
                <a:sym typeface="+mn-lt"/>
              </a:endParaRPr>
            </a:p>
          </p:txBody>
        </p:sp>
        <p:sp>
          <p:nvSpPr>
            <p:cNvPr id="25" name="TextBox 9"/>
            <p:cNvSpPr txBox="1"/>
            <p:nvPr/>
          </p:nvSpPr>
          <p:spPr>
            <a:xfrm>
              <a:off x="370583" y="176347"/>
              <a:ext cx="269714" cy="272497"/>
            </a:xfrm>
            <a:prstGeom prst="rect">
              <a:avLst/>
            </a:prstGeom>
            <a:noFill/>
          </p:spPr>
          <p:txBody>
            <a:bodyPr wrap="none" rtlCol="0">
              <a:spAutoFit/>
            </a:bodyPr>
            <a:lstStyle/>
            <a:p>
              <a:pPr>
                <a:defRPr/>
              </a:pPr>
              <a:r>
                <a:rPr lang="en-US" altLang="zh-CN" sz="9600" kern="0" dirty="0" smtClean="0">
                  <a:solidFill>
                    <a:prstClr val="white"/>
                  </a:solidFill>
                  <a:cs typeface="+mn-ea"/>
                  <a:sym typeface="+mn-lt"/>
                </a:rPr>
                <a:t>02</a:t>
              </a:r>
              <a:endParaRPr lang="zh-CN" altLang="en-US" sz="9600" kern="0" dirty="0">
                <a:solidFill>
                  <a:prstClr val="white"/>
                </a:solidFill>
                <a:cs typeface="+mn-ea"/>
                <a:sym typeface="+mn-lt"/>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77520" y="780773"/>
            <a:ext cx="8148320"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二、无刷直流电动机结构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一般来说</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，对电子换相器的基本要求是结构简单；运行稳定可靠；体积小，质量轻；功耗小；能按照位置传感器的信号进行正确换相，并能控制电动机的正反转：应能长期满足不同环境条件的要求。</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位置传感器。位置传感器在无刷直流电动机中起着检测转子磁极位置的作用，为功率开关电路提供正确的换相信息，即将转子磁极的位置信号转换成电信号，经位置信号传感器与功率开关一起，起着与传统有刷直流电动机的机械换相器和电刷相类似的作用。</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87680" y="798028"/>
            <a:ext cx="371856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二、无刷直流电动机结构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位置传感器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种类比较多，可分为电磁式位置传感器、光电式位置传感器、磁敏式位置传感器等。电磁式位置传感器具有输出信号大、工作可靠、寿命长等优点，但其体积比较大，信噪比较低且输出为交流信号，需整流滤波后才能使用。光电式位置传感器性能比较稳定、体积小、质量轻，但对环境要求较高。磁敏式位置传感器的基本原理为霍尔效应和磁阻效用，它对环境适应性很强，成本低廉，但精度不高</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。右图是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某无刷直流电动机实物图。</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4468421" y="1229360"/>
            <a:ext cx="4344347" cy="3235642"/>
          </a:xfrm>
          <a:prstGeom prst="rect">
            <a:avLst/>
          </a:prstGeom>
          <a:noFill/>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87680" y="798028"/>
            <a:ext cx="814832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三、无刷直流电动机的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无刷直流电动机作为电动汽车用电动机，具有以下优点：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）外特性好。非常符合电动汽车的负载特性，尤其是具有低速大转矩特性，能够提供大的起动转矩，满足电动汽车的加速要求。</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）可以在低、中、高宽速度范围内运行，而有刷电动机由于受机械换向的影响，只能在中低速下运行。</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）效率高，尤其是在轻载车况下，仍能保持较高的效率，这对珍贵的电池能量是很重要的。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）过载能力强，比星形连接系列电动机可提高过载能力</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倍以上，满足电动汽车的突起堵转需要。</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19760" y="899628"/>
            <a:ext cx="7792720"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三、无刷直流电动机的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）再生制动效果好，因无刷直流电动机转子具有很高的永久磁场，在汽车下坡或制电动机可完全进入发电机状态，给电池充电，同时起到电制动作用，减轻机械制动负担。</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）体积小、质量轻、比功率大，可有效地减轻质量、节省空间。</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）无机械换相器，采用全封闭式结构，防止尘土进入电动机内部，可靠性高。</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8</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）控制系统比异步电动机简单专。</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无刷直流电动机的缺点是电动机本身比交流电动机复杂，控制器比有刷直流电动机。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9920" y="787868"/>
            <a:ext cx="8006080"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四、无刷直流电动机的工作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无刷直流电动机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工作原理与有刷直流电动机的工作原理基本相同，它是利用电动机转子位置传感器输出信号控制电子换相线路去驱动逆变器的功率开关器件，使电枢绕组依次馈电，从而在定子上产生跳跃式的旋转磁场，拖动电动机转子旋转。同时，随着电动机转子的转动，转子位置传感器又不断送出位置信号，以不断地改变电枢绕组的通电状态使得在某一磁极下导体中的电流方向保持不变，这样电动机就旋转起来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。下图为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无刷直流电动机的工作</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原理图。</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6" descr="http://img.gongkong.com/forum/pic/606737_1.GIF"/>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812925" y="2788686"/>
            <a:ext cx="5410835" cy="2192254"/>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9920" y="848828"/>
            <a:ext cx="8006080"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五、无刷直流电动机的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按照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获取转子位置信息的方法划分，无刷直流电动机的控制方法可以分为有位置传感器控制和无位置传感器控制两种。</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有</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位置传感器控制方法是指在无刷直流电动机定子上安装位置传感器来检测转子旋转过程中的位置，将转子磁极的位置信号转换成电信号，为电子换相电路提供正确的换相信息，以此控制电子换相电路中的功率开关管的开关状态，保证电动机各相按顺序导通，在空间形成跳跃式的旋转磁场，驱动永磁转子连续不断地旋转。无刷直流电动机中常用的位置传感器有霍尔元件位置传感器、磁敏品体管位置传感器、光电式位置传感器等。</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9920" y="848828"/>
            <a:ext cx="800608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五、无刷直流电动机的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无刷直流电动机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无位置传感器控制，无需安装传感器，使用场合广，相对于有位置传感器方法有较大的优势，因此，无刷直流电动机的无位置传感器控制近年来已成为研究的热点。无刷直流电动机的无位置传感器控制中，不直接使用转子位置传感器，但在电动机运转过程中，仍然需要转子位置信号，以控制电动机换相。因此，如何通过软硬件间接获得可靠的转子位置信号，成为无刷直流电动机无位置传感器控制的关键，为此，国内外的研究人员在这方面做了大量的研究工作，提出了多种转子位置信号检测方法，大多是利用检测定子电压、电流等容易获取的物理量实现转子位置的估算。归纳起来，可以分为反电动势法、电感法、状态观测器法、电动机方程计算法、人工神经网络法等。</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二  直流</a:t>
            </a:r>
            <a:r>
              <a:rPr lang="zh-CN" altLang="en-US" sz="2400" b="1" dirty="0" smtClean="0"/>
              <a:t>无刷</a:t>
            </a:r>
            <a:r>
              <a:rPr lang="zh-CN" altLang="en-US" sz="2400" b="1" dirty="0" smtClean="0"/>
              <a:t>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）能够描述交流感应（异步）电动机的结构。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）能够描述交流感应（异步）电动机的工作原理。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）能够描述交流感应（异步）电动机的性能特点。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）能够描述交流感应（异步）电动机的控制。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能力</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）能够分析交流感应（异步）电动机的结构特点。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）能够分析交流感应（异步）电动机的工作过程。</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1454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感应（异步）电动机是由静止的定子和可以旋转的转子组成，定子和转子之间为气隙，交流感应（异步）电动机的气隙一般为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0.5-2.0mm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，气隙的大小对交流感应（异步）电动机的性能有很大影响。交流感应（异步）电动机的基本结构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5" descr="3d24"/>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823085" y="2458085"/>
            <a:ext cx="5274310" cy="2442210"/>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97840" y="787868"/>
            <a:ext cx="8107680"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）定子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感应（异步）电动机的定子主要由定子铁芯、定子绕组和机座三部分组成。定子铁芯：主要是作为电动机主磁路的一部分并且用来嵌放定子绕组，为了降低定子铁芯的铁损耗，定子铁芯一般由</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0.35-0.50mm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厚、表面涂有绝缘漆的硅钢片叠压而成。定子铁芯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示，在铁芯的内圆冲有均匀分布的槽，用以嵌放定子绕组。定子铁芯槽型分为三种：开口槽、半开口槽和半闭口槽，其中开口槽用于大、中型容量的高压感应电动机；半开口槽用于中型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500V</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以下的感应电动机；半闭口槽，用于小型容量的低压感应电动机。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r="3799" b="6213"/>
          <a:stretch>
            <a:fillRect/>
          </a:stretch>
        </p:blipFill>
        <p:spPr>
          <a:xfrm>
            <a:off x="3028950" y="3444240"/>
            <a:ext cx="3200718" cy="1506220"/>
          </a:xfrm>
          <a:prstGeom prst="rect">
            <a:avLst/>
          </a:prstGeom>
          <a:noFill/>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128096" cy="3381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本</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项目</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共有</a:t>
            </a:r>
            <a:r>
              <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dirty="0" smtClean="0"/>
              <a:t>直流电机</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dirty="0" smtClean="0"/>
              <a:t>直流无刷</a:t>
            </a:r>
            <a:r>
              <a:rPr lang="zh-CN" altLang="en-US" sz="1400" dirty="0" smtClean="0"/>
              <a:t>电机</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dirty="0" smtClean="0"/>
              <a:t>交流感应（异步）</a:t>
            </a:r>
            <a:r>
              <a:rPr lang="zh-CN" altLang="en-US" sz="1400" dirty="0" smtClean="0"/>
              <a:t>电动机</a:t>
            </a:r>
            <a:endParaRPr lang="en-US" altLang="zh-CN" sz="1400" dirty="0" smtClean="0"/>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dirty="0" smtClean="0"/>
              <a:t>永磁</a:t>
            </a:r>
            <a:r>
              <a:rPr lang="zh-CN" altLang="en-US" sz="1400" dirty="0" smtClean="0"/>
              <a:t>同步电机</a:t>
            </a:r>
            <a:endParaRPr lang="en-US" altLang="zh-CN" sz="1400" dirty="0" smtClean="0"/>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dirty="0" smtClean="0"/>
              <a:t>开关磁阻</a:t>
            </a:r>
            <a:r>
              <a:rPr lang="zh-CN" altLang="en-US" sz="1400" dirty="0" smtClean="0"/>
              <a:t>电机</a:t>
            </a:r>
            <a:endParaRPr lang="en-US" altLang="zh-CN" sz="1400" dirty="0" smtClean="0"/>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dirty="0" smtClean="0"/>
              <a:t>轮毂</a:t>
            </a:r>
            <a:r>
              <a:rPr lang="zh-CN" altLang="en-US" sz="1400" dirty="0" smtClean="0"/>
              <a:t>电机</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个</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任务的学习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掌握新能源汽车的定义和类型；掌握新能源汽车驱动电机的功能特点及类型；能够撰写新能源汽车技术发展趋势报告；分析新能源汽车驱动电机的区别。</a:t>
            </a:r>
          </a:p>
          <a:p>
            <a:pPr algn="just">
              <a:lnSpc>
                <a:spcPct val="150000"/>
              </a:lnSpc>
            </a:pP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项目描述</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5438856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899628"/>
            <a:ext cx="742527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定子绕组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：电动机的电路部分，通入三相交流电，其作用是吸收电功率和产生旋转磁场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定子绕组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由三个在空间上互隔</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120°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对称排列结构完全相同的绕组（每个绕组为一相）组成，根据需要连接成</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Y</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形或△形。</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8000" y="787868"/>
            <a:ext cx="8097520"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对于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大、中型容量的高压交流感应（异步）电动机定子绕组常采用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Y</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形接法，只有三根引出线，</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示。对中、小型容量的低压交流感应（异步）电动机，通常把定子三相绕组的六根出线头都引出来，根据需要可接成丫形或△形，△形接法，定子绕组用绝缘的铜（或铝）导线绕成，嵌放在定子槽内。</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descr="C:\Users\xjx\Desktop\MobileFile\新文档 2019-08-18 11.45.03_1.jpg"/>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bright="40000" contrast="40000"/>
                    </a14:imgEffect>
                    <a14:imgEffect>
                      <a14:sharpenSoften amount="25000"/>
                    </a14:imgEffect>
                  </a14:imgLayer>
                </a14:imgProps>
              </a:ext>
              <a:ext uri="{28A0092B-C50C-407E-A947-70E740481C1C}">
                <a14:useLocalDpi xmlns:a14="http://schemas.microsoft.com/office/drawing/2010/main" xmlns:lc="http://schemas.openxmlformats.org/drawingml/2006/lockedCanvas" xmlns="" val="0"/>
              </a:ext>
            </a:extLst>
          </a:blip>
          <a:srcRect l="6510" t="32661" r="4521" b="42319"/>
          <a:stretch>
            <a:fillRect/>
          </a:stretch>
        </p:blipFill>
        <p:spPr>
          <a:xfrm>
            <a:off x="1800225" y="2580640"/>
            <a:ext cx="5342255" cy="1842769"/>
          </a:xfrm>
          <a:prstGeom prst="rect">
            <a:avLst/>
          </a:prstGeom>
          <a:noFill/>
          <a:ln>
            <a:noFill/>
          </a:ln>
        </p:spPr>
      </p:pic>
      <p:sp>
        <p:nvSpPr>
          <p:cNvPr id="10" name="TextBox 9"/>
          <p:cNvSpPr txBox="1"/>
          <p:nvPr/>
        </p:nvSpPr>
        <p:spPr>
          <a:xfrm>
            <a:off x="2458720" y="4500880"/>
            <a:ext cx="1117600" cy="300082"/>
          </a:xfrm>
          <a:prstGeom prst="rect">
            <a:avLst/>
          </a:prstGeom>
          <a:noFill/>
        </p:spPr>
        <p:txBody>
          <a:bodyPr wrap="square" rtlCol="0">
            <a:spAutoFit/>
          </a:bodyPr>
          <a:lstStyle/>
          <a:p>
            <a:r>
              <a:rPr lang="en-US" altLang="zh-CN" dirty="0" smtClean="0"/>
              <a:t>Y</a:t>
            </a:r>
            <a:r>
              <a:rPr lang="zh-CN" altLang="en-US" dirty="0" smtClean="0"/>
              <a:t>型接法</a:t>
            </a:r>
            <a:endParaRPr lang="zh-CN" altLang="en-US" dirty="0"/>
          </a:p>
        </p:txBody>
      </p:sp>
      <p:sp>
        <p:nvSpPr>
          <p:cNvPr id="11" name="TextBox 10"/>
          <p:cNvSpPr txBox="1"/>
          <p:nvPr/>
        </p:nvSpPr>
        <p:spPr>
          <a:xfrm>
            <a:off x="5405120" y="4460240"/>
            <a:ext cx="1229360" cy="300082"/>
          </a:xfrm>
          <a:prstGeom prst="rect">
            <a:avLst/>
          </a:prstGeom>
          <a:noFill/>
        </p:spPr>
        <p:txBody>
          <a:bodyPr wrap="square" rtlCol="0">
            <a:spAutoFit/>
          </a:bodyPr>
          <a:lstStyle/>
          <a:p>
            <a:r>
              <a:rPr lang="zh-CN" altLang="en-US" dirty="0" smtClean="0"/>
              <a:t>三角形接法</a:t>
            </a:r>
            <a:endParaRPr lang="zh-CN" altLang="en-US"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机座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主要用于固定定子铁芯和前、后端盖，支撑转子并起到防护和散热等作用，一般不作为工作磁路的组成部分。大多数采用铸铁铸造而成，大型容量的感应电动机采用钢板焊接而成，微型感应电动机多采用铸铝或塑料制成。根据电动机的防护方式、冷却方式和安装方式的不同，机座的样式也不尽相同。</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感应（异步）电动机的转子包括转子铁芯和转子绕组。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铁芯：电动机磁路的一部分，它由</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0.5 mm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厚的硅钢片叠压而成。铁芯固定在转轴或转子支架上，整个转子的外表呈圆柱形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转子绕组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：转子绕组分为笼型和绕线型两类。</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笼型绕组：是一个自己短路的绕组。在转子铁芯的每个槽里嵌放一根导体，在铁芯的两端用端环连接起来，形成一个短路的绕组。如果把转子铁芯拿掉，则可看出，剩下来的绕组形状像个松鼠笼子，如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示，因此又叫鼠笼转子。导条的材料用铜或铝。</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l="8537" t="5512" r="10424" b="4724"/>
          <a:stretch>
            <a:fillRect/>
          </a:stretch>
        </p:blipFill>
        <p:spPr>
          <a:xfrm>
            <a:off x="2838450" y="2824260"/>
            <a:ext cx="2881630" cy="2197320"/>
          </a:xfrm>
          <a:prstGeom prst="rect">
            <a:avLst/>
          </a:prstGeom>
          <a:noFill/>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绕线型绕组：槽内嵌放用绝缘导线组成的三相绕组， 一般都连接成丫形。 转子绕组的三条引线分别接到三个集电环上，用一套电刷装置引出来，如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示。这就可以把外接电阻串联到转子绕组回路，以改善电动机的起动性能或调节电动机的转速。</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笼型转子相比较，绕线型转子结构复杂，价格较高，主要应用于起动电流小，起动转矩大，或须平滑调速的场合。</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b="9548"/>
          <a:stretch>
            <a:fillRect/>
          </a:stretch>
        </p:blipFill>
        <p:spPr>
          <a:xfrm>
            <a:off x="2377441" y="3074369"/>
            <a:ext cx="4226560" cy="1940193"/>
          </a:xfrm>
          <a:prstGeom prst="rect">
            <a:avLst/>
          </a:prstGeom>
          <a:noFill/>
          <a:ln>
            <a:noFill/>
          </a:ln>
        </p:spPr>
      </p:pic>
      <p:sp>
        <p:nvSpPr>
          <p:cNvPr id="9" name="TextBox 8"/>
          <p:cNvSpPr txBox="1"/>
          <p:nvPr/>
        </p:nvSpPr>
        <p:spPr>
          <a:xfrm>
            <a:off x="3180080" y="3078480"/>
            <a:ext cx="802640" cy="276999"/>
          </a:xfrm>
          <a:prstGeom prst="rect">
            <a:avLst/>
          </a:prstGeom>
          <a:noFill/>
        </p:spPr>
        <p:txBody>
          <a:bodyPr wrap="square" rtlCol="0">
            <a:spAutoFit/>
          </a:bodyPr>
          <a:lstStyle/>
          <a:p>
            <a:r>
              <a:rPr lang="zh-CN" altLang="en-US" sz="1200" dirty="0" smtClean="0"/>
              <a:t>转子铁芯</a:t>
            </a:r>
            <a:endParaRPr lang="zh-CN" altLang="en-US" sz="1200" dirty="0"/>
          </a:p>
        </p:txBody>
      </p:sp>
      <p:sp>
        <p:nvSpPr>
          <p:cNvPr id="10" name="TextBox 9"/>
          <p:cNvSpPr txBox="1"/>
          <p:nvPr/>
        </p:nvSpPr>
        <p:spPr>
          <a:xfrm>
            <a:off x="3982720" y="3088640"/>
            <a:ext cx="812800" cy="276999"/>
          </a:xfrm>
          <a:prstGeom prst="rect">
            <a:avLst/>
          </a:prstGeom>
          <a:noFill/>
        </p:spPr>
        <p:txBody>
          <a:bodyPr wrap="square" rtlCol="0">
            <a:spAutoFit/>
          </a:bodyPr>
          <a:lstStyle/>
          <a:p>
            <a:r>
              <a:rPr lang="zh-CN" altLang="en-US" sz="1200" dirty="0" smtClean="0"/>
              <a:t>转子绕组</a:t>
            </a:r>
            <a:endParaRPr lang="zh-CN" altLang="en-US" sz="1200" dirty="0"/>
          </a:p>
        </p:txBody>
      </p:sp>
      <p:sp>
        <p:nvSpPr>
          <p:cNvPr id="11" name="TextBox 10"/>
          <p:cNvSpPr txBox="1"/>
          <p:nvPr/>
        </p:nvSpPr>
        <p:spPr>
          <a:xfrm>
            <a:off x="4785360" y="3088640"/>
            <a:ext cx="792480" cy="276999"/>
          </a:xfrm>
          <a:prstGeom prst="rect">
            <a:avLst/>
          </a:prstGeom>
          <a:noFill/>
        </p:spPr>
        <p:txBody>
          <a:bodyPr wrap="square" rtlCol="0">
            <a:spAutoFit/>
          </a:bodyPr>
          <a:lstStyle/>
          <a:p>
            <a:r>
              <a:rPr lang="zh-CN" altLang="en-US" sz="1200" dirty="0" smtClean="0"/>
              <a:t>绕组端线</a:t>
            </a:r>
            <a:endParaRPr lang="zh-CN" altLang="en-US" sz="1200" dirty="0"/>
          </a:p>
        </p:txBody>
      </p:sp>
      <p:sp>
        <p:nvSpPr>
          <p:cNvPr id="12" name="TextBox 11"/>
          <p:cNvSpPr txBox="1"/>
          <p:nvPr/>
        </p:nvSpPr>
        <p:spPr>
          <a:xfrm>
            <a:off x="5618480" y="3098800"/>
            <a:ext cx="487680" cy="276999"/>
          </a:xfrm>
          <a:prstGeom prst="rect">
            <a:avLst/>
          </a:prstGeom>
          <a:noFill/>
        </p:spPr>
        <p:txBody>
          <a:bodyPr wrap="square" rtlCol="0">
            <a:spAutoFit/>
          </a:bodyPr>
          <a:lstStyle/>
          <a:p>
            <a:r>
              <a:rPr lang="zh-CN" altLang="en-US" sz="1200" dirty="0" smtClean="0"/>
              <a:t>电刷</a:t>
            </a:r>
            <a:endParaRPr lang="zh-CN" altLang="en-US" sz="1200" dirty="0"/>
          </a:p>
        </p:txBody>
      </p:sp>
      <p:sp>
        <p:nvSpPr>
          <p:cNvPr id="13" name="TextBox 12"/>
          <p:cNvSpPr txBox="1"/>
          <p:nvPr/>
        </p:nvSpPr>
        <p:spPr>
          <a:xfrm>
            <a:off x="6167120" y="3098800"/>
            <a:ext cx="690880" cy="276999"/>
          </a:xfrm>
          <a:prstGeom prst="rect">
            <a:avLst/>
          </a:prstGeom>
          <a:noFill/>
        </p:spPr>
        <p:txBody>
          <a:bodyPr wrap="square" rtlCol="0">
            <a:spAutoFit/>
          </a:bodyPr>
          <a:lstStyle/>
          <a:p>
            <a:r>
              <a:rPr lang="zh-CN" altLang="en-US" sz="1200" dirty="0" smtClean="0"/>
              <a:t>集电环</a:t>
            </a:r>
            <a:endParaRPr lang="zh-CN" altLang="en-US" sz="1200" dirty="0"/>
          </a:p>
        </p:txBody>
      </p:sp>
      <p:cxnSp>
        <p:nvCxnSpPr>
          <p:cNvPr id="15" name="直接连接符 14"/>
          <p:cNvCxnSpPr>
            <a:stCxn id="9" idx="2"/>
          </p:cNvCxnSpPr>
          <p:nvPr/>
        </p:nvCxnSpPr>
        <p:spPr>
          <a:xfrm>
            <a:off x="3581400" y="3355479"/>
            <a:ext cx="208280" cy="3732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2"/>
          </p:cNvCxnSpPr>
          <p:nvPr/>
        </p:nvCxnSpPr>
        <p:spPr>
          <a:xfrm>
            <a:off x="4389120" y="3365639"/>
            <a:ext cx="436880" cy="535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1" idx="2"/>
          </p:cNvCxnSpPr>
          <p:nvPr/>
        </p:nvCxnSpPr>
        <p:spPr>
          <a:xfrm flipH="1">
            <a:off x="5059680" y="3365639"/>
            <a:ext cx="121920" cy="7390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2" idx="2"/>
          </p:cNvCxnSpPr>
          <p:nvPr/>
        </p:nvCxnSpPr>
        <p:spPr>
          <a:xfrm>
            <a:off x="5862320" y="3375799"/>
            <a:ext cx="20320" cy="383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2"/>
          </p:cNvCxnSpPr>
          <p:nvPr/>
        </p:nvCxnSpPr>
        <p:spPr>
          <a:xfrm flipH="1">
            <a:off x="6177280" y="3375799"/>
            <a:ext cx="335280" cy="1064121"/>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基本特点是，转子绕组不需与其他电源相连，其定子电流直接取自交流电力系统；与其它电动机相比，交流感应（异步）电动机的结构简单，制造、使用、维护方便，运行可靠性高，重量轻，成本低。以三相交流感应（异步）电动机为例，与同功率、同转速的直流电动机相比，前者重量只及后者的二分之一，成本仅为三分之一。交流感应（异步）电动机还容易按不同环境条件的要求，派生出各种系列产品。它还具有接近恒速的负载特性，能满足大多数工农业生产机械拖动的要求。</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局限性是，它的转速与其旋转磁场的同步转速有固定的转差率，因而调速性能较差，在要求有较宽广的平滑调速范围的使用场合，不如直流电动机经济、方便。此外，交流感应（异步）电动机运行时，从电力系统吸取无功功率以励磁，这会导致电力系统的功率因数变坏。因此，在大功率、低转速场合不如用同步电动机合理。</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工作时，由定子转子共同建立气隙基波磁场，并与转子绕组的感应电流相互作用产生电磁力，从而形成电磁转矩。电磁转矩克服负载转矩输出机械能，因此感应电动机实现了电能到机械能的能量转换。</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感应电动机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正常工作必须满足两个基本条件：电动机的定子、转子基波磁动势必须能合成并在气隙内建立旋转磁场；转子转速必须小于气隙旋转磁场的转速，并且两者保持一定的差值，以保证转子与旋转磁场之间存在相对运行。气隙基波旋转磁场也就是主磁场，其旋转速度与电源频率的关系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同步转速，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r/min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F</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定子电源频率，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Hz</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P</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定子绕组的磁极对数。</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特别</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指出，感应电动机的空载气隙磁场是由定子绕组的交流磁动势建立的。</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8482" name="Picture 2" descr="C:\Windows\temp\ksohtml688\wps2.png"/>
          <p:cNvPicPr>
            <a:picLocks noChangeAspect="1" noChangeArrowheads="1"/>
          </p:cNvPicPr>
          <p:nvPr/>
        </p:nvPicPr>
        <p:blipFill>
          <a:blip r:embed="rId3" cstate="print"/>
          <a:srcRect/>
          <a:stretch>
            <a:fillRect/>
          </a:stretch>
        </p:blipFill>
        <p:spPr bwMode="auto">
          <a:xfrm>
            <a:off x="3828415" y="2753360"/>
            <a:ext cx="765528" cy="555625"/>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能够描述直流电机的</a:t>
            </a:r>
            <a:r>
              <a:rPr lang="zh-CN" altLang="en-US" sz="1400" dirty="0" smtClean="0"/>
              <a:t>分类</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能够描述直流电机的</a:t>
            </a:r>
            <a:r>
              <a:rPr lang="zh-CN" altLang="en-US" sz="1400" dirty="0" smtClean="0"/>
              <a:t>结构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能够描述直流电机的工作原理。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能够描述直流电机转速控制方法</a:t>
            </a:r>
            <a:r>
              <a:rPr lang="zh-CN" altLang="en-US" sz="1400" dirty="0" smtClean="0"/>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能力目标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能够分析不同直流电机的结构特点。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dirty="0" smtClean="0"/>
              <a:t>能够分析直流电机的工作过程</a:t>
            </a:r>
            <a:r>
              <a:rPr lang="zh-CN" altLang="en-US" sz="1400" dirty="0" smtClean="0"/>
              <a:t>。</a:t>
            </a:r>
            <a:endParaRPr lang="zh-CN" altLang="en-US" sz="1400" dirty="0" smtClean="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a:t>
            </a:r>
            <a:r>
              <a:rPr lang="zh-CN" altLang="en-US" sz="2400" b="1" dirty="0" smtClean="0"/>
              <a:t>一  直流电机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34804" y="1001228"/>
            <a:ext cx="7425276"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给</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电动机通入对称的三相交流电时，将会产生一个旋转的气隙磁场，其中通过气隙到达转子的基波磁场称为主磁场，只铰链定子绕组就形成闭合回路，未能到达转子的磁场称为定子漏磁场，该旋转磁场会同时切割定转子绕组，这样在两个绕组内会产生相应的感应电动势</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8000" y="828508"/>
            <a:ext cx="4531360"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由此可见，在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这种情况下，整个气隙磁场全部是由定子绕组内的三相对称电流产生，为此，定子磁动势又称为励磁磁动势，定子电流也称为励磁电流。由于定子绕组的三相交流电是完全对称的，在此仅以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相为例来进行分析，当</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相电流达到最大值时，它所对应的磁动势也达到最大，转子不转的感应电动机，相当于一台副边开路的三相变压器，其中定子绕组是原边绕组，转子绕组是副边绕组，只是在磁路中，感应电动机定子转子铁芯中多了一个气隙磁路。三相交流电与旋转磁场的对应关系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noChangeArrowheads="1"/>
          </p:cNvPicPr>
          <p:nvPr/>
        </p:nvPicPr>
        <p:blipFill>
          <a:blip r:embed="rId3" cstate="print">
            <a:extLst>
              <a:ext uri="{BEBA8EAE-BF5A-486C-A8C5-ECC9F3942E4B}">
                <a14:imgProps xmlns:a14="http://schemas.microsoft.com/office/drawing/2010/main" xmlns:lc="http://schemas.openxmlformats.org/drawingml/2006/lockedCanvas" xmlns="">
                  <a14:imgLayer r:embed="rId4">
                    <a14:imgEffect>
                      <a14:brightnessContrast contrast="40000"/>
                    </a14:imgEffect>
                    <a14:imgEffect>
                      <a14:sharpenSoften amount="25000"/>
                    </a14:imgEffect>
                  </a14:imgLayer>
                </a14:imgProps>
              </a:ext>
              <a:ext uri="{28A0092B-C50C-407E-A947-70E740481C1C}">
                <a14:useLocalDpi xmlns:a14="http://schemas.microsoft.com/office/drawing/2010/main" xmlns:lc="http://schemas.openxmlformats.org/drawingml/2006/lockedCanvas" xmlns="" val="0"/>
              </a:ext>
            </a:extLst>
          </a:blip>
          <a:srcRect l="1837" t="1376" b="2685"/>
          <a:stretch>
            <a:fillRect/>
          </a:stretch>
        </p:blipFill>
        <p:spPr>
          <a:xfrm>
            <a:off x="5024755" y="1046480"/>
            <a:ext cx="3905010" cy="3056572"/>
          </a:xfrm>
          <a:prstGeom prst="rect">
            <a:avLst/>
          </a:prstGeom>
          <a:noFill/>
          <a:ln>
            <a:noFill/>
          </a:ln>
          <a:effec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9684" y="780773"/>
            <a:ext cx="453983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）工作原理分析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感应（异步）电动机定子绕组接通三相交流电源后，电机内便形成圆形旋转磁动势以及圆形旋转磁密，设其方向为逆时针，</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如有图所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示。若转子不转，鼠笼转子导条与旋转磁密有相对运动，导条中有感应电动势</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Ee</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，方向</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由右手定则确定。由于转子导条彼此在端部短路，于是导条中有电流，不考虑电动势与电流的相位差时，电流方向与电动势方向相同。这样，导条就在磁场中受力</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f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，用左手定则确定受力方向，</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由右图可知</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为逆时针旋转方向。</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noChangeArrowheads="1"/>
          </p:cNvPicPr>
          <p:nvPr/>
        </p:nvPicPr>
        <p:blipFill>
          <a:blip r:embed="rId3" cstate="print">
            <a:lum contrast="40000"/>
            <a:extLst>
              <a:ext uri="{28A0092B-C50C-407E-A947-70E740481C1C}">
                <a14:useLocalDpi xmlns:a14="http://schemas.microsoft.com/office/drawing/2010/main" xmlns:lc="http://schemas.openxmlformats.org/drawingml/2006/lockedCanvas" xmlns="" val="0"/>
              </a:ext>
            </a:extLst>
          </a:blip>
          <a:srcRect/>
          <a:stretch>
            <a:fillRect/>
          </a:stretch>
        </p:blipFill>
        <p:spPr>
          <a:xfrm>
            <a:off x="5026025" y="1030622"/>
            <a:ext cx="3559175" cy="3167045"/>
          </a:xfrm>
          <a:prstGeom prst="rect">
            <a:avLst/>
          </a:prstGeom>
          <a:noFill/>
          <a:ln>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84004" y="841733"/>
            <a:ext cx="771991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受力，产生转矩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Tem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，为电磁转矩，方向与旋转磁动势同方向，转子便在该方向上旋转起来。转子旋转后，转速为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，只要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n&lt;n1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为旋转磁动势同步转速），转子导条与磁场仍有相对运动，产生与转子不转时相同方向的电动势、电流及受力，电磁转矩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Tem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仍旧为顺时针方向，转子继续旋转，稳定运行在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Tem =TL</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的情况</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下</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由</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感应电动机的工作原理可知，感应电动机稳定运行时，转子转速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不能等于旋转磁场的同步转速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，其转差转速</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Δn</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，转差转速</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Δn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与同步转速之比为感应电动机的转差率，用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s</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表示，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即转差率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是感应电动机的一个重要参数，正常运行时感应电动机转子转速接近于同步转速</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，转差率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s</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一般为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0.01-0.05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8722" name="Picture 2" descr="C:\Windows\temp\ksohtml688\wps3.png"/>
          <p:cNvPicPr>
            <a:picLocks noChangeAspect="1" noChangeArrowheads="1"/>
          </p:cNvPicPr>
          <p:nvPr/>
        </p:nvPicPr>
        <p:blipFill>
          <a:blip r:embed="rId3" cstate="print"/>
          <a:srcRect/>
          <a:stretch>
            <a:fillRect/>
          </a:stretch>
        </p:blipFill>
        <p:spPr bwMode="auto">
          <a:xfrm>
            <a:off x="3482976" y="2631440"/>
            <a:ext cx="1457804" cy="636905"/>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940268"/>
            <a:ext cx="471255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）交流感应（异步）电动机的运行特性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感应（异步）电动机的运行特性包括工作特性和机械特性。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感应（异步）电动机的工作特性是指电动机在保持额度电压和额定频率不变的情况下，电动机的转速、电磁转矩、定子电流、效率和功率因数随输出功率变化的特性。一般通过负载试验来测取</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。右图是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交流感应（异步）电动机的工作特性。</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6" descr="3d26"/>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483225" y="904240"/>
            <a:ext cx="3477868" cy="3388677"/>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33204" y="919948"/>
            <a:ext cx="767927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工作</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是交流感应（异步）电动机的重要特性。转速特性和电磁转矩特性关系到电动机与机械负载匹配的合理性；定子电流特性可以表明电动机的发热情况，关系到电动机运行的可靠性和使用寿命；效率特性和功率因数特性关系到电动机运行的经济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机械特性是指电动机在恒定电压和恒定频率的情况下，电动机的转速与转矩之间的关系，是电动机的重要特性。机械特性曲线一般包括交流感应（异步）电动机的起动转矩、起动过程的最小转矩、最大转矩、额定转矩、同步转速、额定转速等重要技术数据，以及电动机转速随转矩变化的情况。</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9684" y="808188"/>
            <a:ext cx="4885276"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感应（异步）电动机的机械特性分为自然机械特性和人为机械特性。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感应（异步）电动机的工作特性是指电动机在保持额度电压和额定频率不变的情况下，电动机的转速、电磁转矩、定子电流、效率和功率因数随输出功率变化的特性。工作特性一般通过负载试验来测取。</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电源电压和电源频率恒定且定子、转子回路不接入任何附加设备情况下的机械特性为自然机械特性，如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示。图中，</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Tst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为交流感应（异步）电动机的启动转矩；</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启动过程的最小转矩；</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Tmax</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为最大转矩；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TN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为额定转矩；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为同步转速；</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nN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为额定转速。</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7" descr="3d27"/>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524343" y="1120360"/>
            <a:ext cx="3325017" cy="3209704"/>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8000" y="991068"/>
            <a:ext cx="449072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二、交流感应（异步）电动机的工作</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原理</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电源电压</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、电源频率、电动机极对数、定子或转子回路接入其他附属设备等，这些条件中任意一项改变得到的机械特性称为人为机械特性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。右图为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电源电压改变时的人为机械特性。由于电源频率不变，所以同步转速点不变，电磁转矩与电源电压的平方成比例变化，但各条曲线的最大转矩点对应的转差率基本保持不变。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icture 8" descr="3D28"/>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284153" y="942916"/>
            <a:ext cx="3311207" cy="3444616"/>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感应（异步）电动机是一个多变量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多输入输出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系统，其中变量电压（电流）、频率、磁通、转速之间又相互影响，所以其又是强耦合的多变量系统，如何对这样一个非线性、多变量强合的复杂系统进行有效控制，成为研究的重点，把经典理论与现代控制理论相结合，已经形成了诸多有效的控制策略与方法。</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目前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对交流感应（异步）电动机的调速控制主要有恒压频比开环控制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(WVF)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、转差控制、矢量控制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(VC)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及直接转矩控制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(DTC)</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等。</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恒</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压频比开环控制实际上只控制了电动机磁通而没有控制电动机的转矩，采用这样的控制系统对交流感应（异步）电动机来讲根本谈不上控制性能，通常只用于对调速性能要求一般的通用变器上。</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差控制根据交流感应（异步）电动机电磁转矩和转差频率的关系来直接控制电动机的转矩，可以在一定的转差频率范围内、一定程度上通过调节转差来控制电动机的电磁转矩，从而改善调速系统的控制性能，但其控制理论是建立在交流感应（异步）电动机的稳态数学模型基础上的，它适合于电动机转速变化缓慢或者对动态性能要求不高的场合。</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这里</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主要介绍交流感应（异步）电动机的矢量控制和直接转矩控制。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任务引入</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早期开发的电动汽车上都采用直流电机，即使到现在，还有一些电动汽车上仍使用直流电动机来驱动。直流电动机就是将直流电能转换成机械能的电动机，是电动机的主要类型之一，它具有结构简单、技术成熟、控制容易等特点，在早期的电动汽车或希望获得更简单结构的电动汽车中应用，特别是场地用电动车和专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电动车。</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）交流感应（异步）电动机的矢量控制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矢量控制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理论采用矢量分析的方法来分析交流电动机内部的电磁过程，是建立在交流电动机的动态数学模型基础上的控制方法。它模仿直流电动机的控制技术，将交流电动机的定子电流解耦成互相独立的产生磁链的分量和产生转矩的分量，分别控制这两个分量就可以实现对交流电动机的磁链控制和转矩控制的完全解耦，从而达到理想的动态。</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感应（异步）电动机矢量控制方式的选择</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感应（异步）电动机的矢量控制是基于磁场定向的方法，其调速控制系统的方式比较复杂，常用的控制策略有以下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种。</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转子磁场定向矢量控制原理。交流电动机的转矩与定子、转子旋转磁场及其夹角有关，要控制好转矩，必须精确检测和控制磁通，在此种控制方式中，检测出定子电流的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轴分量，就可以观测出转子磁链的幅值，当转子磁链恒定时，电磁转矩和电流的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轴分量成正比，忽略反电动势引起的交叉耦合，可以由电压方程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轴分量控制转子磁通，</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轴分量控制转矩，目前大多数变频系统使用此种控制方法，它实现了系统的完全解耦，但是其最大的缺点是转子磁通的观测受转子时间常数的影响。</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转差率矢量控制原理。如果使电动机的定子、转子或气隙磁场中的任何一个保持不变，电动机的转矩就主要由转差率决定。因此，此方法主要考虑转子磁通的稳态方程式，从转子磁通直接得到定子电流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分量，通过对定子电流的有效控制，形成了转差矢量控制，避免了磁通的闭环控制，不需要实际计算转子的磁链，用转差率和测量的转速相加后积分来计算磁通相对于定子的位置，此种方法主要应用在低速系统中，而且系统性能同样受转子参数变化影响。</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气隙磁场定向矢量控制原理。除了转子磁场的定向控制以外，还有一些控制系统使用的是气隙磁场的定向控制，此种方法比转子磁通的控制方式复杂，但其利用了气隙磁通易于观测的优点，保持气隙磁通的恒定，从而使转矩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轴电流成正比，直接对</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轴电流控制，达到控制电动机的目的。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定子磁场定向矢量控制原理，由于转子磁通的检测容易受电动机参数影响，气隙磁通的检测需要附加一些额外的检测器件等，国内外兴起了定子磁场定向的矢量控制方法，此种方法是通过保持定子磁通不变，控制与转矩成正比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9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轴电流，从而控制电动机，但是，此种方法和气隙磁场定向的矢量控制一样，需要对电流进行解耦，而且以定子电压作为测量量，容易受到电动机转速的影响。</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感应（异步）电动机矢量控制的特点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矢量控制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变频器可以分别对交流感应（异步）电动机的磁通和转矩电流进行检测和控制，自动改变电压和频率，使指令值和检测实际值达到一致，从而实现了变频调速，大大提高了电动机控制静态精度和动态品质，转速精度约等于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速响应也较快。采用矢量变频器交流感应（异步）电动机变频调速可以达到控制结构简单、可靠性高的效果。其主要表现在：可以从零转速起进行速度控制，因此调速范围很宽广；可以对转矩实行较为精确的控制；系统的动态响应速度很快；电动机的加速度特性很好。</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速度传感器矢量控制变频器的交流感应（异步）电动机闭环变频调速技术虽然性能较好，但是毕意它需要在交流感应（异步）电动机轴上安装速度传感器，这已经减弱了交流感应（异步）电动机结构坚固、可靠性高的优势。况且，在某些情况下，由于电动机本身或环境的因素无法安装速度传感器。系统增加了反馈电路和其他辅助环节，也增加了出故障的概率。因此，对于调速范围，转速精度和动态品质要求不是特别高的场合，往往采用无速度传感器矢量变频开环控制交流感应（异步）电动机变頻调速系统。</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）交流感应（异步）电动机的直接转矩控制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直接转矩控制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是将电动机输出转矩作为直接控制对象，通过控制定子磁场向量控制电动机转速。它不需要复杂的坐标变换，也不需要依赖转子数学模型，只是通过控制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PWM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型逆变器的导通和切换方式，控制电动机的瞬时输入电压，改变磁链的旋转速度来控制瞬时转矩，使系统性能对转子参数呈现鲁棒性，并且这种方法已被推广到弱磁调速范围。逆变器的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PWM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采用电压空间向量控制方式，性能优越，但同时不可避免地产生了转矩脉动，调速性能降低的问题。此外，该方法对逆变器开关频率提高的限制较大，定子电阻对电动机低速性能也有较大影响，如在低速区，定子电阻的变化会引起定子电流和磁链的畸变，以及转矩脉动、死区效应和开关频率等问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853680" cy="2423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感应（异步）电动机直接转矩控制系统的结构与原理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直接转矩控制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系统框图</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如下图所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它主要包括磁链调节器、转矩调节器、磁链和转矩观测器、转速调节器等，其中磁链观测器对磁链的观测是否准确对整个控制系统的稳定性有着举足轻重的作用，而开关策略和磁链、转矩调节是先进控制算法的核心部分。</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5" descr="3d30"/>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2331085" y="2605447"/>
            <a:ext cx="3917315" cy="2416133"/>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矩调节器。转矩调节器的任务是实现对转矩的直接控制，直接转矩控制的名称由此而来。为了控制转矩，转矩调节必须具备两个功能：一是转矩调节器直接调节转矩；二是在调节转矩的同时，控制定子磁链的旋转方向，以加强转矩的调节。</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⑤</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速调节器，在直接转矩控制系统中，主要是通过控制电压空间矢量来控制转速，从而控制转矩，而转矩的控制又成为转速控制的基础，故在系统中应用闭环控制，闭环控制系统具有简洁、直观等特点。从传感器中引出转速反馈信号与转速给定信号作比较后送入</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调节器，调节器的输出直接作为转矩的给定值，便可以实现转速的闭环控制。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直接转矩控制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过程如下：通过传感器检测得到定子电流、电压的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α-β</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分量，然后通过磁链观测器和转矩观测器分别获得定子磁链的实际值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ψf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和转矩的实际值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，将定子磁链的实际值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ψf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与给定值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ψg</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输入磁链调节器，通过滞环比较器实现磁链的自控制。转速给定值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ng</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与通过速度测量得到的转速</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nf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之差经过转速调节器得到转矩给定值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Tg</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，将转矩的实际值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Tf</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与给定值</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Tg</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输入转矩调节器，实现转矩的自控制。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1444" y="780773"/>
            <a:ext cx="786215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直流电动机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分为绕组励磁式直流电动机和永磁式直流电动机两种。在电动汽车所采用的直流电动机中，小功率电动机采用的是永磁式直流电动机，大功率电动机采用的是绕组励磁式直流电动机。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绕组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励磁式直流电动机根据励磁方式的不同，可分为他励、并励、串励和复励四种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）他励直流电动机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励</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励磁绕组与电枢绕组无连接关系，而由其他直流电源对励磁绕组供电，因此励磁电流不受电枢端电压或电枢电流的影响，永磁式直流电动机也可看作他励直流电动机。他励直流电动机在运行过程中励磁磁场稳定而且容易控制，容易实现电动汽车的再生制动要求，但当采用永磁激励时，虽然电动机效率高，质量和体积较小，但由于励磁磁场固定，电动机的机械特性不理想，驱动电动机产生不了足够大的输出转矩来满足电动汽车起动和加速时的大转矩要求。</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0400" y="879308"/>
            <a:ext cx="7772400"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直接转矩控制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矢量控制相比，直接转矩控制有以下主要特点。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直接转矩控制直接在定子坐标系下分析交流电动机的数字模型，控制电动机的磁链和转矩。它不需要将交流电动机与直流电动机作比较、等效和转化。既不需要模仿直流 电动机的控制，也不需要为解耦而简化交流电动机的数学模型。它省掉了矢量旋转变换等复 杂的变换和计算。因此，它所需要的信号处理工作特别简单，所用的控制信号使观察者对于交流电动机的物理过程能够做出直接和明确的判断。</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磁通估算所用的是定子磁链，只要知道定子电阻就可以把它观测出来，而磁场定向矢量控制所用的是转子磁链，观测转子磁链需要知道电动机转子电阻和电感。因此直接转矩控制大大减少了矢量控制技术中控制性能易受参数变化影响的问题</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50240" y="716748"/>
            <a:ext cx="7772400" cy="5009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三、交流感应（异步）电动机的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采用空间矢量的概念来分析三相交流电动机的数学模型和控制各物理量，使问题变得特别简单明了，与矢量控制的方法不同，它不是通过控制电流、磁链等量来间接控制转矩，面是把转矩直接作为被控量，直接控制转矩。因此它不用极力获得理想的正弦波波形，也不专门强调磁链完全理想的圆形轨迹。相反，从控制转矩的角度出发，它强调的是转矩的直接控制效果，因而它采用离散的电压状态和六边形磁链轨迹或近似圆形磁链轨迹的概念。</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④</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直接转矩控制技术对转矩实行直接控制。它的控制效果不是取决于电动机的数学模型是否能够简化，而是取决于转矩的实际状况，它的控制既直接又简化。</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因此</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理论上看，直接转矩控制有矢量控制所不及的转子参数鲁棒性和结构上的简单性。然而在技术实现上，直接转矩控制往往很难体现出优越性来，调速范围不及矢量控制宽，其根源主要在于其低速转矩特性差、稳态转矩脉动的存在及带负载能力的下降，这些问题制约了直接转矩控制进入实用化的进程。</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50240" y="899628"/>
            <a:ext cx="7772400"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交流感应（异步）电动机具有以下性能特点。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）小型轻量化。</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）易实现转速超过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10 000 r/min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的高速旋转。</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）高转速低转矩时运行效率高。</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）低速时有高转矩输出，以及具有较宽的速度调节范围。</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）高可靠性。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）制造成本低。</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9920" y="828508"/>
            <a:ext cx="7772400" cy="46858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成本低且可靠性高，逆变器即使是损坏，发生短路时也不会产生反电动势，不会出现急制动的可能性，因此广泛应用于大型高速的电动汽车上。三相笼型感应电动机的功率容量覆盖面很广，从零点几瓦到几千瓦，可以采用强制风冷或液体冷却方式，冷却自由度高，对环境适应性强，并且能够实现能量回收，与相同功率的直流电动机相比，效率较高，质量要减小一半左右。</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为了更好地满足以上要求，各大厂商均对交流感应（异步）电动机进行了研究开发。一般情况下，作为新能源汽车专用的电动机，由于安装条件是受限制的，而且要求小型轻量化，因而电动机在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10000r/min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以上高速运转时，大多采用一级齿轮减速器实现减速。此外，由于振动等恶劣的工作环境，电动机在低转速下需要高转矩，并且要求在较宽的速度范围内具有恒功率输出特性，所以新能源汽车用交流感应（异步）电动机与般工业用电动机不同，在设计上采用了各种新技术、新方法。</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29920" y="828508"/>
            <a:ext cx="777240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交流感应（异步）电动机的性能</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出于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工作环境的考虑，驱动电动机大多采用全封闭式结构，为了框架、底座的轻量化，采用压铸铝的方式制造，也有采用将定子铁芯裸露在外表面的无框架结构，而且为了实现小型轻量化，冷却方式大多采用永冷式。由于高速运转时频率升高，引起铁损耗增大，因此希望减少电动机的极数，一般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极或</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极，但采用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极时，线圈端部的接线变长，故采用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极的情况更多些。此外，为了减少铁损耗，交流感应（异步）电动机普遍采用了具有良好导磁性的电磁钢板。</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感应（异步）电动机由于成本低、坚固耐用、速度范围宽等特点，适合用于新能源汽车，目前采用交流感应（异步）电动机驱动系统的车辆主要有美国通用公司的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EV-1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型电动汽车，福特公司生产的电动汽车以及为人所熟知的特斯拉电动汽车等。</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任务三  </a:t>
            </a:r>
            <a:r>
              <a:rPr lang="zh-CN" altLang="en-US" sz="2400" b="1" dirty="0" smtClean="0"/>
              <a:t>交流</a:t>
            </a:r>
            <a:r>
              <a:rPr lang="zh-CN" altLang="en-US" sz="2400" b="1" dirty="0" smtClean="0"/>
              <a:t>感应（异步）</a:t>
            </a:r>
            <a:r>
              <a:rPr lang="zh-CN" altLang="en-US" sz="2400" b="1" dirty="0" smtClean="0"/>
              <a:t>电动机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070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）能够描述永磁同步电机的结构。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）能够描述永磁同步电机的工作原理。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）能够描述永磁同步电机的运行特性。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）能够描述永磁同步电机的控制。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能力</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）能够分析不同永磁同步电机的结构特点。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）能够分析永磁同步电机的控制方法。</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任务引入</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Permanent Magnet Synchronous Motor</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PMSM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具有高效、高控制精度、高转矩密度、良好的转矩平稳性及低振动噪声的特点，通过合理设计永磁磁路结构能获得较高的弱磁性能，它在电动汽车驱动方面具有很高的应用价值，受到国内外电动汽车界的高度重视，是最具竞争力的电动汽车驱动电动机系统之一。</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分为正弦波驱动电流的永磁同步电动机和方波驱动电流的永磁同步电动机两种，这里介绍的主要是三相正弦波驱动的永磁同步电动机。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的结构示意图如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示，和传统电动机一样，它主要由定子和转子两大部分构成。</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8" descr="3d31"/>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2869883" y="2407920"/>
            <a:ext cx="3202276" cy="2542540"/>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定子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与普通感应电动机基本相同，由电枢铁芯和电枢绕组构成。电枢铁心一般采用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0.5mm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硅钢叠压而成，对于具有高效率指标或频率较高的电动机，为了减少铁耗，可以考虑使用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0.35mm</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的低损耗冷轧无取向硅钢片，电枢绕组则普遍采用分布短距绕组；对于极数较多的电动机，则普遍采用分数槽绕组；需要进一步改善电动势波形时，也可以考虑采用正弦绕组或其他特殊绕组。</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转子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主要由永磁体、转子铁心和转轴等构成。其中永磁体主要采用铁氧体永磁和汝铁硼永磁材料；转子铁心可根据磁极结构的不同，选用实心钢，或采用钢板或硅钢片冲制后叠压而成。</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普通电动机相比，永磁同步电动机还必须装有转子永磁体位置检测器，用来检测磁极位置，并以此对电枢电流进行控制，达到对永磁同步电动机驱动控制的目的。</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497840" y="828508"/>
            <a:ext cx="4318000" cy="4039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按照</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永磁体在转子上位置的不同，永磁同步电动机的磁极结构可分为表面式和内置式两种。</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）表面式转子磁路结构，表面式转子磁路结构中，永磁体通常呈瓦片形，并位于转子铁芯的外表面上，永磁体提供磁通的方向为径向，表面式结构又分为凸出式和嵌入式两种，如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示，对采用稀土永磁材料的电动机来说，由于永磁材料的相对回复磁导率接近</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，所以表面凸出式转子在电磁性能上属于隐极转子结构；而嵌入式转子的相邻两永磁磁极间有着磁导率很大的铁磁材料，故在电磁性能上属于凸极转子结构。</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9" descr="3d32"/>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4956175" y="1381760"/>
            <a:ext cx="3975147" cy="2703512"/>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）并励直流电动机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的励磁绕组与电枢绕组并联，共用同一电源，性能与他励直流电动机基本相同。并励绕组两端电压就是电枢两端电压，但是励磁绕组用细导线绕成，其匝数很多，因此具有较大的电阻，使得通过它的励磁电流较小</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）串励直流电动机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串</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的励磁绕组与电枢绕组串联后，再接于直流电源上，这种直流电动机的励磁电流就是电枢电流。这种电动机内磁场随着电枢电流的改变有显著的变化，为了使励磁绕组中不致引起大的损耗和电压降，励磁绕组的电阻越小越好，所以串励直流电动机通常用较粗的导线绕成，它的匝数较少。</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表面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凸出式转子结构具有结构简单，制造成本较低、转动惯量小等优点，在矩形波永磁同步电动机和恒功率运行范围不宽的正弦波永磁同步电动机中得到了广泛应用。此外表面凸出式转子结构中的永磁磁极易于实现最优设计，它能使电动机气隙磁密波形趋近正弦波的磁极形状，可显著提高电动机乃至整个传动系统的性能。</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表面</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嵌入式转子结构可充分利用转子磁路不对称性所产生的磁阻转矩，提高电动机的功率密度，动态性能较凸出式有所改，制造工艺也较简单，常被某些调速永磁同步电动机所采用，但漏磁系数和制造成本都较凸出式大。</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21005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内置式转子磁路结构。内置式转子级路结的永体位于转子内部，永磁体外面与定子铁心内圆之间有铁磁物质制成的，极轨中可以放置铸笼或制条笼，有阻尼或起动作用，动、稳态性能好，广泛用于要求有异步起动能力或动态性能高的永磁同步电动机，内置式转子内的永磁体受到极靴的保护，其转子磁路结构的不对称性所产生的磁阻转矩也有助于提高电动机的过载能力或功率密度，而且易于弱磁扩速。</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11310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按</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永磁体磁化方向与转子旋转方向的相互关系，内置式转子磁路结构可分为径向式、切向式和混合式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种，如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10" descr="3d33"/>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1208087" y="2113281"/>
            <a:ext cx="6529821" cy="2212022"/>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径向</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式转子结构的永磁同步电动机的磁钢或者放在磁通轴的非对称位置上或同时利用径向和切向充磁的磁钢以产生高磁通密度。该结构的优点是漏磁系数小，转轴上不需要采取隔磁措施，极弧系数易于控制，转子冲片机械强度高，安装永磁体后转子不易变形等。</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切向式转子结构的转子有较大的惯性，漏磁系数较大，制造工艺和成本较径向式有所增加，其优点是一个极距下的磁通由相邻两个磁极并联提供，可得到更大的每极磁通。尤其当电动机极数较多、径向式结构不能提供足够的每极磁通时，这种结构的优势就显得更为突出，此外，采用该结构的永磁同步电动机的磁阻转矩可占到总电磁转矩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，对提高电动机的功率密度和扩展恒功率运行范围都是很有利的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dirty="0" smtClean="0"/>
              <a:t>      </a:t>
            </a: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混合式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转子结构集中了径向式转子结构和切向式转子结构的优点，但结构和制造工艺都比较复杂，制造成本也比较高。 </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）用永磁体取代绕线式同步电动机转子中的励磁绕组，从面省去了励磁线圈、集电环，以电子幻想换相实现无刷运行，结构简单，运行可靠。</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）永磁同步电动机的转速与电源频率间始终保持准确的同步关系，控制电源频率就能控制电动机的转速。</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）永磁同步电动机具有较硬的机械特性，对于因负载的变化而引起的电动机转矩的扰动具有较强的承受能力，瞬间最大转矩可以达到额定转矩的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倍以上，适合在负载转矩变化较大的工况下运行。</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）永磁同步电动机的转子为永久磁铁，无需励磁，因此电动机可以在很低的转速下保持同步运行，调速范围宽。</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）永磁同步电动机与交流感应（异步）电动机相比，不需要无功励磁电流，因而功率因数高，定子电流和定子铜耗小，效率高。</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）体积小、质量轻。近些年来随着高性能永磁材料的不断应用，永磁同步电动机的功率密度得到很大提高，比起同容量的交流感应（异步）电动机来，体积和质量都有较大的减少，使其适合应用在许多特殊场合。</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）结构多样化，应用范围广。永磁同步电动机由于转子结构的多样化，产生了特点和性能各异的许多品种，从工业到农业，从民用到国防，从日常生活到航空航天，从简单电动工具到高科技产品，几乎无所不在。</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但是</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，永磁同步电动机还存在以下缺点。</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）由于永磁同步电动机的转子为永磁体，无法调节，必须通过加定子直轴去磁电流分量来削弱磁场，这会增大定子的电流，增加电动机的铜耗。</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）永磁同步电动机的磁钢价格较高。</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由此可见，永磁同步电动机体积小、质量轻、转动惯量小、功率密度高（可达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1kW/kg</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适合电动汽车空间有限的特点；另外，转矩惯量比大、过载能力强，尤其低转速时输出转矩大，适合电动汽车的起动加速。因此，永磁同步电动机得到国内外电动汽车界的广泛重视，并已在日本得到了普遍应用，日本新研制的电动汽车大都采用永磁同步电动机驱动。比较典型的是在丰田普锐斯混联式混合动力轿车上的应用。</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丰田</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普锐斯电动机为交流永磁同步电动机，采用钕磁铁（永久磁铁）转子，其特点是输出功率高、低速转矩特性好。</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THSⅡ</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500V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最高电压使电动机的输出功率比</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THS</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系统（最高电压为</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274V</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）提高了</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倍，即从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33kW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提高到</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50kW</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而电动机的尺寸保持不变，它是目前世界上单位质量和体积输出功率最大的电动机。在电动机控制方面，中转速范围增加全新的过调制控制技术，保留原来的低速和高速控制方法。通过改进脉冲宽度调制方法，中速范围的输出比原来的最大值增加大约</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丰田</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普锐斯发电机也采用交流永磁同步发电机，向高功率电动机提供充足的电能，发电机高速旋转，以增大输出功率，采用增加转子强度等措施，将最大功率输出时的转速从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6500/min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提高到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1000/min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，高转速明显地提高了中转速范围的电力，改善了低转速范围的加速性能，此外，发电机还用作发动机的起动机。起动时，发电机（起动机）驱动分配装置的太阳轮带动发动机旋转。</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）工作原理</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交流异步电动机中，转子磁场的形成要分两步走：第一步是定子旋转磁场先在转子绕组中感应出电流</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第二步是感应电流再产生转子磁场。在楞次定律的作用下，转子跟随定子旋转磁场转动，但又“永远追不上”，因此才称其为异步电动机。如果转子绕组中的电流不是由定子旋转磁场感应的，而是自己产生的，则转子磁场与定子旋转磁场无关，而且其磁极方向是固定的，那么根据同性相斥、异性相吸的原理，定子的旋转磁场就会拉动转子旋转，并且使转子磁场及转子与定子旋转磁场“同步”旋转。这就是同步电动机的工作原理。</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274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根据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转子自生磁场产生方式的不同，又可以将同步电动机分为两种：</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是将转子绕组通上外接直流电（励磁电流），然后由励磁电流产生转子磁场，进而使转子与定子磁场同步旋转。这种由励磁电流产生转子磁场的同步电动机称为励磁同步电动机。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二</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是在转子上嵌上永久磁体，直接产生磁场，省去了励磁电流或感应电流的环节。这种由永久磁体产生转子磁场的同步电动机，就称为永磁同步电动机。</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、直流电动机的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分类</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串</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励直流电动机在低速运行时，能给电动汽车提供足够大的转矩，而在高速运行时电动机电枢中的反电动势增大，与电枢串联的励磁绕组中的励磁电流减小，电动机高速时的弱磁调速功能易于实现，因此串励直流电动机驱动系统能较好地符合电动汽车的特性要求。但串励直流电动机由低速到高速运行时弱磁调速特性不理想，随着电动汽车行驶速度的提高，驱动电动机输出转矩快速减小，不能满足电动汽车高速行驶时由于风阻大而需要输出较大转矩的要求。串励直流电动机运行效率低；在实现电动汽车的再生制动时由于没有稳定的励磁磁场，再生制动的稳定性差；另外由于再生制动需要加接触器切换，使得驱动电动机控制系统的故障率较高，可靠性较差。另外，串励直流电动机的励磁绕组损耗大，体积和质量也较大</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）电枢反应</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带负载时，气隙磁场是永磁体磁动势和电枢磁动势共同建立的，电枢磁动势对气隙磁场有影响，电枢磁动势的基波对气隙磁场的影响称为电枢反应。电枢反应不仅使气隙磁场波形发生畸变，而且还会产生去磁或增磁作用，因此，气隙磁场将影响永磁同步电动机的运行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对</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进行分析时，需要采用双反应理论，即需要把电枢电流和电枢电动势分解成交轴和直轴两个分量。交轴电枢电流产生交轴电枢电动势，发生交轴电枢反应；直轴电枢电流产生直轴电枢电动势，发生直轴电枢反应。</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339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）电压方程式</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忽略</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磁饱和效应的影响，永磁同步电动机的电压方程式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U</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为电枢端电压；</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E</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为励磁电动势；</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为电枢电流，</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Id+Iq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为电枢电流在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轴的分量；</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为电枢电流在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轴的分量；</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Ra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为电枢绕组电阻；</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Xd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为直轴同步电抗；</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Xq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为交轴同步电抗。</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6306" name="Picture 2" descr="C:\Windows\temp\ksohtml688\wps4.png"/>
          <p:cNvPicPr>
            <a:picLocks noChangeAspect="1" noChangeArrowheads="1"/>
          </p:cNvPicPr>
          <p:nvPr/>
        </p:nvPicPr>
        <p:blipFill>
          <a:blip r:embed="rId3" cstate="print"/>
          <a:srcRect/>
          <a:stretch>
            <a:fillRect/>
          </a:stretch>
        </p:blipFill>
        <p:spPr bwMode="auto">
          <a:xfrm>
            <a:off x="2324735" y="2057400"/>
            <a:ext cx="2892669" cy="320040"/>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7573866" cy="5009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）功率与转矩</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当</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永磁同步电动机具有滞后功率因数并考虑电枢电阻的影响，电动机功率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中，</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Pcua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为电动机的电枢绕组铜耗</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如果忽略电枢电阻的影响，则</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中的前半部分称为基本电磁功率，由永磁磁场与电枢磁场相互作用产生；后半部分因凸极效应产生，称为附加电磁功率或磁阻功率。对于永磁同步电动机，充分利用磁阻功率是提高电动机功率密度和效率的有效途径。</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0642" name="Picture 2" descr="C:\Windows\temp\ksohtml688\wps5.png"/>
          <p:cNvPicPr>
            <a:picLocks noChangeAspect="1" noChangeArrowheads="1"/>
          </p:cNvPicPr>
          <p:nvPr/>
        </p:nvPicPr>
        <p:blipFill>
          <a:blip r:embed="rId3" cstate="print"/>
          <a:srcRect/>
          <a:stretch>
            <a:fillRect/>
          </a:stretch>
        </p:blipFill>
        <p:spPr bwMode="auto">
          <a:xfrm>
            <a:off x="3137535" y="1926552"/>
            <a:ext cx="1231265" cy="298488"/>
          </a:xfrm>
          <a:prstGeom prst="rect">
            <a:avLst/>
          </a:prstGeom>
          <a:noFill/>
        </p:spPr>
      </p:pic>
      <p:pic>
        <p:nvPicPr>
          <p:cNvPr id="240644" name="Picture 4" descr="C:\Windows\temp\ksohtml688\wps7.png"/>
          <p:cNvPicPr>
            <a:picLocks noChangeAspect="1" noChangeArrowheads="1"/>
          </p:cNvPicPr>
          <p:nvPr/>
        </p:nvPicPr>
        <p:blipFill>
          <a:blip r:embed="rId4" cstate="print"/>
          <a:srcRect/>
          <a:stretch>
            <a:fillRect/>
          </a:stretch>
        </p:blipFill>
        <p:spPr bwMode="auto">
          <a:xfrm>
            <a:off x="2507614" y="3266440"/>
            <a:ext cx="2963333" cy="533400"/>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62084" y="899628"/>
            <a:ext cx="4235036" cy="380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电磁</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功率与功率角的关系称为永磁同步电动机的功角特性，如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示，曲线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为基本电磁功率；曲线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为磁阻功率；曲线</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为合成电磁功率。如果把纵坐标改用转矩，则表示了电磁转矩与功率角之间的关系，称为永磁同步电动机的矩角特性，与基本电磁功率相对应的转矩分量称为基本电磁转矩，也称为永磁转矩；与磁阻功率相对应的转矩分量称为磁阻转矩。</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13" descr="3d34"/>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016218" y="1026160"/>
            <a:ext cx="3607082" cy="3423602"/>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4072476" cy="380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5</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）永磁同步电动机的运行特性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的运行特性主要包括机械特性和工作特性。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稳态正常运行时，转速始终保持同步速不变，因此，其机械特性为平行于横轴的直线，调节电源频率来调节电动机转速时，转速将严格地与频率成正比变化如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10" descr="3d35"/>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321935" y="1041400"/>
            <a:ext cx="3092450" cy="3284220"/>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92564" y="828508"/>
            <a:ext cx="4072476" cy="380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三、永磁同步电动机的工作原理与运行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特性</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的工作特性是指当电源电压恒定时，电动机的输入功率 </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P1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、电枢电流</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Ia</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、效率</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n</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、功率因数</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cosφ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等随输出功率变化的关系，如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示</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图中可以看出，在正常工作范围内，永磁同步电动机的功率因数比较平稳，效率特性也能保持较高的永平。电动机的输入功率和电枢电流近似与输出功率成正比。</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icture 11" descr="3d36"/>
          <p:cNvPicPr>
            <a:picLocks noChangeAspect="1" noChangeArrowheads="1"/>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a:stretch>
            <a:fillRect/>
          </a:stretch>
        </p:blipFill>
        <p:spPr>
          <a:xfrm>
            <a:off x="5236210" y="1038829"/>
            <a:ext cx="3389630" cy="3429665"/>
          </a:xfrm>
          <a:prstGeom prst="rect">
            <a:avLst/>
          </a:prstGeom>
          <a:noFill/>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1764" y="879308"/>
            <a:ext cx="7573866" cy="1777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为了</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提高永磁同步电动机控制系统性能，使其具有更快的响应速度、更高的转速精度、更宽的调速范围，其动、静响应能够与直流电动机系统相媲美，人们提出了各种新型控制策略用于永磁同步电动机控制。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80773"/>
            <a:ext cx="7573866" cy="436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）恒压频比开环控制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恒</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压频比开环控制的控制变量为电动机的外部变量即电压和频率。控制系统将参考电压和频率输入实现控制策略的调制器中，最后由逆变器产生一个交变的正弦电压施加 在电动机的定子绕组上，使之运行在指定的电压和参考频率下。按照这种控制策略进行 控制，使供电电压的基波幅值随着速度指令成比例地线性增长，从而保持定子磁通的近 似恒定。恒压频比开环控制的控制策略简单、易于实现，转速通过电源频率进行控制不存在交流感应（异步）电动机的转差和转差补偿问题。但同时，由于系统中不引入速度、位置等反馈信号，因此无法实时捕捉电动机状态，致使无法精确控制电磁转矩；在突加负载或者速度指令时，容易发生失步现象；也没有快速的动态响应特性，因此，恒压频比开环控制的控制电动机磁通而没有控制电动机的转矩，控制性能差，通常只用于对调速性能要求一般的通用变频器上。</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53524" y="780773"/>
            <a:ext cx="7573866" cy="37163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）矢量控制</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矢量控制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理论的基本思想为；以转子磁链旋转空间矢量为参考坐标，将定子电流分解为相互正交的两个分量，一个与磁链同方向，代表定子电流励磁分量，另一个与磁链方向正交，代表定子电流转矩分量，分别对其进行控制，获得与直流电动机一样良好的动态特性。因其控制结构简单，控制软件实现较容易，已被广泛应用到调速系统中。</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永磁同步电动机</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矢量控制策略与交流感应（异步）电动机矢量控制策略有些不同。由于永磁同步电动机转速和电源频率严格同步，其转子转速等于旋转磁场转速，转差恒等于零，没有转差功率，控制效果受转子参数影响小。因此，在永磁同步电动机上更容易实现矢量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508000" y="729973"/>
            <a:ext cx="7961630" cy="53322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四、永磁同步电动机的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a:t>
            </a:r>
            <a:endPar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由于</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永磁同步电动机输出电磁转矩对应多个不同的交、直轴电流组合，不同组合对应着不同的系统效率、功率因数及转矩输出能力，因此永磁同步电动机有不同的电流控制策略。</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①</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id=0</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控制。目前，在永磁同步电动机伺服系统中，</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 =0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矢量控制是主要的控制方式。通过检测转子磁极空间位置</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轴，控制逆变器功率开关器件导通关断，使定子合成电流位于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轴，此时</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 </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轴定子电流分量为零，永磁同步电动机电磁转矩正比于转矩电流即正比于定子电流幅值，只需控制定子电流大小就可以很好地控制永磁同步电动机的输出电磁转矩</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②</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最大转矩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电流比控制。在电动机输出相同电磁转矩下使电动机定子电流最小的控制策略称为最大转矩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电流比控制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最大转矩</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电流比控制实质是求电流极值问题，可以通过建立辅助方程，采用牛顿选代法求解。但是计算量较大，在实际应用中系统实时性无法满足，只有通过离线计算出不同电磁转矩对应的交、直轴电流，以表的形式存放于</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DSP</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中，实际运行时根据负载情况查表求得对应的</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id</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err="1" smtClean="0">
                <a:latin typeface="微软雅黑" panose="020B0503020204020204" pitchFamily="34" charset="-122"/>
                <a:ea typeface="微软雅黑" panose="020B0503020204020204" pitchFamily="34" charset="-122"/>
                <a:cs typeface="微软雅黑" panose="020B0503020204020204" pitchFamily="34" charset="-122"/>
                <a:sym typeface="+mn-lt"/>
              </a:rPr>
              <a:t>iq</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进行控制。</a:t>
            </a: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endPar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任务四  </a:t>
            </a:r>
            <a:r>
              <a:rPr lang="zh-CN" altLang="en-US" sz="2400" b="1" dirty="0" smtClean="0"/>
              <a:t>永磁同步电机</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1655</TotalTime>
  <Words>18993</Words>
  <Application>Microsoft Office PowerPoint</Application>
  <PresentationFormat>全屏显示(16:9)</PresentationFormat>
  <Paragraphs>960</Paragraphs>
  <Slides>142</Slides>
  <Notes>142</Notes>
  <HiddenSlides>0</HiddenSlides>
  <MMClips>0</MMClips>
  <ScaleCrop>false</ScaleCrop>
  <HeadingPairs>
    <vt:vector size="4" baseType="variant">
      <vt:variant>
        <vt:lpstr>主题</vt:lpstr>
      </vt:variant>
      <vt:variant>
        <vt:i4>1</vt:i4>
      </vt:variant>
      <vt:variant>
        <vt:lpstr>幻灯片标题</vt:lpstr>
      </vt:variant>
      <vt:variant>
        <vt:i4>142</vt:i4>
      </vt:variant>
    </vt:vector>
  </HeadingPairs>
  <TitlesOfParts>
    <vt:vector size="143" baseType="lpstr">
      <vt:lpstr>Office 主题​​</vt:lpstr>
      <vt:lpstr>幻灯片 1</vt:lpstr>
      <vt:lpstr>幻灯片 2</vt:lpstr>
      <vt:lpstr>幻灯片 3</vt:lpstr>
      <vt:lpstr>项目描述</vt:lpstr>
      <vt:lpstr>任务一  直流电机</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任务二  直流无刷电机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任务三  交流感应（异步）电动机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任务四  永磁同步电机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任务五  开关磁阻电机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任务六  轮毂电机</vt:lpstr>
      <vt:lpstr>幻灯片 142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孟醒</cp:lastModifiedBy>
  <cp:revision>154</cp:revision>
  <dcterms:created xsi:type="dcterms:W3CDTF">2017-08-15T01:04:00Z</dcterms:created>
  <dcterms:modified xsi:type="dcterms:W3CDTF">2020-08-04T14:15:51Z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