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3.xml" ContentType="application/vnd.openxmlformats-officedocument.presentationml.tags+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6"/>
  </p:notesMasterIdLst>
  <p:sldIdLst>
    <p:sldId id="257" r:id="rId2"/>
    <p:sldId id="258" r:id="rId3"/>
    <p:sldId id="259" r:id="rId4"/>
    <p:sldId id="333" r:id="rId5"/>
    <p:sldId id="260" r:id="rId6"/>
    <p:sldId id="334" r:id="rId7"/>
    <p:sldId id="335" r:id="rId8"/>
    <p:sldId id="336" r:id="rId9"/>
    <p:sldId id="337" r:id="rId10"/>
    <p:sldId id="338" r:id="rId11"/>
    <p:sldId id="363" r:id="rId12"/>
    <p:sldId id="364" r:id="rId13"/>
    <p:sldId id="365" r:id="rId14"/>
    <p:sldId id="339" r:id="rId15"/>
    <p:sldId id="340" r:id="rId16"/>
    <p:sldId id="347" r:id="rId17"/>
    <p:sldId id="348" r:id="rId18"/>
    <p:sldId id="366" r:id="rId19"/>
    <p:sldId id="349" r:id="rId20"/>
    <p:sldId id="350" r:id="rId21"/>
    <p:sldId id="367" r:id="rId22"/>
    <p:sldId id="351" r:id="rId23"/>
    <p:sldId id="353" r:id="rId24"/>
    <p:sldId id="356" r:id="rId25"/>
    <p:sldId id="357" r:id="rId26"/>
    <p:sldId id="368" r:id="rId27"/>
    <p:sldId id="358" r:id="rId28"/>
    <p:sldId id="359" r:id="rId29"/>
    <p:sldId id="369" r:id="rId30"/>
    <p:sldId id="361" r:id="rId31"/>
    <p:sldId id="370" r:id="rId32"/>
    <p:sldId id="371" r:id="rId33"/>
    <p:sldId id="372" r:id="rId34"/>
    <p:sldId id="287" r:id="rId35"/>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34">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3A234"/>
    <a:srgbClr val="8CC345"/>
    <a:srgbClr val="009900"/>
    <a:srgbClr val="006859"/>
    <a:srgbClr val="004C41"/>
    <a:srgbClr val="CECCCC"/>
    <a:srgbClr val="0038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45"/>
    <p:restoredTop sz="94660"/>
  </p:normalViewPr>
  <p:slideViewPr>
    <p:cSldViewPr snapToGrid="0">
      <p:cViewPr varScale="1">
        <p:scale>
          <a:sx n="165" d="100"/>
          <a:sy n="165" d="100"/>
        </p:scale>
        <p:origin x="352" y="192"/>
      </p:cViewPr>
      <p:guideLst>
        <p:guide orient="horz" pos="1634"/>
        <p:guide pos="288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t>2020/8/3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t>‹#›</a:t>
            </a:fld>
            <a:endParaRPr lang="zh-CN" altLang="en-US"/>
          </a:p>
        </p:txBody>
      </p:sp>
    </p:spTree>
    <p:extLst>
      <p:ext uri="{BB962C8B-B14F-4D97-AF65-F5344CB8AC3E}">
        <p14:creationId xmlns:p14="http://schemas.microsoft.com/office/powerpoint/2010/main" val="1835679643"/>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11</a:t>
            </a:fld>
            <a:endParaRPr lang="zh-CN" altLang="en-US"/>
          </a:p>
        </p:txBody>
      </p:sp>
    </p:spTree>
    <p:extLst>
      <p:ext uri="{BB962C8B-B14F-4D97-AF65-F5344CB8AC3E}">
        <p14:creationId xmlns:p14="http://schemas.microsoft.com/office/powerpoint/2010/main" val="41700693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12</a:t>
            </a:fld>
            <a:endParaRPr lang="zh-CN" altLang="en-US"/>
          </a:p>
        </p:txBody>
      </p:sp>
    </p:spTree>
    <p:extLst>
      <p:ext uri="{BB962C8B-B14F-4D97-AF65-F5344CB8AC3E}">
        <p14:creationId xmlns:p14="http://schemas.microsoft.com/office/powerpoint/2010/main" val="40940308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13</a:t>
            </a:fld>
            <a:endParaRPr lang="zh-CN" altLang="en-US"/>
          </a:p>
        </p:txBody>
      </p:sp>
    </p:spTree>
    <p:extLst>
      <p:ext uri="{BB962C8B-B14F-4D97-AF65-F5344CB8AC3E}">
        <p14:creationId xmlns:p14="http://schemas.microsoft.com/office/powerpoint/2010/main" val="34628319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19</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20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22</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23</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24</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25</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27</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28</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30</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34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t>2020/8/3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t>‹#›</a:t>
            </a:fld>
            <a:endParaRPr lang="zh-CN" altLang="en-US"/>
          </a:p>
        </p:txBody>
      </p:sp>
      <p:sp>
        <p:nvSpPr>
          <p:cNvPr id="7" name="2"/>
          <p:cNvSpPr/>
          <p:nvPr userDrawn="1"/>
        </p:nvSpPr>
        <p:spPr>
          <a:xfrm>
            <a:off x="0" y="381000"/>
            <a:ext cx="670559" cy="381000"/>
          </a:xfrm>
          <a:prstGeom prst="rect">
            <a:avLst/>
          </a:pr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cs typeface="+mn-ea"/>
              <a:sym typeface="+mn-lt"/>
            </a:endParaRPr>
          </a:p>
        </p:txBody>
      </p:sp>
      <p:pic>
        <p:nvPicPr>
          <p:cNvPr id="8" name="Picture 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5623" b="9872"/>
          <a:stretch/>
        </p:blipFill>
        <p:spPr bwMode="auto">
          <a:xfrm>
            <a:off x="7597140" y="4489917"/>
            <a:ext cx="1546860" cy="65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t>2020/8/3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t>‹#›</a:t>
            </a:fld>
            <a:endParaRPr lang="zh-CN" altLang="en-US"/>
          </a:p>
        </p:txBody>
      </p:sp>
      <p:pic>
        <p:nvPicPr>
          <p:cNvPr id="7" name="Picture 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5623" b="9872"/>
          <a:stretch/>
        </p:blipFill>
        <p:spPr bwMode="auto">
          <a:xfrm>
            <a:off x="7597140" y="4489917"/>
            <a:ext cx="1546860" cy="65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t>2020/8/3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t>2020/8/3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t>‹#›</a:t>
            </a:fld>
            <a:endParaRPr lang="zh-CN" altLang="en-US"/>
          </a:p>
        </p:txBody>
      </p:sp>
      <p:sp>
        <p:nvSpPr>
          <p:cNvPr id="8" name="2"/>
          <p:cNvSpPr/>
          <p:nvPr userDrawn="1"/>
        </p:nvSpPr>
        <p:spPr>
          <a:xfrm>
            <a:off x="0" y="381000"/>
            <a:ext cx="670559" cy="381000"/>
          </a:xfrm>
          <a:prstGeom prst="rect">
            <a:avLst/>
          </a:pr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cs typeface="+mn-ea"/>
              <a:sym typeface="+mn-lt"/>
            </a:endParaRPr>
          </a:p>
        </p:txBody>
      </p:sp>
      <p:pic>
        <p:nvPicPr>
          <p:cNvPr id="9" name="Picture 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5623" b="9872"/>
          <a:stretch/>
        </p:blipFill>
        <p:spPr bwMode="auto">
          <a:xfrm>
            <a:off x="7597140" y="4489917"/>
            <a:ext cx="1546860" cy="65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t>2020/8/3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t>‹#›</a:t>
            </a:fld>
            <a:endParaRPr lang="zh-CN" altLang="en-US"/>
          </a:p>
        </p:txBody>
      </p:sp>
      <p:sp>
        <p:nvSpPr>
          <p:cNvPr id="7" name="2"/>
          <p:cNvSpPr/>
          <p:nvPr userDrawn="1"/>
        </p:nvSpPr>
        <p:spPr>
          <a:xfrm>
            <a:off x="0" y="381000"/>
            <a:ext cx="670559" cy="381000"/>
          </a:xfrm>
          <a:prstGeom prst="rect">
            <a:avLst/>
          </a:pr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cs typeface="+mn-ea"/>
              <a:sym typeface="+mn-lt"/>
            </a:endParaRPr>
          </a:p>
        </p:txBody>
      </p:sp>
      <p:pic>
        <p:nvPicPr>
          <p:cNvPr id="8" name="Picture 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5623" b="9872"/>
          <a:stretch/>
        </p:blipFill>
        <p:spPr bwMode="auto">
          <a:xfrm>
            <a:off x="7597140" y="4489917"/>
            <a:ext cx="1546860" cy="65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t>2020/8/3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t>‹#›</a:t>
            </a:fld>
            <a:endParaRPr lang="zh-CN" altLang="en-US"/>
          </a:p>
        </p:txBody>
      </p:sp>
      <p:sp>
        <p:nvSpPr>
          <p:cNvPr id="8" name="2"/>
          <p:cNvSpPr/>
          <p:nvPr userDrawn="1"/>
        </p:nvSpPr>
        <p:spPr>
          <a:xfrm>
            <a:off x="0" y="381000"/>
            <a:ext cx="670559" cy="381000"/>
          </a:xfrm>
          <a:prstGeom prst="rect">
            <a:avLst/>
          </a:pr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cs typeface="+mn-ea"/>
              <a:sym typeface="+mn-lt"/>
            </a:endParaRPr>
          </a:p>
        </p:txBody>
      </p:sp>
      <p:pic>
        <p:nvPicPr>
          <p:cNvPr id="9" name="Picture 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5623" b="9872"/>
          <a:stretch/>
        </p:blipFill>
        <p:spPr bwMode="auto">
          <a:xfrm>
            <a:off x="7597140" y="4489917"/>
            <a:ext cx="1546860" cy="65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t>2020/8/3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t>‹#›</a:t>
            </a:fld>
            <a:endParaRPr lang="zh-CN" altLang="en-US"/>
          </a:p>
        </p:txBody>
      </p:sp>
      <p:sp>
        <p:nvSpPr>
          <p:cNvPr id="10" name="2"/>
          <p:cNvSpPr/>
          <p:nvPr userDrawn="1"/>
        </p:nvSpPr>
        <p:spPr>
          <a:xfrm>
            <a:off x="0" y="381000"/>
            <a:ext cx="670559" cy="381000"/>
          </a:xfrm>
          <a:prstGeom prst="rect">
            <a:avLst/>
          </a:pr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cs typeface="+mn-ea"/>
              <a:sym typeface="+mn-lt"/>
            </a:endParaRPr>
          </a:p>
        </p:txBody>
      </p:sp>
      <p:pic>
        <p:nvPicPr>
          <p:cNvPr id="11" name="Picture 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5623" b="9872"/>
          <a:stretch/>
        </p:blipFill>
        <p:spPr bwMode="auto">
          <a:xfrm>
            <a:off x="7597140" y="4489917"/>
            <a:ext cx="1546860" cy="65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t>2020/8/3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t>‹#›</a:t>
            </a:fld>
            <a:endParaRPr lang="zh-CN" altLang="en-US"/>
          </a:p>
        </p:txBody>
      </p:sp>
      <p:pic>
        <p:nvPicPr>
          <p:cNvPr id="6" name="Picture 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5623" b="9872"/>
          <a:stretch/>
        </p:blipFill>
        <p:spPr bwMode="auto">
          <a:xfrm>
            <a:off x="7597140" y="4489917"/>
            <a:ext cx="1546860" cy="65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t>2020/8/3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t>‹#›</a:t>
            </a:fld>
            <a:endParaRPr lang="zh-CN" altLang="en-US"/>
          </a:p>
        </p:txBody>
      </p:sp>
      <p:pic>
        <p:nvPicPr>
          <p:cNvPr id="5" name="Picture 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5623" b="9872"/>
          <a:stretch/>
        </p:blipFill>
        <p:spPr bwMode="auto">
          <a:xfrm>
            <a:off x="7597140" y="4489917"/>
            <a:ext cx="1546860" cy="65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t>2020/8/3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t>‹#›</a:t>
            </a:fld>
            <a:endParaRPr lang="zh-CN" altLang="en-US"/>
          </a:p>
        </p:txBody>
      </p:sp>
      <p:pic>
        <p:nvPicPr>
          <p:cNvPr id="8" name="Picture 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5623" b="9872"/>
          <a:stretch/>
        </p:blipFill>
        <p:spPr bwMode="auto">
          <a:xfrm>
            <a:off x="7597140" y="4489917"/>
            <a:ext cx="1546860" cy="65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t>2020/8/3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t>‹#›</a:t>
            </a:fld>
            <a:endParaRPr lang="zh-CN" altLang="en-US"/>
          </a:p>
        </p:txBody>
      </p:sp>
      <p:pic>
        <p:nvPicPr>
          <p:cNvPr id="8" name="Picture 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5623" b="9872"/>
          <a:stretch/>
        </p:blipFill>
        <p:spPr bwMode="auto">
          <a:xfrm>
            <a:off x="7597140" y="4489917"/>
            <a:ext cx="1546860" cy="65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t>2020/8/3</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13.png"/><Relationship Id="rId3" Type="http://schemas.microsoft.com/office/2007/relationships/hdphoto" Target="../media/hdphoto2.wdp"/><Relationship Id="rId7" Type="http://schemas.microsoft.com/office/2007/relationships/hdphoto" Target="../media/hdphoto4.wdp"/><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2.png"/><Relationship Id="rId5" Type="http://schemas.microsoft.com/office/2007/relationships/hdphoto" Target="../media/hdphoto3.wdp"/><Relationship Id="rId4" Type="http://schemas.openxmlformats.org/officeDocument/2006/relationships/image" Target="../media/image11.png"/><Relationship Id="rId9" Type="http://schemas.microsoft.com/office/2007/relationships/hdphoto" Target="../media/hdphoto5.wdp"/></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microsoft.com/office/2007/relationships/hdphoto" Target="../media/hdphoto7.wdp"/></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6"/>
          <p:cNvSpPr/>
          <p:nvPr/>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004C41"/>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004C4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14" name="PA_矩形 3"/>
          <p:cNvSpPr txBox="1">
            <a:spLocks noChangeArrowheads="1"/>
          </p:cNvSpPr>
          <p:nvPr>
            <p:custDataLst>
              <p:tags r:id="rId2"/>
            </p:custDataLst>
          </p:nvPr>
        </p:nvSpPr>
        <p:spPr bwMode="auto">
          <a:xfrm>
            <a:off x="1722120" y="2060682"/>
            <a:ext cx="6342541" cy="1452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lang="zh-CN" altLang="en-US" sz="4800" b="1" dirty="0">
                <a:solidFill>
                  <a:srgbClr val="004C41"/>
                </a:solidFill>
                <a:latin typeface="+mj-ea"/>
                <a:cs typeface="+mn-ea"/>
                <a:sym typeface="+mn-lt"/>
              </a:rPr>
              <a:t>电动</a:t>
            </a:r>
            <a:r>
              <a:rPr sz="4800" b="1" dirty="0" err="1">
                <a:solidFill>
                  <a:srgbClr val="004C41"/>
                </a:solidFill>
                <a:latin typeface="+mj-ea"/>
                <a:cs typeface="+mn-ea"/>
                <a:sym typeface="+mn-lt"/>
              </a:rPr>
              <a:t>汽车</a:t>
            </a:r>
            <a:r>
              <a:rPr lang="zh-CN" altLang="en-US" sz="4800" b="1" dirty="0">
                <a:solidFill>
                  <a:srgbClr val="004C41"/>
                </a:solidFill>
                <a:latin typeface="+mj-ea"/>
                <a:cs typeface="+mn-ea"/>
                <a:sym typeface="+mn-lt"/>
              </a:rPr>
              <a:t>驱动电机及控制</a:t>
            </a:r>
            <a:r>
              <a:rPr sz="4800" b="1" dirty="0" err="1">
                <a:solidFill>
                  <a:srgbClr val="004C41"/>
                </a:solidFill>
                <a:latin typeface="+mj-ea"/>
                <a:cs typeface="+mn-ea"/>
                <a:sym typeface="+mn-lt"/>
              </a:rPr>
              <a:t>技术</a:t>
            </a:r>
            <a:endParaRPr sz="4800" b="1" dirty="0">
              <a:solidFill>
                <a:srgbClr val="004C41"/>
              </a:solidFill>
              <a:latin typeface="+mj-ea"/>
              <a:cs typeface="+mn-ea"/>
              <a:sym typeface="+mn-lt"/>
            </a:endParaRPr>
          </a:p>
        </p:txBody>
      </p:sp>
      <p:sp>
        <p:nvSpPr>
          <p:cNvPr id="23" name="任意多边形 22"/>
          <p:cNvSpPr/>
          <p:nvPr/>
        </p:nvSpPr>
        <p:spPr>
          <a:xfrm>
            <a:off x="1475021" y="1316382"/>
            <a:ext cx="6888884" cy="2592677"/>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15773" y="602367"/>
            <a:ext cx="2478810" cy="1100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0-#ppt_w/2"/>
                                          </p:val>
                                        </p:tav>
                                        <p:tav tm="100000">
                                          <p:val>
                                            <p:strVal val="#ppt_x"/>
                                          </p:val>
                                        </p:tav>
                                      </p:tavLst>
                                    </p:anim>
                                    <p:anim calcmode="lin" valueType="num">
                                      <p:cBhvr additive="base">
                                        <p:cTn id="12" dur="500" fill="hold"/>
                                        <p:tgtEl>
                                          <p:spTgt spid="36"/>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fill="hold"/>
                                        <p:tgtEl>
                                          <p:spTgt spid="35"/>
                                        </p:tgtEl>
                                        <p:attrNameLst>
                                          <p:attrName>ppt_x</p:attrName>
                                        </p:attrNameLst>
                                      </p:cBhvr>
                                      <p:tavLst>
                                        <p:tav tm="0">
                                          <p:val>
                                            <p:strVal val="#ppt_x"/>
                                          </p:val>
                                        </p:tav>
                                        <p:tav tm="100000">
                                          <p:val>
                                            <p:strVal val="#ppt_x"/>
                                          </p:val>
                                        </p:tav>
                                      </p:tavLst>
                                    </p:anim>
                                    <p:anim calcmode="lin" valueType="num">
                                      <p:cBhvr additive="base">
                                        <p:cTn id="16" dur="500" fill="hold"/>
                                        <p:tgtEl>
                                          <p:spTgt spid="3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0-#ppt_w/2"/>
                                          </p:val>
                                        </p:tav>
                                        <p:tav tm="100000">
                                          <p:val>
                                            <p:strVal val="#ppt_x"/>
                                          </p:val>
                                        </p:tav>
                                      </p:tavLst>
                                    </p:anim>
                                    <p:anim calcmode="lin" valueType="num">
                                      <p:cBhvr additive="base">
                                        <p:cTn id="24" dur="500" fill="hold"/>
                                        <p:tgtEl>
                                          <p:spTgt spid="43"/>
                                        </p:tgtEl>
                                        <p:attrNameLst>
                                          <p:attrName>ppt_y</p:attrName>
                                        </p:attrNameLst>
                                      </p:cBhvr>
                                      <p:tavLst>
                                        <p:tav tm="0">
                                          <p:val>
                                            <p:strVal val="#ppt_y"/>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500" fill="hold"/>
                                        <p:tgtEl>
                                          <p:spTgt spid="44"/>
                                        </p:tgtEl>
                                        <p:attrNameLst>
                                          <p:attrName>ppt_x</p:attrName>
                                        </p:attrNameLst>
                                      </p:cBhvr>
                                      <p:tavLst>
                                        <p:tav tm="0">
                                          <p:val>
                                            <p:strVal val="#ppt_x"/>
                                          </p:val>
                                        </p:tav>
                                        <p:tav tm="100000">
                                          <p:val>
                                            <p:strVal val="#ppt_x"/>
                                          </p:val>
                                        </p:tav>
                                      </p:tavLst>
                                    </p:anim>
                                    <p:anim calcmode="lin" valueType="num">
                                      <p:cBhvr additive="base">
                                        <p:cTn id="28" dur="500" fill="hold"/>
                                        <p:tgtEl>
                                          <p:spTgt spid="44"/>
                                        </p:tgtEl>
                                        <p:attrNameLst>
                                          <p:attrName>ppt_y</p:attrName>
                                        </p:attrNameLst>
                                      </p:cBhvr>
                                      <p:tavLst>
                                        <p:tav tm="0">
                                          <p:val>
                                            <p:strVal val="0-#ppt_h/2"/>
                                          </p:val>
                                        </p:tav>
                                        <p:tav tm="100000">
                                          <p:val>
                                            <p:strVal val="#ppt_y"/>
                                          </p:val>
                                        </p:tav>
                                      </p:tavLst>
                                    </p:anim>
                                  </p:childTnLst>
                                </p:cTn>
                              </p:par>
                            </p:childTnLst>
                          </p:cTn>
                        </p:par>
                        <p:par>
                          <p:cTn id="29" fill="hold">
                            <p:stCondLst>
                              <p:cond delay="500"/>
                            </p:stCondLst>
                            <p:childTnLst>
                              <p:par>
                                <p:cTn id="30" presetID="16" presetClass="entr" presetSubtype="21"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arn(inVertical)">
                                      <p:cBhvr>
                                        <p:cTn id="32" dur="500"/>
                                        <p:tgtEl>
                                          <p:spTgt spid="1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7" grpId="0" animBg="1"/>
      <p:bldP spid="36" grpId="0" animBg="1"/>
      <p:bldP spid="44" grpId="0" animBg="1"/>
      <p:bldP spid="42" grpId="0" animBg="1"/>
      <p:bldP spid="43" grpId="0" bldLvl="0" animBg="1"/>
      <p:bldP spid="14" grpId="0" bldLvl="0" animBg="1"/>
      <p:bldP spid="2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00074" y="988700"/>
            <a:ext cx="8332470" cy="3358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三、</a:t>
            </a:r>
            <a:r>
              <a:rPr lang="zh-CN" altLang="zh-CN" sz="1800" b="1" spc="100" dirty="0">
                <a:latin typeface="微软雅黑" panose="020B0503020204020204" pitchFamily="34" charset="-122"/>
                <a:ea typeface="微软雅黑" panose="020B0503020204020204" pitchFamily="34" charset="-122"/>
                <a:cs typeface="微软雅黑" panose="020B0503020204020204" pitchFamily="34" charset="-122"/>
              </a:rPr>
              <a:t>双机械端口能量变换器控制策略分析</a:t>
            </a:r>
          </a:p>
          <a:p>
            <a:pPr>
              <a:lnSpc>
                <a:spcPct val="150000"/>
              </a:lnSpc>
            </a:pPr>
            <a:r>
              <a:rPr lang="zh-CN" altLang="zh-CN" dirty="0"/>
              <a:t>①ω</a:t>
            </a:r>
            <a:r>
              <a:rPr lang="en-US" altLang="zh-CN" baseline="-25000" dirty="0"/>
              <a:t>m2</a:t>
            </a:r>
            <a:r>
              <a:rPr lang="en-US" altLang="zh-CN" dirty="0"/>
              <a:t>&lt;</a:t>
            </a:r>
            <a:r>
              <a:rPr lang="zh-CN" altLang="zh-CN" dirty="0"/>
              <a:t>ω</a:t>
            </a:r>
            <a:r>
              <a:rPr lang="en-US" altLang="zh-CN" baseline="-25000" dirty="0"/>
              <a:t>m1</a:t>
            </a:r>
            <a:r>
              <a:rPr lang="en-US" altLang="zh-CN" dirty="0"/>
              <a:t> </a:t>
            </a:r>
            <a:endParaRPr lang="zh-CN" altLang="zh-CN" dirty="0"/>
          </a:p>
          <a:p>
            <a:pPr>
              <a:lnSpc>
                <a:spcPct val="150000"/>
              </a:lnSpc>
            </a:pPr>
            <a:r>
              <a:rPr lang="zh-CN" altLang="zh-CN" dirty="0"/>
              <a:t>这种控制策略是比较常见的发动机高速运转而驱动轮低速运转的状态。从图</a:t>
            </a:r>
            <a:r>
              <a:rPr lang="en-US" altLang="zh-CN" dirty="0"/>
              <a:t>4-1-5</a:t>
            </a:r>
            <a:r>
              <a:rPr lang="zh-CN" altLang="zh-CN" dirty="0"/>
              <a:t>中可以看出，此时驱动轮的工作点</a:t>
            </a:r>
            <a:r>
              <a:rPr lang="en-US" altLang="zh-CN" dirty="0"/>
              <a:t>A</a:t>
            </a:r>
            <a:r>
              <a:rPr lang="zh-CN" altLang="zh-CN" dirty="0"/>
              <a:t>在</a:t>
            </a:r>
            <a:r>
              <a:rPr lang="en-US" altLang="zh-CN" dirty="0"/>
              <a:t>ICE</a:t>
            </a:r>
            <a:r>
              <a:rPr lang="zh-CN" altLang="zh-CN" dirty="0"/>
              <a:t>最佳效率运行曲线的上方。内转子接收</a:t>
            </a:r>
            <a:r>
              <a:rPr lang="en-US" altLang="zh-CN" dirty="0"/>
              <a:t>ICE</a:t>
            </a:r>
            <a:r>
              <a:rPr lang="zh-CN" altLang="zh-CN" dirty="0"/>
              <a:t>的机械功率</a:t>
            </a:r>
            <a:r>
              <a:rPr lang="en-US" altLang="zh-CN" dirty="0"/>
              <a:t>P</a:t>
            </a:r>
            <a:r>
              <a:rPr lang="zh-CN" altLang="zh-CN" dirty="0"/>
              <a:t>，由于内转子传递到外转子的机械转矩是不变的，而此时内转子的转速高于外转子，所以外转子得到的机械功率</a:t>
            </a:r>
            <a:r>
              <a:rPr lang="en-US" altLang="zh-CN" dirty="0"/>
              <a:t>P</a:t>
            </a:r>
            <a:r>
              <a:rPr lang="en-US" altLang="zh-CN" baseline="-25000" dirty="0"/>
              <a:t>d</a:t>
            </a:r>
            <a:r>
              <a:rPr lang="zh-CN" altLang="zh-CN" dirty="0"/>
              <a:t>要小于内燃机的输入功率</a:t>
            </a:r>
            <a:r>
              <a:rPr lang="en-US" altLang="zh-CN" dirty="0"/>
              <a:t>P</a:t>
            </a:r>
            <a:r>
              <a:rPr lang="en-US" altLang="zh-CN" baseline="-25000" dirty="0"/>
              <a:t>m1</a:t>
            </a:r>
            <a:r>
              <a:rPr lang="zh-CN" altLang="zh-CN" dirty="0"/>
              <a:t>。机械功率的差额就转变为电功率先通过变流器送到直流侧，电功率再送入定子产生一个电磁转矩叠加在外转子原有的机械转矩上，外转子实际的输出转矩大于</a:t>
            </a:r>
            <a:r>
              <a:rPr lang="en-US" altLang="zh-CN" dirty="0"/>
              <a:t>ICE</a:t>
            </a:r>
            <a:r>
              <a:rPr lang="zh-CN" altLang="zh-CN" dirty="0"/>
              <a:t>的输入转矩。此时，</a:t>
            </a:r>
            <a:r>
              <a:rPr lang="en-US" altLang="zh-CN" dirty="0" err="1"/>
              <a:t>Dmp</a:t>
            </a:r>
            <a:r>
              <a:rPr lang="en-US" altLang="zh-CN" dirty="0"/>
              <a:t>-EVT</a:t>
            </a:r>
            <a:r>
              <a:rPr lang="zh-CN" altLang="zh-CN" dirty="0"/>
              <a:t>实际上起到了减速箱的作用。在此种控制方式下，</a:t>
            </a:r>
            <a:r>
              <a:rPr lang="en-US" altLang="zh-CN" dirty="0"/>
              <a:t>ICE</a:t>
            </a:r>
            <a:r>
              <a:rPr lang="zh-CN" altLang="zh-CN" dirty="0"/>
              <a:t>跟踪驱动轮输出功率的变化，并且在最佳运行曲线找到该功率所对应的转速和转矩，这通常与驱动轮所需的转速和转矩是不同的。控制变流器传递的转差功率</a:t>
            </a:r>
            <a:r>
              <a:rPr lang="en-US" altLang="zh-CN" dirty="0"/>
              <a:t>P</a:t>
            </a:r>
            <a:r>
              <a:rPr lang="en-US" altLang="zh-CN" baseline="-25000" dirty="0"/>
              <a:t>e</a:t>
            </a:r>
            <a:r>
              <a:rPr lang="zh-CN" altLang="zh-CN" dirty="0"/>
              <a:t>，就可以控制驱动轮的转速ω</a:t>
            </a:r>
            <a:r>
              <a:rPr lang="en-US" altLang="zh-CN" baseline="-25000" dirty="0"/>
              <a:t>m2</a:t>
            </a:r>
            <a:r>
              <a:rPr lang="zh-CN" altLang="zh-CN" dirty="0"/>
              <a:t>。转差功率</a:t>
            </a:r>
            <a:r>
              <a:rPr lang="en-US" altLang="zh-CN" dirty="0"/>
              <a:t>P</a:t>
            </a:r>
            <a:r>
              <a:rPr lang="en-US" altLang="zh-CN" baseline="-25000" dirty="0"/>
              <a:t>e</a:t>
            </a:r>
            <a:r>
              <a:rPr lang="zh-CN" altLang="zh-CN" dirty="0"/>
              <a:t>越大，驱动轮的转速ω</a:t>
            </a:r>
            <a:r>
              <a:rPr lang="en-US" altLang="zh-CN" baseline="-25000" dirty="0"/>
              <a:t>m2</a:t>
            </a:r>
            <a:r>
              <a:rPr lang="zh-CN" altLang="zh-CN" dirty="0"/>
              <a:t>越低。</a:t>
            </a:r>
            <a:r>
              <a:rPr lang="en-US" altLang="zh-CN" dirty="0"/>
              <a:t>P</a:t>
            </a:r>
            <a:r>
              <a:rPr lang="en-US" altLang="zh-CN" baseline="-25000" dirty="0"/>
              <a:t>e</a:t>
            </a:r>
            <a:r>
              <a:rPr lang="zh-CN" altLang="zh-CN" dirty="0"/>
              <a:t>的流向是从内转子流向定子</a:t>
            </a:r>
            <a:r>
              <a:rPr lang="zh-CN" altLang="en-US" dirty="0"/>
              <a:t>。</a:t>
            </a:r>
            <a:endParaRPr lang="zh-CN" altLang="zh-CN" dirty="0"/>
          </a:p>
          <a:p>
            <a:endParaRPr lang="zh-CN" altLang="zh-CN" dirty="0"/>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a:t>任务一 双机械端口能量变换器</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181073597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00074" y="971348"/>
            <a:ext cx="8332470" cy="3981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三、</a:t>
            </a:r>
            <a:r>
              <a:rPr lang="zh-CN" altLang="zh-CN" sz="1800" b="1" spc="100" dirty="0">
                <a:latin typeface="微软雅黑" panose="020B0503020204020204" pitchFamily="34" charset="-122"/>
                <a:ea typeface="微软雅黑" panose="020B0503020204020204" pitchFamily="34" charset="-122"/>
                <a:cs typeface="微软雅黑" panose="020B0503020204020204" pitchFamily="34" charset="-122"/>
              </a:rPr>
              <a:t>双机械端口能量变换器控制策略分析</a:t>
            </a:r>
          </a:p>
          <a:p>
            <a:pPr>
              <a:lnSpc>
                <a:spcPct val="150000"/>
              </a:lnSpc>
            </a:pPr>
            <a:r>
              <a:rPr lang="zh-CN" altLang="zh-CN" dirty="0"/>
              <a:t>②ω</a:t>
            </a:r>
            <a:r>
              <a:rPr lang="en-US" altLang="zh-CN" baseline="-25000" dirty="0"/>
              <a:t>m2</a:t>
            </a:r>
            <a:r>
              <a:rPr lang="en-US" altLang="zh-CN" dirty="0"/>
              <a:t>&gt;</a:t>
            </a:r>
            <a:r>
              <a:rPr lang="zh-CN" altLang="zh-CN" dirty="0"/>
              <a:t>ω</a:t>
            </a:r>
            <a:r>
              <a:rPr lang="en-US" altLang="zh-CN" baseline="-25000" dirty="0"/>
              <a:t>m1</a:t>
            </a:r>
          </a:p>
          <a:p>
            <a:pPr>
              <a:lnSpc>
                <a:spcPct val="150000"/>
              </a:lnSpc>
            </a:pPr>
            <a:r>
              <a:rPr lang="zh-CN" altLang="zh-CN" dirty="0"/>
              <a:t>这种工况与上一种工况相反。驱动轮的工作点</a:t>
            </a:r>
            <a:r>
              <a:rPr lang="en-US" altLang="zh-CN" dirty="0"/>
              <a:t>A</a:t>
            </a:r>
            <a:r>
              <a:rPr lang="zh-CN" altLang="zh-CN" dirty="0"/>
              <a:t>位于</a:t>
            </a:r>
            <a:r>
              <a:rPr lang="en-US" altLang="zh-CN" dirty="0"/>
              <a:t>ICE</a:t>
            </a:r>
            <a:r>
              <a:rPr lang="zh-CN" altLang="zh-CN" dirty="0"/>
              <a:t>最佳效率运行曲线的下方。从功率平衡出发，驱动轮的输出机械转矩小于</a:t>
            </a:r>
            <a:r>
              <a:rPr lang="en-US" altLang="zh-CN" dirty="0"/>
              <a:t>ICE</a:t>
            </a:r>
            <a:r>
              <a:rPr lang="zh-CN" altLang="zh-CN" dirty="0"/>
              <a:t>输入的机械转矩。外转子多余的电磁功率</a:t>
            </a:r>
            <a:r>
              <a:rPr lang="en-US" altLang="zh-CN" dirty="0"/>
              <a:t>P</a:t>
            </a:r>
            <a:r>
              <a:rPr lang="en-US" altLang="zh-CN" baseline="-25000" dirty="0"/>
              <a:t>e</a:t>
            </a:r>
            <a:r>
              <a:rPr lang="zh-CN" altLang="zh-CN" dirty="0"/>
              <a:t>通过变流器送给内转子，电磁功率</a:t>
            </a:r>
            <a:r>
              <a:rPr lang="en-US" altLang="zh-CN" dirty="0"/>
              <a:t>P</a:t>
            </a:r>
            <a:r>
              <a:rPr lang="en-US" altLang="zh-CN" baseline="-25000" dirty="0"/>
              <a:t>e</a:t>
            </a:r>
            <a:r>
              <a:rPr lang="zh-CN" altLang="zh-CN" dirty="0"/>
              <a:t>越大，驱动轮转速ω</a:t>
            </a:r>
            <a:r>
              <a:rPr lang="en-US" altLang="zh-CN" baseline="-25000" dirty="0"/>
              <a:t>m2</a:t>
            </a:r>
            <a:r>
              <a:rPr lang="zh-CN" altLang="zh-CN" dirty="0"/>
              <a:t>越大。</a:t>
            </a:r>
            <a:r>
              <a:rPr lang="en-US" altLang="zh-CN" dirty="0"/>
              <a:t>P</a:t>
            </a:r>
            <a:r>
              <a:rPr lang="en-US" altLang="zh-CN" baseline="-25000" dirty="0"/>
              <a:t>e</a:t>
            </a:r>
            <a:r>
              <a:rPr lang="zh-CN" altLang="zh-CN" dirty="0"/>
              <a:t>的流向是从定子流向内转子。</a:t>
            </a:r>
            <a:endParaRPr lang="en-US" altLang="zh-CN" dirty="0"/>
          </a:p>
          <a:p>
            <a:pPr>
              <a:lnSpc>
                <a:spcPct val="150000"/>
              </a:lnSpc>
            </a:pPr>
            <a:r>
              <a:rPr lang="zh-CN" altLang="zh-CN" dirty="0"/>
              <a:t>③ω</a:t>
            </a:r>
            <a:r>
              <a:rPr lang="en-US" altLang="zh-CN" baseline="-25000" dirty="0"/>
              <a:t>m2</a:t>
            </a:r>
            <a:r>
              <a:rPr lang="en-US" altLang="zh-CN" dirty="0"/>
              <a:t>=</a:t>
            </a:r>
            <a:r>
              <a:rPr lang="zh-CN" altLang="zh-CN" dirty="0"/>
              <a:t>ω</a:t>
            </a:r>
            <a:r>
              <a:rPr lang="en-US" altLang="zh-CN" baseline="-25000" dirty="0"/>
              <a:t>m1</a:t>
            </a:r>
            <a:endParaRPr lang="zh-CN" altLang="zh-CN" dirty="0"/>
          </a:p>
          <a:p>
            <a:pPr>
              <a:lnSpc>
                <a:spcPct val="150000"/>
              </a:lnSpc>
            </a:pPr>
            <a:r>
              <a:rPr lang="zh-CN" altLang="zh-CN" dirty="0"/>
              <a:t>这种工况下，通过变流器传递的转差功率</a:t>
            </a:r>
            <a:r>
              <a:rPr lang="en-US" altLang="zh-CN" dirty="0"/>
              <a:t>P</a:t>
            </a:r>
            <a:r>
              <a:rPr lang="zh-CN" altLang="zh-CN" dirty="0"/>
              <a:t>等于</a:t>
            </a:r>
            <a:r>
              <a:rPr lang="en-US" altLang="zh-CN" dirty="0"/>
              <a:t>0</a:t>
            </a:r>
            <a:r>
              <a:rPr lang="zh-CN" altLang="zh-CN" dirty="0"/>
              <a:t>，系统运行效率最高。</a:t>
            </a:r>
          </a:p>
          <a:p>
            <a:pPr>
              <a:lnSpc>
                <a:spcPct val="150000"/>
              </a:lnSpc>
            </a:pPr>
            <a:r>
              <a:rPr lang="zh-CN" altLang="zh-CN" dirty="0"/>
              <a:t>上述控制策略，</a:t>
            </a:r>
            <a:r>
              <a:rPr lang="en-US" altLang="zh-CN" dirty="0"/>
              <a:t>ICE</a:t>
            </a:r>
            <a:r>
              <a:rPr lang="zh-CN" altLang="zh-CN" dirty="0"/>
              <a:t>必须在从低到高的整个负荷区范围内运行，而且</a:t>
            </a:r>
            <a:r>
              <a:rPr lang="en-US" altLang="zh-CN" dirty="0"/>
              <a:t>ICE</a:t>
            </a:r>
            <a:r>
              <a:rPr lang="zh-CN" altLang="zh-CN" dirty="0"/>
              <a:t>的输出功率要求快速而动态地变化。为了减少</a:t>
            </a:r>
            <a:r>
              <a:rPr lang="en-US" altLang="zh-CN" dirty="0"/>
              <a:t>ICE</a:t>
            </a:r>
            <a:r>
              <a:rPr lang="zh-CN" altLang="zh-CN" dirty="0"/>
              <a:t>功率变化，要求车辆驱动轮额定功率与</a:t>
            </a:r>
            <a:r>
              <a:rPr lang="en-US" altLang="zh-CN" dirty="0"/>
              <a:t>ICE</a:t>
            </a:r>
            <a:r>
              <a:rPr lang="zh-CN" altLang="zh-CN" dirty="0"/>
              <a:t>额定功率相等。大部分运行时间内蓄电池不通过变流器与外界交换能量。当车辆驱动功率大于或小于额定功率时，由蓄电池发出或吸收电能，补充驱动轮功率与</a:t>
            </a:r>
            <a:r>
              <a:rPr lang="en-US" altLang="zh-CN" dirty="0"/>
              <a:t>ICE</a:t>
            </a:r>
            <a:r>
              <a:rPr lang="zh-CN" altLang="zh-CN" dirty="0"/>
              <a:t>功率的差额，这部分能量一般不会太大。</a:t>
            </a:r>
          </a:p>
          <a:p>
            <a:pPr>
              <a:lnSpc>
                <a:spcPct val="150000"/>
              </a:lnSpc>
            </a:pPr>
            <a:endParaRPr lang="zh-CN" altLang="zh-CN" dirty="0"/>
          </a:p>
          <a:p>
            <a:endParaRPr lang="zh-CN" altLang="zh-CN" dirty="0"/>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a:t>任务一 双机械端口能量变换器</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09309457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00074" y="1136382"/>
            <a:ext cx="8332470" cy="3046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三、</a:t>
            </a:r>
            <a:r>
              <a:rPr lang="zh-CN" altLang="zh-CN" sz="1800" b="1" spc="100" dirty="0">
                <a:latin typeface="微软雅黑" panose="020B0503020204020204" pitchFamily="34" charset="-122"/>
                <a:ea typeface="微软雅黑" panose="020B0503020204020204" pitchFamily="34" charset="-122"/>
                <a:cs typeface="微软雅黑" panose="020B0503020204020204" pitchFamily="34" charset="-122"/>
              </a:rPr>
              <a:t>双机械端口能量变换器控制策略分析</a:t>
            </a:r>
            <a:endParaRPr lang="en-US" altLang="zh-CN" baseline="-25000" dirty="0"/>
          </a:p>
          <a:p>
            <a:pPr>
              <a:lnSpc>
                <a:spcPct val="150000"/>
              </a:lnSpc>
            </a:pPr>
            <a:r>
              <a:rPr lang="zh-CN" altLang="zh-CN" dirty="0"/>
              <a:t>（</a:t>
            </a:r>
            <a:r>
              <a:rPr lang="en-US" altLang="zh-CN" dirty="0"/>
              <a:t>2</a:t>
            </a:r>
            <a:r>
              <a:rPr lang="zh-CN" altLang="zh-CN" dirty="0"/>
              <a:t>）纯电动车运行模式</a:t>
            </a:r>
          </a:p>
          <a:p>
            <a:pPr>
              <a:lnSpc>
                <a:spcPct val="150000"/>
              </a:lnSpc>
            </a:pPr>
            <a:r>
              <a:rPr lang="zh-CN" altLang="zh-CN" dirty="0"/>
              <a:t>在这种工况下，车辆是纯电动运行，直到蓄电池低于下限值，随后</a:t>
            </a:r>
            <a:r>
              <a:rPr lang="en-US" altLang="zh-CN" dirty="0"/>
              <a:t>ICE</a:t>
            </a:r>
            <a:r>
              <a:rPr lang="zh-CN" altLang="zh-CN" dirty="0"/>
              <a:t>起动，在最低油耗（或排放）点按恒功率输出，一部分功率用于满足车轮驱动功率要求，另一部分功率向蓄电池充电。而当蓄电池上升到所设定的上限值时，</a:t>
            </a:r>
            <a:r>
              <a:rPr lang="en-US" altLang="zh-CN" dirty="0"/>
              <a:t>ICE</a:t>
            </a:r>
            <a:r>
              <a:rPr lang="zh-CN" altLang="zh-CN" dirty="0"/>
              <a:t>关闭，汽车又变成纯电动运行。在这种模式中蓄电池组要满足所有瞬时功率的要求，蓄电池的过度循环所引起的损失可能会减少内燃机优化所带来的好处。这种模式对内燃机比较有利而对蓄电池不利。</a:t>
            </a:r>
            <a:br>
              <a:rPr lang="en-US" altLang="zh-CN" dirty="0"/>
            </a:br>
            <a:r>
              <a:rPr lang="en-US" altLang="zh-CN" dirty="0"/>
              <a:t>  </a:t>
            </a:r>
            <a:r>
              <a:rPr lang="zh-CN" altLang="zh-CN" dirty="0"/>
              <a:t>纯电动车运行模式适应于极低噪声和零污染排放的运行场合。在城市密集区采用纯电动车运行模式，可大大改进城市交通污染问题。</a:t>
            </a:r>
          </a:p>
          <a:p>
            <a:pPr>
              <a:lnSpc>
                <a:spcPct val="150000"/>
              </a:lnSpc>
            </a:pPr>
            <a:endParaRPr lang="zh-CN" altLang="zh-CN" dirty="0"/>
          </a:p>
          <a:p>
            <a:endParaRPr lang="zh-CN" altLang="zh-CN" dirty="0"/>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a:t>任务一 双机械端口能量变换器</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160868560"/>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00074" y="1204071"/>
            <a:ext cx="8332470" cy="2735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三、</a:t>
            </a:r>
            <a:r>
              <a:rPr lang="zh-CN" altLang="zh-CN" sz="1800" b="1" spc="100" dirty="0">
                <a:latin typeface="微软雅黑" panose="020B0503020204020204" pitchFamily="34" charset="-122"/>
                <a:ea typeface="微软雅黑" panose="020B0503020204020204" pitchFamily="34" charset="-122"/>
                <a:cs typeface="微软雅黑" panose="020B0503020204020204" pitchFamily="34" charset="-122"/>
              </a:rPr>
              <a:t>双机械端口能量变换器控制策略分析</a:t>
            </a:r>
          </a:p>
          <a:p>
            <a:pPr>
              <a:lnSpc>
                <a:spcPct val="150000"/>
              </a:lnSpc>
            </a:pPr>
            <a:r>
              <a:rPr lang="zh-CN" altLang="zh-CN" dirty="0"/>
              <a:t>（</a:t>
            </a:r>
            <a:r>
              <a:rPr lang="en-US" altLang="zh-CN" dirty="0"/>
              <a:t>3</a:t>
            </a:r>
            <a:r>
              <a:rPr lang="zh-CN" altLang="zh-CN" dirty="0"/>
              <a:t>）车辆启动模式</a:t>
            </a:r>
          </a:p>
          <a:p>
            <a:pPr>
              <a:lnSpc>
                <a:spcPct val="150000"/>
              </a:lnSpc>
            </a:pPr>
            <a:r>
              <a:rPr lang="zh-CN" altLang="zh-CN" dirty="0"/>
              <a:t>此种方式下，</a:t>
            </a:r>
            <a:r>
              <a:rPr lang="en-US" altLang="zh-CN" dirty="0" err="1"/>
              <a:t>Dmp</a:t>
            </a:r>
            <a:r>
              <a:rPr lang="en-US" altLang="zh-CN" dirty="0"/>
              <a:t>-EVT</a:t>
            </a:r>
            <a:r>
              <a:rPr lang="zh-CN" altLang="zh-CN" dirty="0"/>
              <a:t>可作为一台电动机用作内燃机的起动机，与此同时，车辆也可以由蓄电池供电运行于纯电动运行状态。</a:t>
            </a:r>
            <a:br>
              <a:rPr lang="en-US" altLang="zh-CN" dirty="0"/>
            </a:br>
            <a:r>
              <a:rPr lang="zh-CN" altLang="zh-CN" dirty="0"/>
              <a:t>综合分析，在低速运行时，若</a:t>
            </a:r>
            <a:r>
              <a:rPr lang="en-US" altLang="zh-CN" dirty="0"/>
              <a:t>ICE</a:t>
            </a:r>
            <a:r>
              <a:rPr lang="zh-CN" altLang="zh-CN" dirty="0"/>
              <a:t>转矩不足，</a:t>
            </a:r>
            <a:r>
              <a:rPr lang="en-US" altLang="zh-CN" dirty="0" err="1"/>
              <a:t>Dmp</a:t>
            </a:r>
            <a:r>
              <a:rPr lang="en-US" altLang="zh-CN" dirty="0"/>
              <a:t>-EVT</a:t>
            </a:r>
            <a:r>
              <a:rPr lang="zh-CN" altLang="zh-CN" dirty="0"/>
              <a:t>能补充电磁转矩；而在高速运行阶段，</a:t>
            </a:r>
            <a:r>
              <a:rPr lang="en-US" altLang="zh-CN" dirty="0"/>
              <a:t>ICE</a:t>
            </a:r>
            <a:r>
              <a:rPr lang="zh-CN" altLang="zh-CN" dirty="0"/>
              <a:t>的输出足以提供负载的转矩，若还有过剩，就可以把多余的能量用于发电，储存到蓄电池中；当负载转矩较大时而</a:t>
            </a:r>
            <a:r>
              <a:rPr lang="en-US" altLang="zh-CN" dirty="0"/>
              <a:t>ICE</a:t>
            </a:r>
            <a:r>
              <a:rPr lang="zh-CN" altLang="zh-CN" dirty="0"/>
              <a:t>的输出无法满足时，可以使外电机工作于电动状态，产生助力转矩。</a:t>
            </a:r>
          </a:p>
          <a:p>
            <a:pPr>
              <a:lnSpc>
                <a:spcPct val="150000"/>
              </a:lnSpc>
            </a:pPr>
            <a:endParaRPr lang="zh-CN" altLang="zh-CN" dirty="0"/>
          </a:p>
          <a:p>
            <a:endParaRPr lang="zh-CN" altLang="zh-CN" dirty="0"/>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a:t>任务一 双机械端口能量变换器</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161061687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3" y="960588"/>
            <a:ext cx="7619587" cy="2017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学习目标</a:t>
            </a: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知识目标</a:t>
            </a:r>
          </a:p>
          <a:p>
            <a:pPr>
              <a:lnSpc>
                <a:spcPct val="150000"/>
              </a:lnSpc>
            </a:pPr>
            <a:r>
              <a:rPr lang="zh-CN" altLang="en-US" dirty="0"/>
              <a:t>（</a:t>
            </a:r>
            <a:r>
              <a:rPr lang="en-US" altLang="zh-CN" dirty="0"/>
              <a:t>1</a:t>
            </a:r>
            <a:r>
              <a:rPr lang="zh-CN" altLang="zh-CN" dirty="0"/>
              <a:t>）能够描述混合励磁电机的结构。</a:t>
            </a:r>
          </a:p>
          <a:p>
            <a:pPr>
              <a:lnSpc>
                <a:spcPct val="150000"/>
              </a:lnSpc>
            </a:pPr>
            <a:r>
              <a:rPr lang="zh-CN" altLang="zh-CN" dirty="0"/>
              <a:t>（</a:t>
            </a:r>
            <a:r>
              <a:rPr lang="en-US" altLang="zh-CN" dirty="0"/>
              <a:t>2</a:t>
            </a:r>
            <a:r>
              <a:rPr lang="zh-CN" altLang="zh-CN" dirty="0"/>
              <a:t>）能够描述混合励磁电机的工作原理。</a:t>
            </a:r>
          </a:p>
          <a:p>
            <a:pPr>
              <a:lnSpc>
                <a:spcPct val="150000"/>
              </a:lnSpc>
            </a:pPr>
            <a:r>
              <a:rPr lang="zh-CN" altLang="zh-CN" dirty="0"/>
              <a:t>能力目标</a:t>
            </a:r>
          </a:p>
          <a:p>
            <a:pPr>
              <a:lnSpc>
                <a:spcPct val="150000"/>
              </a:lnSpc>
            </a:pPr>
            <a:r>
              <a:rPr lang="zh-CN" altLang="zh-CN" dirty="0"/>
              <a:t>能够归纳并分析混合励磁电机的调速特性。</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a:t>任务二  混合励磁电机</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47578755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00074" y="868724"/>
            <a:ext cx="4057900" cy="4187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一、混合励磁电机的结构</a:t>
            </a:r>
            <a:endParaRPr lang="en-US" altLang="zh-CN" sz="1800" b="1"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zh-CN" altLang="zh-CN" dirty="0"/>
              <a:t>混合励磁电机有多种结构，按照永磁体磁动势和电励磁磁动势的相互作用关系，可以分为串励式、并励式和混励式。两个磁动势之间的相互作用关系直接影响混合励磁电机的性能。</a:t>
            </a:r>
          </a:p>
          <a:p>
            <a:pPr>
              <a:lnSpc>
                <a:spcPct val="150000"/>
              </a:lnSpc>
            </a:pPr>
            <a:r>
              <a:rPr lang="zh-CN" altLang="zh-CN" dirty="0"/>
              <a:t>典型的串励式混合励磁电机结构如图所示。磁动势串联结构的混合励磁电机在永磁体磁路上叠加一个电励磁磁动势源，对于电励磁磁动势源来说，永磁体相当于等厚的空气，过大的气隙会导致过大的励磁功率。另外，助磁时受铁芯饱和效应的影响，其助磁幅度受到限制；而弱磁时，由于永磁体矫顽力的限制，必须保证电励磁磁动势不会对永磁体产生不可逆退磁的危险，因此其弱磁范围不大。</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a:t>任务二  混合励磁电机</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a:extLst>
              <a:ext uri="{FF2B5EF4-FFF2-40B4-BE49-F238E27FC236}">
                <a16:creationId xmlns:a16="http://schemas.microsoft.com/office/drawing/2014/main" id="{BE32BBC3-FC99-3547-8E8B-618A13B46A7C}"/>
              </a:ext>
            </a:extLst>
          </p:cNvPr>
          <p:cNvPicPr/>
          <p:nvPr/>
        </p:nvPicPr>
        <p:blipFill rotWithShape="1">
          <a:blip r:embed="rId3"/>
          <a:srcRect l="48237"/>
          <a:stretch/>
        </p:blipFill>
        <p:spPr bwMode="auto">
          <a:xfrm>
            <a:off x="5014762" y="960588"/>
            <a:ext cx="2842465" cy="2437130"/>
          </a:xfrm>
          <a:prstGeom prst="rect">
            <a:avLst/>
          </a:prstGeom>
          <a:ln>
            <a:noFill/>
          </a:ln>
          <a:extLst>
            <a:ext uri="{53640926-AAD7-44D8-BBD7-CCE9431645EC}">
              <a14:shadowObscured xmlns:a14="http://schemas.microsoft.com/office/drawing/2010/main"/>
            </a:ext>
          </a:extLst>
        </p:spPr>
      </p:pic>
      <p:sp>
        <p:nvSpPr>
          <p:cNvPr id="2" name="矩形 1">
            <a:extLst>
              <a:ext uri="{FF2B5EF4-FFF2-40B4-BE49-F238E27FC236}">
                <a16:creationId xmlns:a16="http://schemas.microsoft.com/office/drawing/2014/main" id="{43EB90B3-D59A-4243-A8FD-71AD691E72D0}"/>
              </a:ext>
            </a:extLst>
          </p:cNvPr>
          <p:cNvSpPr/>
          <p:nvPr/>
        </p:nvSpPr>
        <p:spPr>
          <a:xfrm>
            <a:off x="4898415" y="3504541"/>
            <a:ext cx="3190297" cy="307777"/>
          </a:xfrm>
          <a:prstGeom prst="rect">
            <a:avLst/>
          </a:prstGeom>
        </p:spPr>
        <p:txBody>
          <a:bodyPr wrap="none">
            <a:spAutoFit/>
          </a:bodyPr>
          <a:lstStyle/>
          <a:p>
            <a:pPr algn="just">
              <a:spcBef>
                <a:spcPts val="600"/>
              </a:spcBef>
              <a:spcAft>
                <a:spcPts val="600"/>
              </a:spcAft>
            </a:pPr>
            <a:r>
              <a:rPr lang="en-US" altLang="zh-CN" sz="1400" kern="100" dirty="0">
                <a:latin typeface="宋体" panose="02010600030101010101" pitchFamily="2" charset="-122"/>
                <a:ea typeface="宋体" panose="02010600030101010101" pitchFamily="2" charset="-122"/>
                <a:cs typeface="Times New Roman" panose="02020603050405020304" pitchFamily="18" charset="0"/>
              </a:rPr>
              <a:t>1-</a:t>
            </a:r>
            <a:r>
              <a:rPr lang="zh-CN" altLang="zh-CN" sz="1400" kern="100" dirty="0">
                <a:latin typeface="Calibri" panose="020F0502020204030204" pitchFamily="34" charset="0"/>
                <a:ea typeface="宋体" panose="02010600030101010101" pitchFamily="2" charset="-122"/>
                <a:cs typeface="Times New Roman" panose="02020603050405020304" pitchFamily="18" charset="0"/>
              </a:rPr>
              <a:t>定子轭部</a:t>
            </a:r>
            <a:r>
              <a:rPr lang="en-US" altLang="zh-CN" sz="1400" kern="100" dirty="0">
                <a:latin typeface="Calibri" panose="020F0502020204030204" pitchFamily="34" charset="0"/>
                <a:ea typeface="宋体" panose="02010600030101010101" pitchFamily="2" charset="-122"/>
                <a:cs typeface="Times New Roman" panose="02020603050405020304" pitchFamily="18" charset="0"/>
              </a:rPr>
              <a:t>  2-</a:t>
            </a:r>
            <a:r>
              <a:rPr lang="zh-CN" altLang="zh-CN" sz="1400" kern="100" dirty="0">
                <a:latin typeface="Calibri" panose="020F0502020204030204" pitchFamily="34" charset="0"/>
                <a:ea typeface="宋体" panose="02010600030101010101" pitchFamily="2" charset="-122"/>
                <a:cs typeface="Times New Roman" panose="02020603050405020304" pitchFamily="18" charset="0"/>
              </a:rPr>
              <a:t>永磁体</a:t>
            </a:r>
            <a:r>
              <a:rPr lang="en-US" altLang="zh-CN" sz="1400" kern="100" dirty="0">
                <a:latin typeface="Calibri" panose="020F0502020204030204" pitchFamily="34" charset="0"/>
                <a:ea typeface="宋体" panose="02010600030101010101" pitchFamily="2" charset="-122"/>
                <a:cs typeface="Times New Roman" panose="02020603050405020304" pitchFamily="18" charset="0"/>
              </a:rPr>
              <a:t>   3-</a:t>
            </a:r>
            <a:r>
              <a:rPr lang="zh-CN" altLang="zh-CN" sz="1400" kern="100" dirty="0">
                <a:latin typeface="Calibri" panose="020F0502020204030204" pitchFamily="34" charset="0"/>
                <a:ea typeface="宋体" panose="02010600030101010101" pitchFamily="2" charset="-122"/>
                <a:cs typeface="Times New Roman" panose="02020603050405020304" pitchFamily="18" charset="0"/>
              </a:rPr>
              <a:t>直流励磁绕组</a:t>
            </a:r>
            <a:endParaRPr lang="zh-CN" altLang="zh-CN" sz="11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2477893"/>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00074" y="1393725"/>
            <a:ext cx="7619587" cy="138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一、混合励磁电机的结构</a:t>
            </a:r>
            <a:endParaRPr lang="en-US" altLang="zh-CN" sz="1800" b="1"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zh-CN" altLang="en-US" dirty="0"/>
              <a:t>    </a:t>
            </a:r>
            <a:r>
              <a:rPr lang="zh-CN" altLang="zh-CN" dirty="0"/>
              <a:t>总体上看，磁动势串联结构的混合励磁电机调磁范围有限，对永磁体有不可逆退磁的危险，且产生单位磁通的励磁功率较大，电机整体效率较低。不过，串励式结构混合励磁电机具有结构紧凑、漏磁小的优点。</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a:t>任务二  混合励磁电机</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087064644"/>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00074" y="857250"/>
            <a:ext cx="7987913" cy="3563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一、混合励磁电机的结构</a:t>
            </a:r>
            <a:endParaRPr lang="en-US" altLang="zh-CN" sz="1800" b="1"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zh-CN" altLang="en-US" dirty="0"/>
              <a:t>    </a:t>
            </a:r>
            <a:r>
              <a:rPr lang="zh-CN" altLang="zh-CN" dirty="0"/>
              <a:t>并励式混合励磁电机结构如图所示。并励式结构是永磁电机和电励磁同步电机组合后共用一个定子铁芯和定子绕组。电机的转子有两种组合形式：一是永磁转子和电励磁转子沿轴向组合，可以通过调节两个转子的长度比例来达到所需的磁场调节范围；二是永磁转子和电励磁转子沿周向组合，即将电机分成若干组周向均匀的完全相同的单元电机，单元电机由永磁体磁极和电励磁磁极组成。永磁体磁极和电励磁磁极之间采取隔磁措施将两者磁路隔离，确保各自磁路相互独立。每单元电机的绕组形成一条电枢支路，各电枢支路之间可以串联、并联或混联，也可以单独运行。通过调节单元电机永磁体磁极与电励磁磁极的比例来控制磁场的调节范围。</a:t>
            </a:r>
          </a:p>
          <a:p>
            <a:pPr>
              <a:lnSpc>
                <a:spcPct val="150000"/>
              </a:lnSpc>
            </a:pPr>
            <a:r>
              <a:rPr lang="zh-CN" altLang="zh-CN" dirty="0"/>
              <a:t>并励式混合励磁电机的励磁损耗小、控制磁场能力强。同时，永磁体没有不可逆退磁的危险，然而，现有的并联式混合励磁电机仍然不尽如人意。如果轴向组合转子式混合励磁电机的励磁绕组一侧端部占据了定子铁芯和定子绕组的有效空间，则会降低材料的有效利用率，导致电机成本增大，效率降低。</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a:t>任务二  混合励磁电机</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164780880"/>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D5DC0A40-D47E-C447-AADE-4D50DF0C03DD}"/>
              </a:ext>
            </a:extLst>
          </p:cNvPr>
          <p:cNvPicPr/>
          <p:nvPr/>
        </p:nvPicPr>
        <p:blipFill rotWithShape="1">
          <a:blip r:embed="rId2" cstate="print">
            <a:extLst>
              <a:ext uri="{BEBA8EAE-BF5A-486C-A8C5-ECC9F3942E4B}">
                <a14:imgProps xmlns:a14="http://schemas.microsoft.com/office/drawing/2010/main">
                  <a14:imgLayer r:embed="rId3">
                    <a14:imgEffect>
                      <a14:sharpenSoften amount="25000"/>
                    </a14:imgEffect>
                    <a14:imgEffect>
                      <a14:brightnessContrast contrast="40000"/>
                    </a14:imgEffect>
                  </a14:imgLayer>
                </a14:imgProps>
              </a:ext>
              <a:ext uri="{28A0092B-C50C-407E-A947-70E740481C1C}">
                <a14:useLocalDpi xmlns:a14="http://schemas.microsoft.com/office/drawing/2010/main" val="0"/>
              </a:ext>
            </a:extLst>
          </a:blip>
          <a:srcRect l="6965" r="54089" b="56771"/>
          <a:stretch/>
        </p:blipFill>
        <p:spPr>
          <a:xfrm>
            <a:off x="1400506" y="266617"/>
            <a:ext cx="1969770" cy="1908810"/>
          </a:xfrm>
          <a:prstGeom prst="rect">
            <a:avLst/>
          </a:prstGeom>
        </p:spPr>
      </p:pic>
      <p:pic>
        <p:nvPicPr>
          <p:cNvPr id="5" name="图片 4">
            <a:extLst>
              <a:ext uri="{FF2B5EF4-FFF2-40B4-BE49-F238E27FC236}">
                <a16:creationId xmlns:a16="http://schemas.microsoft.com/office/drawing/2014/main" id="{9AB79468-1920-F54E-8BF7-88DA8F045AD3}"/>
              </a:ext>
            </a:extLst>
          </p:cNvPr>
          <p:cNvPicPr/>
          <p:nvPr/>
        </p:nvPicPr>
        <p:blipFill rotWithShape="1">
          <a:blip r:embed="rId4" cstate="print">
            <a:extLst>
              <a:ext uri="{BEBA8EAE-BF5A-486C-A8C5-ECC9F3942E4B}">
                <a14:imgProps xmlns:a14="http://schemas.microsoft.com/office/drawing/2010/main">
                  <a14:imgLayer r:embed="rId5">
                    <a14:imgEffect>
                      <a14:sharpenSoften amount="25000"/>
                    </a14:imgEffect>
                    <a14:imgEffect>
                      <a14:brightnessContrast contrast="40000"/>
                    </a14:imgEffect>
                  </a14:imgLayer>
                </a14:imgProps>
              </a:ext>
              <a:ext uri="{28A0092B-C50C-407E-A947-70E740481C1C}">
                <a14:useLocalDpi xmlns:a14="http://schemas.microsoft.com/office/drawing/2010/main" val="0"/>
              </a:ext>
            </a:extLst>
          </a:blip>
          <a:srcRect l="748" t="54277" r="46097"/>
          <a:stretch/>
        </p:blipFill>
        <p:spPr>
          <a:xfrm>
            <a:off x="4782350" y="255187"/>
            <a:ext cx="2574290" cy="1931670"/>
          </a:xfrm>
          <a:prstGeom prst="rect">
            <a:avLst/>
          </a:prstGeom>
        </p:spPr>
      </p:pic>
      <p:pic>
        <p:nvPicPr>
          <p:cNvPr id="6" name="图片 5">
            <a:extLst>
              <a:ext uri="{FF2B5EF4-FFF2-40B4-BE49-F238E27FC236}">
                <a16:creationId xmlns:a16="http://schemas.microsoft.com/office/drawing/2014/main" id="{1B1402C0-D572-0646-9E9F-08F325576B1E}"/>
              </a:ext>
            </a:extLst>
          </p:cNvPr>
          <p:cNvPicPr/>
          <p:nvPr/>
        </p:nvPicPr>
        <p:blipFill rotWithShape="1">
          <a:blip r:embed="rId6" cstate="print">
            <a:extLst>
              <a:ext uri="{BEBA8EAE-BF5A-486C-A8C5-ECC9F3942E4B}">
                <a14:imgProps xmlns:a14="http://schemas.microsoft.com/office/drawing/2010/main">
                  <a14:imgLayer r:embed="rId7">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l="56567" t="49044" r="1823"/>
          <a:stretch/>
        </p:blipFill>
        <p:spPr>
          <a:xfrm>
            <a:off x="1490041" y="2186857"/>
            <a:ext cx="1790700" cy="1913255"/>
          </a:xfrm>
          <a:prstGeom prst="rect">
            <a:avLst/>
          </a:prstGeom>
        </p:spPr>
      </p:pic>
      <p:pic>
        <p:nvPicPr>
          <p:cNvPr id="7" name="图片 6">
            <a:extLst>
              <a:ext uri="{FF2B5EF4-FFF2-40B4-BE49-F238E27FC236}">
                <a16:creationId xmlns:a16="http://schemas.microsoft.com/office/drawing/2014/main" id="{8358D8C5-8CD0-FF40-8D65-5E84BAC07D40}"/>
              </a:ext>
            </a:extLst>
          </p:cNvPr>
          <p:cNvPicPr/>
          <p:nvPr/>
        </p:nvPicPr>
        <p:blipFill rotWithShape="1">
          <a:blip r:embed="rId8" cstate="print">
            <a:extLst>
              <a:ext uri="{BEBA8EAE-BF5A-486C-A8C5-ECC9F3942E4B}">
                <a14:imgProps xmlns:a14="http://schemas.microsoft.com/office/drawing/2010/main">
                  <a14:imgLayer r:embed="rId9">
                    <a14:imgEffect>
                      <a14:brightnessContrast contrast="20000"/>
                    </a14:imgEffect>
                  </a14:imgLayer>
                </a14:imgProps>
              </a:ext>
              <a:ext uri="{28A0092B-C50C-407E-A947-70E740481C1C}">
                <a14:useLocalDpi xmlns:a14="http://schemas.microsoft.com/office/drawing/2010/main" val="0"/>
              </a:ext>
            </a:extLst>
          </a:blip>
          <a:srcRect l="56187" r="5501" b="56044"/>
          <a:stretch/>
        </p:blipFill>
        <p:spPr>
          <a:xfrm>
            <a:off x="5111597" y="2316649"/>
            <a:ext cx="1915795" cy="1918335"/>
          </a:xfrm>
          <a:prstGeom prst="rect">
            <a:avLst/>
          </a:prstGeom>
        </p:spPr>
      </p:pic>
      <p:sp>
        <p:nvSpPr>
          <p:cNvPr id="8" name="矩形 7">
            <a:extLst>
              <a:ext uri="{FF2B5EF4-FFF2-40B4-BE49-F238E27FC236}">
                <a16:creationId xmlns:a16="http://schemas.microsoft.com/office/drawing/2014/main" id="{41627135-2E63-0249-BB55-EC62018BA3A6}"/>
              </a:ext>
            </a:extLst>
          </p:cNvPr>
          <p:cNvSpPr/>
          <p:nvPr/>
        </p:nvSpPr>
        <p:spPr>
          <a:xfrm>
            <a:off x="1060174" y="4369856"/>
            <a:ext cx="5797826" cy="743744"/>
          </a:xfrm>
          <a:prstGeom prst="rect">
            <a:avLst/>
          </a:prstGeom>
        </p:spPr>
        <p:txBody>
          <a:bodyPr wrap="square">
            <a:spAutoFit/>
          </a:bodyPr>
          <a:lstStyle/>
          <a:p>
            <a:pPr indent="266700" algn="ctr">
              <a:spcBef>
                <a:spcPts val="600"/>
              </a:spcBef>
              <a:spcAft>
                <a:spcPts val="600"/>
              </a:spcAft>
            </a:pPr>
            <a:r>
              <a:rPr lang="en-US" altLang="zh-CN" sz="1400" kern="100" dirty="0">
                <a:latin typeface="宋体" panose="02010600030101010101" pitchFamily="2" charset="-122"/>
                <a:ea typeface="宋体" panose="02010600030101010101" pitchFamily="2" charset="-122"/>
                <a:cs typeface="Times New Roman" panose="02020603050405020304" pitchFamily="18" charset="0"/>
              </a:rPr>
              <a:t>1-</a:t>
            </a:r>
            <a:r>
              <a:rPr lang="zh-CN" altLang="zh-CN" sz="1400" kern="100" dirty="0">
                <a:latin typeface="Calibri" panose="020F0502020204030204" pitchFamily="34" charset="0"/>
                <a:ea typeface="宋体" panose="02010600030101010101" pitchFamily="2" charset="-122"/>
                <a:cs typeface="Times New Roman" panose="02020603050405020304" pitchFamily="18" charset="0"/>
              </a:rPr>
              <a:t>永磁体</a:t>
            </a:r>
            <a:r>
              <a:rPr lang="en-US" altLang="zh-CN" sz="1400" kern="100" dirty="0">
                <a:latin typeface="Calibri" panose="020F0502020204030204" pitchFamily="34" charset="0"/>
                <a:ea typeface="宋体" panose="02010600030101010101" pitchFamily="2" charset="-122"/>
                <a:cs typeface="Times New Roman" panose="02020603050405020304" pitchFamily="18" charset="0"/>
              </a:rPr>
              <a:t> 2-</a:t>
            </a:r>
            <a:r>
              <a:rPr lang="zh-CN" altLang="zh-CN" sz="1400" kern="100" dirty="0">
                <a:latin typeface="Calibri" panose="020F0502020204030204" pitchFamily="34" charset="0"/>
                <a:ea typeface="宋体" panose="02010600030101010101" pitchFamily="2" charset="-122"/>
                <a:cs typeface="Times New Roman" panose="02020603050405020304" pitchFamily="18" charset="0"/>
              </a:rPr>
              <a:t>固定块</a:t>
            </a:r>
            <a:r>
              <a:rPr lang="en-US" altLang="zh-CN" sz="1400" kern="100" dirty="0">
                <a:latin typeface="Calibri" panose="020F0502020204030204" pitchFamily="34" charset="0"/>
                <a:ea typeface="宋体" panose="02010600030101010101" pitchFamily="2" charset="-122"/>
                <a:cs typeface="Times New Roman" panose="02020603050405020304" pitchFamily="18" charset="0"/>
              </a:rPr>
              <a:t> 3-</a:t>
            </a:r>
            <a:r>
              <a:rPr lang="zh-CN" altLang="zh-CN" sz="1400" kern="100" dirty="0">
                <a:latin typeface="Calibri" panose="020F0502020204030204" pitchFamily="34" charset="0"/>
                <a:ea typeface="宋体" panose="02010600030101010101" pitchFamily="2" charset="-122"/>
                <a:cs typeface="Times New Roman" panose="02020603050405020304" pitchFamily="18" charset="0"/>
              </a:rPr>
              <a:t>定子</a:t>
            </a:r>
            <a:r>
              <a:rPr lang="en-US" altLang="zh-CN" sz="1400" kern="100" dirty="0">
                <a:latin typeface="Calibri" panose="020F0502020204030204" pitchFamily="34" charset="0"/>
                <a:ea typeface="宋体" panose="02010600030101010101" pitchFamily="2" charset="-122"/>
                <a:cs typeface="Times New Roman" panose="02020603050405020304" pitchFamily="18" charset="0"/>
              </a:rPr>
              <a:t> 4-</a:t>
            </a:r>
            <a:r>
              <a:rPr lang="zh-CN" altLang="zh-CN" sz="1400" kern="100" dirty="0">
                <a:latin typeface="Calibri" panose="020F0502020204030204" pitchFamily="34" charset="0"/>
                <a:ea typeface="宋体" panose="02010600030101010101" pitchFamily="2" charset="-122"/>
                <a:cs typeface="Times New Roman" panose="02020603050405020304" pitchFamily="18" charset="0"/>
              </a:rPr>
              <a:t>励磁绕组</a:t>
            </a:r>
            <a:r>
              <a:rPr lang="en-US" altLang="zh-CN" sz="1400" kern="100" dirty="0">
                <a:latin typeface="Calibri" panose="020F0502020204030204" pitchFamily="34" charset="0"/>
                <a:ea typeface="宋体" panose="02010600030101010101" pitchFamily="2" charset="-122"/>
                <a:cs typeface="Times New Roman" panose="02020603050405020304" pitchFamily="18" charset="0"/>
              </a:rPr>
              <a:t> 5-</a:t>
            </a:r>
            <a:r>
              <a:rPr lang="zh-CN" altLang="zh-CN" sz="1400" kern="100" dirty="0">
                <a:latin typeface="Calibri" panose="020F0502020204030204" pitchFamily="34" charset="0"/>
                <a:ea typeface="宋体" panose="02010600030101010101" pitchFamily="2" charset="-122"/>
                <a:cs typeface="Times New Roman" panose="02020603050405020304" pitchFamily="18" charset="0"/>
              </a:rPr>
              <a:t>励磁机</a:t>
            </a:r>
            <a:r>
              <a:rPr lang="en-US" altLang="zh-CN" sz="1400" kern="100" dirty="0">
                <a:latin typeface="Calibri" panose="020F0502020204030204" pitchFamily="34" charset="0"/>
                <a:ea typeface="宋体" panose="02010600030101010101" pitchFamily="2" charset="-122"/>
                <a:cs typeface="Times New Roman" panose="02020603050405020304" pitchFamily="18" charset="0"/>
              </a:rPr>
              <a:t> 6-</a:t>
            </a:r>
            <a:r>
              <a:rPr lang="zh-CN" altLang="zh-CN" sz="1400" kern="100" dirty="0">
                <a:latin typeface="Calibri" panose="020F0502020204030204" pitchFamily="34" charset="0"/>
                <a:ea typeface="宋体" panose="02010600030101010101" pitchFamily="2" charset="-122"/>
                <a:cs typeface="Times New Roman" panose="02020603050405020304" pitchFamily="18" charset="0"/>
              </a:rPr>
              <a:t>隐极式电励磁转子</a:t>
            </a:r>
            <a:r>
              <a:rPr lang="en-US" altLang="zh-CN" sz="1400" kern="100" dirty="0">
                <a:latin typeface="Calibri" panose="020F0502020204030204" pitchFamily="34" charset="0"/>
                <a:ea typeface="宋体" panose="02010600030101010101" pitchFamily="2" charset="-122"/>
                <a:cs typeface="Times New Roman" panose="02020603050405020304" pitchFamily="18" charset="0"/>
              </a:rPr>
              <a:t> 7-IPM</a:t>
            </a:r>
            <a:r>
              <a:rPr lang="zh-CN" altLang="zh-CN" sz="1400" kern="100" dirty="0">
                <a:latin typeface="Calibri" panose="020F0502020204030204" pitchFamily="34" charset="0"/>
                <a:ea typeface="宋体" panose="02010600030101010101" pitchFamily="2" charset="-122"/>
                <a:cs typeface="Times New Roman" panose="02020603050405020304" pitchFamily="18" charset="0"/>
              </a:rPr>
              <a:t>转子</a:t>
            </a:r>
            <a:r>
              <a:rPr lang="en-US" altLang="zh-CN" sz="1400" kern="100" dirty="0">
                <a:latin typeface="Calibri" panose="020F0502020204030204" pitchFamily="34" charset="0"/>
                <a:ea typeface="宋体" panose="02010600030101010101" pitchFamily="2" charset="-122"/>
                <a:cs typeface="Times New Roman" panose="02020603050405020304" pitchFamily="18" charset="0"/>
              </a:rPr>
              <a:t> 8-</a:t>
            </a:r>
            <a:r>
              <a:rPr lang="zh-CN" altLang="zh-CN" sz="1400" kern="100" dirty="0">
                <a:latin typeface="Calibri" panose="020F0502020204030204" pitchFamily="34" charset="0"/>
                <a:ea typeface="宋体" panose="02010600030101010101" pitchFamily="2" charset="-122"/>
                <a:cs typeface="Times New Roman" panose="02020603050405020304" pitchFamily="18" charset="0"/>
              </a:rPr>
              <a:t>轴</a:t>
            </a:r>
            <a:r>
              <a:rPr lang="en-US" altLang="zh-CN" sz="1400" kern="100" dirty="0">
                <a:latin typeface="Calibri" panose="020F0502020204030204" pitchFamily="34" charset="0"/>
                <a:ea typeface="宋体" panose="02010600030101010101" pitchFamily="2" charset="-122"/>
                <a:cs typeface="Times New Roman" panose="02020603050405020304" pitchFamily="18" charset="0"/>
              </a:rPr>
              <a:t> 9-</a:t>
            </a:r>
            <a:r>
              <a:rPr lang="zh-CN" altLang="zh-CN" sz="1400" kern="100" dirty="0">
                <a:latin typeface="Calibri" panose="020F0502020204030204" pitchFamily="34" charset="0"/>
                <a:ea typeface="宋体" panose="02010600030101010101" pitchFamily="2" charset="-122"/>
                <a:cs typeface="Times New Roman" panose="02020603050405020304" pitchFamily="18" charset="0"/>
              </a:rPr>
              <a:t>隔磁桥</a:t>
            </a:r>
            <a:r>
              <a:rPr lang="en-US" altLang="zh-CN" sz="1400" kern="100" dirty="0">
                <a:latin typeface="Calibri" panose="020F0502020204030204" pitchFamily="34" charset="0"/>
                <a:ea typeface="宋体" panose="02010600030101010101" pitchFamily="2" charset="-122"/>
                <a:cs typeface="Times New Roman" panose="02020603050405020304" pitchFamily="18" charset="0"/>
              </a:rPr>
              <a:t> 10-</a:t>
            </a:r>
            <a:r>
              <a:rPr lang="zh-CN" altLang="zh-CN" sz="1400" kern="100" dirty="0">
                <a:latin typeface="Calibri" panose="020F0502020204030204" pitchFamily="34" charset="0"/>
                <a:ea typeface="宋体" panose="02010600030101010101" pitchFamily="2" charset="-122"/>
                <a:cs typeface="Times New Roman" panose="02020603050405020304" pitchFamily="18" charset="0"/>
              </a:rPr>
              <a:t>定子铁心</a:t>
            </a:r>
            <a:r>
              <a:rPr lang="en-US" altLang="zh-CN" sz="1400" kern="100" dirty="0">
                <a:latin typeface="Calibri" panose="020F0502020204030204" pitchFamily="34" charset="0"/>
                <a:ea typeface="宋体" panose="02010600030101010101" pitchFamily="2" charset="-122"/>
                <a:cs typeface="Times New Roman" panose="02020603050405020304" pitchFamily="18" charset="0"/>
              </a:rPr>
              <a:t> 11-</a:t>
            </a:r>
            <a:r>
              <a:rPr lang="zh-CN" altLang="zh-CN" sz="1400" kern="100" dirty="0">
                <a:latin typeface="Calibri" panose="020F0502020204030204" pitchFamily="34" charset="0"/>
                <a:ea typeface="宋体" panose="02010600030101010101" pitchFamily="2" charset="-122"/>
                <a:cs typeface="Times New Roman" panose="02020603050405020304" pitchFamily="18" charset="0"/>
              </a:rPr>
              <a:t>机座</a:t>
            </a:r>
            <a:r>
              <a:rPr lang="en-US" altLang="zh-CN" sz="1400" kern="100" dirty="0">
                <a:latin typeface="Calibri" panose="020F0502020204030204" pitchFamily="34" charset="0"/>
                <a:ea typeface="宋体" panose="02010600030101010101" pitchFamily="2" charset="-122"/>
                <a:cs typeface="Times New Roman" panose="02020603050405020304" pitchFamily="18" charset="0"/>
              </a:rPr>
              <a:t> 12-</a:t>
            </a:r>
            <a:r>
              <a:rPr lang="zh-CN" altLang="zh-CN" sz="1400" kern="100" dirty="0">
                <a:latin typeface="Calibri" panose="020F0502020204030204" pitchFamily="34" charset="0"/>
                <a:ea typeface="宋体" panose="02010600030101010101" pitchFamily="2" charset="-122"/>
                <a:cs typeface="Times New Roman" panose="02020603050405020304" pitchFamily="18" charset="0"/>
              </a:rPr>
              <a:t>电枢绕组</a:t>
            </a:r>
            <a:r>
              <a:rPr lang="en-US" altLang="zh-CN" sz="1400" kern="100" dirty="0">
                <a:latin typeface="Calibri" panose="020F0502020204030204" pitchFamily="34" charset="0"/>
                <a:ea typeface="宋体" panose="02010600030101010101" pitchFamily="2" charset="-122"/>
                <a:cs typeface="Times New Roman" panose="02020603050405020304" pitchFamily="18" charset="0"/>
              </a:rPr>
              <a:t> 13-</a:t>
            </a:r>
            <a:r>
              <a:rPr lang="zh-CN" altLang="zh-CN" sz="1400" kern="100" dirty="0">
                <a:latin typeface="Calibri" panose="020F0502020204030204" pitchFamily="34" charset="0"/>
                <a:ea typeface="宋体" panose="02010600030101010101" pitchFamily="2" charset="-122"/>
                <a:cs typeface="Times New Roman" panose="02020603050405020304" pitchFamily="18" charset="0"/>
              </a:rPr>
              <a:t>转子铁芯</a:t>
            </a:r>
            <a:r>
              <a:rPr lang="en-US" altLang="zh-CN" sz="1400" kern="100" dirty="0">
                <a:latin typeface="Calibri" panose="020F0502020204030204" pitchFamily="34" charset="0"/>
                <a:ea typeface="宋体" panose="02010600030101010101" pitchFamily="2" charset="-122"/>
                <a:cs typeface="Times New Roman" panose="02020603050405020304" pitchFamily="18" charset="0"/>
              </a:rPr>
              <a:t> 14-</a:t>
            </a:r>
            <a:r>
              <a:rPr lang="zh-CN" altLang="zh-CN" sz="1400" kern="100" dirty="0">
                <a:latin typeface="Calibri" panose="020F0502020204030204" pitchFamily="34" charset="0"/>
                <a:ea typeface="宋体" panose="02010600030101010101" pitchFamily="2" charset="-122"/>
                <a:cs typeface="Times New Roman" panose="02020603050405020304" pitchFamily="18" charset="0"/>
              </a:rPr>
              <a:t>转子压板</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331406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00074" y="857250"/>
            <a:ext cx="8067427" cy="3563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一、混合励磁电机的结构</a:t>
            </a:r>
            <a:endParaRPr lang="en-US" altLang="zh-CN" sz="1800" b="1"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zh-CN" altLang="en-US" dirty="0"/>
              <a:t>    </a:t>
            </a:r>
            <a:r>
              <a:rPr lang="zh-CN" altLang="zh-CN" dirty="0"/>
              <a:t>典型的混励式混合励磁电机的结构中，永磁体磁路和电励磁磁路基本上相互独立，电励磁磁动势不直接或很少一部分作用到永磁体上，只是在铁芯某部位共磁路，一般不会有永磁体不可逆退磁的危险。然而，现有混励式混合励磁电机结构比较复杂，电励磁绕组散热困难，不便于工程实践和产品化。同时，磁路长、漏磁大，电励磁控制磁场能力不如并励式结构混合励磁单机。</a:t>
            </a:r>
          </a:p>
          <a:p>
            <a:pPr>
              <a:lnSpc>
                <a:spcPct val="150000"/>
              </a:lnSpc>
            </a:pPr>
            <a:r>
              <a:rPr lang="zh-CN" altLang="en-US" dirty="0"/>
              <a:t>    </a:t>
            </a:r>
            <a:r>
              <a:rPr lang="zh-CN" altLang="zh-CN" dirty="0"/>
              <a:t>对三种混合励磁结构进行比较表明，并励式混合励磁单机的电励磁控制磁场能力和永磁体的可靠性优于串励式、混励式混合励磁单机，是一种永磁磁动势和电励磁磁动势组合的首选方案。但是如何避免现有并励式混合励磁电机存在的弊端，改进其拓扑结构，使电机结构紧凑，材料利用率更好，则是混合励磁电机深入研究的主要内容，也是决定混合励磁电机是否具有市场竞争力，能进一步推广应用并得到认可的关键所在。因此混合励磁电机的深入研究要从拓扑结构优化设计的层面入手，针对强混合励磁电机基础理论和设计方法进行研究，开发低成本、高性能的混合励磁电机，满足市场的需求</a:t>
            </a:r>
            <a:r>
              <a:rPr lang="zh-CN" altLang="en-US" dirty="0"/>
              <a:t>。</a:t>
            </a:r>
            <a:endParaRPr lang="zh-CN" altLang="zh-CN" dirty="0"/>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a:t>任务二  混合励磁电机</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984530624"/>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8" name="14"/>
          <p:cNvCxnSpPr/>
          <p:nvPr/>
        </p:nvCxnSpPr>
        <p:spPr bwMode="auto">
          <a:xfrm>
            <a:off x="2257425" y="946156"/>
            <a:ext cx="0" cy="3394863"/>
          </a:xfrm>
          <a:prstGeom prst="line">
            <a:avLst/>
          </a:prstGeom>
          <a:ln w="19050">
            <a:solidFill>
              <a:srgbClr val="6CAE43"/>
            </a:solidFill>
          </a:ln>
        </p:spPr>
        <p:style>
          <a:lnRef idx="1">
            <a:schemeClr val="accent1"/>
          </a:lnRef>
          <a:fillRef idx="0">
            <a:schemeClr val="accent1"/>
          </a:fillRef>
          <a:effectRef idx="0">
            <a:schemeClr val="accent1"/>
          </a:effectRef>
          <a:fontRef idx="minor">
            <a:schemeClr val="tx1"/>
          </a:fontRef>
        </p:style>
      </p:cxnSp>
      <p:cxnSp>
        <p:nvCxnSpPr>
          <p:cNvPr id="59" name="13"/>
          <p:cNvCxnSpPr/>
          <p:nvPr/>
        </p:nvCxnSpPr>
        <p:spPr bwMode="auto">
          <a:xfrm>
            <a:off x="2257425" y="4341019"/>
            <a:ext cx="5300371" cy="0"/>
          </a:xfrm>
          <a:prstGeom prst="line">
            <a:avLst/>
          </a:prstGeom>
          <a:ln w="19050">
            <a:solidFill>
              <a:srgbClr val="6CAE43"/>
            </a:solidFill>
          </a:ln>
        </p:spPr>
        <p:style>
          <a:lnRef idx="1">
            <a:schemeClr val="accent1"/>
          </a:lnRef>
          <a:fillRef idx="0">
            <a:schemeClr val="accent1"/>
          </a:fillRef>
          <a:effectRef idx="0">
            <a:schemeClr val="accent1"/>
          </a:effectRef>
          <a:fontRef idx="minor">
            <a:schemeClr val="tx1"/>
          </a:fontRef>
        </p:style>
      </p:cxnSp>
      <p:cxnSp>
        <p:nvCxnSpPr>
          <p:cNvPr id="60" name="12"/>
          <p:cNvCxnSpPr/>
          <p:nvPr/>
        </p:nvCxnSpPr>
        <p:spPr bwMode="auto">
          <a:xfrm>
            <a:off x="7556163" y="946156"/>
            <a:ext cx="0" cy="3394863"/>
          </a:xfrm>
          <a:prstGeom prst="line">
            <a:avLst/>
          </a:prstGeom>
          <a:ln w="19050">
            <a:solidFill>
              <a:srgbClr val="6CAE43"/>
            </a:solidFill>
          </a:ln>
        </p:spPr>
        <p:style>
          <a:lnRef idx="1">
            <a:schemeClr val="accent1"/>
          </a:lnRef>
          <a:fillRef idx="0">
            <a:schemeClr val="accent1"/>
          </a:fillRef>
          <a:effectRef idx="0">
            <a:schemeClr val="accent1"/>
          </a:effectRef>
          <a:fontRef idx="minor">
            <a:schemeClr val="tx1"/>
          </a:fontRef>
        </p:style>
      </p:cxnSp>
      <p:cxnSp>
        <p:nvCxnSpPr>
          <p:cNvPr id="61" name="11"/>
          <p:cNvCxnSpPr/>
          <p:nvPr/>
        </p:nvCxnSpPr>
        <p:spPr bwMode="auto">
          <a:xfrm>
            <a:off x="2257425" y="946156"/>
            <a:ext cx="1046560" cy="0"/>
          </a:xfrm>
          <a:prstGeom prst="line">
            <a:avLst/>
          </a:prstGeom>
          <a:ln w="19050">
            <a:solidFill>
              <a:srgbClr val="6CAE43"/>
            </a:solidFill>
          </a:ln>
        </p:spPr>
        <p:style>
          <a:lnRef idx="1">
            <a:schemeClr val="accent1"/>
          </a:lnRef>
          <a:fillRef idx="0">
            <a:schemeClr val="accent1"/>
          </a:fillRef>
          <a:effectRef idx="0">
            <a:schemeClr val="accent1"/>
          </a:effectRef>
          <a:fontRef idx="minor">
            <a:schemeClr val="tx1"/>
          </a:fontRef>
        </p:style>
      </p:cxnSp>
      <p:cxnSp>
        <p:nvCxnSpPr>
          <p:cNvPr id="62" name="10"/>
          <p:cNvCxnSpPr/>
          <p:nvPr/>
        </p:nvCxnSpPr>
        <p:spPr bwMode="auto">
          <a:xfrm>
            <a:off x="6542485" y="946156"/>
            <a:ext cx="1013678" cy="0"/>
          </a:xfrm>
          <a:prstGeom prst="line">
            <a:avLst/>
          </a:prstGeom>
          <a:ln w="19050">
            <a:solidFill>
              <a:srgbClr val="6CAE43"/>
            </a:solidFill>
          </a:ln>
        </p:spPr>
        <p:style>
          <a:lnRef idx="1">
            <a:schemeClr val="accent1"/>
          </a:lnRef>
          <a:fillRef idx="0">
            <a:schemeClr val="accent1"/>
          </a:fillRef>
          <a:effectRef idx="0">
            <a:schemeClr val="accent1"/>
          </a:effectRef>
          <a:fontRef idx="minor">
            <a:schemeClr val="tx1"/>
          </a:fontRef>
        </p:style>
      </p:cxnSp>
      <p:sp>
        <p:nvSpPr>
          <p:cNvPr id="63" name="9"/>
          <p:cNvSpPr txBox="1">
            <a:spLocks noChangeArrowheads="1"/>
          </p:cNvSpPr>
          <p:nvPr/>
        </p:nvSpPr>
        <p:spPr bwMode="auto">
          <a:xfrm>
            <a:off x="3437315" y="584921"/>
            <a:ext cx="289440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3300" b="1" dirty="0">
                <a:solidFill>
                  <a:srgbClr val="004C41"/>
                </a:solidFill>
                <a:latin typeface="+mn-lt"/>
                <a:ea typeface="+mn-ea"/>
                <a:cs typeface="+mn-ea"/>
                <a:sym typeface="+mn-lt"/>
              </a:rPr>
              <a:t>目录  </a:t>
            </a:r>
            <a:r>
              <a:rPr lang="en-US" altLang="zh-CN" sz="3300" b="1" dirty="0">
                <a:solidFill>
                  <a:srgbClr val="004C41"/>
                </a:solidFill>
                <a:latin typeface="+mn-lt"/>
                <a:ea typeface="+mn-ea"/>
                <a:cs typeface="+mn-ea"/>
                <a:sym typeface="+mn-lt"/>
              </a:rPr>
              <a:t>content</a:t>
            </a:r>
            <a:endParaRPr lang="zh-CN" altLang="en-US" sz="3300" b="1" dirty="0">
              <a:solidFill>
                <a:srgbClr val="004C41"/>
              </a:solidFill>
              <a:latin typeface="+mn-lt"/>
              <a:ea typeface="+mn-ea"/>
              <a:cs typeface="+mn-ea"/>
              <a:sym typeface="+mn-lt"/>
            </a:endParaRPr>
          </a:p>
        </p:txBody>
      </p:sp>
      <p:sp>
        <p:nvSpPr>
          <p:cNvPr id="64" name="8"/>
          <p:cNvSpPr/>
          <p:nvPr/>
        </p:nvSpPr>
        <p:spPr bwMode="auto">
          <a:xfrm>
            <a:off x="2862365" y="1436605"/>
            <a:ext cx="595313" cy="371475"/>
          </a:xfrm>
          <a:prstGeom prst="rect">
            <a:avLst/>
          </a:prstGeom>
          <a:solidFill>
            <a:srgbClr val="8CC345"/>
          </a:solidFill>
          <a:ln>
            <a:solidFill>
              <a:srgbClr val="8CC34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100" b="1" dirty="0">
                <a:solidFill>
                  <a:srgbClr val="FFFFFF"/>
                </a:solidFill>
                <a:cs typeface="+mn-ea"/>
                <a:sym typeface="+mn-lt"/>
              </a:rPr>
              <a:t>01</a:t>
            </a:r>
            <a:endParaRPr lang="zh-CN" altLang="en-US" sz="2100" b="1" dirty="0">
              <a:solidFill>
                <a:srgbClr val="FFFFFF"/>
              </a:solidFill>
              <a:cs typeface="+mn-ea"/>
              <a:sym typeface="+mn-lt"/>
            </a:endParaRPr>
          </a:p>
        </p:txBody>
      </p:sp>
      <p:sp>
        <p:nvSpPr>
          <p:cNvPr id="65" name="7"/>
          <p:cNvSpPr>
            <a:spLocks noChangeArrowheads="1"/>
          </p:cNvSpPr>
          <p:nvPr/>
        </p:nvSpPr>
        <p:spPr bwMode="auto">
          <a:xfrm>
            <a:off x="3798197" y="1464387"/>
            <a:ext cx="1458050" cy="34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None/>
            </a:pPr>
            <a:r>
              <a:rPr lang="zh-CN" altLang="en-US" sz="2000" b="1" dirty="0">
                <a:solidFill>
                  <a:srgbClr val="004C41"/>
                </a:solidFill>
                <a:latin typeface="+mn-lt"/>
                <a:ea typeface="+mn-ea"/>
                <a:cs typeface="+mn-ea"/>
                <a:sym typeface="+mn-lt"/>
              </a:rPr>
              <a:t>绪论</a:t>
            </a:r>
          </a:p>
        </p:txBody>
      </p:sp>
      <p:sp>
        <p:nvSpPr>
          <p:cNvPr id="66" name="6"/>
          <p:cNvSpPr/>
          <p:nvPr/>
        </p:nvSpPr>
        <p:spPr bwMode="auto">
          <a:xfrm>
            <a:off x="2862365" y="1967147"/>
            <a:ext cx="595313" cy="371475"/>
          </a:xfrm>
          <a:prstGeom prst="rect">
            <a:avLst/>
          </a:prstGeom>
          <a:solidFill>
            <a:srgbClr val="8CC345"/>
          </a:solidFill>
          <a:ln>
            <a:solidFill>
              <a:srgbClr val="8CC34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100" b="1" dirty="0">
                <a:solidFill>
                  <a:srgbClr val="FFFFFF"/>
                </a:solidFill>
                <a:cs typeface="+mn-ea"/>
                <a:sym typeface="+mn-lt"/>
              </a:rPr>
              <a:t>02</a:t>
            </a:r>
            <a:endParaRPr lang="zh-CN" altLang="en-US" sz="2100" b="1" dirty="0">
              <a:solidFill>
                <a:srgbClr val="FFFFFF"/>
              </a:solidFill>
              <a:cs typeface="+mn-ea"/>
              <a:sym typeface="+mn-lt"/>
            </a:endParaRPr>
          </a:p>
        </p:txBody>
      </p:sp>
      <p:sp>
        <p:nvSpPr>
          <p:cNvPr id="67" name="5"/>
          <p:cNvSpPr>
            <a:spLocks noChangeArrowheads="1"/>
          </p:cNvSpPr>
          <p:nvPr/>
        </p:nvSpPr>
        <p:spPr bwMode="auto">
          <a:xfrm>
            <a:off x="3798196" y="1969688"/>
            <a:ext cx="3593203" cy="34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FontTx/>
              <a:buNone/>
            </a:pPr>
            <a:r>
              <a:rPr lang="zh-CN" altLang="en-US" sz="2000" b="1" dirty="0">
                <a:solidFill>
                  <a:srgbClr val="004C41"/>
                </a:solidFill>
                <a:latin typeface="+mn-lt"/>
                <a:ea typeface="+mn-ea"/>
                <a:cs typeface="+mn-ea"/>
                <a:sym typeface="+mn-lt"/>
              </a:rPr>
              <a:t>常用驱动电机及其控制系统</a:t>
            </a:r>
          </a:p>
        </p:txBody>
      </p:sp>
      <p:sp>
        <p:nvSpPr>
          <p:cNvPr id="68" name="4"/>
          <p:cNvSpPr/>
          <p:nvPr/>
        </p:nvSpPr>
        <p:spPr bwMode="auto">
          <a:xfrm>
            <a:off x="2862365" y="2498881"/>
            <a:ext cx="595313" cy="371475"/>
          </a:xfrm>
          <a:prstGeom prst="rect">
            <a:avLst/>
          </a:prstGeom>
          <a:solidFill>
            <a:srgbClr val="8CC345"/>
          </a:solidFill>
          <a:ln>
            <a:solidFill>
              <a:srgbClr val="8CC34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100" b="1" dirty="0">
                <a:solidFill>
                  <a:srgbClr val="FFFFFF"/>
                </a:solidFill>
                <a:cs typeface="+mn-ea"/>
                <a:sym typeface="+mn-lt"/>
              </a:rPr>
              <a:t>03</a:t>
            </a:r>
            <a:endParaRPr lang="zh-CN" altLang="en-US" sz="2100" b="1" dirty="0">
              <a:solidFill>
                <a:srgbClr val="FFFFFF"/>
              </a:solidFill>
              <a:cs typeface="+mn-ea"/>
              <a:sym typeface="+mn-lt"/>
            </a:endParaRPr>
          </a:p>
        </p:txBody>
      </p:sp>
      <p:sp>
        <p:nvSpPr>
          <p:cNvPr id="69" name="3"/>
          <p:cNvSpPr>
            <a:spLocks noChangeArrowheads="1"/>
          </p:cNvSpPr>
          <p:nvPr/>
        </p:nvSpPr>
        <p:spPr bwMode="auto">
          <a:xfrm>
            <a:off x="3798196" y="2502612"/>
            <a:ext cx="2529307" cy="345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FontTx/>
              <a:buNone/>
            </a:pPr>
            <a:r>
              <a:rPr lang="zh-CN" altLang="en-US" sz="2000" b="1" dirty="0">
                <a:solidFill>
                  <a:srgbClr val="004C41"/>
                </a:solidFill>
                <a:latin typeface="+mn-lt"/>
                <a:ea typeface="+mn-ea"/>
                <a:cs typeface="+mn-ea"/>
                <a:sym typeface="+mn-lt"/>
              </a:rPr>
              <a:t>驱动电机管理系统</a:t>
            </a:r>
          </a:p>
        </p:txBody>
      </p:sp>
      <p:sp>
        <p:nvSpPr>
          <p:cNvPr id="70" name="2"/>
          <p:cNvSpPr/>
          <p:nvPr/>
        </p:nvSpPr>
        <p:spPr bwMode="auto">
          <a:xfrm>
            <a:off x="2862365" y="3030614"/>
            <a:ext cx="595313" cy="371475"/>
          </a:xfrm>
          <a:prstGeom prst="rect">
            <a:avLst/>
          </a:prstGeom>
          <a:solidFill>
            <a:srgbClr val="8CC345"/>
          </a:solidFill>
          <a:ln>
            <a:solidFill>
              <a:srgbClr val="8CC34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100" b="1" dirty="0">
                <a:solidFill>
                  <a:srgbClr val="FFFFFF"/>
                </a:solidFill>
                <a:cs typeface="+mn-ea"/>
                <a:sym typeface="+mn-lt"/>
              </a:rPr>
              <a:t>04</a:t>
            </a:r>
            <a:endParaRPr lang="zh-CN" altLang="en-US" sz="2100" b="1" dirty="0">
              <a:solidFill>
                <a:srgbClr val="FFFFFF"/>
              </a:solidFill>
              <a:cs typeface="+mn-ea"/>
              <a:sym typeface="+mn-lt"/>
            </a:endParaRPr>
          </a:p>
        </p:txBody>
      </p:sp>
      <p:sp>
        <p:nvSpPr>
          <p:cNvPr id="71" name="1"/>
          <p:cNvSpPr>
            <a:spLocks noChangeArrowheads="1"/>
          </p:cNvSpPr>
          <p:nvPr/>
        </p:nvSpPr>
        <p:spPr bwMode="auto">
          <a:xfrm>
            <a:off x="3798196" y="3064254"/>
            <a:ext cx="3248152" cy="34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FontTx/>
              <a:buNone/>
            </a:pPr>
            <a:r>
              <a:rPr lang="zh-CN" altLang="en-US" sz="2000" b="1" dirty="0">
                <a:solidFill>
                  <a:srgbClr val="004C41"/>
                </a:solidFill>
                <a:highlight>
                  <a:srgbClr val="FFFF00"/>
                </a:highlight>
                <a:latin typeface="+mn-lt"/>
                <a:ea typeface="+mn-ea"/>
                <a:cs typeface="+mn-ea"/>
                <a:sym typeface="+mn-lt"/>
              </a:rPr>
              <a:t>新型驱动电机</a:t>
            </a:r>
          </a:p>
        </p:txBody>
      </p:sp>
      <p:sp>
        <p:nvSpPr>
          <p:cNvPr id="2" name="2"/>
          <p:cNvSpPr/>
          <p:nvPr/>
        </p:nvSpPr>
        <p:spPr bwMode="auto">
          <a:xfrm>
            <a:off x="2870620" y="3565919"/>
            <a:ext cx="595313" cy="371475"/>
          </a:xfrm>
          <a:prstGeom prst="rect">
            <a:avLst/>
          </a:prstGeom>
          <a:solidFill>
            <a:srgbClr val="8CC345"/>
          </a:solidFill>
          <a:ln>
            <a:solidFill>
              <a:srgbClr val="8CC34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100" b="1" dirty="0">
                <a:solidFill>
                  <a:srgbClr val="FFFFFF"/>
                </a:solidFill>
                <a:cs typeface="+mn-ea"/>
                <a:sym typeface="+mn-lt"/>
              </a:rPr>
              <a:t>05</a:t>
            </a:r>
            <a:endParaRPr lang="zh-CN" altLang="en-US" sz="2100" b="1" dirty="0">
              <a:solidFill>
                <a:srgbClr val="FFFFFF"/>
              </a:solidFill>
              <a:cs typeface="+mn-ea"/>
              <a:sym typeface="+mn-lt"/>
            </a:endParaRPr>
          </a:p>
        </p:txBody>
      </p:sp>
      <p:sp>
        <p:nvSpPr>
          <p:cNvPr id="3" name="1"/>
          <p:cNvSpPr>
            <a:spLocks noChangeArrowheads="1"/>
          </p:cNvSpPr>
          <p:nvPr/>
        </p:nvSpPr>
        <p:spPr bwMode="auto">
          <a:xfrm>
            <a:off x="3795655" y="3582544"/>
            <a:ext cx="3760508" cy="34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FontTx/>
              <a:buNone/>
            </a:pPr>
            <a:r>
              <a:rPr lang="zh-CN" altLang="en-US" sz="2000" b="1" dirty="0">
                <a:solidFill>
                  <a:srgbClr val="004C41"/>
                </a:solidFill>
                <a:latin typeface="+mn-lt"/>
                <a:ea typeface="+mn-ea"/>
                <a:cs typeface="+mn-ea"/>
                <a:sym typeface="+mn-lt"/>
              </a:rPr>
              <a:t>制动能量回收系统</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500" decel="50000" fill="hold">
                                          <p:stCondLst>
                                            <p:cond delay="0"/>
                                          </p:stCondLst>
                                        </p:cTn>
                                        <p:tgtEl>
                                          <p:spTgt spid="6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3"/>
                                        </p:tgtEl>
                                        <p:attrNameLst>
                                          <p:attrName>ppt_w</p:attrName>
                                        </p:attrNameLst>
                                      </p:cBhvr>
                                      <p:tavLst>
                                        <p:tav tm="0">
                                          <p:val>
                                            <p:strVal val="#ppt_w*.05"/>
                                          </p:val>
                                        </p:tav>
                                        <p:tav tm="100000">
                                          <p:val>
                                            <p:strVal val="#ppt_w"/>
                                          </p:val>
                                        </p:tav>
                                      </p:tavLst>
                                    </p:anim>
                                    <p:anim calcmode="lin" valueType="num">
                                      <p:cBhvr>
                                        <p:cTn id="10" dur="1000" fill="hold"/>
                                        <p:tgtEl>
                                          <p:spTgt spid="6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3"/>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64"/>
                                        </p:tgtEl>
                                        <p:attrNameLst>
                                          <p:attrName>style.visibility</p:attrName>
                                        </p:attrNameLst>
                                      </p:cBhvr>
                                      <p:to>
                                        <p:strVal val="visible"/>
                                      </p:to>
                                    </p:set>
                                    <p:anim calcmode="lin" valueType="num">
                                      <p:cBhvr>
                                        <p:cTn id="18" dur="500" decel="50000" fill="hold">
                                          <p:stCondLst>
                                            <p:cond delay="0"/>
                                          </p:stCondLst>
                                        </p:cTn>
                                        <p:tgtEl>
                                          <p:spTgt spid="64"/>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64"/>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64"/>
                                        </p:tgtEl>
                                        <p:attrNameLst>
                                          <p:attrName>ppt_w</p:attrName>
                                        </p:attrNameLst>
                                      </p:cBhvr>
                                      <p:tavLst>
                                        <p:tav tm="0">
                                          <p:val>
                                            <p:strVal val="#ppt_w*.05"/>
                                          </p:val>
                                        </p:tav>
                                        <p:tav tm="100000">
                                          <p:val>
                                            <p:strVal val="#ppt_w"/>
                                          </p:val>
                                        </p:tav>
                                      </p:tavLst>
                                    </p:anim>
                                    <p:anim calcmode="lin" valueType="num">
                                      <p:cBhvr>
                                        <p:cTn id="21" dur="1000" fill="hold"/>
                                        <p:tgtEl>
                                          <p:spTgt spid="64"/>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64"/>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64"/>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64"/>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64"/>
                                        </p:tgtEl>
                                      </p:cBhvr>
                                    </p:animEffect>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65"/>
                                        </p:tgtEl>
                                        <p:attrNameLst>
                                          <p:attrName>style.visibility</p:attrName>
                                        </p:attrNameLst>
                                      </p:cBhvr>
                                      <p:to>
                                        <p:strVal val="visible"/>
                                      </p:to>
                                    </p:set>
                                    <p:animEffect transition="in" filter="fade">
                                      <p:cBhvr>
                                        <p:cTn id="29" dur="1000"/>
                                        <p:tgtEl>
                                          <p:spTgt spid="65"/>
                                        </p:tgtEl>
                                      </p:cBhvr>
                                    </p:animEffect>
                                    <p:anim calcmode="lin" valueType="num">
                                      <p:cBhvr>
                                        <p:cTn id="30" dur="1000" fill="hold"/>
                                        <p:tgtEl>
                                          <p:spTgt spid="65"/>
                                        </p:tgtEl>
                                        <p:attrNameLst>
                                          <p:attrName>ppt_x</p:attrName>
                                        </p:attrNameLst>
                                      </p:cBhvr>
                                      <p:tavLst>
                                        <p:tav tm="0">
                                          <p:val>
                                            <p:strVal val="#ppt_x"/>
                                          </p:val>
                                        </p:tav>
                                        <p:tav tm="100000">
                                          <p:val>
                                            <p:strVal val="#ppt_x"/>
                                          </p:val>
                                        </p:tav>
                                      </p:tavLst>
                                    </p:anim>
                                    <p:anim calcmode="lin" valueType="num">
                                      <p:cBhvr>
                                        <p:cTn id="31" dur="1000" fill="hold"/>
                                        <p:tgtEl>
                                          <p:spTgt spid="65"/>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66"/>
                                        </p:tgtEl>
                                        <p:attrNameLst>
                                          <p:attrName>style.visibility</p:attrName>
                                        </p:attrNameLst>
                                      </p:cBhvr>
                                      <p:to>
                                        <p:strVal val="visible"/>
                                      </p:to>
                                    </p:set>
                                    <p:animEffect transition="in" filter="fade">
                                      <p:cBhvr>
                                        <p:cTn id="35" dur="1000"/>
                                        <p:tgtEl>
                                          <p:spTgt spid="66"/>
                                        </p:tgtEl>
                                      </p:cBhvr>
                                    </p:animEffect>
                                    <p:anim calcmode="lin" valueType="num">
                                      <p:cBhvr>
                                        <p:cTn id="36" dur="1000" fill="hold"/>
                                        <p:tgtEl>
                                          <p:spTgt spid="66"/>
                                        </p:tgtEl>
                                        <p:attrNameLst>
                                          <p:attrName>ppt_x</p:attrName>
                                        </p:attrNameLst>
                                      </p:cBhvr>
                                      <p:tavLst>
                                        <p:tav tm="0">
                                          <p:val>
                                            <p:strVal val="#ppt_x"/>
                                          </p:val>
                                        </p:tav>
                                        <p:tav tm="100000">
                                          <p:val>
                                            <p:strVal val="#ppt_x"/>
                                          </p:val>
                                        </p:tav>
                                      </p:tavLst>
                                    </p:anim>
                                    <p:anim calcmode="lin" valueType="num">
                                      <p:cBhvr>
                                        <p:cTn id="37" dur="1000" fill="hold"/>
                                        <p:tgtEl>
                                          <p:spTgt spid="66"/>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42" presetClass="entr" presetSubtype="0" fill="hold" grpId="0" nodeType="afterEffect">
                                  <p:stCondLst>
                                    <p:cond delay="0"/>
                                  </p:stCondLst>
                                  <p:childTnLst>
                                    <p:set>
                                      <p:cBhvr>
                                        <p:cTn id="40" dur="1" fill="hold">
                                          <p:stCondLst>
                                            <p:cond delay="0"/>
                                          </p:stCondLst>
                                        </p:cTn>
                                        <p:tgtEl>
                                          <p:spTgt spid="67"/>
                                        </p:tgtEl>
                                        <p:attrNameLst>
                                          <p:attrName>style.visibility</p:attrName>
                                        </p:attrNameLst>
                                      </p:cBhvr>
                                      <p:to>
                                        <p:strVal val="visible"/>
                                      </p:to>
                                    </p:set>
                                    <p:animEffect transition="in" filter="fade">
                                      <p:cBhvr>
                                        <p:cTn id="41" dur="1000"/>
                                        <p:tgtEl>
                                          <p:spTgt spid="67"/>
                                        </p:tgtEl>
                                      </p:cBhvr>
                                    </p:animEffect>
                                    <p:anim calcmode="lin" valueType="num">
                                      <p:cBhvr>
                                        <p:cTn id="42" dur="1000" fill="hold"/>
                                        <p:tgtEl>
                                          <p:spTgt spid="67"/>
                                        </p:tgtEl>
                                        <p:attrNameLst>
                                          <p:attrName>ppt_x</p:attrName>
                                        </p:attrNameLst>
                                      </p:cBhvr>
                                      <p:tavLst>
                                        <p:tav tm="0">
                                          <p:val>
                                            <p:strVal val="#ppt_x"/>
                                          </p:val>
                                        </p:tav>
                                        <p:tav tm="100000">
                                          <p:val>
                                            <p:strVal val="#ppt_x"/>
                                          </p:val>
                                        </p:tav>
                                      </p:tavLst>
                                    </p:anim>
                                    <p:anim calcmode="lin" valueType="num">
                                      <p:cBhvr>
                                        <p:cTn id="43" dur="1000" fill="hold"/>
                                        <p:tgtEl>
                                          <p:spTgt spid="67"/>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42" presetClass="entr" presetSubtype="0" fill="hold" grpId="0" nodeType="afterEffect">
                                  <p:stCondLst>
                                    <p:cond delay="0"/>
                                  </p:stCondLst>
                                  <p:childTnLst>
                                    <p:set>
                                      <p:cBhvr>
                                        <p:cTn id="46" dur="1" fill="hold">
                                          <p:stCondLst>
                                            <p:cond delay="0"/>
                                          </p:stCondLst>
                                        </p:cTn>
                                        <p:tgtEl>
                                          <p:spTgt spid="68"/>
                                        </p:tgtEl>
                                        <p:attrNameLst>
                                          <p:attrName>style.visibility</p:attrName>
                                        </p:attrNameLst>
                                      </p:cBhvr>
                                      <p:to>
                                        <p:strVal val="visible"/>
                                      </p:to>
                                    </p:set>
                                    <p:animEffect transition="in" filter="fade">
                                      <p:cBhvr>
                                        <p:cTn id="47" dur="1000"/>
                                        <p:tgtEl>
                                          <p:spTgt spid="68"/>
                                        </p:tgtEl>
                                      </p:cBhvr>
                                    </p:animEffect>
                                    <p:anim calcmode="lin" valueType="num">
                                      <p:cBhvr>
                                        <p:cTn id="48" dur="1000" fill="hold"/>
                                        <p:tgtEl>
                                          <p:spTgt spid="68"/>
                                        </p:tgtEl>
                                        <p:attrNameLst>
                                          <p:attrName>ppt_x</p:attrName>
                                        </p:attrNameLst>
                                      </p:cBhvr>
                                      <p:tavLst>
                                        <p:tav tm="0">
                                          <p:val>
                                            <p:strVal val="#ppt_x"/>
                                          </p:val>
                                        </p:tav>
                                        <p:tav tm="100000">
                                          <p:val>
                                            <p:strVal val="#ppt_x"/>
                                          </p:val>
                                        </p:tav>
                                      </p:tavLst>
                                    </p:anim>
                                    <p:anim calcmode="lin" valueType="num">
                                      <p:cBhvr>
                                        <p:cTn id="49" dur="1000" fill="hold"/>
                                        <p:tgtEl>
                                          <p:spTgt spid="68"/>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42" presetClass="entr" presetSubtype="0" fill="hold" grpId="0" nodeType="afterEffect">
                                  <p:stCondLst>
                                    <p:cond delay="0"/>
                                  </p:stCondLst>
                                  <p:childTnLst>
                                    <p:set>
                                      <p:cBhvr>
                                        <p:cTn id="52" dur="1" fill="hold">
                                          <p:stCondLst>
                                            <p:cond delay="0"/>
                                          </p:stCondLst>
                                        </p:cTn>
                                        <p:tgtEl>
                                          <p:spTgt spid="69"/>
                                        </p:tgtEl>
                                        <p:attrNameLst>
                                          <p:attrName>style.visibility</p:attrName>
                                        </p:attrNameLst>
                                      </p:cBhvr>
                                      <p:to>
                                        <p:strVal val="visible"/>
                                      </p:to>
                                    </p:set>
                                    <p:animEffect transition="in" filter="fade">
                                      <p:cBhvr>
                                        <p:cTn id="53" dur="1000"/>
                                        <p:tgtEl>
                                          <p:spTgt spid="69"/>
                                        </p:tgtEl>
                                      </p:cBhvr>
                                    </p:animEffect>
                                    <p:anim calcmode="lin" valueType="num">
                                      <p:cBhvr>
                                        <p:cTn id="54" dur="1000" fill="hold"/>
                                        <p:tgtEl>
                                          <p:spTgt spid="69"/>
                                        </p:tgtEl>
                                        <p:attrNameLst>
                                          <p:attrName>ppt_x</p:attrName>
                                        </p:attrNameLst>
                                      </p:cBhvr>
                                      <p:tavLst>
                                        <p:tav tm="0">
                                          <p:val>
                                            <p:strVal val="#ppt_x"/>
                                          </p:val>
                                        </p:tav>
                                        <p:tav tm="100000">
                                          <p:val>
                                            <p:strVal val="#ppt_x"/>
                                          </p:val>
                                        </p:tav>
                                      </p:tavLst>
                                    </p:anim>
                                    <p:anim calcmode="lin" valueType="num">
                                      <p:cBhvr>
                                        <p:cTn id="55" dur="1000" fill="hold"/>
                                        <p:tgtEl>
                                          <p:spTgt spid="69"/>
                                        </p:tgtEl>
                                        <p:attrNameLst>
                                          <p:attrName>ppt_y</p:attrName>
                                        </p:attrNameLst>
                                      </p:cBhvr>
                                      <p:tavLst>
                                        <p:tav tm="0">
                                          <p:val>
                                            <p:strVal val="#ppt_y+.1"/>
                                          </p:val>
                                        </p:tav>
                                        <p:tav tm="100000">
                                          <p:val>
                                            <p:strVal val="#ppt_y"/>
                                          </p:val>
                                        </p:tav>
                                      </p:tavLst>
                                    </p:anim>
                                  </p:childTnLst>
                                </p:cTn>
                              </p:par>
                            </p:childTnLst>
                          </p:cTn>
                        </p:par>
                        <p:par>
                          <p:cTn id="56" fill="hold">
                            <p:stCondLst>
                              <p:cond delay="7000"/>
                            </p:stCondLst>
                            <p:childTnLst>
                              <p:par>
                                <p:cTn id="57" presetID="42" presetClass="entr" presetSubtype="0" fill="hold" grpId="0" nodeType="afterEffect">
                                  <p:stCondLst>
                                    <p:cond delay="0"/>
                                  </p:stCondLst>
                                  <p:childTnLst>
                                    <p:set>
                                      <p:cBhvr>
                                        <p:cTn id="58" dur="1" fill="hold">
                                          <p:stCondLst>
                                            <p:cond delay="0"/>
                                          </p:stCondLst>
                                        </p:cTn>
                                        <p:tgtEl>
                                          <p:spTgt spid="70"/>
                                        </p:tgtEl>
                                        <p:attrNameLst>
                                          <p:attrName>style.visibility</p:attrName>
                                        </p:attrNameLst>
                                      </p:cBhvr>
                                      <p:to>
                                        <p:strVal val="visible"/>
                                      </p:to>
                                    </p:set>
                                    <p:animEffect transition="in" filter="fade">
                                      <p:cBhvr>
                                        <p:cTn id="59" dur="1000"/>
                                        <p:tgtEl>
                                          <p:spTgt spid="70"/>
                                        </p:tgtEl>
                                      </p:cBhvr>
                                    </p:animEffect>
                                    <p:anim calcmode="lin" valueType="num">
                                      <p:cBhvr>
                                        <p:cTn id="60" dur="1000" fill="hold"/>
                                        <p:tgtEl>
                                          <p:spTgt spid="70"/>
                                        </p:tgtEl>
                                        <p:attrNameLst>
                                          <p:attrName>ppt_x</p:attrName>
                                        </p:attrNameLst>
                                      </p:cBhvr>
                                      <p:tavLst>
                                        <p:tav tm="0">
                                          <p:val>
                                            <p:strVal val="#ppt_x"/>
                                          </p:val>
                                        </p:tav>
                                        <p:tav tm="100000">
                                          <p:val>
                                            <p:strVal val="#ppt_x"/>
                                          </p:val>
                                        </p:tav>
                                      </p:tavLst>
                                    </p:anim>
                                    <p:anim calcmode="lin" valueType="num">
                                      <p:cBhvr>
                                        <p:cTn id="61" dur="1000" fill="hold"/>
                                        <p:tgtEl>
                                          <p:spTgt spid="70"/>
                                        </p:tgtEl>
                                        <p:attrNameLst>
                                          <p:attrName>ppt_y</p:attrName>
                                        </p:attrNameLst>
                                      </p:cBhvr>
                                      <p:tavLst>
                                        <p:tav tm="0">
                                          <p:val>
                                            <p:strVal val="#ppt_y+.1"/>
                                          </p:val>
                                        </p:tav>
                                        <p:tav tm="100000">
                                          <p:val>
                                            <p:strVal val="#ppt_y"/>
                                          </p:val>
                                        </p:tav>
                                      </p:tavLst>
                                    </p:anim>
                                  </p:childTnLst>
                                </p:cTn>
                              </p:par>
                            </p:childTnLst>
                          </p:cTn>
                        </p:par>
                        <p:par>
                          <p:cTn id="62" fill="hold">
                            <p:stCondLst>
                              <p:cond delay="8000"/>
                            </p:stCondLst>
                            <p:childTnLst>
                              <p:par>
                                <p:cTn id="63" presetID="42" presetClass="entr" presetSubtype="0" fill="hold" grpId="0" nodeType="afterEffect">
                                  <p:stCondLst>
                                    <p:cond delay="0"/>
                                  </p:stCondLst>
                                  <p:childTnLst>
                                    <p:set>
                                      <p:cBhvr>
                                        <p:cTn id="64" dur="1" fill="hold">
                                          <p:stCondLst>
                                            <p:cond delay="0"/>
                                          </p:stCondLst>
                                        </p:cTn>
                                        <p:tgtEl>
                                          <p:spTgt spid="71"/>
                                        </p:tgtEl>
                                        <p:attrNameLst>
                                          <p:attrName>style.visibility</p:attrName>
                                        </p:attrNameLst>
                                      </p:cBhvr>
                                      <p:to>
                                        <p:strVal val="visible"/>
                                      </p:to>
                                    </p:set>
                                    <p:animEffect transition="in" filter="fade">
                                      <p:cBhvr>
                                        <p:cTn id="65" dur="1000"/>
                                        <p:tgtEl>
                                          <p:spTgt spid="71"/>
                                        </p:tgtEl>
                                      </p:cBhvr>
                                    </p:animEffect>
                                    <p:anim calcmode="lin" valueType="num">
                                      <p:cBhvr>
                                        <p:cTn id="66" dur="1000" fill="hold"/>
                                        <p:tgtEl>
                                          <p:spTgt spid="71"/>
                                        </p:tgtEl>
                                        <p:attrNameLst>
                                          <p:attrName>ppt_x</p:attrName>
                                        </p:attrNameLst>
                                      </p:cBhvr>
                                      <p:tavLst>
                                        <p:tav tm="0">
                                          <p:val>
                                            <p:strVal val="#ppt_x"/>
                                          </p:val>
                                        </p:tav>
                                        <p:tav tm="100000">
                                          <p:val>
                                            <p:strVal val="#ppt_x"/>
                                          </p:val>
                                        </p:tav>
                                      </p:tavLst>
                                    </p:anim>
                                    <p:anim calcmode="lin" valueType="num">
                                      <p:cBhvr>
                                        <p:cTn id="67" dur="1000" fill="hold"/>
                                        <p:tgtEl>
                                          <p:spTgt spid="71"/>
                                        </p:tgtEl>
                                        <p:attrNameLst>
                                          <p:attrName>ppt_y</p:attrName>
                                        </p:attrNameLst>
                                      </p:cBhvr>
                                      <p:tavLst>
                                        <p:tav tm="0">
                                          <p:val>
                                            <p:strVal val="#ppt_y+.1"/>
                                          </p:val>
                                        </p:tav>
                                        <p:tav tm="100000">
                                          <p:val>
                                            <p:strVal val="#ppt_y"/>
                                          </p:val>
                                        </p:tav>
                                      </p:tavLst>
                                    </p:anim>
                                  </p:childTnLst>
                                </p:cTn>
                              </p:par>
                              <p:par>
                                <p:cTn id="68" presetID="10" presetClass="entr" presetSubtype="0" fill="hold" nodeType="withEffect">
                                  <p:stCondLst>
                                    <p:cond delay="0"/>
                                  </p:stCondLst>
                                  <p:childTnLst>
                                    <p:set>
                                      <p:cBhvr>
                                        <p:cTn id="69" dur="1" fill="hold">
                                          <p:stCondLst>
                                            <p:cond delay="0"/>
                                          </p:stCondLst>
                                        </p:cTn>
                                        <p:tgtEl>
                                          <p:spTgt spid="58"/>
                                        </p:tgtEl>
                                        <p:attrNameLst>
                                          <p:attrName>style.visibility</p:attrName>
                                        </p:attrNameLst>
                                      </p:cBhvr>
                                      <p:to>
                                        <p:strVal val="visible"/>
                                      </p:to>
                                    </p:set>
                                    <p:animEffect transition="in" filter="fade">
                                      <p:cBhvr>
                                        <p:cTn id="70" dur="500"/>
                                        <p:tgtEl>
                                          <p:spTgt spid="58"/>
                                        </p:tgtEl>
                                      </p:cBhvr>
                                    </p:animEffect>
                                  </p:childTnLst>
                                </p:cTn>
                              </p:par>
                              <p:par>
                                <p:cTn id="71" presetID="10" presetClass="entr" presetSubtype="0" fill="hold" nodeType="withEffect">
                                  <p:stCondLst>
                                    <p:cond delay="0"/>
                                  </p:stCondLst>
                                  <p:childTnLst>
                                    <p:set>
                                      <p:cBhvr>
                                        <p:cTn id="72" dur="1" fill="hold">
                                          <p:stCondLst>
                                            <p:cond delay="0"/>
                                          </p:stCondLst>
                                        </p:cTn>
                                        <p:tgtEl>
                                          <p:spTgt spid="59"/>
                                        </p:tgtEl>
                                        <p:attrNameLst>
                                          <p:attrName>style.visibility</p:attrName>
                                        </p:attrNameLst>
                                      </p:cBhvr>
                                      <p:to>
                                        <p:strVal val="visible"/>
                                      </p:to>
                                    </p:set>
                                    <p:animEffect transition="in" filter="fade">
                                      <p:cBhvr>
                                        <p:cTn id="73" dur="500"/>
                                        <p:tgtEl>
                                          <p:spTgt spid="59"/>
                                        </p:tgtEl>
                                      </p:cBhvr>
                                    </p:animEffect>
                                  </p:childTnLst>
                                </p:cTn>
                              </p:par>
                              <p:par>
                                <p:cTn id="74" presetID="10" presetClass="entr" presetSubtype="0" fill="hold" nodeType="withEffect">
                                  <p:stCondLst>
                                    <p:cond delay="0"/>
                                  </p:stCondLst>
                                  <p:childTnLst>
                                    <p:set>
                                      <p:cBhvr>
                                        <p:cTn id="75" dur="1" fill="hold">
                                          <p:stCondLst>
                                            <p:cond delay="0"/>
                                          </p:stCondLst>
                                        </p:cTn>
                                        <p:tgtEl>
                                          <p:spTgt spid="60"/>
                                        </p:tgtEl>
                                        <p:attrNameLst>
                                          <p:attrName>style.visibility</p:attrName>
                                        </p:attrNameLst>
                                      </p:cBhvr>
                                      <p:to>
                                        <p:strVal val="visible"/>
                                      </p:to>
                                    </p:set>
                                    <p:animEffect transition="in" filter="fade">
                                      <p:cBhvr>
                                        <p:cTn id="76" dur="500"/>
                                        <p:tgtEl>
                                          <p:spTgt spid="60"/>
                                        </p:tgtEl>
                                      </p:cBhvr>
                                    </p:animEffect>
                                  </p:childTnLst>
                                </p:cTn>
                              </p:par>
                              <p:par>
                                <p:cTn id="77" presetID="10" presetClass="entr" presetSubtype="0" fill="hold" nodeType="withEffect">
                                  <p:stCondLst>
                                    <p:cond delay="0"/>
                                  </p:stCondLst>
                                  <p:childTnLst>
                                    <p:set>
                                      <p:cBhvr>
                                        <p:cTn id="78" dur="1" fill="hold">
                                          <p:stCondLst>
                                            <p:cond delay="0"/>
                                          </p:stCondLst>
                                        </p:cTn>
                                        <p:tgtEl>
                                          <p:spTgt spid="61"/>
                                        </p:tgtEl>
                                        <p:attrNameLst>
                                          <p:attrName>style.visibility</p:attrName>
                                        </p:attrNameLst>
                                      </p:cBhvr>
                                      <p:to>
                                        <p:strVal val="visible"/>
                                      </p:to>
                                    </p:set>
                                    <p:animEffect transition="in" filter="fade">
                                      <p:cBhvr>
                                        <p:cTn id="79" dur="500"/>
                                        <p:tgtEl>
                                          <p:spTgt spid="61"/>
                                        </p:tgtEl>
                                      </p:cBhvr>
                                    </p:animEffect>
                                  </p:childTnLst>
                                </p:cTn>
                              </p:par>
                              <p:par>
                                <p:cTn id="80" presetID="10" presetClass="entr" presetSubtype="0" fill="hold" nodeType="withEffect">
                                  <p:stCondLst>
                                    <p:cond delay="0"/>
                                  </p:stCondLst>
                                  <p:childTnLst>
                                    <p:set>
                                      <p:cBhvr>
                                        <p:cTn id="81" dur="1" fill="hold">
                                          <p:stCondLst>
                                            <p:cond delay="0"/>
                                          </p:stCondLst>
                                        </p:cTn>
                                        <p:tgtEl>
                                          <p:spTgt spid="62"/>
                                        </p:tgtEl>
                                        <p:attrNameLst>
                                          <p:attrName>style.visibility</p:attrName>
                                        </p:attrNameLst>
                                      </p:cBhvr>
                                      <p:to>
                                        <p:strVal val="visible"/>
                                      </p:to>
                                    </p:set>
                                    <p:animEffect transition="in" filter="fade">
                                      <p:cBhvr>
                                        <p:cTn id="82" dur="500"/>
                                        <p:tgtEl>
                                          <p:spTgt spid="62"/>
                                        </p:tgtEl>
                                      </p:cBhvr>
                                    </p:animEffect>
                                  </p:childTnLst>
                                </p:cTn>
                              </p:par>
                            </p:childTnLst>
                          </p:cTn>
                        </p:par>
                        <p:par>
                          <p:cTn id="83" fill="hold">
                            <p:stCondLst>
                              <p:cond delay="9000"/>
                            </p:stCondLst>
                            <p:childTnLst>
                              <p:par>
                                <p:cTn id="84" presetID="42" presetClass="entr" presetSubtype="0" fill="hold" grpId="0" nodeType="afterEffect">
                                  <p:stCondLst>
                                    <p:cond delay="0"/>
                                  </p:stCondLst>
                                  <p:childTnLst>
                                    <p:set>
                                      <p:cBhvr>
                                        <p:cTn id="85" dur="1" fill="hold">
                                          <p:stCondLst>
                                            <p:cond delay="0"/>
                                          </p:stCondLst>
                                        </p:cTn>
                                        <p:tgtEl>
                                          <p:spTgt spid="2"/>
                                        </p:tgtEl>
                                        <p:attrNameLst>
                                          <p:attrName>style.visibility</p:attrName>
                                        </p:attrNameLst>
                                      </p:cBhvr>
                                      <p:to>
                                        <p:strVal val="visible"/>
                                      </p:to>
                                    </p:set>
                                    <p:animEffect transition="in" filter="fade">
                                      <p:cBhvr>
                                        <p:cTn id="86" dur="1000"/>
                                        <p:tgtEl>
                                          <p:spTgt spid="2"/>
                                        </p:tgtEl>
                                      </p:cBhvr>
                                    </p:animEffect>
                                    <p:anim calcmode="lin" valueType="num">
                                      <p:cBhvr>
                                        <p:cTn id="87" dur="1000" fill="hold"/>
                                        <p:tgtEl>
                                          <p:spTgt spid="2"/>
                                        </p:tgtEl>
                                        <p:attrNameLst>
                                          <p:attrName>ppt_x</p:attrName>
                                        </p:attrNameLst>
                                      </p:cBhvr>
                                      <p:tavLst>
                                        <p:tav tm="0">
                                          <p:val>
                                            <p:strVal val="#ppt_x"/>
                                          </p:val>
                                        </p:tav>
                                        <p:tav tm="100000">
                                          <p:val>
                                            <p:strVal val="#ppt_x"/>
                                          </p:val>
                                        </p:tav>
                                      </p:tavLst>
                                    </p:anim>
                                    <p:anim calcmode="lin" valueType="num">
                                      <p:cBhvr>
                                        <p:cTn id="88" dur="1000" fill="hold"/>
                                        <p:tgtEl>
                                          <p:spTgt spid="2"/>
                                        </p:tgtEl>
                                        <p:attrNameLst>
                                          <p:attrName>ppt_y</p:attrName>
                                        </p:attrNameLst>
                                      </p:cBhvr>
                                      <p:tavLst>
                                        <p:tav tm="0">
                                          <p:val>
                                            <p:strVal val="#ppt_y+.1"/>
                                          </p:val>
                                        </p:tav>
                                        <p:tav tm="100000">
                                          <p:val>
                                            <p:strVal val="#ppt_y"/>
                                          </p:val>
                                        </p:tav>
                                      </p:tavLst>
                                    </p:anim>
                                  </p:childTnLst>
                                </p:cTn>
                              </p:par>
                            </p:childTnLst>
                          </p:cTn>
                        </p:par>
                        <p:par>
                          <p:cTn id="89" fill="hold">
                            <p:stCondLst>
                              <p:cond delay="10000"/>
                            </p:stCondLst>
                            <p:childTnLst>
                              <p:par>
                                <p:cTn id="90" presetID="42" presetClass="entr" presetSubtype="0" fill="hold" grpId="0" nodeType="afterEffect">
                                  <p:stCondLst>
                                    <p:cond delay="0"/>
                                  </p:stCondLst>
                                  <p:childTnLst>
                                    <p:set>
                                      <p:cBhvr>
                                        <p:cTn id="91" dur="1" fill="hold">
                                          <p:stCondLst>
                                            <p:cond delay="0"/>
                                          </p:stCondLst>
                                        </p:cTn>
                                        <p:tgtEl>
                                          <p:spTgt spid="3"/>
                                        </p:tgtEl>
                                        <p:attrNameLst>
                                          <p:attrName>style.visibility</p:attrName>
                                        </p:attrNameLst>
                                      </p:cBhvr>
                                      <p:to>
                                        <p:strVal val="visible"/>
                                      </p:to>
                                    </p:set>
                                    <p:animEffect transition="in" filter="fade">
                                      <p:cBhvr>
                                        <p:cTn id="92" dur="1000"/>
                                        <p:tgtEl>
                                          <p:spTgt spid="3"/>
                                        </p:tgtEl>
                                      </p:cBhvr>
                                    </p:animEffect>
                                    <p:anim calcmode="lin" valueType="num">
                                      <p:cBhvr>
                                        <p:cTn id="93" dur="1000" fill="hold"/>
                                        <p:tgtEl>
                                          <p:spTgt spid="3"/>
                                        </p:tgtEl>
                                        <p:attrNameLst>
                                          <p:attrName>ppt_x</p:attrName>
                                        </p:attrNameLst>
                                      </p:cBhvr>
                                      <p:tavLst>
                                        <p:tav tm="0">
                                          <p:val>
                                            <p:strVal val="#ppt_x"/>
                                          </p:val>
                                        </p:tav>
                                        <p:tav tm="100000">
                                          <p:val>
                                            <p:strVal val="#ppt_x"/>
                                          </p:val>
                                        </p:tav>
                                      </p:tavLst>
                                    </p:anim>
                                    <p:anim calcmode="lin" valueType="num">
                                      <p:cBhvr>
                                        <p:cTn id="9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bldLvl="0" animBg="1"/>
      <p:bldP spid="65" grpId="0" animBg="1"/>
      <p:bldP spid="66" grpId="0" bldLvl="0" animBg="1"/>
      <p:bldP spid="67" grpId="0"/>
      <p:bldP spid="68" grpId="0" bldLvl="0" animBg="1"/>
      <p:bldP spid="69" grpId="0"/>
      <p:bldP spid="70" grpId="0" bldLvl="0" animBg="1"/>
      <p:bldP spid="71" grpId="0"/>
      <p:bldP spid="2" grpId="0" bldLvl="0" animBg="1"/>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00073" y="979425"/>
            <a:ext cx="7619587" cy="435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二、混合励磁电机的工作原理</a:t>
            </a:r>
            <a:endParaRPr lang="en-US" altLang="zh-CN" sz="1800" b="1"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a:t>任务二  混合励磁电机</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2">
            <a:extLst>
              <a:ext uri="{FF2B5EF4-FFF2-40B4-BE49-F238E27FC236}">
                <a16:creationId xmlns:a16="http://schemas.microsoft.com/office/drawing/2014/main" id="{054EEADF-62E4-E249-8055-5FA966C3670E}"/>
              </a:ext>
            </a:extLst>
          </p:cNvPr>
          <p:cNvSpPr/>
          <p:nvPr/>
        </p:nvSpPr>
        <p:spPr>
          <a:xfrm>
            <a:off x="600074" y="1499745"/>
            <a:ext cx="7619587" cy="2962734"/>
          </a:xfrm>
          <a:prstGeom prst="rect">
            <a:avLst/>
          </a:prstGeom>
        </p:spPr>
        <p:txBody>
          <a:bodyPr wrap="square">
            <a:spAutoFit/>
          </a:bodyPr>
          <a:lstStyle/>
          <a:p>
            <a:pPr indent="304800" algn="just">
              <a:lnSpc>
                <a:spcPct val="150000"/>
              </a:lnSpc>
              <a:spcBef>
                <a:spcPts val="600"/>
              </a:spcBef>
              <a:spcAft>
                <a:spcPts val="600"/>
              </a:spcAft>
            </a:pPr>
            <a:r>
              <a:rPr lang="zh-CN" altLang="zh-CN" sz="1400" spc="100" dirty="0">
                <a:latin typeface="微软雅黑" panose="020B0503020204020204" pitchFamily="34" charset="-122"/>
                <a:ea typeface="微软雅黑" panose="020B0503020204020204" pitchFamily="34" charset="-122"/>
              </a:rPr>
              <a:t>混合励磁电机的合成磁场由永磁体磁场和电励磁磁场两部分组成，永磁体磁场恒定难以调节，电励磁磁场方向双向可调，幅值变化范围广。与永磁电机相比，混合励磁电机可以在保持高效率、高密度等优点的前提下，大幅度地增加磁场的调节范围。混合励磁电机有多种结构，磁场组合形式也各不相同。下面以轴向组合转子混合励磁电机为例，分析该电机的磁场调节原理。轴向组合转子混合励磁电机的磁路结构是并联形式的，因此其永磁磁路和电励磁磁路相互独立，如图所示。对于电励磁转子段，电励磁磁通从转子磁极</a:t>
            </a:r>
            <a:r>
              <a:rPr lang="en-US" altLang="zh-CN" sz="1400" spc="100" dirty="0">
                <a:latin typeface="微软雅黑" panose="020B0503020204020204" pitchFamily="34" charset="-122"/>
                <a:ea typeface="微软雅黑" panose="020B0503020204020204" pitchFamily="34" charset="-122"/>
              </a:rPr>
              <a:t>N</a:t>
            </a:r>
            <a:r>
              <a:rPr lang="zh-CN" altLang="zh-CN" sz="1400" spc="100" dirty="0">
                <a:latin typeface="微软雅黑" panose="020B0503020204020204" pitchFamily="34" charset="-122"/>
                <a:ea typeface="微软雅黑" panose="020B0503020204020204" pitchFamily="34" charset="-122"/>
              </a:rPr>
              <a:t>极</a:t>
            </a:r>
            <a:r>
              <a:rPr lang="en-US" altLang="zh-CN" sz="1400" spc="100" dirty="0">
                <a:latin typeface="微软雅黑" panose="020B0503020204020204" pitchFamily="34" charset="-122"/>
                <a:ea typeface="微软雅黑" panose="020B0503020204020204" pitchFamily="34" charset="-122"/>
              </a:rPr>
              <a:t>→</a:t>
            </a:r>
            <a:r>
              <a:rPr lang="zh-CN" altLang="zh-CN" sz="1400" spc="100" dirty="0">
                <a:latin typeface="微软雅黑" panose="020B0503020204020204" pitchFamily="34" charset="-122"/>
                <a:ea typeface="微软雅黑" panose="020B0503020204020204" pitchFamily="34" charset="-122"/>
              </a:rPr>
              <a:t>气隙</a:t>
            </a:r>
            <a:r>
              <a:rPr lang="en-US" altLang="zh-CN" sz="1400" spc="100" dirty="0">
                <a:latin typeface="微软雅黑" panose="020B0503020204020204" pitchFamily="34" charset="-122"/>
                <a:ea typeface="微软雅黑" panose="020B0503020204020204" pitchFamily="34" charset="-122"/>
              </a:rPr>
              <a:t>→</a:t>
            </a:r>
            <a:r>
              <a:rPr lang="zh-CN" altLang="zh-CN" sz="1400" spc="100" dirty="0">
                <a:latin typeface="微软雅黑" panose="020B0503020204020204" pitchFamily="34" charset="-122"/>
                <a:ea typeface="微软雅黑" panose="020B0503020204020204" pitchFamily="34" charset="-122"/>
              </a:rPr>
              <a:t>定子铁芯</a:t>
            </a:r>
            <a:r>
              <a:rPr lang="en-US" altLang="zh-CN" sz="1400" spc="100" dirty="0">
                <a:latin typeface="微软雅黑" panose="020B0503020204020204" pitchFamily="34" charset="-122"/>
                <a:ea typeface="微软雅黑" panose="020B0503020204020204" pitchFamily="34" charset="-122"/>
              </a:rPr>
              <a:t>→</a:t>
            </a:r>
            <a:r>
              <a:rPr lang="zh-CN" altLang="zh-CN" sz="1400" spc="100" dirty="0">
                <a:latin typeface="微软雅黑" panose="020B0503020204020204" pitchFamily="34" charset="-122"/>
                <a:ea typeface="微软雅黑" panose="020B0503020204020204" pitchFamily="34" charset="-122"/>
              </a:rPr>
              <a:t>气隙</a:t>
            </a:r>
            <a:r>
              <a:rPr lang="en-US" altLang="zh-CN" sz="1400" spc="100" dirty="0">
                <a:latin typeface="微软雅黑" panose="020B0503020204020204" pitchFamily="34" charset="-122"/>
                <a:ea typeface="微软雅黑" panose="020B0503020204020204" pitchFamily="34" charset="-122"/>
              </a:rPr>
              <a:t>→</a:t>
            </a:r>
            <a:r>
              <a:rPr lang="zh-CN" altLang="zh-CN" sz="1400" spc="100" dirty="0">
                <a:latin typeface="微软雅黑" panose="020B0503020204020204" pitchFamily="34" charset="-122"/>
                <a:ea typeface="微软雅黑" panose="020B0503020204020204" pitchFamily="34" charset="-122"/>
              </a:rPr>
              <a:t>转子磁极</a:t>
            </a:r>
            <a:r>
              <a:rPr lang="en-US" altLang="zh-CN" sz="1400" spc="100" dirty="0">
                <a:latin typeface="微软雅黑" panose="020B0503020204020204" pitchFamily="34" charset="-122"/>
                <a:ea typeface="微软雅黑" panose="020B0503020204020204" pitchFamily="34" charset="-122"/>
              </a:rPr>
              <a:t>S</a:t>
            </a:r>
            <a:r>
              <a:rPr lang="zh-CN" altLang="zh-CN" sz="1400" spc="100" dirty="0">
                <a:latin typeface="微软雅黑" panose="020B0503020204020204" pitchFamily="34" charset="-122"/>
                <a:ea typeface="微软雅黑" panose="020B0503020204020204" pitchFamily="34" charset="-122"/>
              </a:rPr>
              <a:t>极</a:t>
            </a:r>
            <a:r>
              <a:rPr lang="en-US" altLang="zh-CN" sz="1400" spc="100" dirty="0">
                <a:latin typeface="微软雅黑" panose="020B0503020204020204" pitchFamily="34" charset="-122"/>
                <a:ea typeface="微软雅黑" panose="020B0503020204020204" pitchFamily="34" charset="-122"/>
              </a:rPr>
              <a:t>→</a:t>
            </a:r>
            <a:r>
              <a:rPr lang="zh-CN" altLang="zh-CN" sz="1400" spc="100" dirty="0">
                <a:latin typeface="微软雅黑" panose="020B0503020204020204" pitchFamily="34" charset="-122"/>
                <a:ea typeface="微软雅黑" panose="020B0503020204020204" pitchFamily="34" charset="-122"/>
              </a:rPr>
              <a:t>转子铁芯轭部，再回到转子磁极</a:t>
            </a:r>
            <a:r>
              <a:rPr lang="en-US" altLang="zh-CN" sz="1400" spc="100" dirty="0">
                <a:latin typeface="微软雅黑" panose="020B0503020204020204" pitchFamily="34" charset="-122"/>
                <a:ea typeface="微软雅黑" panose="020B0503020204020204" pitchFamily="34" charset="-122"/>
              </a:rPr>
              <a:t>N</a:t>
            </a:r>
            <a:r>
              <a:rPr lang="zh-CN" altLang="zh-CN" sz="1400" spc="100" dirty="0">
                <a:latin typeface="微软雅黑" panose="020B0503020204020204" pitchFamily="34" charset="-122"/>
                <a:ea typeface="微软雅黑" panose="020B0503020204020204" pitchFamily="34" charset="-122"/>
              </a:rPr>
              <a:t>极。对于永磁转子段，永磁体磁通从永磁磁极</a:t>
            </a:r>
            <a:r>
              <a:rPr lang="en-US" altLang="zh-CN" sz="1400" spc="100" dirty="0">
                <a:latin typeface="微软雅黑" panose="020B0503020204020204" pitchFamily="34" charset="-122"/>
                <a:ea typeface="微软雅黑" panose="020B0503020204020204" pitchFamily="34" charset="-122"/>
              </a:rPr>
              <a:t>N</a:t>
            </a:r>
            <a:r>
              <a:rPr lang="zh-CN" altLang="zh-CN" sz="1400" spc="100" dirty="0">
                <a:latin typeface="微软雅黑" panose="020B0503020204020204" pitchFamily="34" charset="-122"/>
                <a:ea typeface="微软雅黑" panose="020B0503020204020204" pitchFamily="34" charset="-122"/>
              </a:rPr>
              <a:t>极</a:t>
            </a:r>
            <a:r>
              <a:rPr lang="en-US" altLang="zh-CN" sz="1400" spc="100" dirty="0">
                <a:latin typeface="微软雅黑" panose="020B0503020204020204" pitchFamily="34" charset="-122"/>
                <a:ea typeface="微软雅黑" panose="020B0503020204020204" pitchFamily="34" charset="-122"/>
              </a:rPr>
              <a:t>→</a:t>
            </a:r>
            <a:r>
              <a:rPr lang="zh-CN" altLang="zh-CN" sz="1400" spc="100" dirty="0">
                <a:latin typeface="微软雅黑" panose="020B0503020204020204" pitchFamily="34" charset="-122"/>
                <a:ea typeface="微软雅黑" panose="020B0503020204020204" pitchFamily="34" charset="-122"/>
              </a:rPr>
              <a:t>转子铁芯</a:t>
            </a:r>
            <a:r>
              <a:rPr lang="en-US" altLang="zh-CN" sz="1400" spc="100" dirty="0">
                <a:latin typeface="微软雅黑" panose="020B0503020204020204" pitchFamily="34" charset="-122"/>
                <a:ea typeface="微软雅黑" panose="020B0503020204020204" pitchFamily="34" charset="-122"/>
              </a:rPr>
              <a:t>→</a:t>
            </a:r>
            <a:r>
              <a:rPr lang="zh-CN" altLang="zh-CN" sz="1400" spc="100" dirty="0">
                <a:latin typeface="微软雅黑" panose="020B0503020204020204" pitchFamily="34" charset="-122"/>
                <a:ea typeface="微软雅黑" panose="020B0503020204020204" pitchFamily="34" charset="-122"/>
              </a:rPr>
              <a:t>气隙</a:t>
            </a:r>
            <a:r>
              <a:rPr lang="en-US" altLang="zh-CN" sz="1400" spc="100" dirty="0">
                <a:latin typeface="微软雅黑" panose="020B0503020204020204" pitchFamily="34" charset="-122"/>
                <a:ea typeface="微软雅黑" panose="020B0503020204020204" pitchFamily="34" charset="-122"/>
              </a:rPr>
              <a:t>→</a:t>
            </a:r>
            <a:r>
              <a:rPr lang="zh-CN" altLang="zh-CN" sz="1400" spc="100" dirty="0">
                <a:latin typeface="微软雅黑" panose="020B0503020204020204" pitchFamily="34" charset="-122"/>
                <a:ea typeface="微软雅黑" panose="020B0503020204020204" pitchFamily="34" charset="-122"/>
              </a:rPr>
              <a:t>定子铁芯</a:t>
            </a:r>
            <a:r>
              <a:rPr lang="en-US" altLang="zh-CN" sz="1400" spc="100" dirty="0">
                <a:latin typeface="微软雅黑" panose="020B0503020204020204" pitchFamily="34" charset="-122"/>
                <a:ea typeface="微软雅黑" panose="020B0503020204020204" pitchFamily="34" charset="-122"/>
              </a:rPr>
              <a:t>→</a:t>
            </a:r>
            <a:r>
              <a:rPr lang="zh-CN" altLang="zh-CN" sz="1400" spc="100" dirty="0">
                <a:latin typeface="微软雅黑" panose="020B0503020204020204" pitchFamily="34" charset="-122"/>
                <a:ea typeface="微软雅黑" panose="020B0503020204020204" pitchFamily="34" charset="-122"/>
              </a:rPr>
              <a:t>气隙</a:t>
            </a:r>
            <a:r>
              <a:rPr lang="en-US" altLang="zh-CN" sz="1400" spc="100" dirty="0">
                <a:latin typeface="微软雅黑" panose="020B0503020204020204" pitchFamily="34" charset="-122"/>
                <a:ea typeface="微软雅黑" panose="020B0503020204020204" pitchFamily="34" charset="-122"/>
              </a:rPr>
              <a:t>→</a:t>
            </a:r>
            <a:r>
              <a:rPr lang="zh-CN" altLang="zh-CN" sz="1400" spc="100" dirty="0">
                <a:latin typeface="微软雅黑" panose="020B0503020204020204" pitchFamily="34" charset="-122"/>
                <a:ea typeface="微软雅黑" panose="020B0503020204020204" pitchFamily="34" charset="-122"/>
              </a:rPr>
              <a:t>永磁体磁极</a:t>
            </a:r>
            <a:r>
              <a:rPr lang="en-US" altLang="zh-CN" sz="1400" spc="100" dirty="0">
                <a:latin typeface="微软雅黑" panose="020B0503020204020204" pitchFamily="34" charset="-122"/>
                <a:ea typeface="微软雅黑" panose="020B0503020204020204" pitchFamily="34" charset="-122"/>
              </a:rPr>
              <a:t>S</a:t>
            </a:r>
            <a:r>
              <a:rPr lang="zh-CN" altLang="zh-CN" sz="1400" spc="100" dirty="0">
                <a:latin typeface="微软雅黑" panose="020B0503020204020204" pitchFamily="34" charset="-122"/>
                <a:ea typeface="微软雅黑" panose="020B0503020204020204" pitchFamily="34" charset="-122"/>
              </a:rPr>
              <a:t>极</a:t>
            </a:r>
            <a:r>
              <a:rPr lang="en-US" altLang="zh-CN" sz="1400" spc="100" dirty="0">
                <a:latin typeface="微软雅黑" panose="020B0503020204020204" pitchFamily="34" charset="-122"/>
                <a:ea typeface="微软雅黑" panose="020B0503020204020204" pitchFamily="34" charset="-122"/>
              </a:rPr>
              <a:t>→</a:t>
            </a:r>
            <a:r>
              <a:rPr lang="zh-CN" altLang="zh-CN" sz="1400" spc="100" dirty="0">
                <a:latin typeface="微软雅黑" panose="020B0503020204020204" pitchFamily="34" charset="-122"/>
                <a:ea typeface="微软雅黑" panose="020B0503020204020204" pitchFamily="34" charset="-122"/>
              </a:rPr>
              <a:t>转子铁芯轭部，再回到永磁体磁极</a:t>
            </a:r>
            <a:r>
              <a:rPr lang="en-US" altLang="zh-CN" sz="1400" spc="100" dirty="0">
                <a:latin typeface="微软雅黑" panose="020B0503020204020204" pitchFamily="34" charset="-122"/>
                <a:ea typeface="微软雅黑" panose="020B0503020204020204" pitchFamily="34" charset="-122"/>
              </a:rPr>
              <a:t>N</a:t>
            </a:r>
            <a:r>
              <a:rPr lang="zh-CN" altLang="zh-CN" sz="1400" spc="100" dirty="0">
                <a:latin typeface="微软雅黑" panose="020B0503020204020204" pitchFamily="34" charset="-122"/>
                <a:ea typeface="微软雅黑" panose="020B0503020204020204" pitchFamily="34" charset="-122"/>
              </a:rPr>
              <a:t>极。</a:t>
            </a:r>
          </a:p>
        </p:txBody>
      </p:sp>
    </p:spTree>
    <p:extLst>
      <p:ext uri="{BB962C8B-B14F-4D97-AF65-F5344CB8AC3E}">
        <p14:creationId xmlns:p14="http://schemas.microsoft.com/office/powerpoint/2010/main" val="1226831982"/>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descr="画着卡通人物&#10;&#10;描述已自动生成">
            <a:extLst>
              <a:ext uri="{FF2B5EF4-FFF2-40B4-BE49-F238E27FC236}">
                <a16:creationId xmlns:a16="http://schemas.microsoft.com/office/drawing/2014/main" id="{1C51F509-68F1-BE4B-B9B6-2E0245239074}"/>
              </a:ext>
            </a:extLst>
          </p:cNvPr>
          <p:cNvPicPr/>
          <p:nvPr/>
        </p:nvPicPr>
        <p:blipFill>
          <a:blip r:embed="rId2">
            <a:extLst>
              <a:ext uri="{BEBA8EAE-BF5A-486C-A8C5-ECC9F3942E4B}">
                <a14:imgProps xmlns:a14="http://schemas.microsoft.com/office/drawing/2010/main">
                  <a14:imgLayer r:embed="rId3">
                    <a14:imgEffect>
                      <a14:sharpenSoften amount="25000"/>
                    </a14:imgEffect>
                    <a14:imgEffect>
                      <a14:brightnessContrast bright="20000" contrast="40000"/>
                    </a14:imgEffect>
                  </a14:imgLayer>
                </a14:imgProps>
              </a:ext>
            </a:extLst>
          </a:blip>
          <a:stretch>
            <a:fillRect/>
          </a:stretch>
        </p:blipFill>
        <p:spPr>
          <a:xfrm>
            <a:off x="482600" y="843977"/>
            <a:ext cx="8178799" cy="3455543"/>
          </a:xfrm>
          <a:prstGeom prst="rect">
            <a:avLst/>
          </a:prstGeom>
        </p:spPr>
      </p:pic>
      <p:sp>
        <p:nvSpPr>
          <p:cNvPr id="5" name="Rectangle 2">
            <a:extLst>
              <a:ext uri="{FF2B5EF4-FFF2-40B4-BE49-F238E27FC236}">
                <a16:creationId xmlns:a16="http://schemas.microsoft.com/office/drawing/2014/main" id="{571251D3-7706-8047-95A1-9529980E3A4B}"/>
              </a:ext>
            </a:extLst>
          </p:cNvPr>
          <p:cNvSpPr>
            <a:spLocks noGrp="1" noChangeArrowheads="1"/>
          </p:cNvSpPr>
          <p:nvPr>
            <p:ph type="title"/>
          </p:nvPr>
        </p:nvSpPr>
        <p:spPr>
          <a:xfrm>
            <a:off x="600074" y="343107"/>
            <a:ext cx="6189345" cy="514143"/>
          </a:xfrm>
        </p:spPr>
        <p:txBody>
          <a:bodyPr>
            <a:normAutofit/>
          </a:bodyPr>
          <a:lstStyle/>
          <a:p>
            <a:pPr>
              <a:defRPr/>
            </a:pPr>
            <a:r>
              <a:rPr lang="zh-CN" altLang="en-US" sz="2400" b="1" dirty="0"/>
              <a:t>任务二  混合励磁电机</a:t>
            </a:r>
          </a:p>
        </p:txBody>
      </p:sp>
    </p:spTree>
    <p:extLst>
      <p:ext uri="{BB962C8B-B14F-4D97-AF65-F5344CB8AC3E}">
        <p14:creationId xmlns:p14="http://schemas.microsoft.com/office/powerpoint/2010/main" val="10213173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00074" y="970155"/>
            <a:ext cx="7619587" cy="1694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二、混合励磁电机的工作原理</a:t>
            </a:r>
          </a:p>
          <a:p>
            <a:pPr>
              <a:lnSpc>
                <a:spcPct val="150000"/>
              </a:lnSpc>
            </a:pPr>
            <a:r>
              <a:rPr lang="zh-CN" altLang="en-US" dirty="0"/>
              <a:t>    </a:t>
            </a:r>
            <a:r>
              <a:rPr lang="zh-CN" altLang="zh-CN" dirty="0"/>
              <a:t>当通入某一方向的电励磁电流后，同一极下电励磁转子的极性和永磁体转子的极性相同，感应电动势增大，电机的每极磁通增大，电励磁起到了助磁的作用，如图（</a:t>
            </a:r>
            <a:r>
              <a:rPr lang="en-US" altLang="zh-CN" dirty="0"/>
              <a:t>a</a:t>
            </a:r>
            <a:r>
              <a:rPr lang="zh-CN" altLang="zh-CN" dirty="0"/>
              <a:t>）所示而当通入反方向的励磁电流后，同一极下的两个转子磁极极性相反，电机的每极磁通被削弱，感应电动势也相应减小，电励磁电流起到了弱磁的作用，如图（</a:t>
            </a:r>
            <a:r>
              <a:rPr lang="en-US" altLang="zh-CN" dirty="0"/>
              <a:t>b</a:t>
            </a:r>
            <a:r>
              <a:rPr lang="zh-CN" altLang="zh-CN" dirty="0"/>
              <a:t>）所示。</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a:t>任务二 混合励磁电机</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a:extLst>
              <a:ext uri="{FF2B5EF4-FFF2-40B4-BE49-F238E27FC236}">
                <a16:creationId xmlns:a16="http://schemas.microsoft.com/office/drawing/2014/main" id="{B544A9D4-19E9-094B-AA2A-8FE2B51C39FF}"/>
              </a:ext>
            </a:extLst>
          </p:cNvPr>
          <p:cNvPicPr/>
          <p:nvPr/>
        </p:nvPicPr>
        <p:blipFill rotWithShape="1">
          <a:blip r:embed="rId3">
            <a:extLst>
              <a:ext uri="{BEBA8EAE-BF5A-486C-A8C5-ECC9F3942E4B}">
                <a14:imgProps xmlns:a14="http://schemas.microsoft.com/office/drawing/2010/main">
                  <a14:imgLayer r:embed="rId4">
                    <a14:imgEffect>
                      <a14:sharpenSoften amount="25000"/>
                    </a14:imgEffect>
                    <a14:imgEffect>
                      <a14:brightnessContrast bright="20000" contrast="40000"/>
                    </a14:imgEffect>
                  </a14:imgLayer>
                </a14:imgProps>
              </a:ext>
            </a:extLst>
          </a:blip>
          <a:srcRect r="55202"/>
          <a:stretch/>
        </p:blipFill>
        <p:spPr bwMode="auto">
          <a:xfrm>
            <a:off x="1058517" y="2654700"/>
            <a:ext cx="2362200" cy="2018665"/>
          </a:xfrm>
          <a:prstGeom prst="rect">
            <a:avLst/>
          </a:prstGeom>
          <a:ln>
            <a:noFill/>
          </a:ln>
          <a:extLst>
            <a:ext uri="{53640926-AAD7-44D8-BBD7-CCE9431645EC}">
              <a14:shadowObscured xmlns:a14="http://schemas.microsoft.com/office/drawing/2010/main"/>
            </a:ext>
          </a:extLst>
        </p:spPr>
      </p:pic>
      <p:pic>
        <p:nvPicPr>
          <p:cNvPr id="10" name="图片 9">
            <a:extLst>
              <a:ext uri="{FF2B5EF4-FFF2-40B4-BE49-F238E27FC236}">
                <a16:creationId xmlns:a16="http://schemas.microsoft.com/office/drawing/2014/main" id="{11C2D629-70FB-594B-92AA-838E308A4A2B}"/>
              </a:ext>
            </a:extLst>
          </p:cNvPr>
          <p:cNvPicPr/>
          <p:nvPr/>
        </p:nvPicPr>
        <p:blipFill rotWithShape="1">
          <a:blip r:embed="rId3">
            <a:extLst>
              <a:ext uri="{BEBA8EAE-BF5A-486C-A8C5-ECC9F3942E4B}">
                <a14:imgProps xmlns:a14="http://schemas.microsoft.com/office/drawing/2010/main">
                  <a14:imgLayer r:embed="rId4">
                    <a14:imgEffect>
                      <a14:sharpenSoften amount="25000"/>
                    </a14:imgEffect>
                    <a14:imgEffect>
                      <a14:brightnessContrast bright="20000" contrast="40000"/>
                    </a14:imgEffect>
                  </a14:imgLayer>
                </a14:imgProps>
              </a:ext>
            </a:extLst>
          </a:blip>
          <a:srcRect l="55588"/>
          <a:stretch/>
        </p:blipFill>
        <p:spPr bwMode="auto">
          <a:xfrm>
            <a:off x="5017825" y="2674772"/>
            <a:ext cx="2341880" cy="2018665"/>
          </a:xfrm>
          <a:prstGeom prst="rect">
            <a:avLst/>
          </a:prstGeom>
          <a:ln>
            <a:noFill/>
          </a:ln>
          <a:extLst>
            <a:ext uri="{53640926-AAD7-44D8-BBD7-CCE9431645EC}">
              <a14:shadowObscured xmlns:a14="http://schemas.microsoft.com/office/drawing/2010/main"/>
            </a:ext>
          </a:extLst>
        </p:spPr>
      </p:pic>
      <p:sp>
        <p:nvSpPr>
          <p:cNvPr id="2" name="矩形 1">
            <a:extLst>
              <a:ext uri="{FF2B5EF4-FFF2-40B4-BE49-F238E27FC236}">
                <a16:creationId xmlns:a16="http://schemas.microsoft.com/office/drawing/2014/main" id="{DDA5E05C-627E-5245-A8C3-2A930E65C14F}"/>
              </a:ext>
            </a:extLst>
          </p:cNvPr>
          <p:cNvSpPr/>
          <p:nvPr/>
        </p:nvSpPr>
        <p:spPr>
          <a:xfrm>
            <a:off x="1322101" y="4690989"/>
            <a:ext cx="1410964" cy="307777"/>
          </a:xfrm>
          <a:prstGeom prst="rect">
            <a:avLst/>
          </a:prstGeom>
        </p:spPr>
        <p:txBody>
          <a:bodyPr wrap="none">
            <a:spAutoFit/>
          </a:bodyPr>
          <a:lstStyle/>
          <a:p>
            <a:r>
              <a:rPr lang="zh-CN" altLang="zh-CN" sz="1400" dirty="0">
                <a:ea typeface="宋体" panose="02010600030101010101" pitchFamily="2" charset="-122"/>
                <a:cs typeface="Times New Roman" panose="02020603050405020304" pitchFamily="18" charset="0"/>
              </a:rPr>
              <a:t>（</a:t>
            </a:r>
            <a:r>
              <a:rPr lang="en-US" altLang="zh-CN" sz="1400" dirty="0">
                <a:ea typeface="宋体" panose="02010600030101010101" pitchFamily="2" charset="-122"/>
                <a:cs typeface="Times New Roman" panose="02020603050405020304" pitchFamily="18" charset="0"/>
              </a:rPr>
              <a:t>a</a:t>
            </a:r>
            <a:r>
              <a:rPr lang="zh-CN" altLang="zh-CN" sz="1400" dirty="0">
                <a:ea typeface="宋体" panose="02010600030101010101" pitchFamily="2" charset="-122"/>
                <a:cs typeface="Times New Roman" panose="02020603050405020304" pitchFamily="18" charset="0"/>
              </a:rPr>
              <a:t>）助磁模式</a:t>
            </a:r>
            <a:r>
              <a:rPr lang="en-US" altLang="zh-CN" sz="1400" dirty="0">
                <a:ea typeface="宋体" panose="02010600030101010101" pitchFamily="2" charset="-122"/>
                <a:cs typeface="Times New Roman" panose="02020603050405020304" pitchFamily="18" charset="0"/>
              </a:rPr>
              <a:t> </a:t>
            </a:r>
            <a:endParaRPr lang="zh-CN" altLang="en-US" dirty="0"/>
          </a:p>
        </p:txBody>
      </p:sp>
      <p:sp>
        <p:nvSpPr>
          <p:cNvPr id="3" name="矩形 2">
            <a:extLst>
              <a:ext uri="{FF2B5EF4-FFF2-40B4-BE49-F238E27FC236}">
                <a16:creationId xmlns:a16="http://schemas.microsoft.com/office/drawing/2014/main" id="{A6ACA6D7-988C-2941-B706-1F557ED8FB50}"/>
              </a:ext>
            </a:extLst>
          </p:cNvPr>
          <p:cNvSpPr/>
          <p:nvPr/>
        </p:nvSpPr>
        <p:spPr>
          <a:xfrm>
            <a:off x="4728666" y="4690989"/>
            <a:ext cx="2125903" cy="307777"/>
          </a:xfrm>
          <a:prstGeom prst="rect">
            <a:avLst/>
          </a:prstGeom>
        </p:spPr>
        <p:txBody>
          <a:bodyPr wrap="none">
            <a:spAutoFit/>
          </a:bodyPr>
          <a:lstStyle/>
          <a:p>
            <a:pPr indent="762000" algn="just">
              <a:spcBef>
                <a:spcPts val="600"/>
              </a:spcBef>
              <a:spcAft>
                <a:spcPts val="600"/>
              </a:spcAft>
            </a:pPr>
            <a:r>
              <a:rPr lang="zh-CN" altLang="zh-CN" sz="1400" kern="100" dirty="0">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latin typeface="Calibri" panose="020F0502020204030204" pitchFamily="34" charset="0"/>
                <a:ea typeface="宋体" panose="02010600030101010101" pitchFamily="2" charset="-122"/>
                <a:cs typeface="Times New Roman" panose="02020603050405020304" pitchFamily="18" charset="0"/>
              </a:rPr>
              <a:t>b</a:t>
            </a:r>
            <a:r>
              <a:rPr lang="zh-CN" altLang="zh-CN" sz="1400" kern="100" dirty="0">
                <a:latin typeface="Calibri" panose="020F0502020204030204" pitchFamily="34" charset="0"/>
                <a:ea typeface="宋体" panose="02010600030101010101" pitchFamily="2" charset="-122"/>
                <a:cs typeface="Times New Roman" panose="02020603050405020304" pitchFamily="18" charset="0"/>
              </a:rPr>
              <a:t>）弱磁模式</a:t>
            </a:r>
            <a:endParaRPr lang="zh-CN" altLang="zh-CN" sz="11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a:extLst>
              <a:ext uri="{FF2B5EF4-FFF2-40B4-BE49-F238E27FC236}">
                <a16:creationId xmlns:a16="http://schemas.microsoft.com/office/drawing/2014/main" id="{A8446CF9-D44D-D540-BC6F-48E344DABF73}"/>
              </a:ext>
            </a:extLst>
          </p:cNvPr>
          <p:cNvSpPr/>
          <p:nvPr/>
        </p:nvSpPr>
        <p:spPr>
          <a:xfrm>
            <a:off x="2241971" y="4471284"/>
            <a:ext cx="3429144" cy="307777"/>
          </a:xfrm>
          <a:prstGeom prst="rect">
            <a:avLst/>
          </a:prstGeom>
        </p:spPr>
        <p:txBody>
          <a:bodyPr wrap="none">
            <a:spAutoFit/>
          </a:bodyPr>
          <a:lstStyle/>
          <a:p>
            <a:pPr algn="just">
              <a:spcBef>
                <a:spcPts val="600"/>
              </a:spcBef>
              <a:spcAft>
                <a:spcPts val="600"/>
              </a:spcAft>
            </a:pPr>
            <a:r>
              <a:rPr lang="en-US" altLang="zh-CN" sz="1400" kern="100" dirty="0">
                <a:latin typeface="宋体" panose="02010600030101010101" pitchFamily="2" charset="-122"/>
                <a:ea typeface="宋体" panose="02010600030101010101" pitchFamily="2" charset="-122"/>
                <a:cs typeface="Times New Roman" panose="02020603050405020304" pitchFamily="18" charset="0"/>
              </a:rPr>
              <a:t>1-</a:t>
            </a:r>
            <a:r>
              <a:rPr lang="zh-CN" altLang="zh-CN" sz="1400" kern="100" dirty="0">
                <a:latin typeface="Calibri" panose="020F0502020204030204" pitchFamily="34" charset="0"/>
                <a:ea typeface="宋体" panose="02010600030101010101" pitchFamily="2" charset="-122"/>
                <a:cs typeface="Times New Roman" panose="02020603050405020304" pitchFamily="18" charset="0"/>
              </a:rPr>
              <a:t>直流励磁绕组</a:t>
            </a:r>
            <a:r>
              <a:rPr lang="en-US" altLang="zh-CN" sz="1400" kern="100" dirty="0">
                <a:latin typeface="Calibri" panose="020F0502020204030204" pitchFamily="34" charset="0"/>
                <a:ea typeface="宋体" panose="02010600030101010101" pitchFamily="2" charset="-122"/>
                <a:cs typeface="Times New Roman" panose="02020603050405020304" pitchFamily="18" charset="0"/>
              </a:rPr>
              <a:t> 2-</a:t>
            </a:r>
            <a:r>
              <a:rPr lang="zh-CN" altLang="zh-CN" sz="1400" kern="100" dirty="0">
                <a:latin typeface="Calibri" panose="020F0502020204030204" pitchFamily="34" charset="0"/>
                <a:ea typeface="宋体" panose="02010600030101010101" pitchFamily="2" charset="-122"/>
                <a:cs typeface="Times New Roman" panose="02020603050405020304" pitchFamily="18" charset="0"/>
              </a:rPr>
              <a:t>电励磁转子</a:t>
            </a:r>
            <a:r>
              <a:rPr lang="en-US" altLang="zh-CN" sz="1400" kern="100" dirty="0">
                <a:latin typeface="Calibri" panose="020F0502020204030204" pitchFamily="34" charset="0"/>
                <a:ea typeface="宋体" panose="02010600030101010101" pitchFamily="2" charset="-122"/>
                <a:cs typeface="Times New Roman" panose="02020603050405020304" pitchFamily="18" charset="0"/>
              </a:rPr>
              <a:t> 3-</a:t>
            </a:r>
            <a:r>
              <a:rPr lang="zh-CN" altLang="zh-CN" sz="1400" kern="100" dirty="0">
                <a:latin typeface="Calibri" panose="020F0502020204030204" pitchFamily="34" charset="0"/>
                <a:ea typeface="宋体" panose="02010600030101010101" pitchFamily="2" charset="-122"/>
                <a:cs typeface="Times New Roman" panose="02020603050405020304" pitchFamily="18" charset="0"/>
              </a:rPr>
              <a:t>永磁转子</a:t>
            </a:r>
            <a:endParaRPr lang="zh-CN" altLang="zh-CN" sz="11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5420252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00074" y="1153094"/>
            <a:ext cx="7619587" cy="2250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三、混合励磁电机调速特性</a:t>
            </a:r>
            <a:endParaRPr lang="en-US" altLang="zh-CN" sz="1800" b="1"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zh-CN" altLang="en-US" dirty="0"/>
              <a:t>     </a:t>
            </a:r>
            <a:r>
              <a:rPr lang="zh-CN" altLang="zh-CN" dirty="0"/>
              <a:t>混合励磁电机是电励磁同步电机和永磁同步电机的合成，因此，在忽略漏磁和磁饱和的情况下，气隙内的磁链是永磁磁动势产生的磁链和电励磁磁动势产生的磁链的合成磁链。</a:t>
            </a:r>
            <a:endParaRPr lang="en-US" altLang="zh-CN" dirty="0"/>
          </a:p>
          <a:p>
            <a:pPr>
              <a:lnSpc>
                <a:spcPct val="150000"/>
              </a:lnSpc>
            </a:pPr>
            <a:r>
              <a:rPr lang="zh-CN" altLang="en-US" dirty="0"/>
              <a:t>    </a:t>
            </a:r>
            <a:r>
              <a:rPr lang="zh-CN" altLang="zh-CN" dirty="0"/>
              <a:t>混合励磁电机的调速特性综合了永磁同步电机和电励磁电机的调速特性，既可以采用矢量控制方法调节转速，也可以控制电励磁绕组的电流大小和方向调节磁场的幅值，增加混合励磁电机磁场的调节范围，以达到扩大混合励磁电机恒功率调速范围的效果。</a:t>
            </a:r>
          </a:p>
          <a:p>
            <a:endParaRPr lang="zh-CN" altLang="zh-CN" dirty="0"/>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a:t>任务二 混合励磁电机</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415068794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00074" y="1066465"/>
            <a:ext cx="7619587" cy="2017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学习目标</a:t>
            </a:r>
            <a:endParaRPr lang="en-US" altLang="zh-CN" sz="1800" b="1"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知识目标</a:t>
            </a:r>
          </a:p>
          <a:p>
            <a:pPr>
              <a:lnSpc>
                <a:spcPct val="150000"/>
              </a:lnSpc>
            </a:pPr>
            <a:r>
              <a:rPr lang="zh-CN" altLang="zh-CN" dirty="0"/>
              <a:t>（</a:t>
            </a:r>
            <a:r>
              <a:rPr lang="en-US" altLang="zh-CN" dirty="0"/>
              <a:t>1</a:t>
            </a:r>
            <a:r>
              <a:rPr lang="zh-CN" altLang="zh-CN" dirty="0"/>
              <a:t>）能够描述多相电机的结构。</a:t>
            </a:r>
          </a:p>
          <a:p>
            <a:pPr>
              <a:lnSpc>
                <a:spcPct val="150000"/>
              </a:lnSpc>
            </a:pPr>
            <a:r>
              <a:rPr lang="zh-CN" altLang="zh-CN" dirty="0"/>
              <a:t>（</a:t>
            </a:r>
            <a:r>
              <a:rPr lang="en-US" altLang="zh-CN" dirty="0"/>
              <a:t>2</a:t>
            </a:r>
            <a:r>
              <a:rPr lang="zh-CN" altLang="zh-CN" dirty="0"/>
              <a:t>）能够描述多相电机的磁场分析。</a:t>
            </a:r>
          </a:p>
          <a:p>
            <a:pPr>
              <a:lnSpc>
                <a:spcPct val="150000"/>
              </a:lnSpc>
            </a:pPr>
            <a:r>
              <a:rPr lang="zh-CN" altLang="zh-CN" dirty="0"/>
              <a:t>能力目标</a:t>
            </a:r>
          </a:p>
          <a:p>
            <a:pPr>
              <a:lnSpc>
                <a:spcPct val="150000"/>
              </a:lnSpc>
            </a:pPr>
            <a:r>
              <a:rPr lang="zh-CN" altLang="zh-CN" dirty="0"/>
              <a:t>能够归纳并分析多相电机的调速特性。</a:t>
            </a:r>
          </a:p>
        </p:txBody>
      </p:sp>
      <p:sp>
        <p:nvSpPr>
          <p:cNvPr id="7" name="Rectangle 2"/>
          <p:cNvSpPr>
            <a:spLocks noGrp="1" noChangeArrowheads="1"/>
          </p:cNvSpPr>
          <p:nvPr>
            <p:ph type="title"/>
          </p:nvPr>
        </p:nvSpPr>
        <p:spPr>
          <a:xfrm>
            <a:off x="600074" y="343107"/>
            <a:ext cx="7732396" cy="514143"/>
          </a:xfrm>
        </p:spPr>
        <p:txBody>
          <a:bodyPr>
            <a:normAutofit/>
          </a:bodyPr>
          <a:lstStyle/>
          <a:p>
            <a:pPr>
              <a:defRPr/>
            </a:pPr>
            <a:r>
              <a:rPr lang="zh-CN" altLang="en-US" sz="2400" b="1" dirty="0"/>
              <a:t>任务三  多相电机</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463336190"/>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00074" y="1101446"/>
            <a:ext cx="7619587" cy="2940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一、多相电机的结构</a:t>
            </a:r>
            <a:endParaRPr lang="en-US" altLang="zh-CN" sz="1800" b="1"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zh-CN" altLang="zh-CN" dirty="0"/>
              <a:t>（</a:t>
            </a:r>
            <a:r>
              <a:rPr lang="en-US" altLang="zh-CN" dirty="0"/>
              <a:t>1</a:t>
            </a:r>
            <a:r>
              <a:rPr lang="zh-CN" altLang="zh-CN" dirty="0"/>
              <a:t>）相数</a:t>
            </a:r>
          </a:p>
          <a:p>
            <a:pPr>
              <a:lnSpc>
                <a:spcPct val="150000"/>
              </a:lnSpc>
            </a:pPr>
            <a:r>
              <a:rPr lang="zh-CN" altLang="en-US" dirty="0"/>
              <a:t>    </a:t>
            </a:r>
            <a:r>
              <a:rPr lang="zh-CN" altLang="zh-CN" dirty="0"/>
              <a:t>通常用电机的定子绕组出线端的数目来区分电机的相数，但是相同的出线端数目，定子绕组相带角</a:t>
            </a:r>
            <a:r>
              <a:rPr lang="en-US" altLang="zh-CN" dirty="0"/>
              <a:t>β</a:t>
            </a:r>
            <a:r>
              <a:rPr lang="zh-CN" altLang="zh-CN" dirty="0"/>
              <a:t>（电角度）可以有两种取值，这两种电机性能有很大差异。</a:t>
            </a:r>
            <a:r>
              <a:rPr lang="en-US" altLang="zh-CN" dirty="0"/>
              <a:t>1983</a:t>
            </a:r>
            <a:r>
              <a:rPr lang="zh-CN" altLang="zh-CN" dirty="0"/>
              <a:t>年，</a:t>
            </a:r>
            <a:r>
              <a:rPr lang="en-US" altLang="zh-CN" dirty="0"/>
              <a:t> </a:t>
            </a:r>
            <a:r>
              <a:rPr lang="en-US" altLang="zh-CN" dirty="0" err="1"/>
              <a:t>KlingshirnEA</a:t>
            </a:r>
            <a:r>
              <a:rPr lang="zh-CN" altLang="zh-CN" dirty="0"/>
              <a:t>提出用相带角和每极相带数来定义电机的相数，具体定义如下</a:t>
            </a:r>
            <a:r>
              <a:rPr lang="zh-CN" altLang="en-US" dirty="0"/>
              <a:t>：</a:t>
            </a:r>
            <a:endParaRPr lang="zh-CN" altLang="zh-CN" dirty="0"/>
          </a:p>
          <a:p>
            <a:pPr>
              <a:lnSpc>
                <a:spcPct val="150000"/>
              </a:lnSpc>
            </a:pPr>
            <a:r>
              <a:rPr lang="zh-CN" altLang="en-US" dirty="0"/>
              <a:t>    </a:t>
            </a:r>
            <a:r>
              <a:rPr lang="zh-CN" altLang="zh-CN" dirty="0"/>
              <a:t>电机定子有</a:t>
            </a:r>
            <a:r>
              <a:rPr lang="en-US" altLang="zh-CN" dirty="0"/>
              <a:t>2</a:t>
            </a:r>
            <a:r>
              <a:rPr lang="zh-CN" altLang="zh-CN" dirty="0"/>
              <a:t>个绕组，以</a:t>
            </a:r>
            <a:r>
              <a:rPr lang="en-US" altLang="zh-CN" dirty="0"/>
              <a:t>β</a:t>
            </a:r>
            <a:r>
              <a:rPr lang="zh-CN" altLang="zh-CN" dirty="0"/>
              <a:t>电角度在空间对称分布，当</a:t>
            </a:r>
            <a:r>
              <a:rPr lang="en-US" altLang="zh-CN" dirty="0"/>
              <a:t>q</a:t>
            </a:r>
            <a:r>
              <a:rPr lang="zh-CN" altLang="zh-CN" dirty="0"/>
              <a:t>为整数时，如果有</a:t>
            </a:r>
            <a:r>
              <a:rPr lang="en-US" altLang="zh-CN" dirty="0"/>
              <a:t>2q</a:t>
            </a:r>
            <a:r>
              <a:rPr lang="zh-CN" altLang="zh-CN" dirty="0"/>
              <a:t>个出线端，则称为</a:t>
            </a:r>
            <a:r>
              <a:rPr lang="en-US" altLang="zh-CN" dirty="0"/>
              <a:t>2q</a:t>
            </a:r>
            <a:r>
              <a:rPr lang="zh-CN" altLang="zh-CN" dirty="0"/>
              <a:t>相电机；如果只有</a:t>
            </a:r>
            <a:r>
              <a:rPr lang="en-US" altLang="zh-CN" dirty="0"/>
              <a:t>q</a:t>
            </a:r>
            <a:r>
              <a:rPr lang="zh-CN" altLang="zh-CN" dirty="0"/>
              <a:t>个出线端，即相距π电角度的两个相带组成一相绕组，称为半</a:t>
            </a:r>
            <a:r>
              <a:rPr lang="en-US" altLang="zh-CN" dirty="0"/>
              <a:t>2q</a:t>
            </a:r>
            <a:r>
              <a:rPr lang="zh-CN" altLang="zh-CN" dirty="0"/>
              <a:t>相电机。由于电机的特性主要由相带角决定，因此半</a:t>
            </a:r>
            <a:r>
              <a:rPr lang="en-US" altLang="zh-CN" dirty="0"/>
              <a:t>2q</a:t>
            </a:r>
            <a:r>
              <a:rPr lang="zh-CN" altLang="zh-CN" dirty="0"/>
              <a:t>相电机与</a:t>
            </a:r>
            <a:r>
              <a:rPr lang="en-US" altLang="zh-CN" dirty="0"/>
              <a:t>2q</a:t>
            </a:r>
            <a:r>
              <a:rPr lang="zh-CN" altLang="zh-CN" dirty="0"/>
              <a:t>相电机有相似的特性。表</a:t>
            </a:r>
            <a:r>
              <a:rPr lang="en-US" altLang="zh-CN" dirty="0"/>
              <a:t>4-3-1</a:t>
            </a:r>
            <a:r>
              <a:rPr lang="zh-CN" altLang="zh-CN" dirty="0"/>
              <a:t>所示为几种多相电机相数、相带角及每极相带数之间的关系。</a:t>
            </a:r>
            <a:r>
              <a:rPr lang="zh-CN" altLang="en-US" dirty="0"/>
              <a:t>下</a:t>
            </a:r>
            <a:r>
              <a:rPr lang="zh-CN" altLang="zh-CN" dirty="0"/>
              <a:t>表</a:t>
            </a:r>
            <a:r>
              <a:rPr lang="zh-CN" altLang="en-US" dirty="0"/>
              <a:t>为</a:t>
            </a:r>
            <a:r>
              <a:rPr lang="zh-CN" altLang="zh-CN" dirty="0"/>
              <a:t>多相电机相数、相带角和每极相带数之间的关系</a:t>
            </a:r>
            <a:r>
              <a:rPr lang="zh-CN" altLang="en-US" dirty="0"/>
              <a:t>：</a:t>
            </a:r>
            <a:endParaRPr lang="zh-CN" altLang="zh-CN" dirty="0"/>
          </a:p>
        </p:txBody>
      </p:sp>
      <p:sp>
        <p:nvSpPr>
          <p:cNvPr id="7" name="Rectangle 2"/>
          <p:cNvSpPr>
            <a:spLocks noGrp="1" noChangeArrowheads="1"/>
          </p:cNvSpPr>
          <p:nvPr>
            <p:ph type="title"/>
          </p:nvPr>
        </p:nvSpPr>
        <p:spPr>
          <a:xfrm>
            <a:off x="600074" y="343107"/>
            <a:ext cx="7732396" cy="514143"/>
          </a:xfrm>
        </p:spPr>
        <p:txBody>
          <a:bodyPr>
            <a:normAutofit/>
          </a:bodyPr>
          <a:lstStyle/>
          <a:p>
            <a:pPr>
              <a:defRPr/>
            </a:pPr>
            <a:r>
              <a:rPr lang="zh-CN" altLang="en-US" sz="2400" b="1" dirty="0"/>
              <a:t>任务三  多相电机</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78688541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a:extLst>
              <a:ext uri="{FF2B5EF4-FFF2-40B4-BE49-F238E27FC236}">
                <a16:creationId xmlns:a16="http://schemas.microsoft.com/office/drawing/2014/main" id="{D151C0FA-0234-FF43-842B-3D2F876D5293}"/>
              </a:ext>
            </a:extLst>
          </p:cNvPr>
          <p:cNvGraphicFramePr>
            <a:graphicFrameLocks noGrp="1"/>
          </p:cNvGraphicFramePr>
          <p:nvPr>
            <p:extLst>
              <p:ext uri="{D42A27DB-BD31-4B8C-83A1-F6EECF244321}">
                <p14:modId xmlns:p14="http://schemas.microsoft.com/office/powerpoint/2010/main" val="3772432175"/>
              </p:ext>
            </p:extLst>
          </p:nvPr>
        </p:nvGraphicFramePr>
        <p:xfrm>
          <a:off x="600074" y="962798"/>
          <a:ext cx="7089911" cy="1775792"/>
        </p:xfrm>
        <a:graphic>
          <a:graphicData uri="http://schemas.openxmlformats.org/drawingml/2006/table">
            <a:tbl>
              <a:tblPr firstRow="1" firstCol="1" bandRow="1">
                <a:tableStyleId>{5C22544A-7EE6-4342-B048-85BDC9FD1C3A}</a:tableStyleId>
              </a:tblPr>
              <a:tblGrid>
                <a:gridCol w="1319767">
                  <a:extLst>
                    <a:ext uri="{9D8B030D-6E8A-4147-A177-3AD203B41FA5}">
                      <a16:colId xmlns:a16="http://schemas.microsoft.com/office/drawing/2014/main" val="324403347"/>
                    </a:ext>
                  </a:extLst>
                </a:gridCol>
                <a:gridCol w="721268">
                  <a:extLst>
                    <a:ext uri="{9D8B030D-6E8A-4147-A177-3AD203B41FA5}">
                      <a16:colId xmlns:a16="http://schemas.microsoft.com/office/drawing/2014/main" val="2326314098"/>
                    </a:ext>
                  </a:extLst>
                </a:gridCol>
                <a:gridCol w="721268">
                  <a:extLst>
                    <a:ext uri="{9D8B030D-6E8A-4147-A177-3AD203B41FA5}">
                      <a16:colId xmlns:a16="http://schemas.microsoft.com/office/drawing/2014/main" val="3098069593"/>
                    </a:ext>
                  </a:extLst>
                </a:gridCol>
                <a:gridCol w="721268">
                  <a:extLst>
                    <a:ext uri="{9D8B030D-6E8A-4147-A177-3AD203B41FA5}">
                      <a16:colId xmlns:a16="http://schemas.microsoft.com/office/drawing/2014/main" val="545368920"/>
                    </a:ext>
                  </a:extLst>
                </a:gridCol>
                <a:gridCol w="721268">
                  <a:extLst>
                    <a:ext uri="{9D8B030D-6E8A-4147-A177-3AD203B41FA5}">
                      <a16:colId xmlns:a16="http://schemas.microsoft.com/office/drawing/2014/main" val="2514642570"/>
                    </a:ext>
                  </a:extLst>
                </a:gridCol>
                <a:gridCol w="810276">
                  <a:extLst>
                    <a:ext uri="{9D8B030D-6E8A-4147-A177-3AD203B41FA5}">
                      <a16:colId xmlns:a16="http://schemas.microsoft.com/office/drawing/2014/main" val="1645638446"/>
                    </a:ext>
                  </a:extLst>
                </a:gridCol>
                <a:gridCol w="761168">
                  <a:extLst>
                    <a:ext uri="{9D8B030D-6E8A-4147-A177-3AD203B41FA5}">
                      <a16:colId xmlns:a16="http://schemas.microsoft.com/office/drawing/2014/main" val="356650310"/>
                    </a:ext>
                  </a:extLst>
                </a:gridCol>
                <a:gridCol w="652977">
                  <a:extLst>
                    <a:ext uri="{9D8B030D-6E8A-4147-A177-3AD203B41FA5}">
                      <a16:colId xmlns:a16="http://schemas.microsoft.com/office/drawing/2014/main" val="666189174"/>
                    </a:ext>
                  </a:extLst>
                </a:gridCol>
                <a:gridCol w="660651">
                  <a:extLst>
                    <a:ext uri="{9D8B030D-6E8A-4147-A177-3AD203B41FA5}">
                      <a16:colId xmlns:a16="http://schemas.microsoft.com/office/drawing/2014/main" val="2806879463"/>
                    </a:ext>
                  </a:extLst>
                </a:gridCol>
              </a:tblGrid>
              <a:tr h="443948">
                <a:tc>
                  <a:txBody>
                    <a:bodyPr/>
                    <a:lstStyle/>
                    <a:p>
                      <a:pPr algn="l"/>
                      <a:r>
                        <a:rPr lang="zh-CN" sz="1050" kern="0">
                          <a:effectLst/>
                        </a:rPr>
                        <a:t>相带角β</a:t>
                      </a:r>
                      <a:r>
                        <a:rPr lang="en-US" sz="1050" kern="0">
                          <a:effectLst/>
                        </a:rPr>
                        <a:t>/</a:t>
                      </a:r>
                      <a:r>
                        <a:rPr lang="zh-CN" sz="1050" kern="0">
                          <a:effectLst/>
                        </a:rPr>
                        <a:t>（º）</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50" kern="0">
                          <a:effectLst/>
                        </a:rPr>
                        <a:t>120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50" kern="0">
                          <a:effectLst/>
                        </a:rPr>
                        <a:t>60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50" kern="0">
                          <a:effectLst/>
                        </a:rPr>
                        <a:t>60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50" kern="0">
                          <a:effectLst/>
                        </a:rPr>
                        <a:t>40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50" kern="0">
                          <a:effectLst/>
                        </a:rPr>
                        <a:t>30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50" kern="0">
                          <a:effectLst/>
                        </a:rPr>
                        <a:t>30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50" kern="0">
                          <a:effectLst/>
                        </a:rPr>
                        <a:t>90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50" kern="0">
                          <a:effectLst/>
                        </a:rPr>
                        <a:t>90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185719053"/>
                  </a:ext>
                </a:extLst>
              </a:tr>
              <a:tr h="443948">
                <a:tc>
                  <a:txBody>
                    <a:bodyPr/>
                    <a:lstStyle/>
                    <a:p>
                      <a:pPr algn="l"/>
                      <a:r>
                        <a:rPr lang="zh-CN" sz="1050" kern="0">
                          <a:effectLst/>
                        </a:rPr>
                        <a:t>每极相带数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50" kern="0" dirty="0">
                          <a:effectLst/>
                        </a:rPr>
                        <a:t>1.5</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50" kern="0">
                          <a:effectLst/>
                        </a:rPr>
                        <a:t>3</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50" kern="0">
                          <a:effectLst/>
                        </a:rPr>
                        <a:t>3</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50" kern="0">
                          <a:effectLst/>
                        </a:rPr>
                        <a:t>4.5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50" kern="0">
                          <a:effectLst/>
                        </a:rPr>
                        <a:t>6</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50" kern="0">
                          <a:effectLst/>
                        </a:rPr>
                        <a:t>6</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50" kern="0">
                          <a:effectLst/>
                        </a:rPr>
                        <a:t>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50" kern="0">
                          <a:effectLst/>
                        </a:rPr>
                        <a:t>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703427581"/>
                  </a:ext>
                </a:extLst>
              </a:tr>
              <a:tr h="443948">
                <a:tc>
                  <a:txBody>
                    <a:bodyPr/>
                    <a:lstStyle/>
                    <a:p>
                      <a:pPr algn="l"/>
                      <a:r>
                        <a:rPr lang="zh-CN" sz="1050" kern="0">
                          <a:effectLst/>
                        </a:rPr>
                        <a:t>定子引出段数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50" kern="0">
                          <a:effectLst/>
                        </a:rPr>
                        <a:t>3</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50" kern="0">
                          <a:effectLst/>
                        </a:rPr>
                        <a:t>3</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50" kern="0">
                          <a:effectLst/>
                        </a:rPr>
                        <a:t>6</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50" kern="0">
                          <a:effectLst/>
                        </a:rPr>
                        <a:t>9</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50" kern="0">
                          <a:effectLst/>
                        </a:rPr>
                        <a:t>6</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50" kern="0">
                          <a:effectLst/>
                        </a:rPr>
                        <a:t>12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50" kern="0">
                          <a:effectLst/>
                        </a:rPr>
                        <a:t>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50" kern="0">
                          <a:effectLst/>
                        </a:rPr>
                        <a:t>4</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611572301"/>
                  </a:ext>
                </a:extLst>
              </a:tr>
              <a:tr h="443948">
                <a:tc>
                  <a:txBody>
                    <a:bodyPr/>
                    <a:lstStyle/>
                    <a:p>
                      <a:pPr algn="l"/>
                      <a:r>
                        <a:rPr lang="zh-CN" sz="1050" kern="0">
                          <a:effectLst/>
                        </a:rPr>
                        <a:t>联结名</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050" kern="0">
                          <a:effectLst/>
                        </a:rPr>
                        <a:t>三相</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050" kern="0">
                          <a:effectLst/>
                        </a:rPr>
                        <a:t>半六相</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050" kern="0">
                          <a:effectLst/>
                        </a:rPr>
                        <a:t>六相</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050" kern="0">
                          <a:effectLst/>
                        </a:rPr>
                        <a:t>九相</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050" kern="0">
                          <a:effectLst/>
                        </a:rPr>
                        <a:t>半十二相</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050" kern="0">
                          <a:effectLst/>
                        </a:rPr>
                        <a:t>十二相</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050" kern="0">
                          <a:effectLst/>
                        </a:rPr>
                        <a:t>半四相</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050" kern="0" dirty="0">
                          <a:effectLst/>
                        </a:rPr>
                        <a:t>四相</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642616314"/>
                  </a:ext>
                </a:extLst>
              </a:tr>
            </a:tbl>
          </a:graphicData>
        </a:graphic>
      </p:graphicFrame>
      <p:sp>
        <p:nvSpPr>
          <p:cNvPr id="5" name="矩形 4">
            <a:extLst>
              <a:ext uri="{FF2B5EF4-FFF2-40B4-BE49-F238E27FC236}">
                <a16:creationId xmlns:a16="http://schemas.microsoft.com/office/drawing/2014/main" id="{DB88B4A2-BBC1-2C42-A9BF-6EF322E5CD7B}"/>
              </a:ext>
            </a:extLst>
          </p:cNvPr>
          <p:cNvSpPr/>
          <p:nvPr/>
        </p:nvSpPr>
        <p:spPr>
          <a:xfrm>
            <a:off x="600074" y="2844138"/>
            <a:ext cx="7288696" cy="1815882"/>
          </a:xfrm>
          <a:prstGeom prst="rect">
            <a:avLst/>
          </a:prstGeom>
        </p:spPr>
        <p:txBody>
          <a:bodyPr wrap="square">
            <a:spAutoFit/>
          </a:bodyPr>
          <a:lstStyle/>
          <a:p>
            <a:pPr indent="304800" algn="just">
              <a:spcBef>
                <a:spcPts val="600"/>
              </a:spcBef>
              <a:spcAft>
                <a:spcPts val="600"/>
              </a:spcAft>
            </a:pPr>
            <a:r>
              <a:rPr lang="zh-CN" altLang="zh-CN" sz="1400" spc="100" dirty="0">
                <a:latin typeface="微软雅黑" panose="020B0503020204020204" pitchFamily="34" charset="-122"/>
                <a:ea typeface="微软雅黑" panose="020B0503020204020204" pitchFamily="34" charset="-122"/>
              </a:rPr>
              <a:t>传统的三相</a:t>
            </a:r>
            <a:r>
              <a:rPr lang="en-US" altLang="zh-CN" sz="1400" spc="100" dirty="0">
                <a:latin typeface="微软雅黑" panose="020B0503020204020204" pitchFamily="34" charset="-122"/>
                <a:ea typeface="微软雅黑" panose="020B0503020204020204" pitchFamily="34" charset="-122"/>
              </a:rPr>
              <a:t>60</a:t>
            </a:r>
            <a:r>
              <a:rPr lang="zh-CN" altLang="zh-CN" sz="1400" spc="100" dirty="0">
                <a:latin typeface="微软雅黑" panose="020B0503020204020204" pitchFamily="34" charset="-122"/>
                <a:ea typeface="微软雅黑" panose="020B0503020204020204" pitchFamily="34" charset="-122"/>
              </a:rPr>
              <a:t>°相带绕组，由于</a:t>
            </a:r>
            <a:r>
              <a:rPr lang="en-US" altLang="zh-CN" sz="1400" spc="100" dirty="0">
                <a:latin typeface="微软雅黑" panose="020B0503020204020204" pitchFamily="34" charset="-122"/>
                <a:ea typeface="微软雅黑" panose="020B0503020204020204" pitchFamily="34" charset="-122"/>
              </a:rPr>
              <a:t>q=3</a:t>
            </a:r>
            <a:r>
              <a:rPr lang="zh-CN" altLang="zh-CN" sz="1400" spc="100" dirty="0">
                <a:latin typeface="微软雅黑" panose="020B0503020204020204" pitchFamily="34" charset="-122"/>
                <a:ea typeface="微软雅黑" panose="020B0503020204020204" pitchFamily="34" charset="-122"/>
              </a:rPr>
              <a:t>，有三个出线端，按相数的定义称为半六相电机。通常说的六相</a:t>
            </a:r>
            <a:r>
              <a:rPr lang="en-US" altLang="zh-CN" sz="1400" spc="100" dirty="0">
                <a:latin typeface="微软雅黑" panose="020B0503020204020204" pitchFamily="34" charset="-122"/>
                <a:ea typeface="微软雅黑" panose="020B0503020204020204" pitchFamily="34" charset="-122"/>
              </a:rPr>
              <a:t>30</a:t>
            </a:r>
            <a:r>
              <a:rPr lang="zh-CN" altLang="zh-CN" sz="1400" spc="100" dirty="0">
                <a:latin typeface="微软雅黑" panose="020B0503020204020204" pitchFamily="34" charset="-122"/>
                <a:ea typeface="微软雅黑" panose="020B0503020204020204" pitchFamily="34" charset="-122"/>
              </a:rPr>
              <a:t>°相带绕组，可称为半十二相电机。从绕组结构上看，六相</a:t>
            </a:r>
            <a:r>
              <a:rPr lang="en-US" altLang="zh-CN" sz="1400" spc="100" dirty="0">
                <a:latin typeface="微软雅黑" panose="020B0503020204020204" pitchFamily="34" charset="-122"/>
                <a:ea typeface="微软雅黑" panose="020B0503020204020204" pitchFamily="34" charset="-122"/>
              </a:rPr>
              <a:t>30</a:t>
            </a:r>
            <a:r>
              <a:rPr lang="zh-CN" altLang="zh-CN" sz="1400" spc="100" dirty="0">
                <a:latin typeface="微软雅黑" panose="020B0503020204020204" pitchFamily="34" charset="-122"/>
                <a:ea typeface="微软雅黑" panose="020B0503020204020204" pitchFamily="34" charset="-122"/>
              </a:rPr>
              <a:t>°相带绕组实际上是把按星形联结的三相</a:t>
            </a:r>
            <a:r>
              <a:rPr lang="en-US" altLang="zh-CN" sz="1400" spc="100" dirty="0">
                <a:latin typeface="微软雅黑" panose="020B0503020204020204" pitchFamily="34" charset="-122"/>
                <a:ea typeface="微软雅黑" panose="020B0503020204020204" pitchFamily="34" charset="-122"/>
              </a:rPr>
              <a:t>60</a:t>
            </a:r>
            <a:r>
              <a:rPr lang="zh-CN" altLang="zh-CN" sz="1400" spc="100" dirty="0">
                <a:latin typeface="微软雅黑" panose="020B0503020204020204" pitchFamily="34" charset="-122"/>
                <a:ea typeface="微软雅黑" panose="020B0503020204020204" pitchFamily="34" charset="-122"/>
              </a:rPr>
              <a:t>°相带绕组的每一相带等分为两个相带，把一个星型联结的绕组分成两个星型联结的绕组，彼此位移为</a:t>
            </a:r>
            <a:r>
              <a:rPr lang="en-US" altLang="zh-CN" sz="1400" spc="100" dirty="0">
                <a:latin typeface="微软雅黑" panose="020B0503020204020204" pitchFamily="34" charset="-122"/>
                <a:ea typeface="微软雅黑" panose="020B0503020204020204" pitchFamily="34" charset="-122"/>
              </a:rPr>
              <a:t>30</a:t>
            </a:r>
            <a:r>
              <a:rPr lang="zh-CN" altLang="zh-CN" sz="1400" spc="100" dirty="0">
                <a:latin typeface="微软雅黑" panose="020B0503020204020204" pitchFamily="34" charset="-122"/>
                <a:ea typeface="微软雅黑" panose="020B0503020204020204" pitchFamily="34" charset="-122"/>
              </a:rPr>
              <a:t>°，故又称为六相双</a:t>
            </a:r>
            <a:r>
              <a:rPr lang="en-US" altLang="zh-CN" sz="1400" spc="100" dirty="0">
                <a:latin typeface="微软雅黑" panose="020B0503020204020204" pitchFamily="34" charset="-122"/>
                <a:ea typeface="微软雅黑" panose="020B0503020204020204" pitchFamily="34" charset="-122"/>
              </a:rPr>
              <a:t>Y</a:t>
            </a:r>
            <a:r>
              <a:rPr lang="zh-CN" altLang="zh-CN" sz="1400" spc="100" dirty="0">
                <a:latin typeface="微软雅黑" panose="020B0503020204020204" pitchFamily="34" charset="-122"/>
                <a:ea typeface="微软雅黑" panose="020B0503020204020204" pitchFamily="34" charset="-122"/>
              </a:rPr>
              <a:t>移</a:t>
            </a:r>
            <a:r>
              <a:rPr lang="en-US" altLang="zh-CN" sz="1400" spc="100" dirty="0">
                <a:latin typeface="微软雅黑" panose="020B0503020204020204" pitchFamily="34" charset="-122"/>
                <a:ea typeface="微软雅黑" panose="020B0503020204020204" pitchFamily="34" charset="-122"/>
              </a:rPr>
              <a:t>30</a:t>
            </a:r>
            <a:r>
              <a:rPr lang="zh-CN" altLang="zh-CN" sz="1400" spc="100" dirty="0">
                <a:latin typeface="微软雅黑" panose="020B0503020204020204" pitchFamily="34" charset="-122"/>
                <a:ea typeface="微软雅黑" panose="020B0503020204020204" pitchFamily="34" charset="-122"/>
              </a:rPr>
              <a:t>°绕组。六相双</a:t>
            </a:r>
            <a:r>
              <a:rPr lang="en-US" altLang="zh-CN" sz="1400" spc="100" dirty="0">
                <a:latin typeface="微软雅黑" panose="020B0503020204020204" pitchFamily="34" charset="-122"/>
                <a:ea typeface="微软雅黑" panose="020B0503020204020204" pitchFamily="34" charset="-122"/>
              </a:rPr>
              <a:t>Y</a:t>
            </a:r>
            <a:r>
              <a:rPr lang="zh-CN" altLang="zh-CN" sz="1400" spc="100" dirty="0">
                <a:latin typeface="微软雅黑" panose="020B0503020204020204" pitchFamily="34" charset="-122"/>
                <a:ea typeface="微软雅黑" panose="020B0503020204020204" pitchFamily="34" charset="-122"/>
              </a:rPr>
              <a:t>移</a:t>
            </a:r>
            <a:r>
              <a:rPr lang="en-US" altLang="zh-CN" sz="1400" spc="100" dirty="0">
                <a:latin typeface="微软雅黑" panose="020B0503020204020204" pitchFamily="34" charset="-122"/>
                <a:ea typeface="微软雅黑" panose="020B0503020204020204" pitchFamily="34" charset="-122"/>
              </a:rPr>
              <a:t>30</a:t>
            </a:r>
            <a:r>
              <a:rPr lang="zh-CN" altLang="zh-CN" sz="1400" spc="100" dirty="0">
                <a:latin typeface="微软雅黑" panose="020B0503020204020204" pitchFamily="34" charset="-122"/>
                <a:ea typeface="微软雅黑" panose="020B0503020204020204" pitchFamily="34" charset="-122"/>
              </a:rPr>
              <a:t>（半十二相）永磁同步电机的结构如图</a:t>
            </a:r>
            <a:r>
              <a:rPr lang="en-US" altLang="zh-CN" sz="1400" spc="100" dirty="0">
                <a:latin typeface="微软雅黑" panose="020B0503020204020204" pitchFamily="34" charset="-122"/>
                <a:ea typeface="微软雅黑" panose="020B0503020204020204" pitchFamily="34" charset="-122"/>
              </a:rPr>
              <a:t>4-3-1</a:t>
            </a:r>
            <a:r>
              <a:rPr lang="zh-CN" altLang="zh-CN" sz="1400" spc="100" dirty="0">
                <a:latin typeface="微软雅黑" panose="020B0503020204020204" pitchFamily="34" charset="-122"/>
                <a:ea typeface="微软雅黑" panose="020B0503020204020204" pitchFamily="34" charset="-122"/>
              </a:rPr>
              <a:t>所示，图中</a:t>
            </a:r>
            <a:r>
              <a:rPr lang="en-US" altLang="zh-CN" sz="1400" spc="100" dirty="0">
                <a:latin typeface="微软雅黑" panose="020B0503020204020204" pitchFamily="34" charset="-122"/>
                <a:ea typeface="微软雅黑" panose="020B0503020204020204" pitchFamily="34" charset="-122"/>
              </a:rPr>
              <a:t>A+</a:t>
            </a:r>
            <a:r>
              <a:rPr lang="zh-CN" altLang="zh-CN" sz="1400" spc="100" dirty="0">
                <a:latin typeface="微软雅黑" panose="020B0503020204020204" pitchFamily="34" charset="-122"/>
                <a:ea typeface="微软雅黑" panose="020B0503020204020204" pitchFamily="34" charset="-122"/>
              </a:rPr>
              <a:t>、</a:t>
            </a:r>
            <a:r>
              <a:rPr lang="en-US" altLang="zh-CN" sz="1400" spc="100" dirty="0">
                <a:latin typeface="微软雅黑" panose="020B0503020204020204" pitchFamily="34" charset="-122"/>
                <a:ea typeface="微软雅黑" panose="020B0503020204020204" pitchFamily="34" charset="-122"/>
              </a:rPr>
              <a:t>C-</a:t>
            </a:r>
            <a:r>
              <a:rPr lang="zh-CN" altLang="zh-CN" sz="1400" spc="100" dirty="0">
                <a:latin typeface="微软雅黑" panose="020B0503020204020204" pitchFamily="34" charset="-122"/>
                <a:ea typeface="微软雅黑" panose="020B0503020204020204" pitchFamily="34" charset="-122"/>
              </a:rPr>
              <a:t>、</a:t>
            </a:r>
            <a:r>
              <a:rPr lang="en-US" altLang="zh-CN" sz="1400" spc="100" dirty="0">
                <a:latin typeface="微软雅黑" panose="020B0503020204020204" pitchFamily="34" charset="-122"/>
                <a:ea typeface="微软雅黑" panose="020B0503020204020204" pitchFamily="34" charset="-122"/>
              </a:rPr>
              <a:t>B+</a:t>
            </a:r>
            <a:r>
              <a:rPr lang="zh-CN" altLang="zh-CN" sz="1400" spc="100" dirty="0">
                <a:latin typeface="微软雅黑" panose="020B0503020204020204" pitchFamily="34" charset="-122"/>
                <a:ea typeface="微软雅黑" panose="020B0503020204020204" pitchFamily="34" charset="-122"/>
              </a:rPr>
              <a:t>、</a:t>
            </a:r>
            <a:r>
              <a:rPr lang="en-US" altLang="zh-CN" sz="1400" spc="100" dirty="0">
                <a:latin typeface="微软雅黑" panose="020B0503020204020204" pitchFamily="34" charset="-122"/>
                <a:ea typeface="微软雅黑" panose="020B0503020204020204" pitchFamily="34" charset="-122"/>
              </a:rPr>
              <a:t>A-</a:t>
            </a:r>
            <a:r>
              <a:rPr lang="zh-CN" altLang="zh-CN" sz="1400" spc="100" dirty="0">
                <a:latin typeface="微软雅黑" panose="020B0503020204020204" pitchFamily="34" charset="-122"/>
                <a:ea typeface="微软雅黑" panose="020B0503020204020204" pitchFamily="34" charset="-122"/>
              </a:rPr>
              <a:t>、</a:t>
            </a:r>
            <a:r>
              <a:rPr lang="en-US" altLang="zh-CN" sz="1400" spc="100" dirty="0">
                <a:latin typeface="微软雅黑" panose="020B0503020204020204" pitchFamily="34" charset="-122"/>
                <a:ea typeface="微软雅黑" panose="020B0503020204020204" pitchFamily="34" charset="-122"/>
              </a:rPr>
              <a:t>C+</a:t>
            </a:r>
            <a:r>
              <a:rPr lang="zh-CN" altLang="zh-CN" sz="1400" spc="100" dirty="0">
                <a:latin typeface="微软雅黑" panose="020B0503020204020204" pitchFamily="34" charset="-122"/>
                <a:ea typeface="微软雅黑" panose="020B0503020204020204" pitchFamily="34" charset="-122"/>
              </a:rPr>
              <a:t>、</a:t>
            </a:r>
            <a:r>
              <a:rPr lang="en-US" altLang="zh-CN" sz="1400" spc="100" dirty="0">
                <a:latin typeface="微软雅黑" panose="020B0503020204020204" pitchFamily="34" charset="-122"/>
                <a:ea typeface="微软雅黑" panose="020B0503020204020204" pitchFamily="34" charset="-122"/>
              </a:rPr>
              <a:t>B-</a:t>
            </a:r>
            <a:r>
              <a:rPr lang="zh-CN" altLang="zh-CN" sz="1400" spc="100" dirty="0">
                <a:latin typeface="微软雅黑" panose="020B0503020204020204" pitchFamily="34" charset="-122"/>
                <a:ea typeface="微软雅黑" panose="020B0503020204020204" pitchFamily="34" charset="-122"/>
              </a:rPr>
              <a:t>代表个三相</a:t>
            </a:r>
            <a:r>
              <a:rPr lang="en-US" altLang="zh-CN" sz="1400" spc="100" dirty="0">
                <a:latin typeface="微软雅黑" panose="020B0503020204020204" pitchFamily="34" charset="-122"/>
                <a:ea typeface="微软雅黑" panose="020B0503020204020204" pitchFamily="34" charset="-122"/>
              </a:rPr>
              <a:t>30</a:t>
            </a:r>
            <a:r>
              <a:rPr lang="zh-CN" altLang="zh-CN" sz="1400" spc="100" dirty="0">
                <a:latin typeface="微软雅黑" panose="020B0503020204020204" pitchFamily="34" charset="-122"/>
                <a:ea typeface="微软雅黑" panose="020B0503020204020204" pitchFamily="34" charset="-122"/>
              </a:rPr>
              <a:t>°相带</a:t>
            </a:r>
            <a:r>
              <a:rPr lang="en-US" altLang="zh-CN" sz="1400" spc="100" dirty="0">
                <a:latin typeface="微软雅黑" panose="020B0503020204020204" pitchFamily="34" charset="-122"/>
                <a:ea typeface="微软雅黑" panose="020B0503020204020204" pitchFamily="34" charset="-122"/>
              </a:rPr>
              <a:t>Y</a:t>
            </a:r>
            <a:r>
              <a:rPr lang="zh-CN" altLang="zh-CN" sz="1400" spc="100" dirty="0">
                <a:latin typeface="微软雅黑" panose="020B0503020204020204" pitchFamily="34" charset="-122"/>
                <a:ea typeface="微软雅黑" panose="020B0503020204020204" pitchFamily="34" charset="-122"/>
              </a:rPr>
              <a:t>联结绕组。</a:t>
            </a:r>
            <a:r>
              <a:rPr lang="en-US" altLang="zh-CN" sz="1400" spc="100" dirty="0">
                <a:latin typeface="微软雅黑" panose="020B0503020204020204" pitchFamily="34" charset="-122"/>
                <a:ea typeface="微软雅黑" panose="020B0503020204020204" pitchFamily="34" charset="-122"/>
              </a:rPr>
              <a:t>U+</a:t>
            </a:r>
            <a:r>
              <a:rPr lang="zh-CN" altLang="zh-CN" sz="1400" spc="100" dirty="0">
                <a:latin typeface="微软雅黑" panose="020B0503020204020204" pitchFamily="34" charset="-122"/>
                <a:ea typeface="微软雅黑" panose="020B0503020204020204" pitchFamily="34" charset="-122"/>
              </a:rPr>
              <a:t>，</a:t>
            </a:r>
            <a:r>
              <a:rPr lang="en-US" altLang="zh-CN" sz="1400" spc="100" dirty="0">
                <a:latin typeface="微软雅黑" panose="020B0503020204020204" pitchFamily="34" charset="-122"/>
                <a:ea typeface="微软雅黑" panose="020B0503020204020204" pitchFamily="34" charset="-122"/>
              </a:rPr>
              <a:t>W-</a:t>
            </a:r>
            <a:r>
              <a:rPr lang="zh-CN" altLang="zh-CN" sz="1400" spc="100" dirty="0">
                <a:latin typeface="微软雅黑" panose="020B0503020204020204" pitchFamily="34" charset="-122"/>
                <a:ea typeface="微软雅黑" panose="020B0503020204020204" pitchFamily="34" charset="-122"/>
              </a:rPr>
              <a:t>，</a:t>
            </a:r>
            <a:r>
              <a:rPr lang="en-US" altLang="zh-CN" sz="1400" spc="100" dirty="0">
                <a:latin typeface="微软雅黑" panose="020B0503020204020204" pitchFamily="34" charset="-122"/>
                <a:ea typeface="微软雅黑" panose="020B0503020204020204" pitchFamily="34" charset="-122"/>
              </a:rPr>
              <a:t>V+</a:t>
            </a:r>
            <a:r>
              <a:rPr lang="zh-CN" altLang="zh-CN" sz="1400" spc="100" dirty="0">
                <a:latin typeface="微软雅黑" panose="020B0503020204020204" pitchFamily="34" charset="-122"/>
                <a:ea typeface="微软雅黑" panose="020B0503020204020204" pitchFamily="34" charset="-122"/>
              </a:rPr>
              <a:t>，</a:t>
            </a:r>
            <a:r>
              <a:rPr lang="en-US" altLang="zh-CN" sz="1400" spc="100" dirty="0">
                <a:latin typeface="微软雅黑" panose="020B0503020204020204" pitchFamily="34" charset="-122"/>
                <a:ea typeface="微软雅黑" panose="020B0503020204020204" pitchFamily="34" charset="-122"/>
              </a:rPr>
              <a:t>U-</a:t>
            </a:r>
            <a:r>
              <a:rPr lang="zh-CN" altLang="zh-CN" sz="1400" spc="100" dirty="0">
                <a:latin typeface="微软雅黑" panose="020B0503020204020204" pitchFamily="34" charset="-122"/>
                <a:ea typeface="微软雅黑" panose="020B0503020204020204" pitchFamily="34" charset="-122"/>
              </a:rPr>
              <a:t>，</a:t>
            </a:r>
            <a:r>
              <a:rPr lang="en-US" altLang="zh-CN" sz="1400" spc="100" dirty="0">
                <a:latin typeface="微软雅黑" panose="020B0503020204020204" pitchFamily="34" charset="-122"/>
                <a:ea typeface="微软雅黑" panose="020B0503020204020204" pitchFamily="34" charset="-122"/>
              </a:rPr>
              <a:t>W+</a:t>
            </a:r>
            <a:r>
              <a:rPr lang="zh-CN" altLang="zh-CN" sz="1400" spc="100" dirty="0">
                <a:latin typeface="微软雅黑" panose="020B0503020204020204" pitchFamily="34" charset="-122"/>
                <a:ea typeface="微软雅黑" panose="020B0503020204020204" pitchFamily="34" charset="-122"/>
              </a:rPr>
              <a:t>，</a:t>
            </a:r>
            <a:r>
              <a:rPr lang="en-US" altLang="zh-CN" sz="1400" spc="100" dirty="0">
                <a:latin typeface="微软雅黑" panose="020B0503020204020204" pitchFamily="34" charset="-122"/>
                <a:ea typeface="微软雅黑" panose="020B0503020204020204" pitchFamily="34" charset="-122"/>
              </a:rPr>
              <a:t>V-</a:t>
            </a:r>
            <a:r>
              <a:rPr lang="zh-CN" altLang="zh-CN" sz="1400" spc="100" dirty="0">
                <a:latin typeface="微软雅黑" panose="020B0503020204020204" pitchFamily="34" charset="-122"/>
                <a:ea typeface="微软雅黑" panose="020B0503020204020204" pitchFamily="34" charset="-122"/>
              </a:rPr>
              <a:t>代表另一个三相</a:t>
            </a:r>
            <a:r>
              <a:rPr lang="en-US" altLang="zh-CN" sz="1400" spc="100" dirty="0">
                <a:latin typeface="微软雅黑" panose="020B0503020204020204" pitchFamily="34" charset="-122"/>
                <a:ea typeface="微软雅黑" panose="020B0503020204020204" pitchFamily="34" charset="-122"/>
              </a:rPr>
              <a:t>30</a:t>
            </a:r>
            <a:r>
              <a:rPr lang="zh-CN" altLang="zh-CN" sz="1400" spc="100" dirty="0">
                <a:latin typeface="微软雅黑" panose="020B0503020204020204" pitchFamily="34" charset="-122"/>
                <a:ea typeface="微软雅黑" panose="020B0503020204020204" pitchFamily="34" charset="-122"/>
              </a:rPr>
              <a:t>°相带</a:t>
            </a:r>
            <a:r>
              <a:rPr lang="en-US" altLang="zh-CN" sz="1400" spc="100" dirty="0">
                <a:latin typeface="微软雅黑" panose="020B0503020204020204" pitchFamily="34" charset="-122"/>
                <a:ea typeface="微软雅黑" panose="020B0503020204020204" pitchFamily="34" charset="-122"/>
              </a:rPr>
              <a:t>Y</a:t>
            </a:r>
            <a:r>
              <a:rPr lang="zh-CN" altLang="zh-CN" sz="1400" spc="100" dirty="0">
                <a:latin typeface="微软雅黑" panose="020B0503020204020204" pitchFamily="34" charset="-122"/>
                <a:ea typeface="微软雅黑" panose="020B0503020204020204" pitchFamily="34" charset="-122"/>
              </a:rPr>
              <a:t>联结绕组，它们彼此相差</a:t>
            </a:r>
            <a:r>
              <a:rPr lang="en-US" altLang="zh-CN" sz="1400" spc="100" dirty="0">
                <a:latin typeface="微软雅黑" panose="020B0503020204020204" pitchFamily="34" charset="-122"/>
                <a:ea typeface="微软雅黑" panose="020B0503020204020204" pitchFamily="34" charset="-122"/>
              </a:rPr>
              <a:t>30</a:t>
            </a:r>
            <a:r>
              <a:rPr lang="zh-CN" altLang="zh-CN" sz="1400" spc="100" dirty="0">
                <a:latin typeface="微软雅黑" panose="020B0503020204020204" pitchFamily="34" charset="-122"/>
                <a:ea typeface="微软雅黑" panose="020B0503020204020204" pitchFamily="34" charset="-122"/>
              </a:rPr>
              <a:t>°，电机的转子结构与常规永磁电机的转子相似。</a:t>
            </a:r>
          </a:p>
        </p:txBody>
      </p:sp>
      <p:sp>
        <p:nvSpPr>
          <p:cNvPr id="14" name="Rectangle 2">
            <a:extLst>
              <a:ext uri="{FF2B5EF4-FFF2-40B4-BE49-F238E27FC236}">
                <a16:creationId xmlns:a16="http://schemas.microsoft.com/office/drawing/2014/main" id="{4F095929-A010-6141-AF6B-CCD654C2F95F}"/>
              </a:ext>
            </a:extLst>
          </p:cNvPr>
          <p:cNvSpPr>
            <a:spLocks noGrp="1" noChangeArrowheads="1"/>
          </p:cNvSpPr>
          <p:nvPr>
            <p:ph type="title"/>
          </p:nvPr>
        </p:nvSpPr>
        <p:spPr>
          <a:xfrm>
            <a:off x="600074" y="343107"/>
            <a:ext cx="7732396" cy="514143"/>
          </a:xfrm>
        </p:spPr>
        <p:txBody>
          <a:bodyPr>
            <a:normAutofit/>
          </a:bodyPr>
          <a:lstStyle/>
          <a:p>
            <a:pPr>
              <a:defRPr/>
            </a:pPr>
            <a:r>
              <a:rPr lang="zh-CN" altLang="en-US" sz="2400" b="1" dirty="0"/>
              <a:t>任务三  多相电机</a:t>
            </a:r>
          </a:p>
        </p:txBody>
      </p:sp>
    </p:spTree>
    <p:extLst>
      <p:ext uri="{BB962C8B-B14F-4D97-AF65-F5344CB8AC3E}">
        <p14:creationId xmlns:p14="http://schemas.microsoft.com/office/powerpoint/2010/main" val="17368069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00074" y="1258971"/>
            <a:ext cx="7619587" cy="2362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50000"/>
              </a:lnSpc>
            </a:pPr>
            <a:r>
              <a:rPr lang="zh-CN" altLang="zh-CN" dirty="0"/>
              <a:t>（</a:t>
            </a:r>
            <a:r>
              <a:rPr lang="en-US" altLang="zh-CN" dirty="0"/>
              <a:t>2</a:t>
            </a:r>
            <a:r>
              <a:rPr lang="zh-CN" altLang="zh-CN" dirty="0"/>
              <a:t>）绕组联结方式</a:t>
            </a:r>
          </a:p>
          <a:p>
            <a:pPr>
              <a:lnSpc>
                <a:spcPct val="150000"/>
              </a:lnSpc>
            </a:pPr>
            <a:r>
              <a:rPr lang="zh-CN" altLang="en-US" dirty="0"/>
              <a:t>    </a:t>
            </a:r>
            <a:r>
              <a:rPr lang="zh-CN" altLang="zh-CN" dirty="0"/>
              <a:t>多相电机相数可以根据设计要求进行选择，但定子槽数和电机相数之间必须满足一定的关系。对整数槽电机来说，既要求</a:t>
            </a:r>
            <a:r>
              <a:rPr lang="en-US" altLang="zh-CN" dirty="0"/>
              <a:t>m</a:t>
            </a:r>
            <a:r>
              <a:rPr lang="zh-CN" altLang="zh-CN" dirty="0"/>
              <a:t>相电机的定子槽电枢表面在每对极内可等分为</a:t>
            </a:r>
            <a:r>
              <a:rPr lang="en-US" altLang="zh-CN" dirty="0"/>
              <a:t>m</a:t>
            </a:r>
            <a:r>
              <a:rPr lang="zh-CN" altLang="zh-CN" dirty="0"/>
              <a:t>个相带，定子绕组从内部看应该是</a:t>
            </a:r>
            <a:r>
              <a:rPr lang="en-US" altLang="zh-CN" dirty="0"/>
              <a:t>m</a:t>
            </a:r>
            <a:r>
              <a:rPr lang="zh-CN" altLang="zh-CN" dirty="0"/>
              <a:t>相绕组在空间对称分布，相邻轴线相差</a:t>
            </a:r>
            <a:r>
              <a:rPr lang="en-US" altLang="zh-CN" dirty="0"/>
              <a:t>2</a:t>
            </a:r>
            <a:r>
              <a:rPr lang="zh-CN" altLang="zh-CN" dirty="0"/>
              <a:t>π</a:t>
            </a:r>
            <a:r>
              <a:rPr lang="en-US" altLang="zh-CN" dirty="0"/>
              <a:t>/m</a:t>
            </a:r>
            <a:r>
              <a:rPr lang="zh-CN" altLang="zh-CN" dirty="0"/>
              <a:t>电角度。</a:t>
            </a:r>
            <a:endParaRPr lang="en-US" altLang="zh-CN" dirty="0"/>
          </a:p>
          <a:p>
            <a:pPr>
              <a:lnSpc>
                <a:spcPct val="150000"/>
              </a:lnSpc>
            </a:pPr>
            <a:r>
              <a:rPr lang="zh-CN" altLang="en-US" dirty="0"/>
              <a:t>    </a:t>
            </a:r>
            <a:r>
              <a:rPr lang="zh-CN" altLang="zh-CN" dirty="0"/>
              <a:t>电机绕组的联结方式可以分为星形和多边形两种。对于每一种联结方式，还可以有多种选择，只要满足相电压的时间相序和空间绕组相序一致即可。</a:t>
            </a:r>
          </a:p>
          <a:p>
            <a:endParaRPr lang="zh-CN" altLang="zh-CN" dirty="0"/>
          </a:p>
          <a:p>
            <a:endPar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7732396" cy="514143"/>
          </a:xfrm>
        </p:spPr>
        <p:txBody>
          <a:bodyPr>
            <a:normAutofit/>
          </a:bodyPr>
          <a:lstStyle/>
          <a:p>
            <a:pPr>
              <a:defRPr/>
            </a:pPr>
            <a:r>
              <a:rPr lang="zh-CN" altLang="en-US" sz="2400" b="1" dirty="0"/>
              <a:t>任务三  多相电机</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167608874"/>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00074" y="857250"/>
            <a:ext cx="7619587" cy="4016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二、多相电机的工作原理</a:t>
            </a:r>
            <a:endParaRPr lang="en-US" altLang="zh-CN" sz="1800" b="1"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zh-CN" altLang="en-US" dirty="0"/>
              <a:t>    </a:t>
            </a:r>
            <a:r>
              <a:rPr lang="zh-CN" altLang="zh-CN" dirty="0"/>
              <a:t>以九开关变换器六相永磁同步电机为例说明多相电机的工作原理。</a:t>
            </a:r>
            <a:r>
              <a:rPr lang="zh-CN" altLang="en-US" dirty="0"/>
              <a:t>下</a:t>
            </a:r>
            <a:r>
              <a:rPr lang="zh-CN" altLang="zh-CN" dirty="0"/>
              <a:t>图为基于九开关变换器的双</a:t>
            </a:r>
            <a:r>
              <a:rPr lang="en-US" altLang="zh-CN" dirty="0"/>
              <a:t> Y </a:t>
            </a:r>
            <a:r>
              <a:rPr lang="zh-CN" altLang="zh-CN" dirty="0"/>
              <a:t>移</a:t>
            </a:r>
            <a:r>
              <a:rPr lang="en-US" altLang="zh-CN" dirty="0"/>
              <a:t> 30</a:t>
            </a:r>
            <a:r>
              <a:rPr lang="zh-CN" altLang="zh-CN" dirty="0"/>
              <a:t>°永磁同步电机驱动系统。</a:t>
            </a:r>
            <a:endParaRPr lang="en-US" altLang="zh-CN" dirty="0"/>
          </a:p>
          <a:p>
            <a:pPr>
              <a:lnSpc>
                <a:spcPct val="150000"/>
              </a:lnSpc>
            </a:pPr>
            <a:r>
              <a:rPr lang="zh-CN" altLang="en-US" dirty="0"/>
              <a:t>    </a:t>
            </a:r>
            <a:r>
              <a:rPr lang="zh-CN" altLang="zh-CN" dirty="0"/>
              <a:t>根据九开关变换器的拓扑结构，每个桥臂开关管的开通和关断就必须满足一定的开关约束条件。九开关变换器桥臂开关约束条件有两个</a:t>
            </a:r>
            <a:r>
              <a:rPr lang="en-US" altLang="zh-CN" dirty="0"/>
              <a:t>: </a:t>
            </a:r>
            <a:r>
              <a:rPr lang="zh-CN" altLang="zh-CN" dirty="0"/>
              <a:t>一是同一时刻同一桥臂应有两个开关管开通，中间开关管的开关信号由上、下两个开关管的开关信号经“异或”运算获得</a:t>
            </a:r>
            <a:r>
              <a:rPr lang="en-US" altLang="zh-CN" dirty="0"/>
              <a:t>; </a:t>
            </a:r>
            <a:r>
              <a:rPr lang="zh-CN" altLang="zh-CN" dirty="0"/>
              <a:t>二是任意时刻的桥臂电压</a:t>
            </a:r>
            <a:r>
              <a:rPr lang="en-US" altLang="zh-CN" dirty="0"/>
              <a:t> VAN</a:t>
            </a:r>
            <a:r>
              <a:rPr lang="zh-CN" altLang="zh-CN" dirty="0"/>
              <a:t>和</a:t>
            </a:r>
            <a:r>
              <a:rPr lang="en-US" altLang="zh-CN" dirty="0"/>
              <a:t> VXN</a:t>
            </a:r>
            <a:r>
              <a:rPr lang="zh-CN" altLang="zh-CN" dirty="0"/>
              <a:t>必须满足条件，</a:t>
            </a:r>
            <a:r>
              <a:rPr lang="en-US" altLang="zh-CN" dirty="0"/>
              <a:t>VAN</a:t>
            </a:r>
            <a:r>
              <a:rPr lang="zh-CN" altLang="zh-CN" dirty="0"/>
              <a:t>≥</a:t>
            </a:r>
            <a:r>
              <a:rPr lang="en-US" altLang="zh-CN" dirty="0"/>
              <a:t>VXN</a:t>
            </a:r>
            <a:r>
              <a:rPr lang="zh-CN" altLang="zh-CN" dirty="0"/>
              <a:t>。九开关变换器的开关调制方式必须以此作为基本原则。</a:t>
            </a:r>
            <a:endParaRPr lang="en-US" altLang="zh-CN" dirty="0"/>
          </a:p>
          <a:p>
            <a:pPr>
              <a:lnSpc>
                <a:spcPct val="150000"/>
              </a:lnSpc>
            </a:pPr>
            <a:r>
              <a:rPr lang="zh-CN" altLang="en-US" dirty="0"/>
              <a:t>    </a:t>
            </a:r>
            <a:r>
              <a:rPr lang="zh-CN" altLang="zh-CN" dirty="0"/>
              <a:t>九开关变换器对应于图中</a:t>
            </a:r>
            <a:r>
              <a:rPr lang="en-US" altLang="zh-CN" dirty="0"/>
              <a:t> a </a:t>
            </a:r>
            <a:r>
              <a:rPr lang="zh-CN" altLang="zh-CN" dirty="0"/>
              <a:t>相桥臂三个开关管允许的开关状态及支路电压，其中，</a:t>
            </a:r>
            <a:r>
              <a:rPr lang="en-US" altLang="zh-CN" dirty="0"/>
              <a:t>Vdc</a:t>
            </a:r>
            <a:r>
              <a:rPr lang="zh-CN" altLang="zh-CN" dirty="0"/>
              <a:t>表示直流侧的电压大小，</a:t>
            </a:r>
            <a:r>
              <a:rPr lang="en-US" altLang="zh-CN" dirty="0"/>
              <a:t>VAN</a:t>
            </a:r>
            <a:r>
              <a:rPr lang="zh-CN" altLang="zh-CN" dirty="0"/>
              <a:t>、</a:t>
            </a:r>
            <a:r>
              <a:rPr lang="en-US" altLang="zh-CN" dirty="0"/>
              <a:t>VXN</a:t>
            </a:r>
            <a:r>
              <a:rPr lang="zh-CN" altLang="zh-CN" dirty="0"/>
              <a:t>分别表示</a:t>
            </a:r>
            <a:r>
              <a:rPr lang="en-US" altLang="zh-CN" dirty="0"/>
              <a:t>A </a:t>
            </a:r>
            <a:r>
              <a:rPr lang="zh-CN" altLang="zh-CN" dirty="0"/>
              <a:t>点、</a:t>
            </a:r>
            <a:r>
              <a:rPr lang="en-US" altLang="zh-CN" dirty="0"/>
              <a:t>X </a:t>
            </a:r>
            <a:r>
              <a:rPr lang="zh-CN" altLang="zh-CN" dirty="0"/>
              <a:t>点相对于直流侧负极的电压大小，可得，</a:t>
            </a:r>
            <a:r>
              <a:rPr lang="en-US" altLang="zh-CN" dirty="0"/>
              <a:t>VAN</a:t>
            </a:r>
            <a:r>
              <a:rPr lang="zh-CN" altLang="zh-CN" dirty="0"/>
              <a:t>≥</a:t>
            </a:r>
            <a:r>
              <a:rPr lang="en-US" altLang="zh-CN" dirty="0"/>
              <a:t>VXN</a:t>
            </a:r>
            <a:r>
              <a:rPr lang="zh-CN" altLang="zh-CN" dirty="0"/>
              <a:t>。根据传统的背靠背九开关变换器相应的约束条件及九开关变换器政策工作时的</a:t>
            </a:r>
            <a:r>
              <a:rPr lang="en-US" altLang="zh-CN" dirty="0"/>
              <a:t>27 </a:t>
            </a:r>
            <a:r>
              <a:rPr lang="zh-CN" altLang="zh-CN" dirty="0"/>
              <a:t>种开关模式，再根据九开关变换器在平面的电压空间矢量图，对双</a:t>
            </a:r>
            <a:r>
              <a:rPr lang="en-US" altLang="zh-CN" dirty="0"/>
              <a:t> Y </a:t>
            </a:r>
            <a:r>
              <a:rPr lang="zh-CN" altLang="zh-CN" dirty="0"/>
              <a:t>移</a:t>
            </a:r>
            <a:r>
              <a:rPr lang="en-US" altLang="zh-CN" dirty="0"/>
              <a:t> 30</a:t>
            </a:r>
            <a:r>
              <a:rPr lang="zh-CN" altLang="zh-CN" dirty="0"/>
              <a:t>°六相永磁同步电机整体进行控制。</a:t>
            </a:r>
          </a:p>
          <a:p>
            <a:endParaRPr lang="zh-CN" altLang="zh-CN" dirty="0"/>
          </a:p>
          <a:p>
            <a:endParaRPr lang="zh-CN" altLang="zh-CN" dirty="0"/>
          </a:p>
        </p:txBody>
      </p:sp>
      <p:sp>
        <p:nvSpPr>
          <p:cNvPr id="7" name="Rectangle 2"/>
          <p:cNvSpPr>
            <a:spLocks noGrp="1" noChangeArrowheads="1"/>
          </p:cNvSpPr>
          <p:nvPr>
            <p:ph type="title"/>
          </p:nvPr>
        </p:nvSpPr>
        <p:spPr>
          <a:xfrm>
            <a:off x="600074" y="343107"/>
            <a:ext cx="7732396" cy="514143"/>
          </a:xfrm>
        </p:spPr>
        <p:txBody>
          <a:bodyPr>
            <a:normAutofit/>
          </a:bodyPr>
          <a:lstStyle/>
          <a:p>
            <a:pPr>
              <a:defRPr/>
            </a:pPr>
            <a:r>
              <a:rPr lang="zh-CN" altLang="en-US" sz="2400" b="1" dirty="0"/>
              <a:t>任务三  多相电机</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486230654"/>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5BF340FD-14E3-0640-BA8F-E796432E7477}"/>
              </a:ext>
            </a:extLst>
          </p:cNvPr>
          <p:cNvPicPr/>
          <p:nvPr/>
        </p:nvPicPr>
        <p:blipFill>
          <a:blip r:embed="rId2"/>
          <a:stretch>
            <a:fillRect/>
          </a:stretch>
        </p:blipFill>
        <p:spPr>
          <a:xfrm>
            <a:off x="1732546" y="952900"/>
            <a:ext cx="5224817" cy="4049629"/>
          </a:xfrm>
          <a:prstGeom prst="rect">
            <a:avLst/>
          </a:prstGeom>
        </p:spPr>
      </p:pic>
      <p:sp>
        <p:nvSpPr>
          <p:cNvPr id="5" name="Rectangle 2">
            <a:extLst>
              <a:ext uri="{FF2B5EF4-FFF2-40B4-BE49-F238E27FC236}">
                <a16:creationId xmlns:a16="http://schemas.microsoft.com/office/drawing/2014/main" id="{2B0E3046-3E33-CE41-BDDC-4F3560393475}"/>
              </a:ext>
            </a:extLst>
          </p:cNvPr>
          <p:cNvSpPr>
            <a:spLocks noGrp="1" noChangeArrowheads="1"/>
          </p:cNvSpPr>
          <p:nvPr>
            <p:ph type="title"/>
          </p:nvPr>
        </p:nvSpPr>
        <p:spPr>
          <a:xfrm>
            <a:off x="600074" y="343107"/>
            <a:ext cx="7732396" cy="514143"/>
          </a:xfrm>
        </p:spPr>
        <p:txBody>
          <a:bodyPr>
            <a:normAutofit/>
          </a:bodyPr>
          <a:lstStyle/>
          <a:p>
            <a:pPr>
              <a:defRPr/>
            </a:pPr>
            <a:r>
              <a:rPr lang="zh-CN" altLang="en-US" sz="2400" b="1" dirty="0"/>
              <a:t>任务三 多相电机</a:t>
            </a:r>
          </a:p>
        </p:txBody>
      </p:sp>
    </p:spTree>
    <p:extLst>
      <p:ext uri="{BB962C8B-B14F-4D97-AF65-F5344CB8AC3E}">
        <p14:creationId xmlns:p14="http://schemas.microsoft.com/office/powerpoint/2010/main" val="11063548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2"/>
          <p:cNvGrpSpPr/>
          <p:nvPr/>
        </p:nvGrpSpPr>
        <p:grpSpPr>
          <a:xfrm>
            <a:off x="3983679" y="2049484"/>
            <a:ext cx="4574836" cy="1262698"/>
            <a:chOff x="31445" y="157498"/>
            <a:chExt cx="2748261" cy="318131"/>
          </a:xfrm>
          <a:solidFill>
            <a:srgbClr val="004C41"/>
          </a:solidFill>
        </p:grpSpPr>
        <p:sp>
          <p:nvSpPr>
            <p:cNvPr id="16" name="12"/>
            <p:cNvSpPr/>
            <p:nvPr/>
          </p:nvSpPr>
          <p:spPr>
            <a:xfrm>
              <a:off x="31445" y="176315"/>
              <a:ext cx="2268640" cy="293086"/>
            </a:xfrm>
            <a:prstGeom prst="rect">
              <a:avLst/>
            </a:prstGeom>
            <a:grpFill/>
            <a:ln w="25400" cap="flat" cmpd="sng" algn="ctr">
              <a:noFill/>
              <a:prstDash val="solid"/>
            </a:ln>
            <a:effectLst/>
          </p:spPr>
          <p:txBody>
            <a:bodyPr rtlCol="0" anchor="ctr"/>
            <a:lstStyle/>
            <a:p>
              <a:pPr algn="ctr">
                <a:defRPr/>
              </a:pPr>
              <a:endParaRPr lang="zh-CN" altLang="en-US" sz="1800" kern="0">
                <a:solidFill>
                  <a:prstClr val="white"/>
                </a:solidFill>
                <a:cs typeface="+mn-ea"/>
                <a:sym typeface="+mn-lt"/>
              </a:endParaRPr>
            </a:p>
          </p:txBody>
        </p:sp>
        <p:sp>
          <p:nvSpPr>
            <p:cNvPr id="17" name="等腰三角形 16"/>
            <p:cNvSpPr/>
            <p:nvPr/>
          </p:nvSpPr>
          <p:spPr>
            <a:xfrm rot="5400000">
              <a:off x="2380830" y="76753"/>
              <a:ext cx="318131" cy="479621"/>
            </a:xfrm>
            <a:prstGeom prst="triangle">
              <a:avLst/>
            </a:prstGeom>
            <a:grpFill/>
            <a:ln w="25400" cap="flat" cmpd="sng" algn="ctr">
              <a:noFill/>
              <a:prstDash val="solid"/>
            </a:ln>
            <a:effectLst/>
          </p:spPr>
          <p:txBody>
            <a:bodyPr rtlCol="0" anchor="ctr"/>
            <a:lstStyle/>
            <a:p>
              <a:pPr algn="ctr">
                <a:defRPr/>
              </a:pPr>
              <a:endParaRPr lang="zh-CN" altLang="en-US" sz="1800" kern="0">
                <a:solidFill>
                  <a:prstClr val="white"/>
                </a:solidFill>
                <a:cs typeface="+mn-ea"/>
                <a:sym typeface="+mn-lt"/>
              </a:endParaRPr>
            </a:p>
          </p:txBody>
        </p:sp>
        <p:sp>
          <p:nvSpPr>
            <p:cNvPr id="18" name="TextBox 8"/>
            <p:cNvSpPr txBox="1"/>
            <p:nvPr/>
          </p:nvSpPr>
          <p:spPr>
            <a:xfrm>
              <a:off x="191620" y="227389"/>
              <a:ext cx="2155013" cy="178349"/>
            </a:xfrm>
            <a:prstGeom prst="rect">
              <a:avLst/>
            </a:prstGeom>
            <a:grpFill/>
            <a:ln>
              <a:noFill/>
            </a:ln>
          </p:spPr>
          <p:txBody>
            <a:bodyPr wrap="square" rtlCol="0">
              <a:spAutoFit/>
            </a:bodyPr>
            <a:lstStyle/>
            <a:p>
              <a:pPr algn="just">
                <a:spcBef>
                  <a:spcPct val="0"/>
                </a:spcBef>
              </a:pPr>
              <a:r>
                <a:rPr lang="zh-CN" altLang="en-US" sz="4000" b="1" kern="0" spc="300" dirty="0">
                  <a:solidFill>
                    <a:prstClr val="white"/>
                  </a:solidFill>
                  <a:cs typeface="+mn-ea"/>
                  <a:sym typeface="+mn-lt"/>
                </a:rPr>
                <a:t>新型驱动电机</a:t>
              </a:r>
            </a:p>
          </p:txBody>
        </p:sp>
      </p:grpSp>
      <p:grpSp>
        <p:nvGrpSpPr>
          <p:cNvPr id="19" name="1"/>
          <p:cNvGrpSpPr/>
          <p:nvPr/>
        </p:nvGrpSpPr>
        <p:grpSpPr>
          <a:xfrm>
            <a:off x="1561353" y="1373315"/>
            <a:ext cx="2619916" cy="2619916"/>
            <a:chOff x="267453" y="94709"/>
            <a:chExt cx="454824" cy="454824"/>
          </a:xfrm>
        </p:grpSpPr>
        <p:sp>
          <p:nvSpPr>
            <p:cNvPr id="20" name="4"/>
            <p:cNvSpPr/>
            <p:nvPr/>
          </p:nvSpPr>
          <p:spPr>
            <a:xfrm>
              <a:off x="301756" y="114952"/>
              <a:ext cx="390525" cy="395287"/>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1800" kern="0">
                <a:solidFill>
                  <a:prstClr val="white"/>
                </a:solidFill>
                <a:cs typeface="+mn-ea"/>
                <a:sym typeface="+mn-lt"/>
              </a:endParaRPr>
            </a:p>
          </p:txBody>
        </p:sp>
        <p:sp>
          <p:nvSpPr>
            <p:cNvPr id="23" name="3"/>
            <p:cNvSpPr/>
            <p:nvPr/>
          </p:nvSpPr>
          <p:spPr>
            <a:xfrm>
              <a:off x="343738" y="170570"/>
              <a:ext cx="302255" cy="302255"/>
            </a:xfrm>
            <a:prstGeom prst="ellipse">
              <a:avLst/>
            </a:prstGeom>
            <a:solidFill>
              <a:srgbClr val="004C41"/>
            </a:solidFill>
            <a:ln w="25400" cap="flat" cmpd="sng" algn="ctr">
              <a:noFill/>
              <a:prstDash val="solid"/>
            </a:ln>
            <a:effectLst/>
          </p:spPr>
          <p:txBody>
            <a:bodyPr rtlCol="0" anchor="ctr"/>
            <a:lstStyle/>
            <a:p>
              <a:pPr algn="ctr">
                <a:defRPr/>
              </a:pPr>
              <a:endParaRPr lang="zh-CN" altLang="en-US" sz="1800" kern="0">
                <a:solidFill>
                  <a:prstClr val="white"/>
                </a:solidFill>
                <a:cs typeface="+mn-ea"/>
                <a:sym typeface="+mn-lt"/>
              </a:endParaRPr>
            </a:p>
          </p:txBody>
        </p:sp>
        <p:sp>
          <p:nvSpPr>
            <p:cNvPr id="24" name="同心圆 23"/>
            <p:cNvSpPr/>
            <p:nvPr/>
          </p:nvSpPr>
          <p:spPr>
            <a:xfrm>
              <a:off x="267453" y="94709"/>
              <a:ext cx="454824" cy="454824"/>
            </a:xfrm>
            <a:prstGeom prst="donut">
              <a:avLst>
                <a:gd name="adj" fmla="val 8567"/>
              </a:avLst>
            </a:prstGeom>
            <a:solidFill>
              <a:sysClr val="window" lastClr="FFFFFF"/>
            </a:solidFill>
            <a:ln w="9525" cap="flat" cmpd="sng" algn="ctr">
              <a:noFill/>
              <a:prstDash val="solid"/>
            </a:ln>
            <a:effectLst>
              <a:outerShdw blurRad="63500" sx="102000" sy="102000" algn="ctr" rotWithShape="0">
                <a:prstClr val="black">
                  <a:alpha val="20000"/>
                </a:prstClr>
              </a:outerShdw>
            </a:effectLst>
          </p:spPr>
          <p:txBody>
            <a:bodyPr rtlCol="0" anchor="ctr"/>
            <a:lstStyle/>
            <a:p>
              <a:pPr algn="ctr">
                <a:defRPr/>
              </a:pPr>
              <a:endParaRPr lang="zh-CN" altLang="en-US" sz="1200" kern="0">
                <a:solidFill>
                  <a:prstClr val="black"/>
                </a:solidFill>
                <a:cs typeface="+mn-ea"/>
                <a:sym typeface="+mn-lt"/>
              </a:endParaRPr>
            </a:p>
          </p:txBody>
        </p:sp>
        <p:sp>
          <p:nvSpPr>
            <p:cNvPr id="25" name="TextBox 9"/>
            <p:cNvSpPr txBox="1"/>
            <p:nvPr/>
          </p:nvSpPr>
          <p:spPr>
            <a:xfrm>
              <a:off x="370583" y="176347"/>
              <a:ext cx="269714" cy="272497"/>
            </a:xfrm>
            <a:prstGeom prst="rect">
              <a:avLst/>
            </a:prstGeom>
            <a:noFill/>
          </p:spPr>
          <p:txBody>
            <a:bodyPr wrap="none" rtlCol="0">
              <a:spAutoFit/>
            </a:bodyPr>
            <a:lstStyle/>
            <a:p>
              <a:pPr>
                <a:defRPr/>
              </a:pPr>
              <a:r>
                <a:rPr lang="en-US" altLang="zh-CN" sz="9600" kern="0" dirty="0">
                  <a:solidFill>
                    <a:prstClr val="white"/>
                  </a:solidFill>
                  <a:cs typeface="+mn-ea"/>
                  <a:sym typeface="+mn-lt"/>
                </a:rPr>
                <a:t>04</a:t>
              </a:r>
              <a:endParaRPr lang="zh-CN" altLang="en-US" sz="9600" kern="0" dirty="0">
                <a:solidFill>
                  <a:prstClr val="white"/>
                </a:solidFill>
                <a:cs typeface="+mn-ea"/>
                <a:sym typeface="+mn-lt"/>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00074" y="1037590"/>
            <a:ext cx="7619587" cy="3563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三、多相电机谐波磁场分析</a:t>
            </a:r>
            <a:endParaRPr lang="en-US" altLang="zh-CN" sz="1800" b="1"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zh-CN" altLang="en-US" dirty="0"/>
              <a:t>    </a:t>
            </a:r>
            <a:r>
              <a:rPr lang="zh-CN" altLang="zh-CN" dirty="0"/>
              <a:t>多相逆变器的输出含有不可忽略的谐波分量，它们将形成时域谐波磁场，绕组在空间非正弦分布则会产生空域谐波磁场。在多相电机的变频调速系统中，这两个因素同时存在，会对电机的性能造成不利的影响。</a:t>
            </a:r>
          </a:p>
          <a:p>
            <a:pPr>
              <a:lnSpc>
                <a:spcPct val="150000"/>
              </a:lnSpc>
            </a:pPr>
            <a:r>
              <a:rPr lang="zh-CN" altLang="en-US" dirty="0"/>
              <a:t>    </a:t>
            </a:r>
            <a:r>
              <a:rPr lang="zh-CN" altLang="zh-CN" dirty="0"/>
              <a:t>合成磁场</a:t>
            </a:r>
            <a:r>
              <a:rPr lang="en-US" altLang="zh-CN" dirty="0" err="1"/>
              <a:t>Fv</a:t>
            </a:r>
            <a:r>
              <a:rPr lang="zh-CN" altLang="zh-CN" dirty="0"/>
              <a:t>由正序磁场</a:t>
            </a:r>
            <a:r>
              <a:rPr lang="en-US" altLang="zh-CN" dirty="0" err="1"/>
              <a:t>Fv</a:t>
            </a:r>
            <a:r>
              <a:rPr lang="en-US" altLang="zh-CN" dirty="0"/>
              <a:t>+</a:t>
            </a:r>
            <a:r>
              <a:rPr lang="zh-CN" altLang="zh-CN" dirty="0"/>
              <a:t>和负序磁场</a:t>
            </a:r>
            <a:r>
              <a:rPr lang="en-US" altLang="zh-CN" dirty="0" err="1"/>
              <a:t>Fv</a:t>
            </a:r>
            <a:r>
              <a:rPr lang="en-US" altLang="zh-CN" dirty="0"/>
              <a:t>-</a:t>
            </a:r>
            <a:r>
              <a:rPr lang="zh-CN" altLang="zh-CN" dirty="0"/>
              <a:t>两部分组成，当</a:t>
            </a:r>
            <a:r>
              <a:rPr lang="en-US" altLang="zh-CN" dirty="0"/>
              <a:t>v=</a:t>
            </a:r>
            <a:r>
              <a:rPr lang="en-US" altLang="zh-CN" dirty="0" err="1"/>
              <a:t>mk</a:t>
            </a:r>
            <a:r>
              <a:rPr lang="zh-CN" altLang="zh-CN" dirty="0"/>
              <a:t>（</a:t>
            </a:r>
            <a:r>
              <a:rPr lang="en-US" altLang="zh-CN" dirty="0"/>
              <a:t>k=1</a:t>
            </a:r>
            <a:r>
              <a:rPr lang="zh-CN" altLang="zh-CN" dirty="0"/>
              <a:t>，</a:t>
            </a:r>
            <a:r>
              <a:rPr lang="en-US" altLang="zh-CN" dirty="0"/>
              <a:t>2</a:t>
            </a:r>
            <a:r>
              <a:rPr lang="zh-CN" altLang="zh-CN" dirty="0"/>
              <a:t>，</a:t>
            </a:r>
            <a:r>
              <a:rPr lang="en-US" altLang="zh-CN" dirty="0"/>
              <a:t>3</a:t>
            </a:r>
            <a:r>
              <a:rPr lang="zh-CN" altLang="zh-CN" dirty="0"/>
              <a:t>…）次谐波时，合成磁动势等于零；当</a:t>
            </a:r>
            <a:r>
              <a:rPr lang="en-US" altLang="zh-CN" dirty="0"/>
              <a:t>v=m</a:t>
            </a:r>
            <a:r>
              <a:rPr lang="zh-CN" altLang="zh-CN" dirty="0"/>
              <a:t>（</a:t>
            </a:r>
            <a:r>
              <a:rPr lang="en-US" altLang="zh-CN" dirty="0"/>
              <a:t>k+1</a:t>
            </a:r>
            <a:r>
              <a:rPr lang="zh-CN" altLang="zh-CN" dirty="0"/>
              <a:t>）次谐波时，只存在正向（与基波转向相同）旋转磁动势；当</a:t>
            </a:r>
            <a:r>
              <a:rPr lang="en-US" altLang="zh-CN" dirty="0"/>
              <a:t>v=m</a:t>
            </a:r>
            <a:r>
              <a:rPr lang="zh-CN" altLang="zh-CN" dirty="0"/>
              <a:t>（</a:t>
            </a:r>
            <a:r>
              <a:rPr lang="en-US" altLang="zh-CN" dirty="0"/>
              <a:t>k-1</a:t>
            </a:r>
            <a:r>
              <a:rPr lang="zh-CN" altLang="zh-CN" dirty="0"/>
              <a:t>）次谐波时，只存在反向旋转磁动势。此处</a:t>
            </a:r>
            <a:r>
              <a:rPr lang="en-US" altLang="zh-CN" dirty="0"/>
              <a:t>m</a:t>
            </a:r>
            <a:r>
              <a:rPr lang="zh-CN" altLang="zh-CN" dirty="0"/>
              <a:t>是指从电机内部看的相数。</a:t>
            </a:r>
          </a:p>
          <a:p>
            <a:pPr>
              <a:lnSpc>
                <a:spcPct val="150000"/>
              </a:lnSpc>
            </a:pPr>
            <a:r>
              <a:rPr lang="zh-CN" altLang="zh-CN" dirty="0"/>
              <a:t>由表可以看出，随着定子相数的增加，最低次的谐波次数增大，转矩脉动频率随之增高，而转矩脉动幅值下降。需要注意的是，多相电机的最低谐波次数已经很高，不必像三相电机那样采用短距和分布式绕组削减空间谐波电动势。电机的设计应合理选择线圈节距来调节线圈的漏电感，以抑制定子电流的时域谐波分量</a:t>
            </a:r>
            <a:r>
              <a:rPr lang="zh-CN" altLang="en-US" dirty="0"/>
              <a:t>。</a:t>
            </a:r>
            <a:endParaRPr lang="zh-CN" altLang="zh-CN" dirty="0"/>
          </a:p>
        </p:txBody>
      </p:sp>
      <p:sp>
        <p:nvSpPr>
          <p:cNvPr id="7" name="Rectangle 2"/>
          <p:cNvSpPr>
            <a:spLocks noGrp="1" noChangeArrowheads="1"/>
          </p:cNvSpPr>
          <p:nvPr>
            <p:ph type="title"/>
          </p:nvPr>
        </p:nvSpPr>
        <p:spPr>
          <a:xfrm>
            <a:off x="600074" y="343107"/>
            <a:ext cx="7732396" cy="514143"/>
          </a:xfrm>
        </p:spPr>
        <p:txBody>
          <a:bodyPr>
            <a:normAutofit/>
          </a:bodyPr>
          <a:lstStyle/>
          <a:p>
            <a:pPr>
              <a:defRPr/>
            </a:pPr>
            <a:r>
              <a:rPr lang="zh-CN" altLang="en-US" sz="2400" b="1" dirty="0"/>
              <a:t>任务三 多相电机</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880744788"/>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a:extLst>
              <a:ext uri="{FF2B5EF4-FFF2-40B4-BE49-F238E27FC236}">
                <a16:creationId xmlns:a16="http://schemas.microsoft.com/office/drawing/2014/main" id="{7AFD6E8A-5A13-4C41-B277-A5C30BED2B72}"/>
              </a:ext>
            </a:extLst>
          </p:cNvPr>
          <p:cNvGraphicFramePr>
            <a:graphicFrameLocks noGrp="1"/>
          </p:cNvGraphicFramePr>
          <p:nvPr>
            <p:extLst>
              <p:ext uri="{D42A27DB-BD31-4B8C-83A1-F6EECF244321}">
                <p14:modId xmlns:p14="http://schemas.microsoft.com/office/powerpoint/2010/main" val="3216458427"/>
              </p:ext>
            </p:extLst>
          </p:nvPr>
        </p:nvGraphicFramePr>
        <p:xfrm>
          <a:off x="1162705" y="1478944"/>
          <a:ext cx="6607133" cy="1653258"/>
        </p:xfrm>
        <a:graphic>
          <a:graphicData uri="http://schemas.openxmlformats.org/drawingml/2006/table">
            <a:tbl>
              <a:tblPr firstRow="1" firstCol="1" bandRow="1">
                <a:tableStyleId>{5C22544A-7EE6-4342-B048-85BDC9FD1C3A}</a:tableStyleId>
              </a:tblPr>
              <a:tblGrid>
                <a:gridCol w="1171930">
                  <a:extLst>
                    <a:ext uri="{9D8B030D-6E8A-4147-A177-3AD203B41FA5}">
                      <a16:colId xmlns:a16="http://schemas.microsoft.com/office/drawing/2014/main" val="1519714724"/>
                    </a:ext>
                  </a:extLst>
                </a:gridCol>
                <a:gridCol w="856411">
                  <a:extLst>
                    <a:ext uri="{9D8B030D-6E8A-4147-A177-3AD203B41FA5}">
                      <a16:colId xmlns:a16="http://schemas.microsoft.com/office/drawing/2014/main" val="1804602872"/>
                    </a:ext>
                  </a:extLst>
                </a:gridCol>
                <a:gridCol w="830117">
                  <a:extLst>
                    <a:ext uri="{9D8B030D-6E8A-4147-A177-3AD203B41FA5}">
                      <a16:colId xmlns:a16="http://schemas.microsoft.com/office/drawing/2014/main" val="2543017506"/>
                    </a:ext>
                  </a:extLst>
                </a:gridCol>
                <a:gridCol w="873689">
                  <a:extLst>
                    <a:ext uri="{9D8B030D-6E8A-4147-A177-3AD203B41FA5}">
                      <a16:colId xmlns:a16="http://schemas.microsoft.com/office/drawing/2014/main" val="3317189696"/>
                    </a:ext>
                  </a:extLst>
                </a:gridCol>
                <a:gridCol w="958579">
                  <a:extLst>
                    <a:ext uri="{9D8B030D-6E8A-4147-A177-3AD203B41FA5}">
                      <a16:colId xmlns:a16="http://schemas.microsoft.com/office/drawing/2014/main" val="572326555"/>
                    </a:ext>
                  </a:extLst>
                </a:gridCol>
                <a:gridCol w="958579">
                  <a:extLst>
                    <a:ext uri="{9D8B030D-6E8A-4147-A177-3AD203B41FA5}">
                      <a16:colId xmlns:a16="http://schemas.microsoft.com/office/drawing/2014/main" val="1132035010"/>
                    </a:ext>
                  </a:extLst>
                </a:gridCol>
                <a:gridCol w="957828">
                  <a:extLst>
                    <a:ext uri="{9D8B030D-6E8A-4147-A177-3AD203B41FA5}">
                      <a16:colId xmlns:a16="http://schemas.microsoft.com/office/drawing/2014/main" val="2076007860"/>
                    </a:ext>
                  </a:extLst>
                </a:gridCol>
              </a:tblGrid>
              <a:tr h="551086">
                <a:tc>
                  <a:txBody>
                    <a:bodyPr/>
                    <a:lstStyle/>
                    <a:p>
                      <a:pPr algn="ctr"/>
                      <a:r>
                        <a:rPr lang="zh-CN" sz="1100" kern="0">
                          <a:effectLst/>
                        </a:rPr>
                        <a:t>联结名</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100" kern="0">
                          <a:effectLst/>
                        </a:rPr>
                        <a:t>三相</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100" kern="0">
                          <a:effectLst/>
                        </a:rPr>
                        <a:t>半六相</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100" kern="0">
                          <a:effectLst/>
                        </a:rPr>
                        <a:t>六相</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100" kern="0">
                          <a:effectLst/>
                        </a:rPr>
                        <a:t>半十二相</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100" kern="0">
                          <a:effectLst/>
                        </a:rPr>
                        <a:t>十五相</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100" kern="0">
                          <a:effectLst/>
                        </a:rPr>
                        <a:t>半三十相</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2714938"/>
                  </a:ext>
                </a:extLst>
              </a:tr>
              <a:tr h="551086">
                <a:tc>
                  <a:txBody>
                    <a:bodyPr/>
                    <a:lstStyle/>
                    <a:p>
                      <a:pPr algn="ctr"/>
                      <a:r>
                        <a:rPr lang="zh-CN" sz="1100" kern="0" dirty="0">
                          <a:effectLst/>
                        </a:rPr>
                        <a:t>相带角β</a:t>
                      </a:r>
                      <a:r>
                        <a:rPr lang="en-US" sz="1100" kern="0" dirty="0">
                          <a:effectLst/>
                        </a:rPr>
                        <a:t>/</a:t>
                      </a:r>
                      <a:r>
                        <a:rPr lang="zh-CN" sz="1100" kern="0" dirty="0">
                          <a:effectLst/>
                        </a:rPr>
                        <a:t>（º）</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100" kern="0">
                          <a:effectLst/>
                        </a:rPr>
                        <a:t>120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100" kern="0">
                          <a:effectLst/>
                        </a:rPr>
                        <a:t>60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100" kern="0">
                          <a:effectLst/>
                        </a:rPr>
                        <a:t>60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100" kern="0">
                          <a:effectLst/>
                        </a:rPr>
                        <a:t>30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100" kern="0" dirty="0">
                          <a:effectLst/>
                        </a:rPr>
                        <a:t>24</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100" kern="0">
                          <a:effectLst/>
                        </a:rPr>
                        <a:t>12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08864603"/>
                  </a:ext>
                </a:extLst>
              </a:tr>
              <a:tr h="551086">
                <a:tc>
                  <a:txBody>
                    <a:bodyPr/>
                    <a:lstStyle/>
                    <a:p>
                      <a:pPr algn="ctr"/>
                      <a:r>
                        <a:rPr lang="zh-CN" sz="1100" kern="0">
                          <a:effectLst/>
                        </a:rPr>
                        <a:t>谐波</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100" kern="0" dirty="0">
                          <a:effectLst/>
                        </a:rPr>
                        <a:t>v=3k</a:t>
                      </a:r>
                      <a:r>
                        <a:rPr lang="zh-CN" sz="1100" kern="0" dirty="0">
                          <a:effectLst/>
                        </a:rPr>
                        <a:t>±</a:t>
                      </a:r>
                      <a:r>
                        <a:rPr lang="en-US" sz="1100" kern="0" dirty="0">
                          <a:effectLst/>
                        </a:rPr>
                        <a:t>1</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100" kern="0">
                          <a:effectLst/>
                        </a:rPr>
                        <a:t>v=6k</a:t>
                      </a:r>
                      <a:r>
                        <a:rPr lang="zh-CN" sz="1100" kern="0">
                          <a:effectLst/>
                        </a:rPr>
                        <a:t>±</a:t>
                      </a:r>
                      <a:r>
                        <a:rPr lang="en-US" sz="1100" kern="0">
                          <a:effectLst/>
                        </a:rPr>
                        <a:t>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100" kern="0">
                          <a:effectLst/>
                        </a:rPr>
                        <a:t>v=6k</a:t>
                      </a:r>
                      <a:r>
                        <a:rPr lang="zh-CN" sz="1100" kern="0">
                          <a:effectLst/>
                        </a:rPr>
                        <a:t>±</a:t>
                      </a:r>
                      <a:r>
                        <a:rPr lang="en-US" sz="1100" kern="0">
                          <a:effectLst/>
                        </a:rPr>
                        <a:t>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100" kern="0">
                          <a:effectLst/>
                        </a:rPr>
                        <a:t>v=12k</a:t>
                      </a:r>
                      <a:r>
                        <a:rPr lang="zh-CN" sz="1100" kern="0">
                          <a:effectLst/>
                        </a:rPr>
                        <a:t>±</a:t>
                      </a:r>
                      <a:r>
                        <a:rPr lang="en-US" sz="1100" kern="0">
                          <a:effectLst/>
                        </a:rPr>
                        <a:t>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100" kern="0">
                          <a:effectLst/>
                        </a:rPr>
                        <a:t>v=15k</a:t>
                      </a:r>
                      <a:r>
                        <a:rPr lang="zh-CN" sz="1100" kern="0">
                          <a:effectLst/>
                        </a:rPr>
                        <a:t>±</a:t>
                      </a:r>
                      <a:r>
                        <a:rPr lang="en-US" sz="1100" kern="0">
                          <a:effectLst/>
                        </a:rPr>
                        <a:t>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100" kern="0" dirty="0">
                          <a:effectLst/>
                        </a:rPr>
                        <a:t>v=30k</a:t>
                      </a:r>
                      <a:r>
                        <a:rPr lang="zh-CN" sz="1100" kern="0" dirty="0">
                          <a:effectLst/>
                        </a:rPr>
                        <a:t>±</a:t>
                      </a:r>
                      <a:r>
                        <a:rPr lang="en-US" sz="1100" kern="0" dirty="0">
                          <a:effectLst/>
                        </a:rPr>
                        <a:t>1</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853160303"/>
                  </a:ext>
                </a:extLst>
              </a:tr>
            </a:tbl>
          </a:graphicData>
        </a:graphic>
      </p:graphicFrame>
      <p:sp>
        <p:nvSpPr>
          <p:cNvPr id="5" name="Rectangle 2">
            <a:extLst>
              <a:ext uri="{FF2B5EF4-FFF2-40B4-BE49-F238E27FC236}">
                <a16:creationId xmlns:a16="http://schemas.microsoft.com/office/drawing/2014/main" id="{3CE20EF2-11D4-614C-9977-FFB43B43EB9D}"/>
              </a:ext>
            </a:extLst>
          </p:cNvPr>
          <p:cNvSpPr>
            <a:spLocks noGrp="1" noChangeArrowheads="1"/>
          </p:cNvSpPr>
          <p:nvPr>
            <p:ph type="title"/>
          </p:nvPr>
        </p:nvSpPr>
        <p:spPr>
          <a:xfrm>
            <a:off x="600074" y="343107"/>
            <a:ext cx="7732396" cy="514143"/>
          </a:xfrm>
        </p:spPr>
        <p:txBody>
          <a:bodyPr>
            <a:normAutofit/>
          </a:bodyPr>
          <a:lstStyle/>
          <a:p>
            <a:pPr>
              <a:defRPr/>
            </a:pPr>
            <a:r>
              <a:rPr lang="zh-CN" altLang="en-US" sz="2400" b="1" dirty="0"/>
              <a:t>任务三 多相电机</a:t>
            </a:r>
          </a:p>
        </p:txBody>
      </p:sp>
    </p:spTree>
    <p:extLst>
      <p:ext uri="{BB962C8B-B14F-4D97-AF65-F5344CB8AC3E}">
        <p14:creationId xmlns:p14="http://schemas.microsoft.com/office/powerpoint/2010/main" val="25709829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3CE20EF2-11D4-614C-9977-FFB43B43EB9D}"/>
              </a:ext>
            </a:extLst>
          </p:cNvPr>
          <p:cNvSpPr>
            <a:spLocks noGrp="1" noChangeArrowheads="1"/>
          </p:cNvSpPr>
          <p:nvPr>
            <p:ph type="title"/>
          </p:nvPr>
        </p:nvSpPr>
        <p:spPr>
          <a:xfrm>
            <a:off x="600074" y="343107"/>
            <a:ext cx="7732396" cy="514143"/>
          </a:xfrm>
        </p:spPr>
        <p:txBody>
          <a:bodyPr>
            <a:normAutofit/>
          </a:bodyPr>
          <a:lstStyle/>
          <a:p>
            <a:pPr>
              <a:defRPr/>
            </a:pPr>
            <a:r>
              <a:rPr lang="zh-CN" altLang="en-US" sz="2400" b="1" dirty="0"/>
              <a:t>任务三 多相电机</a:t>
            </a:r>
          </a:p>
        </p:txBody>
      </p:sp>
      <p:sp>
        <p:nvSpPr>
          <p:cNvPr id="6" name="矩形 5">
            <a:extLst>
              <a:ext uri="{FF2B5EF4-FFF2-40B4-BE49-F238E27FC236}">
                <a16:creationId xmlns:a16="http://schemas.microsoft.com/office/drawing/2014/main" id="{35695773-5893-3B4E-99B7-B30716DBB288}"/>
              </a:ext>
            </a:extLst>
          </p:cNvPr>
          <p:cNvSpPr>
            <a:spLocks noChangeArrowheads="1"/>
          </p:cNvSpPr>
          <p:nvPr/>
        </p:nvSpPr>
        <p:spPr bwMode="auto">
          <a:xfrm>
            <a:off x="600074" y="857250"/>
            <a:ext cx="7619587" cy="4187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四、多相电机变频调速系统的特点</a:t>
            </a:r>
            <a:endParaRPr lang="en-US" altLang="zh-CN" sz="1800" b="1"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zh-CN" altLang="en-US" dirty="0"/>
              <a:t>    </a:t>
            </a:r>
            <a:r>
              <a:rPr lang="zh-CN" altLang="zh-CN" dirty="0"/>
              <a:t>对于由多相逆变器驱动多相电机所构成的调速系统来说，因相数可变，增加了设计和控制自由度，能较好地实现电机本体与逆变器的最优匹配，充分发挥调速系统的整体性能和可靠性。所以，相比于三相电机调速系统，除了具有三相电机调速特性外，还有以下特点。</a:t>
            </a:r>
          </a:p>
          <a:p>
            <a:pPr>
              <a:lnSpc>
                <a:spcPct val="150000"/>
              </a:lnSpc>
            </a:pPr>
            <a:r>
              <a:rPr lang="zh-CN" altLang="zh-CN" dirty="0"/>
              <a:t>（</a:t>
            </a:r>
            <a:r>
              <a:rPr lang="en-US" altLang="zh-CN" dirty="0"/>
              <a:t>1</a:t>
            </a:r>
            <a:r>
              <a:rPr lang="zh-CN" altLang="zh-CN" dirty="0"/>
              <a:t>）实现低压大功率传动</a:t>
            </a:r>
          </a:p>
          <a:p>
            <a:pPr>
              <a:lnSpc>
                <a:spcPct val="150000"/>
              </a:lnSpc>
            </a:pPr>
            <a:r>
              <a:rPr lang="zh-CN" altLang="zh-CN" dirty="0"/>
              <a:t>在供电电压受限制的场合，采用多相电机调速系统是实现大功率的有效途径。通过增加相数分推电流和功率，降低了功率开关器件的电流和电压等级，同时也可以避免功率器件并联使用带来的动态和静态均流问题，提高了系统的可靠性</a:t>
            </a:r>
          </a:p>
          <a:p>
            <a:pPr>
              <a:lnSpc>
                <a:spcPct val="150000"/>
              </a:lnSpc>
            </a:pPr>
            <a:r>
              <a:rPr lang="zh-CN" altLang="zh-CN" dirty="0"/>
              <a:t>（</a:t>
            </a:r>
            <a:r>
              <a:rPr lang="en-US" altLang="zh-CN" dirty="0"/>
              <a:t>2</a:t>
            </a:r>
            <a:r>
              <a:rPr lang="zh-CN" altLang="zh-CN" dirty="0"/>
              <a:t>）提高调速系统的整体性能</a:t>
            </a:r>
          </a:p>
          <a:p>
            <a:pPr>
              <a:lnSpc>
                <a:spcPct val="150000"/>
              </a:lnSpc>
            </a:pPr>
            <a:r>
              <a:rPr lang="zh-CN" altLang="zh-CN" dirty="0"/>
              <a:t>多相电机相数增大，使得电机的谐波次数增大，幅值下降，有效地减小了电机的转矩脉动、噪声和振动并改善低速运行性能。另外，多相电机由于谐波幅值小，一般情况下不采用短距和分布绕组，故绕组系数大，使产生同样转矩的基波电流减小，定子的铜耗降低。对于感应电机来说，由于磁场谐波含量的降低，转子电流谐波减小，转子铜耗下降。</a:t>
            </a:r>
          </a:p>
        </p:txBody>
      </p:sp>
    </p:spTree>
    <p:extLst>
      <p:ext uri="{BB962C8B-B14F-4D97-AF65-F5344CB8AC3E}">
        <p14:creationId xmlns:p14="http://schemas.microsoft.com/office/powerpoint/2010/main" val="2521366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3CE20EF2-11D4-614C-9977-FFB43B43EB9D}"/>
              </a:ext>
            </a:extLst>
          </p:cNvPr>
          <p:cNvSpPr>
            <a:spLocks noGrp="1" noChangeArrowheads="1"/>
          </p:cNvSpPr>
          <p:nvPr>
            <p:ph type="title"/>
          </p:nvPr>
        </p:nvSpPr>
        <p:spPr>
          <a:xfrm>
            <a:off x="600074" y="343107"/>
            <a:ext cx="7732396" cy="514143"/>
          </a:xfrm>
        </p:spPr>
        <p:txBody>
          <a:bodyPr>
            <a:normAutofit/>
          </a:bodyPr>
          <a:lstStyle/>
          <a:p>
            <a:pPr>
              <a:defRPr/>
            </a:pPr>
            <a:r>
              <a:rPr lang="zh-CN" altLang="en-US" sz="2400" b="1" dirty="0"/>
              <a:t>任务三 多相电机</a:t>
            </a:r>
          </a:p>
        </p:txBody>
      </p:sp>
      <p:sp>
        <p:nvSpPr>
          <p:cNvPr id="2" name="矩形 1">
            <a:extLst>
              <a:ext uri="{FF2B5EF4-FFF2-40B4-BE49-F238E27FC236}">
                <a16:creationId xmlns:a16="http://schemas.microsoft.com/office/drawing/2014/main" id="{0364472C-8051-FA41-83D6-4E78CD8713C0}"/>
              </a:ext>
            </a:extLst>
          </p:cNvPr>
          <p:cNvSpPr/>
          <p:nvPr/>
        </p:nvSpPr>
        <p:spPr>
          <a:xfrm>
            <a:off x="600074" y="1054092"/>
            <a:ext cx="7540487" cy="3483069"/>
          </a:xfrm>
          <a:prstGeom prst="rect">
            <a:avLst/>
          </a:prstGeom>
        </p:spPr>
        <p:txBody>
          <a:bodyPr wrap="square">
            <a:spAutoFit/>
          </a:bodyPr>
          <a:lstStyle/>
          <a:p>
            <a:pPr>
              <a:lnSpc>
                <a:spcPct val="150000"/>
              </a:lnSpc>
            </a:pPr>
            <a:r>
              <a:rPr lang="zh-CN" altLang="zh-CN" dirty="0"/>
              <a:t>（</a:t>
            </a:r>
            <a:r>
              <a:rPr lang="en-US" altLang="zh-CN" dirty="0"/>
              <a:t>3</a:t>
            </a:r>
            <a:r>
              <a:rPr lang="zh-CN" altLang="zh-CN" dirty="0"/>
              <a:t>）容错能力更强，可靠性高</a:t>
            </a:r>
          </a:p>
          <a:p>
            <a:pPr>
              <a:lnSpc>
                <a:spcPct val="150000"/>
              </a:lnSpc>
            </a:pPr>
            <a:r>
              <a:rPr lang="zh-CN" altLang="zh-CN" dirty="0"/>
              <a:t>由于相数多，当有一相甚至几相出现故障时，电机仍然能够正常起动并降低功率运行，适时适当的控制策略可以维持较高的性能运行。</a:t>
            </a:r>
          </a:p>
          <a:p>
            <a:pPr>
              <a:lnSpc>
                <a:spcPct val="150000"/>
              </a:lnSpc>
            </a:pPr>
            <a:r>
              <a:rPr lang="zh-CN" altLang="zh-CN" dirty="0"/>
              <a:t>（</a:t>
            </a:r>
            <a:r>
              <a:rPr lang="en-US" altLang="zh-CN" dirty="0"/>
              <a:t>4</a:t>
            </a:r>
            <a:r>
              <a:rPr lang="zh-CN" altLang="zh-CN" dirty="0"/>
              <a:t>）更多的控制自由度</a:t>
            </a:r>
          </a:p>
          <a:p>
            <a:pPr>
              <a:lnSpc>
                <a:spcPct val="150000"/>
              </a:lnSpc>
            </a:pPr>
            <a:r>
              <a:rPr lang="zh-CN" altLang="zh-CN" dirty="0"/>
              <a:t>随着相数的增加，电压空间矢量的个数成指数增加，为电压型逆变器的空间矢量脉宽调制控制等先进控制策略提供了充足的控制资源。例如，多相电机的直接转矩控制性能比三相电机有较大的提高。</a:t>
            </a:r>
          </a:p>
          <a:p>
            <a:pPr>
              <a:lnSpc>
                <a:spcPct val="150000"/>
              </a:lnSpc>
            </a:pPr>
            <a:r>
              <a:rPr lang="zh-CN" altLang="zh-CN" dirty="0"/>
              <a:t>尽管多相电机及其调速系统具有诸多优点，但与三相电机调速系统相比，在通用场合的应用中并没有多大优势，三相电机调速仍然占据主流地位。其原因是随着相数的增加，电机结构复杂，成本增加。由于每相一般至少需采用一个桥臂进行驱动，功率开关器件的数量成倍增加，成本较高。因此，多相电机适合应用于大功率或可靠性要求高的场合。</a:t>
            </a:r>
          </a:p>
        </p:txBody>
      </p:sp>
    </p:spTree>
    <p:extLst>
      <p:ext uri="{BB962C8B-B14F-4D97-AF65-F5344CB8AC3E}">
        <p14:creationId xmlns:p14="http://schemas.microsoft.com/office/powerpoint/2010/main" val="29046521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A_文本框 37"/>
          <p:cNvSpPr>
            <a:spLocks noChangeArrowheads="1"/>
          </p:cNvSpPr>
          <p:nvPr>
            <p:custDataLst>
              <p:tags r:id="rId1"/>
            </p:custDataLst>
          </p:nvPr>
        </p:nvSpPr>
        <p:spPr bwMode="auto">
          <a:xfrm>
            <a:off x="1907027" y="2110889"/>
            <a:ext cx="5221484" cy="744430"/>
          </a:xfrm>
          <a:prstGeom prst="rect">
            <a:avLst/>
          </a:prstGeom>
          <a:noFill/>
          <a:ln>
            <a:noFill/>
          </a:ln>
        </p:spPr>
        <p:txBody>
          <a:bodyPr wrap="square" lIns="51430" tIns="25715" rIns="51430" bIns="25715">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defTabSz="685165">
              <a:spcBef>
                <a:spcPct val="0"/>
              </a:spcBef>
              <a:buNone/>
              <a:defRPr/>
            </a:pPr>
            <a:r>
              <a:rPr lang="zh-CN" altLang="en-US" sz="4500" b="1" dirty="0">
                <a:solidFill>
                  <a:srgbClr val="004C41"/>
                </a:solidFill>
                <a:latin typeface="+mn-lt"/>
                <a:ea typeface="+mn-ea"/>
                <a:cs typeface="+mn-ea"/>
                <a:sym typeface="+mn-lt"/>
              </a:rPr>
              <a:t>谢谢！</a:t>
            </a:r>
          </a:p>
        </p:txBody>
      </p:sp>
      <p:sp>
        <p:nvSpPr>
          <p:cNvPr id="2" name="矩形 1"/>
          <p:cNvSpPr/>
          <p:nvPr/>
        </p:nvSpPr>
        <p:spPr>
          <a:xfrm>
            <a:off x="6360539" y="4083957"/>
            <a:ext cx="2783490" cy="1059543"/>
          </a:xfrm>
          <a:prstGeom prst="rect">
            <a:avLst/>
          </a:prstGeom>
          <a:gradFill flip="none" rotWithShape="1">
            <a:gsLst>
              <a:gs pos="2000">
                <a:srgbClr val="00382E"/>
              </a:gs>
              <a:gs pos="97248">
                <a:srgbClr val="004C41"/>
              </a:gs>
              <a:gs pos="58000">
                <a:srgbClr val="009900"/>
              </a:gs>
              <a:gs pos="39000">
                <a:srgbClr val="0099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0" y="8316"/>
            <a:ext cx="2568865" cy="1059543"/>
          </a:xfrm>
          <a:prstGeom prst="rect">
            <a:avLst/>
          </a:prstGeom>
          <a:gradFill flip="none" rotWithShape="1">
            <a:gsLst>
              <a:gs pos="2000">
                <a:srgbClr val="00382E"/>
              </a:gs>
              <a:gs pos="97248">
                <a:srgbClr val="004C41"/>
              </a:gs>
              <a:gs pos="58000">
                <a:srgbClr val="009900"/>
              </a:gs>
              <a:gs pos="39000">
                <a:srgbClr val="0099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750" fill="hold"/>
                                        <p:tgtEl>
                                          <p:spTgt spid="18"/>
                                        </p:tgtEl>
                                        <p:attrNameLst>
                                          <p:attrName>ppt_w</p:attrName>
                                        </p:attrNameLst>
                                      </p:cBhvr>
                                      <p:tavLst>
                                        <p:tav tm="0">
                                          <p:val>
                                            <p:fltVal val="0"/>
                                          </p:val>
                                        </p:tav>
                                        <p:tav tm="100000">
                                          <p:val>
                                            <p:strVal val="#ppt_w"/>
                                          </p:val>
                                        </p:tav>
                                      </p:tavLst>
                                    </p:anim>
                                    <p:anim calcmode="lin" valueType="num">
                                      <p:cBhvr>
                                        <p:cTn id="8" dur="750" fill="hold"/>
                                        <p:tgtEl>
                                          <p:spTgt spid="18"/>
                                        </p:tgtEl>
                                        <p:attrNameLst>
                                          <p:attrName>ppt_h</p:attrName>
                                        </p:attrNameLst>
                                      </p:cBhvr>
                                      <p:tavLst>
                                        <p:tav tm="0">
                                          <p:val>
                                            <p:fltVal val="0"/>
                                          </p:val>
                                        </p:tav>
                                        <p:tav tm="100000">
                                          <p:val>
                                            <p:strVal val="#ppt_h"/>
                                          </p:val>
                                        </p:tav>
                                      </p:tavLst>
                                    </p:anim>
                                    <p:animEffect transition="in" filter="fade">
                                      <p:cBhvr>
                                        <p:cTn id="9"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3" y="960588"/>
            <a:ext cx="7873177" cy="2363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本项目共有</a:t>
            </a:r>
            <a:r>
              <a:rPr lang="en-US" altLang="zh-CN"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个任务</a:t>
            </a: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任务</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zh-CN" dirty="0"/>
              <a:t>双机械端口能量变换器</a:t>
            </a:r>
            <a:r>
              <a:rPr lang="zh-CN" altLang="zh-CN" sz="1400" dirty="0"/>
              <a:t> </a:t>
            </a:r>
            <a:endPar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任务</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混合励磁电机</a:t>
            </a:r>
            <a:endPar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任务</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多相电机</a:t>
            </a:r>
            <a:endPar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zh-CN" dirty="0"/>
              <a:t>通过</a:t>
            </a:r>
            <a:r>
              <a:rPr lang="en-US" altLang="zh-CN" dirty="0"/>
              <a:t>3</a:t>
            </a:r>
            <a:r>
              <a:rPr lang="zh-CN" altLang="zh-CN" dirty="0"/>
              <a:t>个任务的学习，了解双机械端口能量变换器的结构与工作原理</a:t>
            </a:r>
            <a:r>
              <a:rPr lang="zh-CN" altLang="en-US" dirty="0"/>
              <a:t>；</a:t>
            </a:r>
            <a:r>
              <a:rPr lang="zh-CN" altLang="zh-CN" dirty="0"/>
              <a:t>了解混合励磁电机的结构与工作原理；了解多相电机的结构与工作原理。</a:t>
            </a:r>
          </a:p>
          <a:p>
            <a:pPr algn="just">
              <a:lnSpc>
                <a:spcPct val="150000"/>
              </a:lnSpc>
            </a:pPr>
            <a:endPar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a:t>项目描述</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543885610"/>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4" y="960588"/>
            <a:ext cx="7573866" cy="2385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学习目标</a:t>
            </a: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知识目标</a:t>
            </a:r>
          </a:p>
          <a:p>
            <a:pPr algn="just">
              <a:lnSpc>
                <a:spcPct val="150000"/>
              </a:lnSpc>
            </a:pPr>
            <a:r>
              <a:rPr lang="zh-CN" altLang="zh-CN" sz="1400" spc="1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zh-CN" sz="1400" spc="100" dirty="0">
                <a:latin typeface="微软雅黑" panose="020B0503020204020204" pitchFamily="34" charset="-122"/>
                <a:ea typeface="微软雅黑" panose="020B0503020204020204" pitchFamily="34" charset="-122"/>
                <a:cs typeface="微软雅黑" panose="020B0503020204020204" pitchFamily="34" charset="-122"/>
              </a:rPr>
              <a:t>）能够描述双机械端口能量变换器的结构。</a:t>
            </a:r>
          </a:p>
          <a:p>
            <a:pPr algn="just">
              <a:lnSpc>
                <a:spcPct val="150000"/>
              </a:lnSpc>
            </a:pPr>
            <a:r>
              <a:rPr lang="zh-CN" altLang="zh-CN" sz="1400" spc="1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zh-CN" sz="1400" spc="100" dirty="0">
                <a:latin typeface="微软雅黑" panose="020B0503020204020204" pitchFamily="34" charset="-122"/>
                <a:ea typeface="微软雅黑" panose="020B0503020204020204" pitchFamily="34" charset="-122"/>
                <a:cs typeface="微软雅黑" panose="020B0503020204020204" pitchFamily="34" charset="-122"/>
              </a:rPr>
              <a:t>）能够描述双机械端口能量变换器的工作原理。</a:t>
            </a:r>
          </a:p>
          <a:p>
            <a:pPr algn="just">
              <a:lnSpc>
                <a:spcPct val="150000"/>
              </a:lnSpc>
            </a:pPr>
            <a:r>
              <a:rPr lang="zh-CN" altLang="zh-CN" sz="1400" spc="100" dirty="0">
                <a:latin typeface="微软雅黑" panose="020B0503020204020204" pitchFamily="34" charset="-122"/>
                <a:ea typeface="微软雅黑" panose="020B0503020204020204" pitchFamily="34" charset="-122"/>
                <a:cs typeface="微软雅黑" panose="020B0503020204020204" pitchFamily="34" charset="-122"/>
              </a:rPr>
              <a:t>能力目标</a:t>
            </a:r>
          </a:p>
          <a:p>
            <a:pPr algn="just">
              <a:lnSpc>
                <a:spcPct val="150000"/>
              </a:lnSpc>
            </a:pPr>
            <a:r>
              <a:rPr lang="zh-CN" altLang="zh-CN" sz="1400" spc="100" dirty="0">
                <a:latin typeface="微软雅黑" panose="020B0503020204020204" pitchFamily="34" charset="-122"/>
                <a:ea typeface="微软雅黑" panose="020B0503020204020204" pitchFamily="34" charset="-122"/>
                <a:cs typeface="微软雅黑" panose="020B0503020204020204" pitchFamily="34" charset="-122"/>
              </a:rPr>
              <a:t>能够归纳并分析双机械端口能量变换器的控制策略。</a:t>
            </a:r>
          </a:p>
          <a:p>
            <a:pPr algn="just">
              <a:lnSpc>
                <a:spcPct val="150000"/>
              </a:lnSpc>
            </a:pPr>
            <a:endPar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eaLnBrk="1" hangingPunct="1">
              <a:defRPr/>
            </a:pPr>
            <a:r>
              <a:rPr lang="zh-CN" altLang="en-US" sz="2400" b="1" dirty="0"/>
              <a:t>任务一  双机械端口能量变换器</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502819" y="1010015"/>
            <a:ext cx="4434941" cy="3678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一、</a:t>
            </a:r>
            <a:r>
              <a:rPr lang="zh-CN" altLang="zh-CN" sz="1800" b="1" spc="100" dirty="0">
                <a:latin typeface="微软雅黑" panose="020B0503020204020204" pitchFamily="34" charset="-122"/>
                <a:ea typeface="微软雅黑" panose="020B0503020204020204" pitchFamily="34" charset="-122"/>
                <a:cs typeface="微软雅黑" panose="020B0503020204020204" pitchFamily="34" charset="-122"/>
              </a:rPr>
              <a:t>双机械端口能量变换器结构</a:t>
            </a:r>
            <a:endPar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     </a:t>
            </a:r>
            <a:r>
              <a:rPr lang="en-US" altLang="zh-CN" sz="1400" spc="100" dirty="0" err="1">
                <a:latin typeface="微软雅黑" panose="020B0503020204020204" pitchFamily="34" charset="-122"/>
                <a:ea typeface="微软雅黑" panose="020B0503020204020204" pitchFamily="34" charset="-122"/>
                <a:cs typeface="微软雅黑" panose="020B0503020204020204" pitchFamily="34" charset="-122"/>
              </a:rPr>
              <a:t>Dmp</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rPr>
              <a:t>-EVT</a:t>
            </a:r>
            <a:r>
              <a:rPr lang="zh-CN" altLang="zh-CN" sz="1400" spc="100" dirty="0">
                <a:latin typeface="微软雅黑" panose="020B0503020204020204" pitchFamily="34" charset="-122"/>
                <a:ea typeface="微软雅黑" panose="020B0503020204020204" pitchFamily="34" charset="-122"/>
                <a:cs typeface="微软雅黑" panose="020B0503020204020204" pitchFamily="34" charset="-122"/>
              </a:rPr>
              <a:t>由混合磁路内电机（内电枢转子和外永磁转子）和外电机（定子和外永磁转子）以及输入、输出两根转轴组成，结构如图所示。</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rPr>
              <a:t>ICE</a:t>
            </a:r>
            <a:r>
              <a:rPr lang="zh-CN" altLang="zh-CN" sz="1400" spc="100" dirty="0">
                <a:latin typeface="微软雅黑" panose="020B0503020204020204" pitchFamily="34" charset="-122"/>
                <a:ea typeface="微软雅黑" panose="020B0503020204020204" pitchFamily="34" charset="-122"/>
                <a:cs typeface="微软雅黑" panose="020B0503020204020204" pitchFamily="34" charset="-122"/>
              </a:rPr>
              <a:t>通过输入轴与内电枢转子连接，外永磁转子通过输出轴与驱动桥连接。电力电子变换器直流侧接蓄电池（电端口），内转子采用三相绕线式绕组，通过集电环将转差功率通过电力电子变换器向蓄电池充电或直接送到外侧的定子。外转子内、外两侧分别装有永久磁钢，通过内、外转子气隙磁场与内转子、定子交换电磁能量。</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a:t>任务一 双机械端口能量变换器</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内容占位符 138243" descr="1c">
            <a:extLst>
              <a:ext uri="{FF2B5EF4-FFF2-40B4-BE49-F238E27FC236}">
                <a16:creationId xmlns:a16="http://schemas.microsoft.com/office/drawing/2014/main" id="{C3D2A68C-BB15-9543-B02B-4E8233510540}"/>
              </a:ext>
            </a:extLst>
          </p:cNvPr>
          <p:cNvPicPr/>
          <p:nvPr/>
        </p:nvPicPr>
        <p:blipFill>
          <a:blip r:embed="rId3">
            <a:extLst>
              <a:ext uri="{28A0092B-C50C-407E-A947-70E740481C1C}">
                <a14:useLocalDpi xmlns:a14="http://schemas.microsoft.com/office/drawing/2010/main" val="0"/>
              </a:ext>
            </a:extLst>
          </a:blip>
          <a:srcRect r="6972"/>
          <a:stretch>
            <a:fillRect/>
          </a:stretch>
        </p:blipFill>
        <p:spPr bwMode="auto">
          <a:xfrm>
            <a:off x="4937760" y="1319544"/>
            <a:ext cx="3944595" cy="2504411"/>
          </a:xfrm>
          <a:prstGeom prst="rect">
            <a:avLst/>
          </a:prstGeom>
          <a:solidFill>
            <a:schemeClr val="bg1"/>
          </a:solidFill>
        </p:spPr>
      </p:pic>
    </p:spTree>
    <p:extLst>
      <p:ext uri="{BB962C8B-B14F-4D97-AF65-F5344CB8AC3E}">
        <p14:creationId xmlns:p14="http://schemas.microsoft.com/office/powerpoint/2010/main" val="382650156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00074" y="939253"/>
            <a:ext cx="5140411" cy="4128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二、</a:t>
            </a:r>
            <a:r>
              <a:rPr lang="zh-CN" altLang="zh-CN" sz="1800" b="1" spc="100" dirty="0">
                <a:latin typeface="微软雅黑" panose="020B0503020204020204" pitchFamily="34" charset="-122"/>
                <a:ea typeface="微软雅黑" panose="020B0503020204020204" pitchFamily="34" charset="-122"/>
                <a:cs typeface="微软雅黑" panose="020B0503020204020204" pitchFamily="34" charset="-122"/>
              </a:rPr>
              <a:t>双机械端口能量变换器</a:t>
            </a: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rPr>
              <a:t>工作原理</a:t>
            </a:r>
            <a:endPar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zh-CN" altLang="en-US" dirty="0"/>
              <a:t>    </a:t>
            </a:r>
            <a:r>
              <a:rPr lang="zh-CN" altLang="zh-CN" dirty="0"/>
              <a:t>双机械端口能量变换器的功率分配如图</a:t>
            </a:r>
            <a:r>
              <a:rPr lang="en-US" altLang="zh-CN" dirty="0"/>
              <a:t>4-1-3</a:t>
            </a:r>
            <a:r>
              <a:rPr lang="zh-CN" altLang="zh-CN" dirty="0"/>
              <a:t>所示，</a:t>
            </a:r>
            <a:r>
              <a:rPr lang="en-US" altLang="zh-CN" dirty="0"/>
              <a:t>P</a:t>
            </a:r>
            <a:r>
              <a:rPr lang="en-US" altLang="zh-CN" baseline="-25000" dirty="0"/>
              <a:t>m1</a:t>
            </a:r>
            <a:r>
              <a:rPr lang="zh-CN" altLang="zh-CN" dirty="0"/>
              <a:t>为内燃机输出给</a:t>
            </a:r>
            <a:r>
              <a:rPr lang="en-US" altLang="zh-CN" dirty="0"/>
              <a:t>EVT</a:t>
            </a:r>
            <a:r>
              <a:rPr lang="zh-CN" altLang="zh-CN" dirty="0"/>
              <a:t>内转子的机械功率，</a:t>
            </a:r>
            <a:r>
              <a:rPr lang="en-US" altLang="zh-CN" dirty="0"/>
              <a:t>T</a:t>
            </a:r>
            <a:r>
              <a:rPr lang="en-US" altLang="zh-CN" baseline="-25000" dirty="0"/>
              <a:t>m1</a:t>
            </a:r>
            <a:r>
              <a:rPr lang="zh-CN" altLang="zh-CN" dirty="0"/>
              <a:t>为内燃机的机械转矩，ω</a:t>
            </a:r>
            <a:r>
              <a:rPr lang="en-US" altLang="zh-CN" baseline="-25000" dirty="0"/>
              <a:t>m1</a:t>
            </a:r>
            <a:r>
              <a:rPr lang="zh-CN" altLang="zh-CN" dirty="0"/>
              <a:t>为内转子旋转速度。</a:t>
            </a:r>
            <a:r>
              <a:rPr lang="en-US" altLang="zh-CN" dirty="0"/>
              <a:t>P</a:t>
            </a:r>
            <a:r>
              <a:rPr lang="en-US" altLang="zh-CN" baseline="-25000" dirty="0"/>
              <a:t>e</a:t>
            </a:r>
            <a:r>
              <a:rPr lang="zh-CN" altLang="zh-CN" dirty="0"/>
              <a:t>为内转子绕组中的转差功率，</a:t>
            </a:r>
            <a:r>
              <a:rPr lang="en-US" altLang="zh-CN" dirty="0"/>
              <a:t>P</a:t>
            </a:r>
            <a:r>
              <a:rPr lang="en-US" altLang="zh-CN" baseline="-25000" dirty="0"/>
              <a:t>a</a:t>
            </a:r>
            <a:r>
              <a:rPr lang="zh-CN" altLang="zh-CN" dirty="0"/>
              <a:t>为内转子通过气隙传递给外转子的的电磁功率，ω</a:t>
            </a:r>
            <a:r>
              <a:rPr lang="en-US" altLang="zh-CN" dirty="0"/>
              <a:t>m2</a:t>
            </a:r>
            <a:r>
              <a:rPr lang="zh-CN" altLang="zh-CN" dirty="0"/>
              <a:t>为外转子旋转速度，</a:t>
            </a:r>
            <a:r>
              <a:rPr lang="en-US" altLang="zh-CN" dirty="0"/>
              <a:t>P</a:t>
            </a:r>
            <a:r>
              <a:rPr lang="en-US" altLang="zh-CN" baseline="-25000" dirty="0"/>
              <a:t>m2</a:t>
            </a:r>
            <a:r>
              <a:rPr lang="zh-CN" altLang="zh-CN" dirty="0"/>
              <a:t>为外转子输出的机械功率，</a:t>
            </a:r>
            <a:r>
              <a:rPr lang="en-US" altLang="zh-CN" dirty="0"/>
              <a:t>T</a:t>
            </a:r>
            <a:r>
              <a:rPr lang="en-US" altLang="zh-CN" baseline="-25000" dirty="0"/>
              <a:t>m2</a:t>
            </a:r>
            <a:r>
              <a:rPr lang="zh-CN" altLang="zh-CN" dirty="0"/>
              <a:t>为外转子输出的机械转矩。</a:t>
            </a:r>
            <a:r>
              <a:rPr lang="en-US" altLang="zh-CN" dirty="0"/>
              <a:t>T</a:t>
            </a:r>
            <a:r>
              <a:rPr lang="en-US" altLang="zh-CN" baseline="-25000" dirty="0"/>
              <a:t>f1</a:t>
            </a:r>
            <a:r>
              <a:rPr lang="zh-CN" altLang="zh-CN" dirty="0"/>
              <a:t>和</a:t>
            </a:r>
            <a:r>
              <a:rPr lang="en-US" altLang="zh-CN" dirty="0"/>
              <a:t>T</a:t>
            </a:r>
            <a:r>
              <a:rPr lang="en-US" altLang="zh-CN" baseline="-25000" dirty="0"/>
              <a:t>f2</a:t>
            </a:r>
            <a:r>
              <a:rPr lang="zh-CN" altLang="zh-CN" dirty="0"/>
              <a:t>分别为内气隙和外气隙传递的电磁转矩。</a:t>
            </a:r>
          </a:p>
          <a:p>
            <a:pPr>
              <a:lnSpc>
                <a:spcPct val="150000"/>
              </a:lnSpc>
            </a:pPr>
            <a:r>
              <a:rPr lang="zh-CN" altLang="en-US" dirty="0"/>
              <a:t>    </a:t>
            </a:r>
            <a:r>
              <a:rPr lang="zh-CN" altLang="zh-CN" dirty="0"/>
              <a:t>内燃机直接连接到输入端口，通过内、外电机的协调控制，使其始终运行在最佳效率点（恒定的功率</a:t>
            </a:r>
            <a:r>
              <a:rPr lang="en-US" altLang="zh-CN" dirty="0"/>
              <a:t>P</a:t>
            </a:r>
            <a:r>
              <a:rPr lang="en-US" altLang="zh-CN" baseline="-25000" dirty="0"/>
              <a:t>m1</a:t>
            </a:r>
            <a:r>
              <a:rPr lang="zh-CN" altLang="zh-CN" dirty="0"/>
              <a:t>、转速ω</a:t>
            </a:r>
            <a:r>
              <a:rPr lang="en-US" altLang="zh-CN" baseline="-25000" dirty="0"/>
              <a:t>m1</a:t>
            </a:r>
            <a:r>
              <a:rPr lang="zh-CN" altLang="zh-CN" dirty="0"/>
              <a:t>和转矩</a:t>
            </a:r>
            <a:r>
              <a:rPr lang="en-US" altLang="zh-CN" dirty="0"/>
              <a:t>t</a:t>
            </a:r>
            <a:r>
              <a:rPr lang="en-US" altLang="zh-CN" baseline="-25000" dirty="0"/>
              <a:t>m1</a:t>
            </a:r>
            <a:r>
              <a:rPr lang="zh-CN" altLang="zh-CN" dirty="0"/>
              <a:t>）。输出端口直接连接到负載机械，其转速和转矩取决于负载的工况（随时变化的功率</a:t>
            </a:r>
            <a:r>
              <a:rPr lang="en-US" altLang="zh-CN" dirty="0"/>
              <a:t>P</a:t>
            </a:r>
            <a:r>
              <a:rPr lang="en-US" altLang="zh-CN" baseline="-25000" dirty="0"/>
              <a:t>m2</a:t>
            </a:r>
            <a:r>
              <a:rPr lang="zh-CN" altLang="zh-CN" dirty="0"/>
              <a:t>、转速ω</a:t>
            </a:r>
            <a:r>
              <a:rPr lang="en-US" altLang="zh-CN" baseline="-25000" dirty="0"/>
              <a:t>m2</a:t>
            </a:r>
            <a:r>
              <a:rPr lang="zh-CN" altLang="zh-CN" dirty="0"/>
              <a:t>和转矩</a:t>
            </a:r>
            <a:r>
              <a:rPr lang="en-US" altLang="zh-CN" dirty="0"/>
              <a:t>T</a:t>
            </a:r>
            <a:r>
              <a:rPr lang="en-US" altLang="zh-CN" baseline="-25000" dirty="0"/>
              <a:t>m2</a:t>
            </a:r>
            <a:r>
              <a:rPr lang="zh-CN" altLang="zh-CN" dirty="0"/>
              <a:t>）。内、外电机控制器分别控制内、外两个电机的电磁功率的流向和大小。</a:t>
            </a:r>
          </a:p>
          <a:p>
            <a:endPar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a:t>任务一 双机械端口能量变换器</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内容占位符 141315">
            <a:extLst>
              <a:ext uri="{FF2B5EF4-FFF2-40B4-BE49-F238E27FC236}">
                <a16:creationId xmlns:a16="http://schemas.microsoft.com/office/drawing/2014/main" id="{A334FE57-F6B9-744D-A218-7C0669FE835C}"/>
              </a:ext>
            </a:extLst>
          </p:cNvPr>
          <p:cNvPicPr/>
          <p:nvPr/>
        </p:nvPicPr>
        <p:blipFill>
          <a:blip r:embed="rId3">
            <a:lum bright="-20000" contrast="40000"/>
            <a:extLst>
              <a:ext uri="{28A0092B-C50C-407E-A947-70E740481C1C}">
                <a14:useLocalDpi xmlns:a14="http://schemas.microsoft.com/office/drawing/2010/main" val="0"/>
              </a:ext>
            </a:extLst>
          </a:blip>
          <a:srcRect r="1208"/>
          <a:stretch>
            <a:fillRect/>
          </a:stretch>
        </p:blipFill>
        <p:spPr bwMode="auto">
          <a:xfrm>
            <a:off x="5740484" y="1636296"/>
            <a:ext cx="3403515" cy="2315266"/>
          </a:xfrm>
          <a:prstGeom prst="rect">
            <a:avLst/>
          </a:prstGeom>
          <a:noFill/>
          <a:ln w="9525">
            <a:noFill/>
          </a:ln>
        </p:spPr>
      </p:pic>
    </p:spTree>
    <p:extLst>
      <p:ext uri="{BB962C8B-B14F-4D97-AF65-F5344CB8AC3E}">
        <p14:creationId xmlns:p14="http://schemas.microsoft.com/office/powerpoint/2010/main" val="81940240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00074" y="857250"/>
            <a:ext cx="4137413" cy="4187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二、</a:t>
            </a:r>
            <a:r>
              <a:rPr lang="zh-CN" altLang="zh-CN" sz="1800" b="1" spc="100" dirty="0">
                <a:latin typeface="微软雅黑" panose="020B0503020204020204" pitchFamily="34" charset="-122"/>
                <a:ea typeface="微软雅黑" panose="020B0503020204020204" pitchFamily="34" charset="-122"/>
                <a:cs typeface="微软雅黑" panose="020B0503020204020204" pitchFamily="34" charset="-122"/>
              </a:rPr>
              <a:t>双机械端口能量变换器</a:t>
            </a: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rPr>
              <a:t>工作原理</a:t>
            </a:r>
            <a:endPar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zh-CN" altLang="en-US" dirty="0"/>
              <a:t>    </a:t>
            </a:r>
            <a:r>
              <a:rPr lang="en-US" altLang="zh-CN" dirty="0"/>
              <a:t>P</a:t>
            </a:r>
            <a:r>
              <a:rPr lang="en-US" altLang="zh-CN" baseline="-25000" dirty="0"/>
              <a:t>e</a:t>
            </a:r>
            <a:r>
              <a:rPr lang="zh-CN" altLang="zh-CN" dirty="0"/>
              <a:t>通过电力电子变换器送到</a:t>
            </a:r>
            <a:r>
              <a:rPr lang="en-US" altLang="zh-CN" dirty="0"/>
              <a:t>EVT</a:t>
            </a:r>
            <a:r>
              <a:rPr lang="zh-CN" altLang="zh-CN" dirty="0"/>
              <a:t>的定子中，然后通过外电机气隙传送给外转子，外电机气隙的电磁转矩为</a:t>
            </a:r>
            <a:r>
              <a:rPr lang="en-US" altLang="zh-CN" dirty="0"/>
              <a:t>T</a:t>
            </a:r>
            <a:r>
              <a:rPr lang="en-US" altLang="zh-CN" baseline="-25000" dirty="0"/>
              <a:t>f2</a:t>
            </a:r>
            <a:r>
              <a:rPr lang="zh-CN" altLang="zh-CN" dirty="0"/>
              <a:t>，外转子的机械转矩</a:t>
            </a:r>
            <a:r>
              <a:rPr lang="en-US" altLang="zh-CN" dirty="0"/>
              <a:t>T</a:t>
            </a:r>
            <a:r>
              <a:rPr lang="en-US" altLang="zh-CN" baseline="-25000" dirty="0"/>
              <a:t>m2</a:t>
            </a:r>
            <a:r>
              <a:rPr lang="zh-CN" altLang="zh-CN" dirty="0"/>
              <a:t>，应该为内电机的电磁转矩</a:t>
            </a:r>
            <a:r>
              <a:rPr lang="en-US" altLang="zh-CN" dirty="0"/>
              <a:t>T</a:t>
            </a:r>
            <a:r>
              <a:rPr lang="en-US" altLang="zh-CN" baseline="-25000" dirty="0"/>
              <a:t>f1</a:t>
            </a:r>
            <a:r>
              <a:rPr lang="zh-CN" altLang="zh-CN" dirty="0"/>
              <a:t>和外电机的电磁转矩</a:t>
            </a:r>
            <a:r>
              <a:rPr lang="en-US" altLang="zh-CN" dirty="0"/>
              <a:t>T</a:t>
            </a:r>
            <a:r>
              <a:rPr lang="en-US" altLang="zh-CN" baseline="-25000" dirty="0"/>
              <a:t>f2</a:t>
            </a:r>
            <a:r>
              <a:rPr lang="zh-CN" altLang="zh-CN" dirty="0"/>
              <a:t>共同提供，且内电机的电磁转矩</a:t>
            </a:r>
            <a:r>
              <a:rPr lang="en-US" altLang="zh-CN" dirty="0"/>
              <a:t>T</a:t>
            </a:r>
            <a:r>
              <a:rPr lang="en-US" altLang="zh-CN" baseline="-25000" dirty="0"/>
              <a:t>f1</a:t>
            </a:r>
            <a:r>
              <a:rPr lang="zh-CN" altLang="zh-CN" dirty="0"/>
              <a:t>等于内燃机</a:t>
            </a:r>
            <a:r>
              <a:rPr lang="en-US" altLang="zh-CN" dirty="0"/>
              <a:t>T</a:t>
            </a:r>
            <a:r>
              <a:rPr lang="en-US" altLang="zh-CN" baseline="-25000" dirty="0"/>
              <a:t>m1</a:t>
            </a:r>
            <a:r>
              <a:rPr lang="zh-CN" altLang="zh-CN" dirty="0"/>
              <a:t>的输出转矩并可得出</a:t>
            </a:r>
            <a:r>
              <a:rPr lang="en-US" altLang="zh-CN" dirty="0"/>
              <a:t>T</a:t>
            </a:r>
            <a:r>
              <a:rPr lang="en-US" altLang="zh-CN" baseline="-25000" dirty="0"/>
              <a:t>m1</a:t>
            </a:r>
            <a:r>
              <a:rPr lang="zh-CN" altLang="zh-CN" dirty="0"/>
              <a:t>与</a:t>
            </a:r>
            <a:r>
              <a:rPr lang="en-US" altLang="zh-CN" dirty="0"/>
              <a:t>T</a:t>
            </a:r>
            <a:r>
              <a:rPr lang="en-US" altLang="zh-CN" baseline="-25000" dirty="0"/>
              <a:t>m2</a:t>
            </a:r>
            <a:r>
              <a:rPr lang="zh-CN" altLang="zh-CN" dirty="0"/>
              <a:t>的关系。</a:t>
            </a:r>
          </a:p>
          <a:p>
            <a:pPr>
              <a:lnSpc>
                <a:spcPct val="150000"/>
              </a:lnSpc>
            </a:pPr>
            <a:r>
              <a:rPr lang="zh-CN" altLang="en-US" dirty="0"/>
              <a:t>    </a:t>
            </a:r>
            <a:r>
              <a:rPr lang="zh-CN" altLang="zh-CN" dirty="0"/>
              <a:t>上述分析表明，在ω</a:t>
            </a:r>
            <a:r>
              <a:rPr lang="en-US" altLang="zh-CN" baseline="-25000" dirty="0"/>
              <a:t>m2</a:t>
            </a:r>
            <a:r>
              <a:rPr lang="en-US" altLang="zh-CN" dirty="0"/>
              <a:t>=</a:t>
            </a:r>
            <a:r>
              <a:rPr lang="zh-CN" altLang="zh-CN" dirty="0"/>
              <a:t>ω</a:t>
            </a:r>
            <a:r>
              <a:rPr lang="en-US" altLang="zh-CN" baseline="-25000" dirty="0"/>
              <a:t>m1</a:t>
            </a:r>
            <a:r>
              <a:rPr lang="zh-CN" altLang="zh-CN" dirty="0"/>
              <a:t>点附近，</a:t>
            </a:r>
            <a:r>
              <a:rPr lang="en-US" altLang="zh-CN" dirty="0"/>
              <a:t>P</a:t>
            </a:r>
            <a:r>
              <a:rPr lang="en-US" altLang="zh-CN" baseline="-25000" dirty="0"/>
              <a:t>e</a:t>
            </a:r>
            <a:r>
              <a:rPr lang="zh-CN" altLang="zh-CN" dirty="0"/>
              <a:t>相对来说比较小，因此在这一点附近的损耗相对也较小，所以在这个区域就是最佳工作区。当ω</a:t>
            </a:r>
            <a:r>
              <a:rPr lang="en-US" altLang="zh-CN" baseline="-25000" dirty="0"/>
              <a:t>m2</a:t>
            </a:r>
            <a:r>
              <a:rPr lang="zh-CN" altLang="zh-CN" dirty="0"/>
              <a:t>比较小时，</a:t>
            </a:r>
            <a:r>
              <a:rPr lang="en-US" altLang="zh-CN" dirty="0"/>
              <a:t>P</a:t>
            </a:r>
            <a:r>
              <a:rPr lang="en-US" altLang="zh-CN" baseline="-25000" dirty="0"/>
              <a:t>e</a:t>
            </a:r>
            <a:r>
              <a:rPr lang="zh-CN" altLang="zh-CN" dirty="0"/>
              <a:t>相对较高，转矩较大，因此这个区域是较短时间的加速区。所以，在</a:t>
            </a:r>
            <a:r>
              <a:rPr lang="en-US" altLang="zh-CN" dirty="0" err="1"/>
              <a:t>Dmp</a:t>
            </a:r>
            <a:r>
              <a:rPr lang="en-US" altLang="zh-CN" dirty="0"/>
              <a:t>-EVT</a:t>
            </a:r>
            <a:r>
              <a:rPr lang="zh-CN" altLang="zh-CN" dirty="0"/>
              <a:t>驱动系统中，直接控制速度能够获得相对较高的效率。</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a:t>任务一 双机械端口能量变换器</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内容占位符 147463">
            <a:extLst>
              <a:ext uri="{FF2B5EF4-FFF2-40B4-BE49-F238E27FC236}">
                <a16:creationId xmlns:a16="http://schemas.microsoft.com/office/drawing/2014/main" id="{97127EFF-4669-7147-B972-E40C8FD86C88}"/>
              </a:ext>
            </a:extLst>
          </p:cNvPr>
          <p:cNvPicPr/>
          <p:nvPr/>
        </p:nvPicPr>
        <p:blipFill>
          <a:blip r:embed="rId3">
            <a:lum bright="-20000" contrast="40000"/>
            <a:extLst>
              <a:ext uri="{28A0092B-C50C-407E-A947-70E740481C1C}">
                <a14:useLocalDpi xmlns:a14="http://schemas.microsoft.com/office/drawing/2010/main" val="0"/>
              </a:ext>
            </a:extLst>
          </a:blip>
          <a:srcRect r="758"/>
          <a:stretch>
            <a:fillRect/>
          </a:stretch>
        </p:blipFill>
        <p:spPr bwMode="auto">
          <a:xfrm>
            <a:off x="4837017" y="1756410"/>
            <a:ext cx="4027850" cy="2161072"/>
          </a:xfrm>
          <a:prstGeom prst="rect">
            <a:avLst/>
          </a:prstGeom>
          <a:noFill/>
          <a:ln w="9525">
            <a:noFill/>
          </a:ln>
        </p:spPr>
      </p:pic>
    </p:spTree>
    <p:extLst>
      <p:ext uri="{BB962C8B-B14F-4D97-AF65-F5344CB8AC3E}">
        <p14:creationId xmlns:p14="http://schemas.microsoft.com/office/powerpoint/2010/main" val="840164753"/>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00074" y="857250"/>
            <a:ext cx="4982816" cy="4358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三、</a:t>
            </a:r>
            <a:r>
              <a:rPr lang="zh-CN" altLang="zh-CN" sz="1800" b="1" spc="100" dirty="0">
                <a:latin typeface="微软雅黑" panose="020B0503020204020204" pitchFamily="34" charset="-122"/>
                <a:ea typeface="微软雅黑" panose="020B0503020204020204" pitchFamily="34" charset="-122"/>
                <a:cs typeface="微软雅黑" panose="020B0503020204020204" pitchFamily="34" charset="-122"/>
              </a:rPr>
              <a:t>双机械端口能量变换器控制策略分析</a:t>
            </a:r>
          </a:p>
          <a:p>
            <a:pPr>
              <a:lnSpc>
                <a:spcPct val="150000"/>
              </a:lnSpc>
            </a:pPr>
            <a:r>
              <a:rPr lang="zh-CN" altLang="en-US" dirty="0"/>
              <a:t>    </a:t>
            </a:r>
            <a:r>
              <a:rPr lang="zh-CN" altLang="zh-CN" dirty="0"/>
              <a:t>双机械端口能量变换器有多种控制策略，仅选取新能源汽车应用较多的三种运行模式加以分析。</a:t>
            </a:r>
            <a:br>
              <a:rPr lang="en-US" altLang="zh-CN" dirty="0"/>
            </a:br>
            <a:r>
              <a:rPr lang="en-US" altLang="zh-CN" dirty="0"/>
              <a:t>  </a:t>
            </a:r>
            <a:r>
              <a:rPr lang="zh-CN" altLang="en-US" dirty="0"/>
              <a:t>（</a:t>
            </a:r>
            <a:r>
              <a:rPr lang="en-US" altLang="zh-CN" dirty="0"/>
              <a:t>1</a:t>
            </a:r>
            <a:r>
              <a:rPr lang="zh-CN" altLang="en-US" dirty="0"/>
              <a:t>）</a:t>
            </a:r>
            <a:r>
              <a:rPr lang="en-US" altLang="zh-CN" dirty="0"/>
              <a:t> ICE</a:t>
            </a:r>
            <a:r>
              <a:rPr lang="zh-CN" altLang="zh-CN" dirty="0"/>
              <a:t>最佳效率运行模式</a:t>
            </a:r>
            <a:br>
              <a:rPr lang="en-US" altLang="zh-CN" dirty="0"/>
            </a:br>
            <a:r>
              <a:rPr lang="en-US" altLang="zh-CN" dirty="0"/>
              <a:t>    ICE</a:t>
            </a:r>
            <a:r>
              <a:rPr lang="zh-CN" altLang="zh-CN" dirty="0"/>
              <a:t>最佳效率运行曲线如图所示，</a:t>
            </a:r>
            <a:r>
              <a:rPr lang="en-US" altLang="zh-CN" dirty="0"/>
              <a:t>ICE</a:t>
            </a:r>
            <a:r>
              <a:rPr lang="zh-CN" altLang="zh-CN" dirty="0"/>
              <a:t>在不同的功率输出下，有不同的最佳效率运行速度和转矩。</a:t>
            </a:r>
            <a:r>
              <a:rPr lang="en-US" altLang="zh-CN" dirty="0"/>
              <a:t>ICE</a:t>
            </a:r>
            <a:r>
              <a:rPr lang="zh-CN" altLang="zh-CN" dirty="0"/>
              <a:t>最佳效率运行模式有两种方式，一种是</a:t>
            </a:r>
            <a:r>
              <a:rPr lang="en-US" altLang="zh-CN" dirty="0"/>
              <a:t>ICE</a:t>
            </a:r>
            <a:r>
              <a:rPr lang="zh-CN" altLang="zh-CN" dirty="0"/>
              <a:t>的输出功率保持恒定，负载和</a:t>
            </a:r>
            <a:r>
              <a:rPr lang="en-US" altLang="zh-CN" dirty="0"/>
              <a:t>ICE</a:t>
            </a:r>
            <a:r>
              <a:rPr lang="zh-CN" altLang="zh-CN" dirty="0"/>
              <a:t>之间能量的差值由蓄电池来补偿；另一种方式要求</a:t>
            </a:r>
            <a:r>
              <a:rPr lang="en-US" altLang="zh-CN" dirty="0"/>
              <a:t>ICE</a:t>
            </a:r>
            <a:r>
              <a:rPr lang="zh-CN" altLang="zh-CN" dirty="0"/>
              <a:t>的输出功率紧紧跟随车轮功率的变化，车轮输出功率信号反馈给控制系统，信号过滤后，控制系统通过查</a:t>
            </a:r>
            <a:r>
              <a:rPr lang="en-US" altLang="zh-CN" dirty="0"/>
              <a:t>ICE</a:t>
            </a:r>
            <a:r>
              <a:rPr lang="zh-CN" altLang="zh-CN" dirty="0"/>
              <a:t>最佳效率工作曲线图来调节</a:t>
            </a:r>
            <a:r>
              <a:rPr lang="en-US" altLang="zh-CN" dirty="0"/>
              <a:t>ICE</a:t>
            </a:r>
            <a:r>
              <a:rPr lang="zh-CN" altLang="zh-CN" dirty="0"/>
              <a:t>的输出转速和转矩。在此对后一种方式进行更深入的分析。</a:t>
            </a:r>
          </a:p>
          <a:p>
            <a:pPr>
              <a:lnSpc>
                <a:spcPct val="150000"/>
              </a:lnSpc>
            </a:pPr>
            <a:r>
              <a:rPr lang="zh-CN" altLang="en-US" dirty="0"/>
              <a:t>    </a:t>
            </a:r>
            <a:r>
              <a:rPr lang="zh-CN" altLang="zh-CN" dirty="0"/>
              <a:t>此运行模式下</a:t>
            </a:r>
            <a:r>
              <a:rPr lang="en-US" altLang="zh-CN" dirty="0"/>
              <a:t>ICE</a:t>
            </a:r>
            <a:r>
              <a:rPr lang="zh-CN" altLang="zh-CN" dirty="0"/>
              <a:t>的转速、转矩一般与驱动车轮的转速、转矩不相等，可分为三种工况分析。</a:t>
            </a:r>
          </a:p>
          <a:p>
            <a:pPr>
              <a:lnSpc>
                <a:spcPct val="150000"/>
              </a:lnSpc>
            </a:pPr>
            <a:endParaRPr lang="zh-CN" altLang="en-US" dirty="0">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a:t>任务一 双机械端口能量变换器</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9" name="图片 8" descr="2c">
            <a:extLst>
              <a:ext uri="{FF2B5EF4-FFF2-40B4-BE49-F238E27FC236}">
                <a16:creationId xmlns:a16="http://schemas.microsoft.com/office/drawing/2014/main" id="{407441CE-AD41-3E42-8216-D5118CB93A27}"/>
              </a:ext>
            </a:extLst>
          </p:cNvPr>
          <p:cNvPicPr/>
          <p:nvPr/>
        </p:nvPicPr>
        <p:blipFill>
          <a:blip r:embed="rId3">
            <a:extLst>
              <a:ext uri="{BEBA8EAE-BF5A-486C-A8C5-ECC9F3942E4B}">
                <a14:imgProps xmlns:a14="http://schemas.microsoft.com/office/drawing/2010/main">
                  <a14:imgLayer r:embed="rId4">
                    <a14:imgEffect>
                      <a14:sharpenSoften amount="25000"/>
                    </a14:imgEffect>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5446642" y="636104"/>
            <a:ext cx="3697358" cy="3801142"/>
          </a:xfrm>
          <a:prstGeom prst="rect">
            <a:avLst/>
          </a:prstGeom>
          <a:noFill/>
          <a:ln>
            <a:noFill/>
          </a:ln>
        </p:spPr>
      </p:pic>
    </p:spTree>
    <p:extLst>
      <p:ext uri="{BB962C8B-B14F-4D97-AF65-F5344CB8AC3E}">
        <p14:creationId xmlns:p14="http://schemas.microsoft.com/office/powerpoint/2010/main" val="194932836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TotalTime>
  <Words>5141</Words>
  <Application>Microsoft Macintosh PowerPoint</Application>
  <PresentationFormat>全屏显示(16:9)</PresentationFormat>
  <Paragraphs>227</Paragraphs>
  <Slides>34</Slides>
  <Notes>27</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34</vt:i4>
      </vt:variant>
    </vt:vector>
  </HeadingPairs>
  <TitlesOfParts>
    <vt:vector size="40" baseType="lpstr">
      <vt:lpstr>等线</vt:lpstr>
      <vt:lpstr>宋体</vt:lpstr>
      <vt:lpstr>微软雅黑</vt:lpstr>
      <vt:lpstr>Arial</vt:lpstr>
      <vt:lpstr>Calibri</vt:lpstr>
      <vt:lpstr>Office 主题​​</vt:lpstr>
      <vt:lpstr>PowerPoint 演示文稿</vt:lpstr>
      <vt:lpstr>PowerPoint 演示文稿</vt:lpstr>
      <vt:lpstr>PowerPoint 演示文稿</vt:lpstr>
      <vt:lpstr>项目描述</vt:lpstr>
      <vt:lpstr>任务一  双机械端口能量变换器</vt:lpstr>
      <vt:lpstr>任务一 双机械端口能量变换器</vt:lpstr>
      <vt:lpstr>任务一 双机械端口能量变换器</vt:lpstr>
      <vt:lpstr>任务一 双机械端口能量变换器</vt:lpstr>
      <vt:lpstr>任务一 双机械端口能量变换器</vt:lpstr>
      <vt:lpstr>任务一 双机械端口能量变换器</vt:lpstr>
      <vt:lpstr>任务一 双机械端口能量变换器</vt:lpstr>
      <vt:lpstr>任务一 双机械端口能量变换器</vt:lpstr>
      <vt:lpstr>任务一 双机械端口能量变换器</vt:lpstr>
      <vt:lpstr>任务二  混合励磁电机</vt:lpstr>
      <vt:lpstr>任务二  混合励磁电机</vt:lpstr>
      <vt:lpstr>任务二  混合励磁电机</vt:lpstr>
      <vt:lpstr>任务二  混合励磁电机</vt:lpstr>
      <vt:lpstr>PowerPoint 演示文稿</vt:lpstr>
      <vt:lpstr>任务二  混合励磁电机</vt:lpstr>
      <vt:lpstr>任务二  混合励磁电机</vt:lpstr>
      <vt:lpstr>任务二  混合励磁电机</vt:lpstr>
      <vt:lpstr>任务二 混合励磁电机</vt:lpstr>
      <vt:lpstr>任务二 混合励磁电机</vt:lpstr>
      <vt:lpstr>任务三  多相电机</vt:lpstr>
      <vt:lpstr>任务三  多相电机</vt:lpstr>
      <vt:lpstr>任务三  多相电机</vt:lpstr>
      <vt:lpstr>任务三  多相电机</vt:lpstr>
      <vt:lpstr>任务三  多相电机</vt:lpstr>
      <vt:lpstr>任务三 多相电机</vt:lpstr>
      <vt:lpstr>任务三 多相电机</vt:lpstr>
      <vt:lpstr>任务三 多相电机</vt:lpstr>
      <vt:lpstr>任务三 多相电机</vt:lpstr>
      <vt:lpstr>任务三 多相电机</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fgvn1192</dc:creator>
  <cp:lastModifiedBy>fgvn1192</cp:lastModifiedBy>
  <cp:revision>8</cp:revision>
  <dcterms:created xsi:type="dcterms:W3CDTF">2020-08-03T05:46:22Z</dcterms:created>
  <dcterms:modified xsi:type="dcterms:W3CDTF">2020-08-03T12:18:51Z</dcterms:modified>
</cp:coreProperties>
</file>