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308" r:id="rId2"/>
    <p:sldId id="297" r:id="rId3"/>
    <p:sldId id="306" r:id="rId4"/>
    <p:sldId id="307" r:id="rId5"/>
    <p:sldId id="309" r:id="rId6"/>
    <p:sldId id="310" r:id="rId7"/>
    <p:sldId id="311" r:id="rId8"/>
    <p:sldId id="312" r:id="rId9"/>
    <p:sldId id="313" r:id="rId10"/>
    <p:sldId id="314"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7" r:id="rId31"/>
    <p:sldId id="334" r:id="rId32"/>
    <p:sldId id="335" r:id="rId33"/>
    <p:sldId id="336"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357" r:id="rId54"/>
    <p:sldId id="358" r:id="rId55"/>
    <p:sldId id="359"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 id="374" r:id="rId70"/>
    <p:sldId id="375" r:id="rId71"/>
    <p:sldId id="376" r:id="rId72"/>
    <p:sldId id="377" r:id="rId73"/>
    <p:sldId id="378" r:id="rId74"/>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5A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77" autoAdjust="0"/>
    <p:restoredTop sz="96370" autoAdjust="0"/>
  </p:normalViewPr>
  <p:slideViewPr>
    <p:cSldViewPr snapToGrid="0">
      <p:cViewPr varScale="1">
        <p:scale>
          <a:sx n="58" d="100"/>
          <a:sy n="58" d="100"/>
        </p:scale>
        <p:origin x="-638" y="-72"/>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86F29-FF8B-455D-B887-0DFB32A02233}" type="datetimeFigureOut">
              <a:rPr lang="zh-CN" altLang="en-US" smtClean="0"/>
              <a:t>2020/8/5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CB6F29-75B2-4A9F-BE8A-0BAB17E5B8F5}" type="slidenum">
              <a:rPr lang="zh-CN" altLang="en-US" smtClean="0"/>
              <a:t>‹#›</a:t>
            </a:fld>
            <a:endParaRPr lang="zh-CN" altLang="en-US"/>
          </a:p>
        </p:txBody>
      </p:sp>
    </p:spTree>
    <p:extLst>
      <p:ext uri="{BB962C8B-B14F-4D97-AF65-F5344CB8AC3E}">
        <p14:creationId xmlns:p14="http://schemas.microsoft.com/office/powerpoint/2010/main" val="711077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a:t>
            </a:fld>
            <a:endParaRPr lang="zh-CN" altLang="en-US"/>
          </a:p>
        </p:txBody>
      </p:sp>
    </p:spTree>
    <p:extLst>
      <p:ext uri="{BB962C8B-B14F-4D97-AF65-F5344CB8AC3E}">
        <p14:creationId xmlns:p14="http://schemas.microsoft.com/office/powerpoint/2010/main" val="1216955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19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a:t>
            </a:fld>
            <a:endParaRPr lang="zh-CN" altLang="en-US"/>
          </a:p>
        </p:txBody>
      </p:sp>
    </p:spTree>
    <p:extLst>
      <p:ext uri="{BB962C8B-B14F-4D97-AF65-F5344CB8AC3E}">
        <p14:creationId xmlns:p14="http://schemas.microsoft.com/office/powerpoint/2010/main" val="3437023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29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39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49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59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64</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65</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66</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69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7</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70</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71</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72</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73</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8</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CB6F29-75B2-4A9F-BE8A-0BAB17E5B8F5}" type="slidenum">
              <a:rPr lang="zh-CN" altLang="en-US" smtClean="0"/>
              <a:t>9</a:t>
            </a:fld>
            <a:endParaRPr lang="zh-CN" altLang="en-US"/>
          </a:p>
        </p:txBody>
      </p:sp>
    </p:spTree>
    <p:extLst>
      <p:ext uri="{BB962C8B-B14F-4D97-AF65-F5344CB8AC3E}">
        <p14:creationId xmlns:p14="http://schemas.microsoft.com/office/powerpoint/2010/main" val="2229153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10" name="直接连接符 9">
            <a:extLst>
              <a:ext uri="{FF2B5EF4-FFF2-40B4-BE49-F238E27FC236}">
                <a16:creationId xmlns="" xmlns:a16="http://schemas.microsoft.com/office/drawing/2014/main" id="{E0BF5D87-CF33-4C97-B1EA-B9F362986EF2}"/>
              </a:ext>
            </a:extLst>
          </p:cNvPr>
          <p:cNvCxnSpPr/>
          <p:nvPr userDrawn="1"/>
        </p:nvCxnSpPr>
        <p:spPr>
          <a:xfrm>
            <a:off x="614724" y="1134733"/>
            <a:ext cx="324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chemical_290723">
            <a:extLst>
              <a:ext uri="{FF2B5EF4-FFF2-40B4-BE49-F238E27FC236}">
                <a16:creationId xmlns="" xmlns:a16="http://schemas.microsoft.com/office/drawing/2014/main" id="{C343778E-5A59-411F-8D9A-CB843FC60DBF}"/>
              </a:ext>
            </a:extLst>
          </p:cNvPr>
          <p:cNvSpPr>
            <a:spLocks noChangeAspect="1"/>
          </p:cNvSpPr>
          <p:nvPr userDrawn="1"/>
        </p:nvSpPr>
        <p:spPr bwMode="auto">
          <a:xfrm>
            <a:off x="614724" y="414974"/>
            <a:ext cx="600678" cy="609685"/>
          </a:xfrm>
          <a:custGeom>
            <a:avLst/>
            <a:gdLst>
              <a:gd name="connsiteX0" fmla="*/ 349546 w 597759"/>
              <a:gd name="connsiteY0" fmla="*/ 363906 h 606722"/>
              <a:gd name="connsiteX1" fmla="*/ 362212 w 597759"/>
              <a:gd name="connsiteY1" fmla="*/ 376527 h 606722"/>
              <a:gd name="connsiteX2" fmla="*/ 362212 w 597759"/>
              <a:gd name="connsiteY2" fmla="*/ 477668 h 606722"/>
              <a:gd name="connsiteX3" fmla="*/ 349546 w 597759"/>
              <a:gd name="connsiteY3" fmla="*/ 490289 h 606722"/>
              <a:gd name="connsiteX4" fmla="*/ 336879 w 597759"/>
              <a:gd name="connsiteY4" fmla="*/ 477668 h 606722"/>
              <a:gd name="connsiteX5" fmla="*/ 336879 w 597759"/>
              <a:gd name="connsiteY5" fmla="*/ 376527 h 606722"/>
              <a:gd name="connsiteX6" fmla="*/ 349546 w 597759"/>
              <a:gd name="connsiteY6" fmla="*/ 363906 h 606722"/>
              <a:gd name="connsiteX7" fmla="*/ 154884 w 597759"/>
              <a:gd name="connsiteY7" fmla="*/ 309649 h 606722"/>
              <a:gd name="connsiteX8" fmla="*/ 164489 w 597759"/>
              <a:gd name="connsiteY8" fmla="*/ 310938 h 606722"/>
              <a:gd name="connsiteX9" fmla="*/ 252284 w 597759"/>
              <a:gd name="connsiteY9" fmla="*/ 361421 h 606722"/>
              <a:gd name="connsiteX10" fmla="*/ 256915 w 597759"/>
              <a:gd name="connsiteY10" fmla="*/ 378752 h 606722"/>
              <a:gd name="connsiteX11" fmla="*/ 239551 w 597759"/>
              <a:gd name="connsiteY11" fmla="*/ 383374 h 606722"/>
              <a:gd name="connsiteX12" fmla="*/ 151845 w 597759"/>
              <a:gd name="connsiteY12" fmla="*/ 332802 h 606722"/>
              <a:gd name="connsiteX13" fmla="*/ 147215 w 597759"/>
              <a:gd name="connsiteY13" fmla="*/ 315560 h 606722"/>
              <a:gd name="connsiteX14" fmla="*/ 154884 w 597759"/>
              <a:gd name="connsiteY14" fmla="*/ 309649 h 606722"/>
              <a:gd name="connsiteX15" fmla="*/ 442000 w 597759"/>
              <a:gd name="connsiteY15" fmla="*/ 276744 h 606722"/>
              <a:gd name="connsiteX16" fmla="*/ 311518 w 597759"/>
              <a:gd name="connsiteY16" fmla="*/ 351929 h 606722"/>
              <a:gd name="connsiteX17" fmla="*/ 311518 w 597759"/>
              <a:gd name="connsiteY17" fmla="*/ 502299 h 606722"/>
              <a:gd name="connsiteX18" fmla="*/ 442000 w 597759"/>
              <a:gd name="connsiteY18" fmla="*/ 577483 h 606722"/>
              <a:gd name="connsiteX19" fmla="*/ 572482 w 597759"/>
              <a:gd name="connsiteY19" fmla="*/ 502299 h 606722"/>
              <a:gd name="connsiteX20" fmla="*/ 572482 w 597759"/>
              <a:gd name="connsiteY20" fmla="*/ 351929 h 606722"/>
              <a:gd name="connsiteX21" fmla="*/ 155759 w 597759"/>
              <a:gd name="connsiteY21" fmla="*/ 276744 h 606722"/>
              <a:gd name="connsiteX22" fmla="*/ 25366 w 597759"/>
              <a:gd name="connsiteY22" fmla="*/ 351929 h 606722"/>
              <a:gd name="connsiteX23" fmla="*/ 25366 w 597759"/>
              <a:gd name="connsiteY23" fmla="*/ 502299 h 606722"/>
              <a:gd name="connsiteX24" fmla="*/ 155759 w 597759"/>
              <a:gd name="connsiteY24" fmla="*/ 577483 h 606722"/>
              <a:gd name="connsiteX25" fmla="*/ 286241 w 597759"/>
              <a:gd name="connsiteY25" fmla="*/ 502299 h 606722"/>
              <a:gd name="connsiteX26" fmla="*/ 286241 w 597759"/>
              <a:gd name="connsiteY26" fmla="*/ 351929 h 606722"/>
              <a:gd name="connsiteX27" fmla="*/ 299770 w 597759"/>
              <a:gd name="connsiteY27" fmla="*/ 62121 h 606722"/>
              <a:gd name="connsiteX28" fmla="*/ 307512 w 597759"/>
              <a:gd name="connsiteY28" fmla="*/ 67998 h 606722"/>
              <a:gd name="connsiteX29" fmla="*/ 302795 w 597759"/>
              <a:gd name="connsiteY29" fmla="*/ 85329 h 606722"/>
              <a:gd name="connsiteX30" fmla="*/ 215142 w 597759"/>
              <a:gd name="connsiteY30" fmla="*/ 135901 h 606722"/>
              <a:gd name="connsiteX31" fmla="*/ 197879 w 597759"/>
              <a:gd name="connsiteY31" fmla="*/ 131190 h 606722"/>
              <a:gd name="connsiteX32" fmla="*/ 202506 w 597759"/>
              <a:gd name="connsiteY32" fmla="*/ 113948 h 606722"/>
              <a:gd name="connsiteX33" fmla="*/ 290159 w 597759"/>
              <a:gd name="connsiteY33" fmla="*/ 63376 h 606722"/>
              <a:gd name="connsiteX34" fmla="*/ 299770 w 597759"/>
              <a:gd name="connsiteY34" fmla="*/ 62121 h 606722"/>
              <a:gd name="connsiteX35" fmla="*/ 298880 w 597759"/>
              <a:gd name="connsiteY35" fmla="*/ 29150 h 606722"/>
              <a:gd name="connsiteX36" fmla="*/ 168398 w 597759"/>
              <a:gd name="connsiteY36" fmla="*/ 104423 h 606722"/>
              <a:gd name="connsiteX37" fmla="*/ 168398 w 597759"/>
              <a:gd name="connsiteY37" fmla="*/ 254793 h 606722"/>
              <a:gd name="connsiteX38" fmla="*/ 298880 w 597759"/>
              <a:gd name="connsiteY38" fmla="*/ 329978 h 606722"/>
              <a:gd name="connsiteX39" fmla="*/ 429361 w 597759"/>
              <a:gd name="connsiteY39" fmla="*/ 254793 h 606722"/>
              <a:gd name="connsiteX40" fmla="*/ 429361 w 597759"/>
              <a:gd name="connsiteY40" fmla="*/ 104423 h 606722"/>
              <a:gd name="connsiteX41" fmla="*/ 298880 w 597759"/>
              <a:gd name="connsiteY41" fmla="*/ 0 h 606722"/>
              <a:gd name="connsiteX42" fmla="*/ 454639 w 597759"/>
              <a:gd name="connsiteY42" fmla="*/ 89760 h 606722"/>
              <a:gd name="connsiteX43" fmla="*/ 454639 w 597759"/>
              <a:gd name="connsiteY43" fmla="*/ 254793 h 606722"/>
              <a:gd name="connsiteX44" fmla="*/ 597759 w 597759"/>
              <a:gd name="connsiteY44" fmla="*/ 337265 h 606722"/>
              <a:gd name="connsiteX45" fmla="*/ 597759 w 597759"/>
              <a:gd name="connsiteY45" fmla="*/ 516873 h 606722"/>
              <a:gd name="connsiteX46" fmla="*/ 442000 w 597759"/>
              <a:gd name="connsiteY46" fmla="*/ 606722 h 606722"/>
              <a:gd name="connsiteX47" fmla="*/ 298880 w 597759"/>
              <a:gd name="connsiteY47" fmla="*/ 524161 h 606722"/>
              <a:gd name="connsiteX48" fmla="*/ 155759 w 597759"/>
              <a:gd name="connsiteY48" fmla="*/ 606722 h 606722"/>
              <a:gd name="connsiteX49" fmla="*/ 0 w 597759"/>
              <a:gd name="connsiteY49" fmla="*/ 516873 h 606722"/>
              <a:gd name="connsiteX50" fmla="*/ 0 w 597759"/>
              <a:gd name="connsiteY50" fmla="*/ 337265 h 606722"/>
              <a:gd name="connsiteX51" fmla="*/ 143120 w 597759"/>
              <a:gd name="connsiteY51" fmla="*/ 254793 h 606722"/>
              <a:gd name="connsiteX52" fmla="*/ 143120 w 597759"/>
              <a:gd name="connsiteY52" fmla="*/ 8976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7759" h="606722">
                <a:moveTo>
                  <a:pt x="349546" y="363906"/>
                </a:moveTo>
                <a:cubicBezTo>
                  <a:pt x="356593" y="363906"/>
                  <a:pt x="362212" y="369505"/>
                  <a:pt x="362212" y="376527"/>
                </a:cubicBezTo>
                <a:lnTo>
                  <a:pt x="362212" y="477668"/>
                </a:lnTo>
                <a:cubicBezTo>
                  <a:pt x="362212" y="484601"/>
                  <a:pt x="356593" y="490289"/>
                  <a:pt x="349546" y="490289"/>
                </a:cubicBezTo>
                <a:cubicBezTo>
                  <a:pt x="342588" y="490289"/>
                  <a:pt x="336879" y="484601"/>
                  <a:pt x="336879" y="477668"/>
                </a:cubicBezTo>
                <a:lnTo>
                  <a:pt x="336879" y="376527"/>
                </a:lnTo>
                <a:cubicBezTo>
                  <a:pt x="336879" y="369505"/>
                  <a:pt x="342588" y="363906"/>
                  <a:pt x="349546" y="363906"/>
                </a:cubicBezTo>
                <a:close/>
                <a:moveTo>
                  <a:pt x="154884" y="309649"/>
                </a:moveTo>
                <a:cubicBezTo>
                  <a:pt x="158011" y="308805"/>
                  <a:pt x="161462" y="309161"/>
                  <a:pt x="164489" y="310938"/>
                </a:cubicBezTo>
                <a:lnTo>
                  <a:pt x="252284" y="361421"/>
                </a:lnTo>
                <a:cubicBezTo>
                  <a:pt x="258339" y="364976"/>
                  <a:pt x="260387" y="372708"/>
                  <a:pt x="256915" y="378752"/>
                </a:cubicBezTo>
                <a:cubicBezTo>
                  <a:pt x="253353" y="384796"/>
                  <a:pt x="245695" y="386840"/>
                  <a:pt x="239551" y="383374"/>
                </a:cubicBezTo>
                <a:lnTo>
                  <a:pt x="151845" y="332802"/>
                </a:lnTo>
                <a:cubicBezTo>
                  <a:pt x="145790" y="329336"/>
                  <a:pt x="143742" y="321603"/>
                  <a:pt x="147215" y="315560"/>
                </a:cubicBezTo>
                <a:cubicBezTo>
                  <a:pt x="148951" y="312538"/>
                  <a:pt x="151756" y="310494"/>
                  <a:pt x="154884" y="309649"/>
                </a:cubicBezTo>
                <a:close/>
                <a:moveTo>
                  <a:pt x="442000" y="276744"/>
                </a:moveTo>
                <a:lnTo>
                  <a:pt x="311518" y="351929"/>
                </a:lnTo>
                <a:lnTo>
                  <a:pt x="311518" y="502299"/>
                </a:lnTo>
                <a:lnTo>
                  <a:pt x="442000" y="577483"/>
                </a:lnTo>
                <a:lnTo>
                  <a:pt x="572482" y="502299"/>
                </a:lnTo>
                <a:lnTo>
                  <a:pt x="572482" y="351929"/>
                </a:lnTo>
                <a:close/>
                <a:moveTo>
                  <a:pt x="155759" y="276744"/>
                </a:moveTo>
                <a:lnTo>
                  <a:pt x="25366" y="351929"/>
                </a:lnTo>
                <a:lnTo>
                  <a:pt x="25366" y="502299"/>
                </a:lnTo>
                <a:lnTo>
                  <a:pt x="155759" y="577483"/>
                </a:lnTo>
                <a:lnTo>
                  <a:pt x="286241" y="502299"/>
                </a:lnTo>
                <a:lnTo>
                  <a:pt x="286241" y="351929"/>
                </a:lnTo>
                <a:close/>
                <a:moveTo>
                  <a:pt x="299770" y="62121"/>
                </a:moveTo>
                <a:cubicBezTo>
                  <a:pt x="302907" y="62954"/>
                  <a:pt x="305732" y="64976"/>
                  <a:pt x="307512" y="67998"/>
                </a:cubicBezTo>
                <a:cubicBezTo>
                  <a:pt x="310982" y="74130"/>
                  <a:pt x="308847" y="81774"/>
                  <a:pt x="302795" y="85329"/>
                </a:cubicBezTo>
                <a:lnTo>
                  <a:pt x="215142" y="135901"/>
                </a:lnTo>
                <a:cubicBezTo>
                  <a:pt x="209091" y="139367"/>
                  <a:pt x="201349" y="137323"/>
                  <a:pt x="197879" y="131190"/>
                </a:cubicBezTo>
                <a:cubicBezTo>
                  <a:pt x="194408" y="125235"/>
                  <a:pt x="196455" y="117414"/>
                  <a:pt x="202506" y="113948"/>
                </a:cubicBezTo>
                <a:lnTo>
                  <a:pt x="290159" y="63376"/>
                </a:lnTo>
                <a:cubicBezTo>
                  <a:pt x="293185" y="61643"/>
                  <a:pt x="296633" y="61288"/>
                  <a:pt x="299770" y="62121"/>
                </a:cubicBezTo>
                <a:close/>
                <a:moveTo>
                  <a:pt x="298880" y="29150"/>
                </a:moveTo>
                <a:lnTo>
                  <a:pt x="168398" y="104423"/>
                </a:lnTo>
                <a:lnTo>
                  <a:pt x="168398" y="254793"/>
                </a:lnTo>
                <a:lnTo>
                  <a:pt x="298880" y="329978"/>
                </a:lnTo>
                <a:lnTo>
                  <a:pt x="429361" y="254793"/>
                </a:lnTo>
                <a:lnTo>
                  <a:pt x="429361" y="104423"/>
                </a:lnTo>
                <a:close/>
                <a:moveTo>
                  <a:pt x="298880" y="0"/>
                </a:moveTo>
                <a:lnTo>
                  <a:pt x="454639" y="89760"/>
                </a:lnTo>
                <a:lnTo>
                  <a:pt x="454639" y="254793"/>
                </a:lnTo>
                <a:lnTo>
                  <a:pt x="597759" y="337265"/>
                </a:lnTo>
                <a:lnTo>
                  <a:pt x="597759" y="516873"/>
                </a:lnTo>
                <a:lnTo>
                  <a:pt x="442000" y="606722"/>
                </a:lnTo>
                <a:lnTo>
                  <a:pt x="298880" y="524161"/>
                </a:lnTo>
                <a:lnTo>
                  <a:pt x="155759" y="606722"/>
                </a:lnTo>
                <a:lnTo>
                  <a:pt x="0" y="516873"/>
                </a:lnTo>
                <a:lnTo>
                  <a:pt x="0" y="337265"/>
                </a:lnTo>
                <a:lnTo>
                  <a:pt x="143120" y="254793"/>
                </a:lnTo>
                <a:lnTo>
                  <a:pt x="143120" y="89760"/>
                </a:lnTo>
                <a:close/>
              </a:path>
            </a:pathLst>
          </a:custGeom>
          <a:solidFill>
            <a:schemeClr val="accent1"/>
          </a:solidFill>
          <a:ln>
            <a:noFill/>
          </a:ln>
        </p:spPr>
      </p:sp>
    </p:spTree>
    <p:extLst>
      <p:ext uri="{BB962C8B-B14F-4D97-AF65-F5344CB8AC3E}">
        <p14:creationId xmlns:p14="http://schemas.microsoft.com/office/powerpoint/2010/main" val="1653190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D04C901-C3B0-4EB7-A5C9-07B74056E3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3C39D04-80E5-4065-AB72-A47F5618FC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5195B662-FE32-4653-B06A-F4AB89F6F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6D598F4-33AA-4093-99EC-DF7BE68D7CE6}"/>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6" name="页脚占位符 5">
            <a:extLst>
              <a:ext uri="{FF2B5EF4-FFF2-40B4-BE49-F238E27FC236}">
                <a16:creationId xmlns="" xmlns:a16="http://schemas.microsoft.com/office/drawing/2014/main" id="{C88B27E4-F7B4-4379-B221-FEBA94A0E5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E48F3C0-680C-4305-8D4F-453D8A47EFB8}"/>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2006486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A47003-50BA-4526-BC5B-F6B54CDC800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C54C4CED-F9E4-4004-89B0-40478DE0EA2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1C4F37B-9336-4E7B-AB40-53D5286BDA00}"/>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5" name="页脚占位符 4">
            <a:extLst>
              <a:ext uri="{FF2B5EF4-FFF2-40B4-BE49-F238E27FC236}">
                <a16:creationId xmlns="" xmlns:a16="http://schemas.microsoft.com/office/drawing/2014/main" id="{2555B933-139B-4731-A930-68F230AA80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A18C2AA-1FF1-4827-BF26-38B72BDB86BD}"/>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29776333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96C49A36-0A27-47CC-BDFA-2C40549FD0C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F7B0D43A-0A78-4B50-9A3D-E9E873264BB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F3FB7DC-1196-4AEE-BC2D-AA96FAAED706}"/>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5" name="页脚占位符 4">
            <a:extLst>
              <a:ext uri="{FF2B5EF4-FFF2-40B4-BE49-F238E27FC236}">
                <a16:creationId xmlns="" xmlns:a16="http://schemas.microsoft.com/office/drawing/2014/main" id="{21CBE752-4ED5-41CA-8E11-845A170F91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2FADFB9-7629-4ADA-A40E-3C0A122199E6}"/>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1293144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7015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5" name="日期占位符 1">
            <a:extLst>
              <a:ext uri="{FF2B5EF4-FFF2-40B4-BE49-F238E27FC236}">
                <a16:creationId xmlns="" xmlns:a16="http://schemas.microsoft.com/office/drawing/2014/main" id="{AB2AD58D-9983-4DDD-B258-20B3B7C43736}"/>
              </a:ext>
            </a:extLst>
          </p:cNvPr>
          <p:cNvSpPr txBox="1">
            <a:spLocks/>
          </p:cNvSpPr>
          <p:nvPr userDrawn="1"/>
        </p:nvSpPr>
        <p:spPr>
          <a:xfrm>
            <a:off x="990600" y="65087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pPr/>
              <a:t>2020/8/5</a:t>
            </a:fld>
            <a:endParaRPr lang="zh-CN" altLang="en-US"/>
          </a:p>
        </p:txBody>
      </p:sp>
      <p:sp>
        <p:nvSpPr>
          <p:cNvPr id="6" name="灯片编号占位符 3">
            <a:extLst>
              <a:ext uri="{FF2B5EF4-FFF2-40B4-BE49-F238E27FC236}">
                <a16:creationId xmlns="" xmlns:a16="http://schemas.microsoft.com/office/drawing/2014/main" id="{4610C2EE-6231-421A-9761-D4A61F4D31F3}"/>
              </a:ext>
            </a:extLst>
          </p:cNvPr>
          <p:cNvSpPr txBox="1">
            <a:spLocks/>
          </p:cNvSpPr>
          <p:nvPr userDrawn="1"/>
        </p:nvSpPr>
        <p:spPr>
          <a:xfrm>
            <a:off x="8763000" y="65087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pPr/>
              <a:t>‹#›</a:t>
            </a:fld>
            <a:endParaRPr lang="zh-CN" altLang="en-US"/>
          </a:p>
        </p:txBody>
      </p:sp>
    </p:spTree>
    <p:extLst>
      <p:ext uri="{BB962C8B-B14F-4D97-AF65-F5344CB8AC3E}">
        <p14:creationId xmlns:p14="http://schemas.microsoft.com/office/powerpoint/2010/main" val="4282266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25F4F9-028D-4F50-A886-E93728DEE10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3F7D00E-54CC-4A62-8DD8-4D9A0466BA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A323EA51-A38C-4182-96C7-2539A99C4DEA}"/>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5" name="页脚占位符 4">
            <a:extLst>
              <a:ext uri="{FF2B5EF4-FFF2-40B4-BE49-F238E27FC236}">
                <a16:creationId xmlns="" xmlns:a16="http://schemas.microsoft.com/office/drawing/2014/main" id="{0433981A-FF9D-4D1F-86E9-DED242D76E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DBD0912-D7AE-48B9-962C-8D67C31F8971}"/>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4151028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A802E32-5255-43CD-8B58-C71CA6BEBA9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814F1AB-9739-449B-9C56-6664DB426D0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F2DC83D-5551-4386-AD68-F57E9D12476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803041F-DB46-4974-B995-DCBD950E6080}"/>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6" name="页脚占位符 5">
            <a:extLst>
              <a:ext uri="{FF2B5EF4-FFF2-40B4-BE49-F238E27FC236}">
                <a16:creationId xmlns="" xmlns:a16="http://schemas.microsoft.com/office/drawing/2014/main" id="{9D1B910E-A975-48BA-915D-3345A9D5570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DB9E73C-527A-492A-92FC-B1C7DDB48617}"/>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3824388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B5D4FAB-F8E4-49DA-BD15-09E529DBDCE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4F4033E-5325-4AF9-81CF-F0F00C29F9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F78EBAF-171B-40B4-BB87-50C49C32FE9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D3D6C883-22E7-4B77-BBF1-0765BA2045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3B652CB-450D-4A74-801E-7AE66D4CE2A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83C0674-D925-4F45-AE16-0AFA2B888B90}"/>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8" name="页脚占位符 7">
            <a:extLst>
              <a:ext uri="{FF2B5EF4-FFF2-40B4-BE49-F238E27FC236}">
                <a16:creationId xmlns="" xmlns:a16="http://schemas.microsoft.com/office/drawing/2014/main" id="{37719481-1BEF-4DC3-A490-FF6E549A8D7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9C96547-2558-4B34-A859-906E2410487D}"/>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2624835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DE6DE7-1386-4336-845C-C9DC6F3D6F4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B3F53A-090A-479A-A307-AFCFB37215AE}"/>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4" name="页脚占位符 3">
            <a:extLst>
              <a:ext uri="{FF2B5EF4-FFF2-40B4-BE49-F238E27FC236}">
                <a16:creationId xmlns="" xmlns:a16="http://schemas.microsoft.com/office/drawing/2014/main" id="{3623B3F0-5ECA-4D0F-8239-EB7341A904B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9740199A-4D29-4B61-BB46-64CEBFE3F219}"/>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3999448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F5A2A34-9633-48B1-B7C2-A0ABE40F3EFB}"/>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3" name="页脚占位符 2">
            <a:extLst>
              <a:ext uri="{FF2B5EF4-FFF2-40B4-BE49-F238E27FC236}">
                <a16:creationId xmlns="" xmlns:a16="http://schemas.microsoft.com/office/drawing/2014/main" id="{BEE344E0-0787-49F8-ADC4-112926C33B9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808479BA-1AD8-492C-845C-22487F1E34B4}"/>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87706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D92DE0-4E6B-4932-82B8-1C201965966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5D5C82FC-79CA-4D61-BD5A-2D081CEFCC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347AC4A7-73B1-4153-864F-0E93F4284A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11ED2A5-9017-4D03-B1BF-74F33F0363B7}"/>
              </a:ext>
            </a:extLst>
          </p:cNvPr>
          <p:cNvSpPr>
            <a:spLocks noGrp="1"/>
          </p:cNvSpPr>
          <p:nvPr>
            <p:ph type="dt" sz="half" idx="10"/>
          </p:nvPr>
        </p:nvSpPr>
        <p:spPr/>
        <p:txBody>
          <a:bodyPr/>
          <a:lstStyle/>
          <a:p>
            <a:fld id="{A82B9BB7-E965-4A38-8D63-4FC7419FCDE0}" type="datetimeFigureOut">
              <a:rPr lang="zh-CN" altLang="en-US" smtClean="0"/>
              <a:t>2020/8/5</a:t>
            </a:fld>
            <a:endParaRPr lang="zh-CN" altLang="en-US"/>
          </a:p>
        </p:txBody>
      </p:sp>
      <p:sp>
        <p:nvSpPr>
          <p:cNvPr id="6" name="页脚占位符 5">
            <a:extLst>
              <a:ext uri="{FF2B5EF4-FFF2-40B4-BE49-F238E27FC236}">
                <a16:creationId xmlns="" xmlns:a16="http://schemas.microsoft.com/office/drawing/2014/main" id="{51D48E9C-ADC6-4225-95DF-89F1DCC97B6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4A6B59B-175A-491B-A15D-78FE2E7C25C6}"/>
              </a:ext>
            </a:extLst>
          </p:cNvPr>
          <p:cNvSpPr>
            <a:spLocks noGrp="1"/>
          </p:cNvSpPr>
          <p:nvPr>
            <p:ph type="sldNum" sz="quarter" idx="12"/>
          </p:nvPr>
        </p:nvSpPr>
        <p:spPr/>
        <p:txBody>
          <a:body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2186217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45577D7-C9AD-4E5E-B4BB-E636248A55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9DFE8FD-BD56-4F32-8C5D-A32D65B1ED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0CB80D1-EAE7-474C-B626-E553EAD910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B9BB7-E965-4A38-8D63-4FC7419FCDE0}" type="datetimeFigureOut">
              <a:rPr lang="zh-CN" altLang="en-US" smtClean="0"/>
              <a:t>2020/8/5</a:t>
            </a:fld>
            <a:endParaRPr lang="zh-CN" altLang="en-US"/>
          </a:p>
        </p:txBody>
      </p:sp>
      <p:sp>
        <p:nvSpPr>
          <p:cNvPr id="5" name="页脚占位符 4">
            <a:extLst>
              <a:ext uri="{FF2B5EF4-FFF2-40B4-BE49-F238E27FC236}">
                <a16:creationId xmlns="" xmlns:a16="http://schemas.microsoft.com/office/drawing/2014/main" id="{56E3B7DF-53BF-4770-B9D8-3605B9553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E478607-3B3B-43CA-B62A-49D7BFB239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07AF96-2307-4610-BFF6-7C481EC89697}" type="slidenum">
              <a:rPr lang="zh-CN" altLang="en-US" smtClean="0"/>
              <a:t>‹#›</a:t>
            </a:fld>
            <a:endParaRPr lang="zh-CN" altLang="en-US"/>
          </a:p>
        </p:txBody>
      </p:sp>
    </p:spTree>
    <p:extLst>
      <p:ext uri="{BB962C8B-B14F-4D97-AF65-F5344CB8AC3E}">
        <p14:creationId xmlns:p14="http://schemas.microsoft.com/office/powerpoint/2010/main" val="3008636491"/>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__1.docx"/><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8.xml"/><Relationship Id="rId5" Type="http://schemas.microsoft.com/office/2007/relationships/hdphoto" Target="../media/hdphoto2.wdp"/><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8.xml"/><Relationship Id="rId5" Type="http://schemas.microsoft.com/office/2007/relationships/hdphoto" Target="../media/hdphoto3.wdp"/><Relationship Id="rId4" Type="http://schemas.openxmlformats.org/officeDocument/2006/relationships/image" Target="../media/image33.jpe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8.xml"/><Relationship Id="rId5" Type="http://schemas.microsoft.com/office/2007/relationships/hdphoto" Target="../media/hdphoto4.wdp"/><Relationship Id="rId4"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6.wdp"/><Relationship Id="rId2" Type="http://schemas.openxmlformats.org/officeDocument/2006/relationships/notesSlide" Target="../notesSlides/notesSlide48.xml"/><Relationship Id="rId1" Type="http://schemas.openxmlformats.org/officeDocument/2006/relationships/slideLayout" Target="../slideLayouts/slideLayout8.xml"/><Relationship Id="rId6" Type="http://schemas.openxmlformats.org/officeDocument/2006/relationships/image" Target="../media/image36.png"/><Relationship Id="rId5" Type="http://schemas.microsoft.com/office/2007/relationships/hdphoto" Target="../media/hdphoto5.wdp"/><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8.xml"/><Relationship Id="rId5" Type="http://schemas.microsoft.com/office/2007/relationships/hdphoto" Target="../media/hdphoto7.wdp"/><Relationship Id="rId4" Type="http://schemas.openxmlformats.org/officeDocument/2006/relationships/image" Target="../media/image37.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8.xml"/><Relationship Id="rId5" Type="http://schemas.microsoft.com/office/2007/relationships/hdphoto" Target="../media/hdphoto8.wdp"/><Relationship Id="rId4" Type="http://schemas.openxmlformats.org/officeDocument/2006/relationships/image" Target="../media/image38.jpe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8.xml"/><Relationship Id="rId5" Type="http://schemas.microsoft.com/office/2007/relationships/hdphoto" Target="../media/hdphoto9.wdp"/><Relationship Id="rId4" Type="http://schemas.openxmlformats.org/officeDocument/2006/relationships/image" Target="../media/image39.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8.xml"/><Relationship Id="rId5" Type="http://schemas.openxmlformats.org/officeDocument/2006/relationships/image" Target="../media/image41.png"/><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8.xml"/><Relationship Id="rId4" Type="http://schemas.openxmlformats.org/officeDocument/2006/relationships/image" Target="../media/image42.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任意多边形 47">
            <a:extLst>
              <a:ext uri="{FF2B5EF4-FFF2-40B4-BE49-F238E27FC236}">
                <a16:creationId xmlns="" xmlns:a16="http://schemas.microsoft.com/office/drawing/2014/main" id="{90359192-DC60-4B79-9EDF-E594C6041632}"/>
              </a:ext>
            </a:extLst>
          </p:cNvPr>
          <p:cNvSpPr/>
          <p:nvPr/>
        </p:nvSpPr>
        <p:spPr>
          <a:xfrm rot="5400000">
            <a:off x="1882775" y="-18827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1" name="矩形 80">
            <a:extLst>
              <a:ext uri="{FF2B5EF4-FFF2-40B4-BE49-F238E27FC236}">
                <a16:creationId xmlns="" xmlns:a16="http://schemas.microsoft.com/office/drawing/2014/main" id="{5DDDB0E2-FE59-4B2E-A9BC-36B7367E98FD}"/>
              </a:ext>
            </a:extLst>
          </p:cNvPr>
          <p:cNvSpPr/>
          <p:nvPr/>
        </p:nvSpPr>
        <p:spPr>
          <a:xfrm>
            <a:off x="1466850" y="2439988"/>
            <a:ext cx="9677400" cy="2114550"/>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2" name="矩形 81">
            <a:extLst>
              <a:ext uri="{FF2B5EF4-FFF2-40B4-BE49-F238E27FC236}">
                <a16:creationId xmlns="" xmlns:a16="http://schemas.microsoft.com/office/drawing/2014/main" id="{D76F3544-13E3-45B6-A3A9-9EE86B7050CD}"/>
              </a:ext>
            </a:extLst>
          </p:cNvPr>
          <p:cNvSpPr/>
          <p:nvPr/>
        </p:nvSpPr>
        <p:spPr>
          <a:xfrm>
            <a:off x="10906125" y="4237038"/>
            <a:ext cx="476250" cy="476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3" name="矩形 82">
            <a:extLst>
              <a:ext uri="{FF2B5EF4-FFF2-40B4-BE49-F238E27FC236}">
                <a16:creationId xmlns="" xmlns:a16="http://schemas.microsoft.com/office/drawing/2014/main" id="{8DDB9506-5C11-4E5F-B3CF-F0AB51D2C3C5}"/>
              </a:ext>
            </a:extLst>
          </p:cNvPr>
          <p:cNvSpPr/>
          <p:nvPr/>
        </p:nvSpPr>
        <p:spPr>
          <a:xfrm>
            <a:off x="10637838" y="4008438"/>
            <a:ext cx="474662" cy="474662"/>
          </a:xfrm>
          <a:prstGeom prst="rect">
            <a:avLst/>
          </a:prstGeom>
          <a:solidFill>
            <a:schemeClr val="bg1">
              <a:lumMod val="5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4" name="矩形 83">
            <a:extLst>
              <a:ext uri="{FF2B5EF4-FFF2-40B4-BE49-F238E27FC236}">
                <a16:creationId xmlns="" xmlns:a16="http://schemas.microsoft.com/office/drawing/2014/main" id="{54849C0A-2F1B-4925-8961-4CD56376E0D7}"/>
              </a:ext>
            </a:extLst>
          </p:cNvPr>
          <p:cNvSpPr/>
          <p:nvPr/>
        </p:nvSpPr>
        <p:spPr>
          <a:xfrm>
            <a:off x="1308100" y="2233613"/>
            <a:ext cx="474663" cy="47466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5" name="矩形 84">
            <a:extLst>
              <a:ext uri="{FF2B5EF4-FFF2-40B4-BE49-F238E27FC236}">
                <a16:creationId xmlns="" xmlns:a16="http://schemas.microsoft.com/office/drawing/2014/main" id="{2B828730-B265-4F0B-803F-81BEE5D49DB7}"/>
              </a:ext>
            </a:extLst>
          </p:cNvPr>
          <p:cNvSpPr/>
          <p:nvPr/>
        </p:nvSpPr>
        <p:spPr>
          <a:xfrm>
            <a:off x="1460500" y="2386013"/>
            <a:ext cx="474663" cy="474662"/>
          </a:xfrm>
          <a:prstGeom prst="rect">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TextBox 1"/>
          <p:cNvSpPr txBox="1"/>
          <p:nvPr/>
        </p:nvSpPr>
        <p:spPr>
          <a:xfrm>
            <a:off x="2918897" y="3026656"/>
            <a:ext cx="6340197" cy="1015663"/>
          </a:xfrm>
          <a:prstGeom prst="rect">
            <a:avLst/>
          </a:prstGeom>
          <a:noFill/>
        </p:spPr>
        <p:txBody>
          <a:bodyPr wrap="none" rtlCol="0">
            <a:spAutoFit/>
          </a:bodyPr>
          <a:lstStyle/>
          <a:p>
            <a:r>
              <a:rPr lang="zh-CN" altLang="en-US" sz="6000" b="1" dirty="0" smtClean="0">
                <a:solidFill>
                  <a:srgbClr val="0070C0"/>
                </a:solidFill>
              </a:rPr>
              <a:t>驱动电机管理系统</a:t>
            </a:r>
            <a:endParaRPr lang="zh-CN" altLang="en-US" sz="6000" b="1" dirty="0">
              <a:solidFill>
                <a:srgbClr val="0070C0"/>
              </a:solidFill>
            </a:endParaRPr>
          </a:p>
        </p:txBody>
      </p:sp>
      <p:sp>
        <p:nvSpPr>
          <p:cNvPr id="3" name="TextBox 2"/>
          <p:cNvSpPr txBox="1"/>
          <p:nvPr/>
        </p:nvSpPr>
        <p:spPr>
          <a:xfrm>
            <a:off x="319088" y="103257"/>
            <a:ext cx="3013967" cy="769441"/>
          </a:xfrm>
          <a:prstGeom prst="rect">
            <a:avLst/>
          </a:prstGeom>
          <a:noFill/>
        </p:spPr>
        <p:txBody>
          <a:bodyPr wrap="none" rtlCol="0">
            <a:spAutoFit/>
          </a:bodyPr>
          <a:lstStyle/>
          <a:p>
            <a:r>
              <a:rPr lang="zh-CN" altLang="en-US" sz="4400" b="1" dirty="0">
                <a:solidFill>
                  <a:schemeClr val="bg1"/>
                </a:solidFill>
              </a:rPr>
              <a:t>新</a:t>
            </a:r>
            <a:r>
              <a:rPr lang="zh-CN" altLang="en-US" sz="4400" b="1" dirty="0" smtClean="0">
                <a:solidFill>
                  <a:schemeClr val="bg1"/>
                </a:solidFill>
              </a:rPr>
              <a:t>能源汽车</a:t>
            </a:r>
            <a:endParaRPr lang="zh-CN" altLang="en-US" sz="4400" b="1" dirty="0">
              <a:solidFill>
                <a:schemeClr val="bg1"/>
              </a:solidFill>
            </a:endParaRPr>
          </a:p>
        </p:txBody>
      </p:sp>
    </p:spTree>
    <p:extLst>
      <p:ext uri="{BB962C8B-B14F-4D97-AF65-F5344CB8AC3E}">
        <p14:creationId xmlns:p14="http://schemas.microsoft.com/office/powerpoint/2010/main" val="3711314359"/>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43691" y="1111405"/>
            <a:ext cx="2683748" cy="461665"/>
          </a:xfrm>
          <a:prstGeom prst="rect">
            <a:avLst/>
          </a:prstGeom>
          <a:noFill/>
        </p:spPr>
        <p:txBody>
          <a:bodyPr wrap="none" rtlCol="0">
            <a:spAutoFit/>
          </a:bodyPr>
          <a:lstStyle/>
          <a:p>
            <a:r>
              <a:rPr lang="zh-CN" altLang="zh-CN" sz="2400" b="1" dirty="0" smtClean="0">
                <a:solidFill>
                  <a:srgbClr val="0070C0"/>
                </a:solidFill>
              </a:rPr>
              <a:t>（</a:t>
            </a:r>
            <a:r>
              <a:rPr lang="en-US" altLang="zh-CN" sz="2400" b="1" dirty="0" smtClean="0">
                <a:solidFill>
                  <a:srgbClr val="0070C0"/>
                </a:solidFill>
              </a:rPr>
              <a:t>3</a:t>
            </a:r>
            <a:r>
              <a:rPr lang="zh-CN" altLang="zh-CN" sz="2400" b="1" dirty="0" smtClean="0">
                <a:solidFill>
                  <a:srgbClr val="0070C0"/>
                </a:solidFill>
              </a:rPr>
              <a:t>）</a:t>
            </a:r>
            <a:r>
              <a:rPr lang="en-US" altLang="zh-CN" sz="2400" b="1" dirty="0">
                <a:solidFill>
                  <a:srgbClr val="0070C0"/>
                </a:solidFill>
              </a:rPr>
              <a:t>DC/DC</a:t>
            </a:r>
            <a:r>
              <a:rPr lang="zh-CN" altLang="zh-CN" sz="2400" b="1" dirty="0" smtClean="0">
                <a:solidFill>
                  <a:srgbClr val="0070C0"/>
                </a:solidFill>
              </a:rPr>
              <a:t>转换器</a:t>
            </a:r>
            <a:endParaRPr lang="en-US" altLang="zh-CN" sz="2400" b="1" dirty="0" smtClean="0">
              <a:solidFill>
                <a:srgbClr val="0070C0"/>
              </a:solidFill>
            </a:endParaRPr>
          </a:p>
        </p:txBody>
      </p:sp>
      <p:sp>
        <p:nvSpPr>
          <p:cNvPr id="3" name="TextBox 2"/>
          <p:cNvSpPr txBox="1"/>
          <p:nvPr/>
        </p:nvSpPr>
        <p:spPr>
          <a:xfrm>
            <a:off x="126144" y="1465759"/>
            <a:ext cx="11718273" cy="2308324"/>
          </a:xfrm>
          <a:prstGeom prst="rect">
            <a:avLst/>
          </a:prstGeom>
          <a:noFill/>
        </p:spPr>
        <p:txBody>
          <a:bodyPr wrap="none" rtlCol="0">
            <a:spAutoFit/>
          </a:bodyPr>
          <a:lstStyle/>
          <a:p>
            <a:r>
              <a:rPr lang="en-US" altLang="zh-CN" dirty="0" smtClean="0"/>
              <a:t>         HEV</a:t>
            </a:r>
            <a:r>
              <a:rPr lang="zh-CN" altLang="zh-CN" dirty="0"/>
              <a:t>、</a:t>
            </a:r>
            <a:r>
              <a:rPr lang="en-US" altLang="zh-CN" dirty="0"/>
              <a:t>EV</a:t>
            </a:r>
            <a:r>
              <a:rPr lang="zh-CN" altLang="zh-CN" dirty="0"/>
              <a:t>配置两种电池，一种是作为行驶用电机电源的高电压主机电池（动力电池）；另一种是作为</a:t>
            </a:r>
            <a:r>
              <a:rPr lang="zh-CN" altLang="zh-CN" dirty="0" smtClean="0"/>
              <a:t>车辆</a:t>
            </a:r>
            <a:endParaRPr lang="en-US" altLang="zh-CN" dirty="0" smtClean="0"/>
          </a:p>
          <a:p>
            <a:r>
              <a:rPr lang="zh-CN" altLang="zh-CN" dirty="0" smtClean="0"/>
              <a:t>附件</a:t>
            </a:r>
            <a:r>
              <a:rPr lang="zh-CN" altLang="zh-CN" dirty="0"/>
              <a:t>类及控制</a:t>
            </a:r>
            <a:r>
              <a:rPr lang="en-US" altLang="zh-CN" dirty="0"/>
              <a:t>ECU</a:t>
            </a:r>
            <a:r>
              <a:rPr lang="zh-CN" altLang="zh-CN" dirty="0"/>
              <a:t>电源的</a:t>
            </a:r>
            <a:r>
              <a:rPr lang="en-US" altLang="zh-CN" dirty="0"/>
              <a:t>12V</a:t>
            </a:r>
            <a:r>
              <a:rPr lang="zh-CN" altLang="zh-CN" dirty="0"/>
              <a:t>辅助电池</a:t>
            </a:r>
            <a:r>
              <a:rPr lang="zh-CN" altLang="zh-CN" dirty="0" smtClean="0"/>
              <a:t>。</a:t>
            </a:r>
            <a:endParaRPr lang="en-US" altLang="zh-CN" dirty="0" smtClean="0"/>
          </a:p>
          <a:p>
            <a:endParaRPr lang="en-US" altLang="zh-CN" dirty="0"/>
          </a:p>
          <a:p>
            <a:r>
              <a:rPr lang="en-US" altLang="zh-CN" dirty="0" smtClean="0"/>
              <a:t>         </a:t>
            </a:r>
            <a:r>
              <a:rPr lang="zh-CN" altLang="zh-CN" dirty="0" smtClean="0"/>
              <a:t>图</a:t>
            </a:r>
            <a:r>
              <a:rPr lang="en-US" altLang="zh-CN" dirty="0">
                <a:solidFill>
                  <a:srgbClr val="0070C0"/>
                </a:solidFill>
              </a:rPr>
              <a:t>3-1-8</a:t>
            </a:r>
            <a:r>
              <a:rPr lang="zh-CN" altLang="zh-CN" dirty="0"/>
              <a:t>为混合动力系统组成示意图。</a:t>
            </a:r>
            <a:r>
              <a:rPr lang="en-US" altLang="zh-CN" dirty="0"/>
              <a:t>EV</a:t>
            </a:r>
            <a:r>
              <a:rPr lang="zh-CN" altLang="zh-CN" dirty="0"/>
              <a:t>无法利用发动机的动力进行发电，因此一般搭载</a:t>
            </a:r>
            <a:r>
              <a:rPr lang="en-US" altLang="zh-CN" dirty="0"/>
              <a:t>DC/DC</a:t>
            </a:r>
            <a:r>
              <a:rPr lang="zh-CN" altLang="zh-CN" dirty="0"/>
              <a:t>转换器，进行</a:t>
            </a:r>
            <a:r>
              <a:rPr lang="zh-CN" altLang="zh-CN" dirty="0" smtClean="0"/>
              <a:t>主</a:t>
            </a:r>
            <a:endParaRPr lang="en-US" altLang="zh-CN" dirty="0" smtClean="0"/>
          </a:p>
          <a:p>
            <a:r>
              <a:rPr lang="zh-CN" altLang="zh-CN" dirty="0" smtClean="0"/>
              <a:t>机</a:t>
            </a:r>
            <a:r>
              <a:rPr lang="zh-CN" altLang="zh-CN" dirty="0"/>
              <a:t>电池向辅助电池的降压式直流</a:t>
            </a:r>
            <a:r>
              <a:rPr lang="en-US" altLang="zh-CN" dirty="0"/>
              <a:t>-</a:t>
            </a:r>
            <a:r>
              <a:rPr lang="zh-CN" altLang="zh-CN" dirty="0"/>
              <a:t>直流电力转换。</a:t>
            </a:r>
            <a:r>
              <a:rPr lang="en-US" altLang="zh-CN" dirty="0"/>
              <a:t>HEV</a:t>
            </a:r>
            <a:r>
              <a:rPr lang="zh-CN" altLang="zh-CN" dirty="0"/>
              <a:t>可以通过交流发电机发电，但是混合动力系统为了改善</a:t>
            </a:r>
            <a:r>
              <a:rPr lang="zh-CN" altLang="zh-CN" dirty="0" smtClean="0"/>
              <a:t>油耗，</a:t>
            </a:r>
            <a:endParaRPr lang="en-US" altLang="zh-CN" dirty="0" smtClean="0"/>
          </a:p>
          <a:p>
            <a:r>
              <a:rPr lang="zh-CN" altLang="zh-CN" dirty="0" smtClean="0"/>
              <a:t>要</a:t>
            </a:r>
            <a:r>
              <a:rPr lang="zh-CN" altLang="zh-CN" dirty="0"/>
              <a:t>反复进行怠速停机与起动发动机，因此一般采用可以输出稳定电压、可高效率完成电力转换的</a:t>
            </a:r>
            <a:r>
              <a:rPr lang="en-US" altLang="zh-CN" dirty="0"/>
              <a:t>DC/DC</a:t>
            </a:r>
            <a:r>
              <a:rPr lang="zh-CN" altLang="zh-CN" dirty="0"/>
              <a:t>转换器。</a:t>
            </a:r>
          </a:p>
          <a:p>
            <a:endParaRPr lang="zh-CN" altLang="zh-CN" dirty="0"/>
          </a:p>
          <a:p>
            <a:endParaRPr lang="zh-CN" altLang="en-US" dirty="0"/>
          </a:p>
        </p:txBody>
      </p:sp>
      <p:pic>
        <p:nvPicPr>
          <p:cNvPr id="9" name="Picture 7" descr="4-1-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249" y="3331029"/>
            <a:ext cx="5165100" cy="327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326188" y="4450895"/>
            <a:ext cx="3552576" cy="369332"/>
          </a:xfrm>
          <a:prstGeom prst="rect">
            <a:avLst/>
          </a:prstGeom>
          <a:noFill/>
        </p:spPr>
        <p:txBody>
          <a:bodyPr wrap="none" rtlCol="0">
            <a:spAutoFit/>
          </a:bodyPr>
          <a:lstStyle/>
          <a:p>
            <a:r>
              <a:rPr lang="zh-CN" altLang="zh-CN" dirty="0"/>
              <a:t>图</a:t>
            </a:r>
            <a:r>
              <a:rPr lang="en-US" altLang="zh-CN" dirty="0"/>
              <a:t>3-1-8  </a:t>
            </a:r>
            <a:r>
              <a:rPr lang="zh-CN" altLang="zh-CN" dirty="0"/>
              <a:t>混合动力系统组成示意图</a:t>
            </a:r>
          </a:p>
        </p:txBody>
      </p:sp>
    </p:spTree>
    <p:extLst>
      <p:ext uri="{BB962C8B-B14F-4D97-AF65-F5344CB8AC3E}">
        <p14:creationId xmlns:p14="http://schemas.microsoft.com/office/powerpoint/2010/main" val="528259757"/>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123407"/>
            <a:ext cx="11036996" cy="3416320"/>
          </a:xfrm>
          <a:prstGeom prst="rect">
            <a:avLst/>
          </a:prstGeom>
          <a:noFill/>
        </p:spPr>
        <p:txBody>
          <a:bodyPr wrap="none" rtlCol="0">
            <a:spAutoFit/>
          </a:bodyPr>
          <a:lstStyle/>
          <a:p>
            <a:r>
              <a:rPr lang="en-US" altLang="zh-CN" dirty="0" smtClean="0"/>
              <a:t>       </a:t>
            </a:r>
            <a:r>
              <a:rPr lang="zh-CN" altLang="zh-CN" dirty="0" smtClean="0"/>
              <a:t>另外</a:t>
            </a:r>
            <a:r>
              <a:rPr lang="zh-CN" altLang="zh-CN" dirty="0"/>
              <a:t>，在</a:t>
            </a:r>
            <a:r>
              <a:rPr lang="en-US" altLang="zh-CN" dirty="0"/>
              <a:t>DC/DC</a:t>
            </a:r>
            <a:r>
              <a:rPr lang="zh-CN" altLang="zh-CN" dirty="0"/>
              <a:t>转换器的冷却方式中，有的在发动机舱内与逆变器整体化配置，通过冷却系统进行</a:t>
            </a:r>
            <a:r>
              <a:rPr lang="zh-CN" altLang="zh-CN" dirty="0" smtClean="0"/>
              <a:t>水冷</a:t>
            </a:r>
            <a:endParaRPr lang="en-US" altLang="zh-CN" dirty="0" smtClean="0"/>
          </a:p>
          <a:p>
            <a:r>
              <a:rPr lang="zh-CN" altLang="zh-CN" dirty="0" smtClean="0"/>
              <a:t>冷却</a:t>
            </a:r>
            <a:r>
              <a:rPr lang="zh-CN" altLang="zh-CN" dirty="0"/>
              <a:t>，有的搭载在行李舱内主机电池的电池盒上，通过风扇进行风冷。冷却方式根据配置位置的环境</a:t>
            </a:r>
            <a:r>
              <a:rPr lang="zh-CN" altLang="zh-CN" dirty="0" smtClean="0"/>
              <a:t>温</a:t>
            </a:r>
            <a:endParaRPr lang="en-US" altLang="zh-CN" dirty="0" smtClean="0"/>
          </a:p>
          <a:p>
            <a:r>
              <a:rPr lang="zh-CN" altLang="zh-CN" dirty="0" smtClean="0"/>
              <a:t>度</a:t>
            </a:r>
            <a:r>
              <a:rPr lang="zh-CN" altLang="zh-CN" dirty="0"/>
              <a:t>与</a:t>
            </a:r>
            <a:r>
              <a:rPr lang="en-US" altLang="zh-CN" dirty="0"/>
              <a:t>DC/DC</a:t>
            </a:r>
            <a:r>
              <a:rPr lang="zh-CN" altLang="zh-CN" dirty="0"/>
              <a:t>转换器自身的损耗来决定，无论哪种，提高效率是共同的目标。丰田普锐斯</a:t>
            </a:r>
            <a:r>
              <a:rPr lang="en-US" altLang="zh-CN" dirty="0"/>
              <a:t>DC/DC</a:t>
            </a:r>
            <a:r>
              <a:rPr lang="zh-CN" altLang="zh-CN" dirty="0"/>
              <a:t>转换器</a:t>
            </a:r>
            <a:r>
              <a:rPr lang="zh-CN" altLang="zh-CN" dirty="0" smtClean="0"/>
              <a:t>主要</a:t>
            </a:r>
            <a:endParaRPr lang="en-US" altLang="zh-CN" dirty="0" smtClean="0"/>
          </a:p>
          <a:p>
            <a:r>
              <a:rPr lang="zh-CN" altLang="zh-CN" dirty="0" smtClean="0"/>
              <a:t>参数</a:t>
            </a:r>
            <a:r>
              <a:rPr lang="zh-CN" altLang="zh-CN" dirty="0"/>
              <a:t>如表</a:t>
            </a:r>
            <a:r>
              <a:rPr lang="en-US" altLang="zh-CN" dirty="0"/>
              <a:t>3-1-1</a:t>
            </a:r>
            <a:r>
              <a:rPr lang="zh-CN" altLang="zh-CN" dirty="0"/>
              <a:t>所示</a:t>
            </a:r>
            <a:r>
              <a:rPr lang="zh-CN" altLang="zh-CN" dirty="0" smtClean="0"/>
              <a:t>。</a:t>
            </a:r>
            <a:endParaRPr lang="en-US" altLang="zh-CN" dirty="0" smtClean="0"/>
          </a:p>
          <a:p>
            <a:endParaRPr lang="en-US" altLang="zh-CN" dirty="0" smtClean="0"/>
          </a:p>
          <a:p>
            <a:r>
              <a:rPr lang="en-US" altLang="zh-CN" dirty="0" smtClean="0"/>
              <a:t>      </a:t>
            </a:r>
            <a:r>
              <a:rPr lang="zh-CN" altLang="zh-CN" dirty="0" smtClean="0"/>
              <a:t>与</a:t>
            </a:r>
            <a:r>
              <a:rPr lang="zh-CN" altLang="zh-CN" dirty="0"/>
              <a:t>一般所使用的</a:t>
            </a:r>
            <a:r>
              <a:rPr lang="en-US" altLang="zh-CN" dirty="0"/>
              <a:t>DC/DC</a:t>
            </a:r>
            <a:r>
              <a:rPr lang="zh-CN" altLang="zh-CN" dirty="0"/>
              <a:t>转换器不同，车辆用转换器要求输入电压范围广泛、温度范围广泛等。另外，</a:t>
            </a:r>
            <a:r>
              <a:rPr lang="zh-CN" altLang="zh-CN" dirty="0" smtClean="0"/>
              <a:t>由于</a:t>
            </a:r>
            <a:endParaRPr lang="en-US" altLang="zh-CN" dirty="0" smtClean="0"/>
          </a:p>
          <a:p>
            <a:r>
              <a:rPr lang="zh-CN" altLang="zh-CN" dirty="0" smtClean="0"/>
              <a:t>搭载</a:t>
            </a:r>
            <a:r>
              <a:rPr lang="zh-CN" altLang="zh-CN" dirty="0"/>
              <a:t>在行李舱内，冷却方式一般采用风冷方式</a:t>
            </a:r>
            <a:r>
              <a:rPr lang="zh-CN" altLang="zh-CN" dirty="0" smtClean="0"/>
              <a:t>。</a:t>
            </a:r>
            <a:endParaRPr lang="en-US" altLang="zh-CN" dirty="0" smtClean="0"/>
          </a:p>
          <a:p>
            <a:endParaRPr lang="en-US" altLang="zh-CN" dirty="0"/>
          </a:p>
          <a:p>
            <a:endParaRPr lang="en-US" altLang="zh-CN" dirty="0" smtClean="0"/>
          </a:p>
          <a:p>
            <a:r>
              <a:rPr lang="en-US" altLang="zh-CN" dirty="0" smtClean="0"/>
              <a:t>                                                    </a:t>
            </a:r>
            <a:r>
              <a:rPr lang="zh-CN" altLang="zh-CN" dirty="0" smtClean="0"/>
              <a:t>表</a:t>
            </a:r>
            <a:r>
              <a:rPr lang="en-US" altLang="zh-CN" dirty="0"/>
              <a:t>3-1-1</a:t>
            </a:r>
            <a:r>
              <a:rPr lang="zh-CN" altLang="zh-CN" dirty="0"/>
              <a:t>丰田普锐斯</a:t>
            </a:r>
            <a:r>
              <a:rPr lang="en-US" altLang="zh-CN" dirty="0"/>
              <a:t>DC/DC</a:t>
            </a:r>
            <a:r>
              <a:rPr lang="zh-CN" altLang="zh-CN" dirty="0"/>
              <a:t>转换器的主要参数</a:t>
            </a:r>
          </a:p>
          <a:p>
            <a:endParaRPr lang="en-US" altLang="zh-CN" dirty="0"/>
          </a:p>
          <a:p>
            <a:endParaRPr lang="zh-CN" altLang="zh-CN" dirty="0"/>
          </a:p>
        </p:txBody>
      </p:sp>
      <p:graphicFrame>
        <p:nvGraphicFramePr>
          <p:cNvPr id="14" name="对象 13"/>
          <p:cNvGraphicFramePr>
            <a:graphicFrameLocks noChangeAspect="1"/>
          </p:cNvGraphicFramePr>
          <p:nvPr>
            <p:extLst>
              <p:ext uri="{D42A27DB-BD31-4B8C-83A1-F6EECF244321}">
                <p14:modId xmlns:p14="http://schemas.microsoft.com/office/powerpoint/2010/main" val="2707738614"/>
              </p:ext>
            </p:extLst>
          </p:nvPr>
        </p:nvGraphicFramePr>
        <p:xfrm>
          <a:off x="679451" y="4183063"/>
          <a:ext cx="8884496" cy="1669097"/>
        </p:xfrm>
        <a:graphic>
          <a:graphicData uri="http://schemas.openxmlformats.org/presentationml/2006/ole">
            <mc:AlternateContent xmlns:mc="http://schemas.openxmlformats.org/markup-compatibility/2006">
              <mc:Choice xmlns:v="urn:schemas-microsoft-com:vml" Requires="v">
                <p:oleObj spid="_x0000_s5187" name="文档" r:id="rId5" imgW="5416650" imgH="1017540" progId="Word.Document.12">
                  <p:embed/>
                </p:oleObj>
              </mc:Choice>
              <mc:Fallback>
                <p:oleObj name="文档" r:id="rId5" imgW="5416650" imgH="1017540" progId="Word.Document.12">
                  <p:embed/>
                  <p:pic>
                    <p:nvPicPr>
                      <p:cNvPr id="0" name=""/>
                      <p:cNvPicPr/>
                      <p:nvPr/>
                    </p:nvPicPr>
                    <p:blipFill>
                      <a:blip r:embed="rId6"/>
                      <a:stretch>
                        <a:fillRect/>
                      </a:stretch>
                    </p:blipFill>
                    <p:spPr>
                      <a:xfrm>
                        <a:off x="679451" y="4183063"/>
                        <a:ext cx="8884496" cy="1669097"/>
                      </a:xfrm>
                      <a:prstGeom prst="rect">
                        <a:avLst/>
                      </a:prstGeom>
                    </p:spPr>
                  </p:pic>
                </p:oleObj>
              </mc:Fallback>
            </mc:AlternateContent>
          </a:graphicData>
        </a:graphic>
      </p:graphicFrame>
    </p:spTree>
    <p:extLst>
      <p:ext uri="{BB962C8B-B14F-4D97-AF65-F5344CB8AC3E}">
        <p14:creationId xmlns:p14="http://schemas.microsoft.com/office/powerpoint/2010/main" val="528259757"/>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43691" y="1111405"/>
            <a:ext cx="1887055" cy="461665"/>
          </a:xfrm>
          <a:prstGeom prst="rect">
            <a:avLst/>
          </a:prstGeom>
          <a:noFill/>
        </p:spPr>
        <p:txBody>
          <a:bodyPr wrap="none" rtlCol="0">
            <a:spAutoFit/>
          </a:bodyPr>
          <a:lstStyle/>
          <a:p>
            <a:r>
              <a:rPr lang="zh-CN" altLang="zh-CN" sz="2400" b="1" dirty="0" smtClean="0">
                <a:solidFill>
                  <a:srgbClr val="0070C0"/>
                </a:solidFill>
              </a:rPr>
              <a:t>（</a:t>
            </a:r>
            <a:r>
              <a:rPr lang="en-US" altLang="zh-CN" sz="2400" b="1" dirty="0" smtClean="0">
                <a:solidFill>
                  <a:srgbClr val="0070C0"/>
                </a:solidFill>
              </a:rPr>
              <a:t>3</a:t>
            </a:r>
            <a:r>
              <a:rPr lang="zh-CN" altLang="zh-CN" sz="2400" b="1" dirty="0" smtClean="0">
                <a:solidFill>
                  <a:srgbClr val="0070C0"/>
                </a:solidFill>
              </a:rPr>
              <a:t>）</a:t>
            </a:r>
            <a:r>
              <a:rPr lang="zh-CN" altLang="en-US" sz="2400" b="1" dirty="0" smtClean="0">
                <a:solidFill>
                  <a:srgbClr val="0070C0"/>
                </a:solidFill>
              </a:rPr>
              <a:t>解角器</a:t>
            </a:r>
            <a:endParaRPr lang="en-US" altLang="zh-CN" sz="2400" b="1" dirty="0" smtClean="0">
              <a:solidFill>
                <a:srgbClr val="0070C0"/>
              </a:solidFill>
            </a:endParaRPr>
          </a:p>
        </p:txBody>
      </p:sp>
      <p:sp>
        <p:nvSpPr>
          <p:cNvPr id="2" name="TextBox 1"/>
          <p:cNvSpPr txBox="1"/>
          <p:nvPr/>
        </p:nvSpPr>
        <p:spPr>
          <a:xfrm>
            <a:off x="522515" y="1727164"/>
            <a:ext cx="8494633" cy="923330"/>
          </a:xfrm>
          <a:prstGeom prst="rect">
            <a:avLst/>
          </a:prstGeom>
          <a:noFill/>
        </p:spPr>
        <p:txBody>
          <a:bodyPr wrap="none" rtlCol="0">
            <a:spAutoFit/>
          </a:bodyPr>
          <a:lstStyle/>
          <a:p>
            <a:r>
              <a:rPr lang="zh-CN" altLang="zh-CN" dirty="0"/>
              <a:t>解角器又称解析器，是可靠性极高且结构紧凑的传感器，它可精确检测磁极位置</a:t>
            </a:r>
            <a:r>
              <a:rPr lang="zh-CN" altLang="zh-CN" dirty="0" smtClean="0"/>
              <a:t>。</a:t>
            </a:r>
            <a:endParaRPr lang="en-US" altLang="zh-CN" dirty="0" smtClean="0"/>
          </a:p>
          <a:p>
            <a:endParaRPr lang="en-US" altLang="zh-CN" dirty="0"/>
          </a:p>
          <a:p>
            <a:endParaRPr lang="zh-CN" altLang="zh-CN" dirty="0"/>
          </a:p>
        </p:txBody>
      </p:sp>
      <p:sp>
        <p:nvSpPr>
          <p:cNvPr id="3" name="TextBox 2"/>
          <p:cNvSpPr txBox="1"/>
          <p:nvPr/>
        </p:nvSpPr>
        <p:spPr>
          <a:xfrm>
            <a:off x="0" y="2241081"/>
            <a:ext cx="2064989" cy="400110"/>
          </a:xfrm>
          <a:prstGeom prst="rect">
            <a:avLst/>
          </a:prstGeom>
          <a:noFill/>
        </p:spPr>
        <p:txBody>
          <a:bodyPr wrap="none" rtlCol="0">
            <a:spAutoFit/>
          </a:bodyPr>
          <a:lstStyle/>
          <a:p>
            <a:r>
              <a:rPr lang="zh-CN" altLang="zh-CN" sz="2000" b="1" dirty="0">
                <a:solidFill>
                  <a:srgbClr val="0070C0"/>
                </a:solidFill>
              </a:rPr>
              <a:t>①解角器的结构</a:t>
            </a:r>
            <a:endParaRPr lang="zh-CN" altLang="en-US" sz="2000" b="1" dirty="0">
              <a:solidFill>
                <a:srgbClr val="0070C0"/>
              </a:solidFill>
            </a:endParaRPr>
          </a:p>
        </p:txBody>
      </p:sp>
      <p:sp>
        <p:nvSpPr>
          <p:cNvPr id="9" name="TextBox 8"/>
          <p:cNvSpPr txBox="1"/>
          <p:nvPr/>
        </p:nvSpPr>
        <p:spPr>
          <a:xfrm>
            <a:off x="522515" y="2780603"/>
            <a:ext cx="9810699" cy="369332"/>
          </a:xfrm>
          <a:prstGeom prst="rect">
            <a:avLst/>
          </a:prstGeom>
          <a:noFill/>
        </p:spPr>
        <p:txBody>
          <a:bodyPr wrap="none" rtlCol="0">
            <a:spAutoFit/>
          </a:bodyPr>
          <a:lstStyle/>
          <a:p>
            <a:r>
              <a:rPr lang="zh-CN" altLang="zh-CN" dirty="0"/>
              <a:t>解角器的定子包括三种线圈：励磁线圈</a:t>
            </a:r>
            <a:r>
              <a:rPr lang="en-US" altLang="zh-CN" dirty="0"/>
              <a:t>A</a:t>
            </a:r>
            <a:r>
              <a:rPr lang="zh-CN" altLang="zh-CN" dirty="0"/>
              <a:t>、检测线圈</a:t>
            </a:r>
            <a:r>
              <a:rPr lang="en-US" altLang="zh-CN" dirty="0"/>
              <a:t>S</a:t>
            </a:r>
            <a:r>
              <a:rPr lang="zh-CN" altLang="zh-CN" dirty="0"/>
              <a:t>和检测线圈</a:t>
            </a:r>
            <a:r>
              <a:rPr lang="en-US" altLang="zh-CN" dirty="0"/>
              <a:t>C</a:t>
            </a:r>
            <a:r>
              <a:rPr lang="zh-CN" altLang="zh-CN" dirty="0"/>
              <a:t>。解角器结构如图</a:t>
            </a:r>
            <a:r>
              <a:rPr lang="en-US" altLang="zh-CN" dirty="0">
                <a:solidFill>
                  <a:srgbClr val="0070C0"/>
                </a:solidFill>
              </a:rPr>
              <a:t>3-1-9</a:t>
            </a:r>
            <a:r>
              <a:rPr lang="zh-CN" altLang="zh-CN" dirty="0"/>
              <a:t>所示。</a:t>
            </a:r>
            <a:endParaRPr lang="zh-CN" altLang="en-US" dirty="0"/>
          </a:p>
        </p:txBody>
      </p:sp>
      <p:pic>
        <p:nvPicPr>
          <p:cNvPr id="10" name="Picture 7" descr="4-1-10"/>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5478" y="3334601"/>
            <a:ext cx="7183755" cy="2694724"/>
          </a:xfrm>
          <a:prstGeom prst="rect">
            <a:avLst/>
          </a:prstGeom>
          <a:noFill/>
          <a:ln>
            <a:noFill/>
          </a:ln>
          <a:extLst/>
        </p:spPr>
      </p:pic>
      <p:sp>
        <p:nvSpPr>
          <p:cNvPr id="11" name="TextBox 10"/>
          <p:cNvSpPr txBox="1"/>
          <p:nvPr/>
        </p:nvSpPr>
        <p:spPr>
          <a:xfrm>
            <a:off x="2900487" y="6412077"/>
            <a:ext cx="3552576" cy="369332"/>
          </a:xfrm>
          <a:prstGeom prst="rect">
            <a:avLst/>
          </a:prstGeom>
          <a:noFill/>
        </p:spPr>
        <p:txBody>
          <a:bodyPr wrap="none" rtlCol="0">
            <a:spAutoFit/>
          </a:bodyPr>
          <a:lstStyle/>
          <a:p>
            <a:r>
              <a:rPr lang="zh-CN" altLang="zh-CN" dirty="0"/>
              <a:t>图</a:t>
            </a:r>
            <a:r>
              <a:rPr lang="en-US" altLang="zh-CN" dirty="0"/>
              <a:t>3-1-9  </a:t>
            </a:r>
            <a:r>
              <a:rPr lang="zh-CN" altLang="zh-CN" dirty="0"/>
              <a:t>解角器的结构与工作原理</a:t>
            </a:r>
          </a:p>
        </p:txBody>
      </p:sp>
    </p:spTree>
    <p:extLst>
      <p:ext uri="{BB962C8B-B14F-4D97-AF65-F5344CB8AC3E}">
        <p14:creationId xmlns:p14="http://schemas.microsoft.com/office/powerpoint/2010/main" val="1434995895"/>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72961"/>
            <a:ext cx="2577950" cy="400110"/>
          </a:xfrm>
          <a:prstGeom prst="rect">
            <a:avLst/>
          </a:prstGeom>
          <a:noFill/>
        </p:spPr>
        <p:txBody>
          <a:bodyPr wrap="none" rtlCol="0">
            <a:spAutoFit/>
          </a:bodyPr>
          <a:lstStyle/>
          <a:p>
            <a:r>
              <a:rPr lang="zh-CN" altLang="zh-CN" sz="2000" b="1" dirty="0">
                <a:solidFill>
                  <a:srgbClr val="0070C0"/>
                </a:solidFill>
              </a:rPr>
              <a:t>②解角器的工作原理</a:t>
            </a:r>
            <a:endParaRPr lang="zh-CN" altLang="en-US" sz="2000" b="1" dirty="0">
              <a:solidFill>
                <a:srgbClr val="0070C0"/>
              </a:solidFill>
            </a:endParaRPr>
          </a:p>
        </p:txBody>
      </p:sp>
      <p:sp>
        <p:nvSpPr>
          <p:cNvPr id="3" name="TextBox 2"/>
          <p:cNvSpPr txBox="1"/>
          <p:nvPr/>
        </p:nvSpPr>
        <p:spPr>
          <a:xfrm>
            <a:off x="143692" y="1773330"/>
            <a:ext cx="12120626" cy="3970318"/>
          </a:xfrm>
          <a:prstGeom prst="rect">
            <a:avLst/>
          </a:prstGeom>
          <a:noFill/>
        </p:spPr>
        <p:txBody>
          <a:bodyPr wrap="none" rtlCol="0">
            <a:spAutoFit/>
          </a:bodyPr>
          <a:lstStyle/>
          <a:p>
            <a:r>
              <a:rPr lang="en-US" altLang="zh-CN" dirty="0" smtClean="0"/>
              <a:t>       </a:t>
            </a:r>
            <a:r>
              <a:rPr lang="zh-CN" altLang="zh-CN" dirty="0" smtClean="0"/>
              <a:t>检测</a:t>
            </a:r>
            <a:r>
              <a:rPr lang="zh-CN" altLang="zh-CN" dirty="0"/>
              <a:t>线圈</a:t>
            </a:r>
            <a:r>
              <a:rPr lang="en-US" altLang="zh-CN" dirty="0"/>
              <a:t>S</a:t>
            </a:r>
            <a:r>
              <a:rPr lang="zh-CN" altLang="zh-CN" dirty="0"/>
              <a:t>的＋</a:t>
            </a:r>
            <a:r>
              <a:rPr lang="en-US" altLang="zh-CN" dirty="0"/>
              <a:t>S</a:t>
            </a:r>
            <a:r>
              <a:rPr lang="zh-CN" altLang="zh-CN" dirty="0"/>
              <a:t>和－</a:t>
            </a:r>
            <a:r>
              <a:rPr lang="en-US" altLang="zh-CN" dirty="0"/>
              <a:t>S</a:t>
            </a:r>
            <a:r>
              <a:rPr lang="zh-CN" altLang="zh-CN" dirty="0"/>
              <a:t>错开</a:t>
            </a:r>
            <a:r>
              <a:rPr lang="en-US" altLang="zh-CN" dirty="0"/>
              <a:t>90</a:t>
            </a:r>
            <a:r>
              <a:rPr lang="zh-CN" altLang="zh-CN" dirty="0"/>
              <a:t>°，＋</a:t>
            </a:r>
            <a:r>
              <a:rPr lang="en-US" altLang="zh-CN" dirty="0"/>
              <a:t>C</a:t>
            </a:r>
            <a:r>
              <a:rPr lang="zh-CN" altLang="zh-CN" dirty="0"/>
              <a:t>和－</a:t>
            </a:r>
            <a:r>
              <a:rPr lang="en-US" altLang="zh-CN" dirty="0"/>
              <a:t>C</a:t>
            </a:r>
            <a:r>
              <a:rPr lang="zh-CN" altLang="zh-CN" dirty="0"/>
              <a:t>也以同样的方式错开</a:t>
            </a:r>
            <a:r>
              <a:rPr lang="en-US" altLang="zh-CN" dirty="0"/>
              <a:t>90</a:t>
            </a:r>
            <a:r>
              <a:rPr lang="zh-CN" altLang="zh-CN" dirty="0"/>
              <a:t>°，线圈</a:t>
            </a:r>
            <a:r>
              <a:rPr lang="en-US" altLang="zh-CN" dirty="0"/>
              <a:t>C</a:t>
            </a:r>
            <a:r>
              <a:rPr lang="zh-CN" altLang="zh-CN" dirty="0"/>
              <a:t>和</a:t>
            </a:r>
            <a:r>
              <a:rPr lang="en-US" altLang="zh-CN" dirty="0"/>
              <a:t>S</a:t>
            </a:r>
            <a:r>
              <a:rPr lang="zh-CN" altLang="zh-CN" dirty="0"/>
              <a:t>之间相距</a:t>
            </a:r>
            <a:r>
              <a:rPr lang="en-US" altLang="zh-CN" dirty="0"/>
              <a:t>45</a:t>
            </a:r>
            <a:r>
              <a:rPr lang="zh-CN" altLang="zh-CN" dirty="0"/>
              <a:t>°检测线圈的电流流向</a:t>
            </a:r>
            <a:r>
              <a:rPr lang="zh-CN" altLang="zh-CN" dirty="0" smtClean="0"/>
              <a:t>，</a:t>
            </a:r>
            <a:endParaRPr lang="en-US" altLang="zh-CN" dirty="0" smtClean="0"/>
          </a:p>
          <a:p>
            <a:r>
              <a:rPr lang="zh-CN" altLang="zh-CN" dirty="0" smtClean="0"/>
              <a:t>如</a:t>
            </a:r>
            <a:r>
              <a:rPr lang="zh-CN" altLang="zh-CN" dirty="0"/>
              <a:t>图</a:t>
            </a:r>
            <a:r>
              <a:rPr lang="en-US" altLang="zh-CN" dirty="0">
                <a:solidFill>
                  <a:srgbClr val="0070C0"/>
                </a:solidFill>
              </a:rPr>
              <a:t>3-1-9</a:t>
            </a:r>
            <a:r>
              <a:rPr lang="zh-CN" altLang="zh-CN" dirty="0"/>
              <a:t>所示</a:t>
            </a:r>
            <a:r>
              <a:rPr lang="zh-CN" altLang="zh-CN" dirty="0" smtClean="0"/>
              <a:t>。</a:t>
            </a:r>
            <a:endParaRPr lang="en-US" altLang="zh-CN" dirty="0" smtClean="0"/>
          </a:p>
          <a:p>
            <a:endParaRPr lang="en-US" altLang="zh-CN" dirty="0"/>
          </a:p>
          <a:p>
            <a:r>
              <a:rPr lang="en-US" altLang="zh-CN" dirty="0" smtClean="0"/>
              <a:t>       </a:t>
            </a:r>
            <a:r>
              <a:rPr lang="zh-CN" altLang="zh-CN" dirty="0" smtClean="0"/>
              <a:t>由于</a:t>
            </a:r>
            <a:r>
              <a:rPr lang="zh-CN" altLang="zh-CN" dirty="0"/>
              <a:t>解角器的励磁线圈中为频率恒定的交流电，因此无论转子转速如何，频率恒定的磁场均会由转子输出至</a:t>
            </a:r>
            <a:r>
              <a:rPr lang="zh-CN" altLang="zh-CN" dirty="0" smtClean="0"/>
              <a:t>线</a:t>
            </a:r>
            <a:endParaRPr lang="en-US" altLang="zh-CN" dirty="0" smtClean="0"/>
          </a:p>
          <a:p>
            <a:r>
              <a:rPr lang="zh-CN" altLang="zh-CN" dirty="0" smtClean="0"/>
              <a:t>圈</a:t>
            </a:r>
            <a:r>
              <a:rPr lang="en-US" altLang="zh-CN" dirty="0" smtClean="0"/>
              <a:t>S</a:t>
            </a:r>
            <a:r>
              <a:rPr lang="zh-CN" altLang="zh-CN" dirty="0" smtClean="0"/>
              <a:t>和</a:t>
            </a:r>
            <a:r>
              <a:rPr lang="zh-CN" altLang="zh-CN" dirty="0"/>
              <a:t>线圈</a:t>
            </a:r>
            <a:r>
              <a:rPr lang="en-US" altLang="zh-CN" dirty="0"/>
              <a:t>C</a:t>
            </a:r>
            <a:r>
              <a:rPr lang="zh-CN" altLang="zh-CN" dirty="0"/>
              <a:t>。转子为椭圆形，解角器的定子与其转子之间的间隙随转子的旋转而变化。由于间隙的变化，线圈</a:t>
            </a:r>
            <a:r>
              <a:rPr lang="en-US" altLang="zh-CN" dirty="0"/>
              <a:t>S</a:t>
            </a:r>
            <a:r>
              <a:rPr lang="zh-CN" altLang="zh-CN" dirty="0" smtClean="0"/>
              <a:t>和</a:t>
            </a:r>
            <a:endParaRPr lang="en-US" altLang="zh-CN" dirty="0" smtClean="0"/>
          </a:p>
          <a:p>
            <a:r>
              <a:rPr lang="zh-CN" altLang="zh-CN" dirty="0" smtClean="0"/>
              <a:t>线圈</a:t>
            </a:r>
            <a:r>
              <a:rPr lang="en-US" altLang="zh-CN" dirty="0" smtClean="0"/>
              <a:t>C</a:t>
            </a:r>
            <a:r>
              <a:rPr lang="zh-CN" altLang="zh-CN" dirty="0"/>
              <a:t>输出波形的峰值随转子位置的变化而变化。驱动电机</a:t>
            </a:r>
            <a:r>
              <a:rPr lang="en-US" altLang="zh-CN" dirty="0"/>
              <a:t>-</a:t>
            </a:r>
            <a:r>
              <a:rPr lang="zh-CN" altLang="zh-CN" dirty="0"/>
              <a:t>发电机</a:t>
            </a:r>
            <a:r>
              <a:rPr lang="en-US" altLang="zh-CN" dirty="0"/>
              <a:t>ECU</a:t>
            </a:r>
            <a:r>
              <a:rPr lang="zh-CN" altLang="zh-CN" dirty="0"/>
              <a:t>（</a:t>
            </a:r>
            <a:r>
              <a:rPr lang="en-US" altLang="zh-CN" dirty="0"/>
              <a:t>MGECU</a:t>
            </a:r>
            <a:r>
              <a:rPr lang="zh-CN" altLang="zh-CN" dirty="0"/>
              <a:t>）持续监视这些峰值，并将其</a:t>
            </a:r>
            <a:r>
              <a:rPr lang="zh-CN" altLang="zh-CN" dirty="0" smtClean="0"/>
              <a:t>连接</a:t>
            </a:r>
            <a:endParaRPr lang="en-US" altLang="zh-CN" dirty="0" smtClean="0"/>
          </a:p>
          <a:p>
            <a:r>
              <a:rPr lang="zh-CN" altLang="zh-CN" dirty="0" smtClean="0"/>
              <a:t>形成虚拟</a:t>
            </a:r>
            <a:r>
              <a:rPr lang="zh-CN" altLang="zh-CN" dirty="0"/>
              <a:t>波形</a:t>
            </a:r>
            <a:r>
              <a:rPr lang="zh-CN" altLang="zh-CN" dirty="0" smtClean="0"/>
              <a:t>。</a:t>
            </a:r>
            <a:r>
              <a:rPr lang="en-US" altLang="zh-CN" dirty="0" smtClean="0"/>
              <a:t> </a:t>
            </a:r>
          </a:p>
          <a:p>
            <a:endParaRPr lang="en-US" altLang="zh-CN" dirty="0" smtClean="0"/>
          </a:p>
          <a:p>
            <a:r>
              <a:rPr lang="en-US" altLang="zh-CN" dirty="0"/>
              <a:t> </a:t>
            </a:r>
            <a:r>
              <a:rPr lang="en-US" altLang="zh-CN" dirty="0" smtClean="0"/>
              <a:t>      </a:t>
            </a:r>
            <a:r>
              <a:rPr lang="zh-CN" altLang="zh-CN" dirty="0" smtClean="0"/>
              <a:t>驱动</a:t>
            </a:r>
            <a:r>
              <a:rPr lang="zh-CN" altLang="zh-CN" dirty="0"/>
              <a:t>电机</a:t>
            </a:r>
            <a:r>
              <a:rPr lang="en-US" altLang="zh-CN" dirty="0"/>
              <a:t>-</a:t>
            </a:r>
            <a:r>
              <a:rPr lang="zh-CN" altLang="zh-CN" dirty="0"/>
              <a:t>发电机</a:t>
            </a:r>
            <a:r>
              <a:rPr lang="en-US" altLang="zh-CN" dirty="0"/>
              <a:t>ECU</a:t>
            </a:r>
            <a:r>
              <a:rPr lang="zh-CN" altLang="zh-CN" dirty="0"/>
              <a:t>（</a:t>
            </a:r>
            <a:r>
              <a:rPr lang="en-US" altLang="zh-CN" dirty="0"/>
              <a:t>MGECU</a:t>
            </a:r>
            <a:r>
              <a:rPr lang="zh-CN" altLang="zh-CN" dirty="0"/>
              <a:t>）根据线圈</a:t>
            </a:r>
            <a:r>
              <a:rPr lang="en-US" altLang="zh-CN" dirty="0"/>
              <a:t>S</a:t>
            </a:r>
            <a:r>
              <a:rPr lang="zh-CN" altLang="zh-CN" dirty="0" smtClean="0"/>
              <a:t>和线圈</a:t>
            </a:r>
            <a:r>
              <a:rPr lang="en-US" altLang="zh-CN" dirty="0"/>
              <a:t>C</a:t>
            </a:r>
            <a:r>
              <a:rPr lang="zh-CN" altLang="zh-CN" dirty="0"/>
              <a:t>值之间的差异计算转子的绝对位置。其根据线圏</a:t>
            </a:r>
            <a:r>
              <a:rPr lang="en-US" altLang="zh-CN" dirty="0"/>
              <a:t>S</a:t>
            </a:r>
            <a:r>
              <a:rPr lang="zh-CN" altLang="zh-CN" dirty="0"/>
              <a:t>的</a:t>
            </a:r>
            <a:r>
              <a:rPr lang="zh-CN" altLang="zh-CN" dirty="0" smtClean="0"/>
              <a:t>虚拟波形</a:t>
            </a:r>
            <a:endParaRPr lang="en-US" altLang="zh-CN" dirty="0" smtClean="0"/>
          </a:p>
          <a:p>
            <a:r>
              <a:rPr lang="zh-CN" altLang="zh-CN" dirty="0" smtClean="0"/>
              <a:t>和</a:t>
            </a:r>
            <a:r>
              <a:rPr lang="zh-CN" altLang="zh-CN" dirty="0"/>
              <a:t>线圈</a:t>
            </a:r>
            <a:r>
              <a:rPr lang="en-US" altLang="zh-CN" dirty="0"/>
              <a:t>C</a:t>
            </a:r>
            <a:r>
              <a:rPr lang="zh-CN" altLang="zh-CN" dirty="0"/>
              <a:t>的虚拟波形的相位差判定转子的方向。此外</a:t>
            </a:r>
            <a:r>
              <a:rPr lang="zh-CN" altLang="zh-CN" dirty="0" smtClean="0"/>
              <a:t>，驱动</a:t>
            </a:r>
            <a:r>
              <a:rPr lang="zh-CN" altLang="zh-CN" dirty="0"/>
              <a:t>电机</a:t>
            </a:r>
            <a:r>
              <a:rPr lang="en-US" altLang="zh-CN" dirty="0"/>
              <a:t>-</a:t>
            </a:r>
            <a:r>
              <a:rPr lang="zh-CN" altLang="zh-CN" dirty="0"/>
              <a:t>发电机</a:t>
            </a:r>
            <a:r>
              <a:rPr lang="en-US" altLang="zh-CN" dirty="0"/>
              <a:t>ECU</a:t>
            </a:r>
            <a:r>
              <a:rPr lang="zh-CN" altLang="zh-CN" dirty="0"/>
              <a:t>（</a:t>
            </a:r>
            <a:r>
              <a:rPr lang="en-US" altLang="zh-CN" dirty="0"/>
              <a:t>MGECU</a:t>
            </a:r>
            <a:r>
              <a:rPr lang="zh-CN" altLang="zh-CN" dirty="0" smtClean="0"/>
              <a:t>）根据</a:t>
            </a:r>
            <a:r>
              <a:rPr lang="zh-CN" altLang="zh-CN" dirty="0"/>
              <a:t>规定时间内转子</a:t>
            </a:r>
            <a:r>
              <a:rPr lang="zh-CN" altLang="zh-CN" dirty="0" smtClean="0"/>
              <a:t>位置的变</a:t>
            </a:r>
            <a:endParaRPr lang="en-US" altLang="zh-CN" dirty="0" smtClean="0"/>
          </a:p>
          <a:p>
            <a:r>
              <a:rPr lang="zh-CN" altLang="zh-CN" dirty="0" smtClean="0"/>
              <a:t>化</a:t>
            </a:r>
            <a:r>
              <a:rPr lang="zh-CN" altLang="zh-CN" dirty="0"/>
              <a:t>量计算转速。转子旋转</a:t>
            </a:r>
            <a:r>
              <a:rPr lang="en-US" altLang="zh-CN" dirty="0"/>
              <a:t>180</a:t>
            </a:r>
            <a:r>
              <a:rPr lang="zh-CN" altLang="zh-CN" dirty="0"/>
              <a:t>°时线圈</a:t>
            </a:r>
            <a:r>
              <a:rPr lang="en-US" altLang="zh-CN" dirty="0"/>
              <a:t>A</a:t>
            </a:r>
            <a:r>
              <a:rPr lang="zh-CN" altLang="zh-CN" dirty="0"/>
              <a:t>、线圈</a:t>
            </a:r>
            <a:r>
              <a:rPr lang="en-US" altLang="zh-CN" dirty="0"/>
              <a:t>S</a:t>
            </a:r>
            <a:r>
              <a:rPr lang="zh-CN" altLang="zh-CN" dirty="0"/>
              <a:t>和线圈</a:t>
            </a:r>
            <a:r>
              <a:rPr lang="en-US" altLang="zh-CN" dirty="0"/>
              <a:t>C</a:t>
            </a:r>
            <a:r>
              <a:rPr lang="zh-CN" altLang="zh-CN" dirty="0"/>
              <a:t>的输出波形如图</a:t>
            </a:r>
            <a:r>
              <a:rPr lang="en-US" altLang="zh-CN" dirty="0"/>
              <a:t>3-1-10</a:t>
            </a:r>
            <a:r>
              <a:rPr lang="zh-CN" altLang="zh-CN" dirty="0"/>
              <a:t>所示。解角</a:t>
            </a:r>
            <a:r>
              <a:rPr lang="zh-CN" altLang="zh-CN" dirty="0" smtClean="0"/>
              <a:t>器的</a:t>
            </a:r>
            <a:r>
              <a:rPr lang="zh-CN" altLang="zh-CN" dirty="0"/>
              <a:t>工作原理如图</a:t>
            </a:r>
            <a:r>
              <a:rPr lang="en-US" altLang="zh-CN" dirty="0" smtClean="0"/>
              <a:t>3-1-11</a:t>
            </a:r>
            <a:r>
              <a:rPr lang="zh-CN" altLang="zh-CN" dirty="0" smtClean="0"/>
              <a:t>所</a:t>
            </a:r>
            <a:r>
              <a:rPr lang="zh-CN" altLang="zh-CN" dirty="0"/>
              <a:t>示。</a:t>
            </a:r>
          </a:p>
          <a:p>
            <a:endParaRPr lang="en-US" altLang="zh-CN" dirty="0" smtClean="0"/>
          </a:p>
          <a:p>
            <a:endParaRPr lang="en-US" altLang="zh-CN" dirty="0"/>
          </a:p>
          <a:p>
            <a:endParaRPr lang="zh-CN" altLang="en-US" dirty="0"/>
          </a:p>
        </p:txBody>
      </p:sp>
    </p:spTree>
    <p:extLst>
      <p:ext uri="{BB962C8B-B14F-4D97-AF65-F5344CB8AC3E}">
        <p14:creationId xmlns:p14="http://schemas.microsoft.com/office/powerpoint/2010/main" val="1434995895"/>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4-1-1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884" y="1172981"/>
            <a:ext cx="7788275" cy="4326482"/>
          </a:xfrm>
          <a:prstGeom prst="rect">
            <a:avLst/>
          </a:prstGeom>
          <a:noFill/>
          <a:ln>
            <a:noFill/>
          </a:ln>
          <a:extLst/>
        </p:spPr>
      </p:pic>
      <p:sp>
        <p:nvSpPr>
          <p:cNvPr id="7" name="TextBox 6"/>
          <p:cNvSpPr txBox="1"/>
          <p:nvPr/>
        </p:nvSpPr>
        <p:spPr>
          <a:xfrm>
            <a:off x="2432410" y="6029325"/>
            <a:ext cx="4488729" cy="369332"/>
          </a:xfrm>
          <a:prstGeom prst="rect">
            <a:avLst/>
          </a:prstGeom>
          <a:noFill/>
        </p:spPr>
        <p:txBody>
          <a:bodyPr wrap="none" rtlCol="0">
            <a:spAutoFit/>
          </a:bodyPr>
          <a:lstStyle/>
          <a:p>
            <a:r>
              <a:rPr lang="zh-CN" altLang="zh-CN" dirty="0"/>
              <a:t>图</a:t>
            </a:r>
            <a:r>
              <a:rPr lang="en-US" altLang="zh-CN" dirty="0"/>
              <a:t>3-1-10  </a:t>
            </a:r>
            <a:r>
              <a:rPr lang="zh-CN" altLang="zh-CN" dirty="0"/>
              <a:t>线圈</a:t>
            </a:r>
            <a:r>
              <a:rPr lang="en-US" altLang="zh-CN" dirty="0"/>
              <a:t>A</a:t>
            </a:r>
            <a:r>
              <a:rPr lang="zh-CN" altLang="zh-CN" dirty="0"/>
              <a:t>、线圈</a:t>
            </a:r>
            <a:r>
              <a:rPr lang="en-US" altLang="zh-CN" dirty="0"/>
              <a:t>S</a:t>
            </a:r>
            <a:r>
              <a:rPr lang="zh-CN" altLang="zh-CN" dirty="0"/>
              <a:t>、线圈</a:t>
            </a:r>
            <a:r>
              <a:rPr lang="en-US" altLang="zh-CN" dirty="0"/>
              <a:t>C</a:t>
            </a:r>
            <a:r>
              <a:rPr lang="zh-CN" altLang="zh-CN" dirty="0"/>
              <a:t>的输出波形</a:t>
            </a:r>
          </a:p>
        </p:txBody>
      </p:sp>
    </p:spTree>
    <p:extLst>
      <p:ext uri="{BB962C8B-B14F-4D97-AF65-F5344CB8AC3E}">
        <p14:creationId xmlns:p14="http://schemas.microsoft.com/office/powerpoint/2010/main" val="1118337302"/>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4-1-12"/>
          <p:cNvPicPr/>
          <p:nvPr/>
        </p:nvPicPr>
        <p:blipFill rotWithShape="1">
          <a:blip r:embed="rId4" cstate="print">
            <a:extLst>
              <a:ext uri="{BEBA8EAE-BF5A-486C-A8C5-ECC9F3942E4B}">
                <a14:imgProps xmlns:a14="http://schemas.microsoft.com/office/drawing/2010/main">
                  <a14:imgLayer r:embed="rId5">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t="9208" b="10646"/>
          <a:stretch/>
        </p:blipFill>
        <p:spPr bwMode="auto">
          <a:xfrm>
            <a:off x="195942" y="1097278"/>
            <a:ext cx="8438448" cy="4454433"/>
          </a:xfrm>
          <a:prstGeom prst="rect">
            <a:avLst/>
          </a:prstGeom>
          <a:noFill/>
          <a:ln>
            <a:noFill/>
          </a:ln>
          <a:extLst>
            <a:ext uri="{53640926-AAD7-44D8-BBD7-CCE9431645EC}">
              <a14:shadowObscured xmlns:a14="http://schemas.microsoft.com/office/drawing/2010/main"/>
            </a:ext>
          </a:extLst>
        </p:spPr>
      </p:pic>
      <p:sp>
        <p:nvSpPr>
          <p:cNvPr id="2" name="TextBox 1"/>
          <p:cNvSpPr txBox="1"/>
          <p:nvPr/>
        </p:nvSpPr>
        <p:spPr>
          <a:xfrm>
            <a:off x="3188226" y="5852007"/>
            <a:ext cx="2977097" cy="369332"/>
          </a:xfrm>
          <a:prstGeom prst="rect">
            <a:avLst/>
          </a:prstGeom>
          <a:noFill/>
        </p:spPr>
        <p:txBody>
          <a:bodyPr wrap="none" rtlCol="0">
            <a:spAutoFit/>
          </a:bodyPr>
          <a:lstStyle/>
          <a:p>
            <a:r>
              <a:rPr lang="zh-CN" altLang="zh-CN" dirty="0"/>
              <a:t>图</a:t>
            </a:r>
            <a:r>
              <a:rPr lang="en-US" altLang="zh-CN" dirty="0"/>
              <a:t>3-1-11  </a:t>
            </a:r>
            <a:r>
              <a:rPr lang="zh-CN" altLang="zh-CN" dirty="0"/>
              <a:t>解角器的工作原理</a:t>
            </a:r>
          </a:p>
        </p:txBody>
      </p:sp>
    </p:spTree>
    <p:extLst>
      <p:ext uri="{BB962C8B-B14F-4D97-AF65-F5344CB8AC3E}">
        <p14:creationId xmlns:p14="http://schemas.microsoft.com/office/powerpoint/2010/main" val="2225288399"/>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1947" y="1293520"/>
            <a:ext cx="9744975" cy="523220"/>
          </a:xfrm>
          <a:prstGeom prst="rect">
            <a:avLst/>
          </a:prstGeom>
          <a:noFill/>
        </p:spPr>
        <p:txBody>
          <a:bodyPr wrap="none" rtlCol="0">
            <a:spAutoFit/>
          </a:bodyPr>
          <a:lstStyle/>
          <a:p>
            <a:r>
              <a:rPr lang="en-US" altLang="zh-CN" sz="2800" b="1" dirty="0" smtClean="0">
                <a:solidFill>
                  <a:srgbClr val="0070C0"/>
                </a:solidFill>
              </a:rPr>
              <a:t>2</a:t>
            </a:r>
            <a:r>
              <a:rPr lang="zh-CN" altLang="zh-CN" sz="2800" b="1" dirty="0" smtClean="0">
                <a:solidFill>
                  <a:srgbClr val="0070C0"/>
                </a:solidFill>
              </a:rPr>
              <a:t>．</a:t>
            </a:r>
            <a:r>
              <a:rPr lang="zh-CN" altLang="en-US" sz="2800" b="1" dirty="0" smtClean="0">
                <a:solidFill>
                  <a:srgbClr val="0070C0"/>
                </a:solidFill>
              </a:rPr>
              <a:t>常见</a:t>
            </a:r>
            <a:r>
              <a:rPr lang="zh-CN" altLang="en-US" sz="2800" b="1" dirty="0">
                <a:solidFill>
                  <a:srgbClr val="0070C0"/>
                </a:solidFill>
              </a:rPr>
              <a:t>车型驱动电机管理系统主要部件的位置、结构与特点</a:t>
            </a:r>
            <a:endParaRPr lang="zh-CN" altLang="zh-CN" sz="2800" b="1" dirty="0">
              <a:solidFill>
                <a:srgbClr val="0070C0"/>
              </a:solidFill>
            </a:endParaRPr>
          </a:p>
        </p:txBody>
      </p:sp>
      <p:sp>
        <p:nvSpPr>
          <p:cNvPr id="2" name="TextBox 1"/>
          <p:cNvSpPr txBox="1"/>
          <p:nvPr/>
        </p:nvSpPr>
        <p:spPr>
          <a:xfrm>
            <a:off x="-21947" y="1879787"/>
            <a:ext cx="11982768" cy="4985980"/>
          </a:xfrm>
          <a:prstGeom prst="rect">
            <a:avLst/>
          </a:prstGeom>
          <a:noFill/>
        </p:spPr>
        <p:txBody>
          <a:bodyPr wrap="none" rtlCol="0">
            <a:spAutoFit/>
          </a:bodyPr>
          <a:lstStyle/>
          <a:p>
            <a:r>
              <a:rPr lang="en-US" altLang="zh-CN" dirty="0" smtClean="0"/>
              <a:t>       </a:t>
            </a:r>
            <a:r>
              <a:rPr lang="zh-CN" altLang="zh-CN" dirty="0" smtClean="0"/>
              <a:t>以下</a:t>
            </a:r>
            <a:r>
              <a:rPr lang="zh-CN" altLang="zh-CN" dirty="0"/>
              <a:t>介绍具有代表性的比亚迪</a:t>
            </a:r>
            <a:r>
              <a:rPr lang="en-US" altLang="zh-CN" dirty="0"/>
              <a:t>E6</a:t>
            </a:r>
            <a:r>
              <a:rPr lang="zh-CN" altLang="zh-CN" dirty="0"/>
              <a:t>、比亚迪秦以及北汽新能源</a:t>
            </a:r>
            <a:r>
              <a:rPr lang="en-US" altLang="zh-CN" dirty="0"/>
              <a:t>EV</a:t>
            </a:r>
            <a:r>
              <a:rPr lang="zh-CN" altLang="zh-CN" dirty="0"/>
              <a:t>系列车型驱动电机控制器和</a:t>
            </a:r>
            <a:r>
              <a:rPr lang="en-US" altLang="zh-CN" dirty="0"/>
              <a:t>DC/DC</a:t>
            </a:r>
            <a:r>
              <a:rPr lang="zh-CN" altLang="zh-CN" dirty="0"/>
              <a:t>转换器的</a:t>
            </a:r>
            <a:r>
              <a:rPr lang="zh-CN" altLang="zh-CN" dirty="0" smtClean="0"/>
              <a:t>安装</a:t>
            </a:r>
            <a:endParaRPr lang="en-US" altLang="zh-CN" dirty="0" smtClean="0"/>
          </a:p>
          <a:p>
            <a:r>
              <a:rPr lang="zh-CN" altLang="zh-CN" dirty="0" smtClean="0"/>
              <a:t>位置、结构</a:t>
            </a:r>
            <a:r>
              <a:rPr lang="zh-CN" altLang="zh-CN" dirty="0"/>
              <a:t>与特点</a:t>
            </a:r>
            <a:r>
              <a:rPr lang="zh-CN" altLang="zh-CN" dirty="0" smtClean="0"/>
              <a:t>。</a:t>
            </a:r>
            <a:endParaRPr lang="en-US" altLang="zh-CN" dirty="0" smtClean="0"/>
          </a:p>
          <a:p>
            <a:endParaRPr lang="en-US" altLang="zh-CN" sz="2000" dirty="0"/>
          </a:p>
          <a:p>
            <a:r>
              <a:rPr lang="zh-CN" altLang="zh-CN" sz="2400" b="1" dirty="0">
                <a:solidFill>
                  <a:srgbClr val="0070C0"/>
                </a:solidFill>
              </a:rPr>
              <a:t>（</a:t>
            </a:r>
            <a:r>
              <a:rPr lang="en-US" altLang="zh-CN" sz="2400" b="1" dirty="0">
                <a:solidFill>
                  <a:srgbClr val="0070C0"/>
                </a:solidFill>
              </a:rPr>
              <a:t>1</a:t>
            </a:r>
            <a:r>
              <a:rPr lang="zh-CN" altLang="zh-CN" sz="2400" b="1" dirty="0">
                <a:solidFill>
                  <a:srgbClr val="0070C0"/>
                </a:solidFill>
              </a:rPr>
              <a:t>）比亚迪</a:t>
            </a:r>
            <a:r>
              <a:rPr lang="en-US" altLang="zh-CN" sz="2400" b="1" dirty="0">
                <a:solidFill>
                  <a:srgbClr val="0070C0"/>
                </a:solidFill>
              </a:rPr>
              <a:t>E6</a:t>
            </a:r>
            <a:r>
              <a:rPr lang="zh-CN" altLang="zh-CN" sz="2400" b="1" dirty="0">
                <a:solidFill>
                  <a:srgbClr val="0070C0"/>
                </a:solidFill>
              </a:rPr>
              <a:t>驱动电机</a:t>
            </a:r>
            <a:r>
              <a:rPr lang="zh-CN" altLang="zh-CN" sz="2400" b="1" dirty="0" smtClean="0">
                <a:solidFill>
                  <a:srgbClr val="0070C0"/>
                </a:solidFill>
              </a:rPr>
              <a:t>控制器</a:t>
            </a:r>
            <a:endParaRPr lang="en-US" altLang="zh-CN" sz="2400" b="1" dirty="0" smtClean="0">
              <a:solidFill>
                <a:srgbClr val="0070C0"/>
              </a:solidFill>
            </a:endParaRPr>
          </a:p>
          <a:p>
            <a:endParaRPr lang="en-US" altLang="zh-CN" sz="2000" b="1" dirty="0" smtClean="0">
              <a:solidFill>
                <a:srgbClr val="0070C0"/>
              </a:solidFill>
            </a:endParaRPr>
          </a:p>
          <a:p>
            <a:r>
              <a:rPr lang="zh-CN" altLang="zh-CN" sz="2000" b="1" dirty="0">
                <a:solidFill>
                  <a:srgbClr val="0070C0"/>
                </a:solidFill>
              </a:rPr>
              <a:t>①驱动电机控制器的功能和安装</a:t>
            </a:r>
            <a:r>
              <a:rPr lang="zh-CN" altLang="zh-CN" sz="2000" b="1" dirty="0" smtClean="0">
                <a:solidFill>
                  <a:srgbClr val="0070C0"/>
                </a:solidFill>
              </a:rPr>
              <a:t>位置</a:t>
            </a:r>
            <a:endParaRPr lang="en-US" altLang="zh-CN" sz="2000" b="1" dirty="0" smtClean="0">
              <a:solidFill>
                <a:srgbClr val="0070C0"/>
              </a:solidFill>
            </a:endParaRPr>
          </a:p>
          <a:p>
            <a:endParaRPr lang="en-US" altLang="zh-CN" sz="2000" b="1" dirty="0" smtClean="0">
              <a:solidFill>
                <a:srgbClr val="0070C0"/>
              </a:solidFill>
            </a:endParaRPr>
          </a:p>
          <a:p>
            <a:r>
              <a:rPr lang="en-US" altLang="zh-CN" sz="2000" dirty="0" smtClean="0"/>
              <a:t>        </a:t>
            </a:r>
            <a:r>
              <a:rPr lang="zh-CN" altLang="zh-CN" sz="2000" dirty="0" smtClean="0"/>
              <a:t>比</a:t>
            </a:r>
            <a:r>
              <a:rPr lang="zh-CN" altLang="zh-CN" sz="2000" dirty="0"/>
              <a:t>亚迪</a:t>
            </a:r>
            <a:r>
              <a:rPr lang="en-US" altLang="zh-CN" sz="2000" dirty="0"/>
              <a:t>E6</a:t>
            </a:r>
            <a:r>
              <a:rPr lang="zh-CN" altLang="zh-CN" sz="2000" dirty="0"/>
              <a:t>的驱动电机控制器，简称电机控制器，是纯电动汽车整车驱动控制系统的核心，它的作用</a:t>
            </a:r>
            <a:r>
              <a:rPr lang="zh-CN" altLang="zh-CN" sz="2000" dirty="0" smtClean="0"/>
              <a:t>至</a:t>
            </a:r>
            <a:endParaRPr lang="en-US" altLang="zh-CN" sz="2000" dirty="0" smtClean="0"/>
          </a:p>
          <a:p>
            <a:r>
              <a:rPr lang="zh-CN" altLang="zh-CN" sz="2000" dirty="0" smtClean="0"/>
              <a:t>关重要</a:t>
            </a:r>
            <a:r>
              <a:rPr lang="zh-CN" altLang="zh-CN" sz="2000" dirty="0"/>
              <a:t>。简单地讲，类似于传统内燃机汽车的油量调节机构，都是通过调节加速踏板的幅度来进行车速</a:t>
            </a:r>
            <a:r>
              <a:rPr lang="zh-CN" altLang="zh-CN" sz="2000" dirty="0" smtClean="0"/>
              <a:t>和</a:t>
            </a:r>
            <a:endParaRPr lang="en-US" altLang="zh-CN" sz="2000" dirty="0" smtClean="0"/>
          </a:p>
          <a:p>
            <a:r>
              <a:rPr lang="zh-CN" altLang="zh-CN" sz="2000" dirty="0" smtClean="0"/>
              <a:t>牵引力</a:t>
            </a:r>
            <a:r>
              <a:rPr lang="zh-CN" altLang="zh-CN" sz="2000" dirty="0"/>
              <a:t>的控制。但是电机控制器</a:t>
            </a:r>
            <a:r>
              <a:rPr lang="zh-CN" altLang="zh-CN" sz="2000" dirty="0" smtClean="0"/>
              <a:t>相比较油</a:t>
            </a:r>
            <a:r>
              <a:rPr lang="zh-CN" altLang="zh-CN" sz="2000" dirty="0"/>
              <a:t>量调节机构的结构、功能更为复杂全面。电机控制器不仅接受</a:t>
            </a:r>
            <a:r>
              <a:rPr lang="zh-CN" altLang="zh-CN" sz="2000" dirty="0" smtClean="0"/>
              <a:t>加</a:t>
            </a:r>
            <a:endParaRPr lang="en-US" altLang="zh-CN" sz="2000" dirty="0" smtClean="0"/>
          </a:p>
          <a:p>
            <a:r>
              <a:rPr lang="zh-CN" altLang="zh-CN" sz="2000" dirty="0" smtClean="0"/>
              <a:t>速踏板</a:t>
            </a:r>
            <a:r>
              <a:rPr lang="zh-CN" altLang="zh-CN" sz="2000" dirty="0"/>
              <a:t>的加减速信号，同时接受制动</a:t>
            </a:r>
            <a:r>
              <a:rPr lang="zh-CN" altLang="zh-CN" sz="2000" dirty="0" smtClean="0"/>
              <a:t>踏板</a:t>
            </a:r>
            <a:r>
              <a:rPr lang="zh-CN" altLang="zh-CN" sz="2000" dirty="0"/>
              <a:t>、电机转速、车速、电机电枢电压、电流、冷却液温度等信号</a:t>
            </a:r>
            <a:r>
              <a:rPr lang="zh-CN" altLang="zh-CN" sz="2000" dirty="0" smtClean="0"/>
              <a:t>，</a:t>
            </a:r>
            <a:endParaRPr lang="en-US" altLang="zh-CN" sz="2000" dirty="0" smtClean="0"/>
          </a:p>
          <a:p>
            <a:r>
              <a:rPr lang="zh-CN" altLang="zh-CN" sz="2000" dirty="0" smtClean="0"/>
              <a:t>经过对</a:t>
            </a:r>
            <a:r>
              <a:rPr lang="zh-CN" altLang="zh-CN" sz="2000" dirty="0"/>
              <a:t>这些信号的分析完成对电机的</a:t>
            </a:r>
            <a:r>
              <a:rPr lang="zh-CN" altLang="zh-CN" sz="2000" dirty="0" smtClean="0"/>
              <a:t>精确</a:t>
            </a:r>
            <a:r>
              <a:rPr lang="zh-CN" altLang="zh-CN" sz="2000" dirty="0"/>
              <a:t>控制。并且控制器会将这些信号的数值显示在外接显示屏上以</a:t>
            </a:r>
            <a:r>
              <a:rPr lang="zh-CN" altLang="zh-CN" sz="2000" dirty="0" smtClean="0"/>
              <a:t>供</a:t>
            </a:r>
            <a:endParaRPr lang="en-US" altLang="zh-CN" sz="2000" dirty="0" smtClean="0"/>
          </a:p>
          <a:p>
            <a:r>
              <a:rPr lang="zh-CN" altLang="zh-CN" sz="2000" dirty="0" smtClean="0"/>
              <a:t>驾驶人</a:t>
            </a:r>
            <a:r>
              <a:rPr lang="zh-CN" altLang="zh-CN" sz="2000" dirty="0"/>
              <a:t>随时掌握车辆状况。此外，控制器在电机发生过电流、过电压</a:t>
            </a:r>
            <a:r>
              <a:rPr lang="zh-CN" altLang="zh-CN" sz="2000" dirty="0" smtClean="0"/>
              <a:t>以及过热</a:t>
            </a:r>
            <a:r>
              <a:rPr lang="zh-CN" altLang="zh-CN" sz="2000" dirty="0"/>
              <a:t>情况都会自动切断主电路</a:t>
            </a:r>
            <a:r>
              <a:rPr lang="zh-CN" altLang="zh-CN" sz="2000" dirty="0" smtClean="0"/>
              <a:t>以</a:t>
            </a:r>
            <a:endParaRPr lang="en-US" altLang="zh-CN" sz="2000" dirty="0" smtClean="0"/>
          </a:p>
          <a:p>
            <a:r>
              <a:rPr lang="zh-CN" altLang="zh-CN" sz="2000" dirty="0" smtClean="0"/>
              <a:t>保护汽车</a:t>
            </a:r>
            <a:r>
              <a:rPr lang="zh-CN" altLang="zh-CN" sz="2000" dirty="0"/>
              <a:t>以及乘员的安全。图</a:t>
            </a:r>
            <a:r>
              <a:rPr lang="en-US" altLang="zh-CN" sz="2000" dirty="0">
                <a:solidFill>
                  <a:srgbClr val="0070C0"/>
                </a:solidFill>
              </a:rPr>
              <a:t>3-1-12</a:t>
            </a:r>
            <a:r>
              <a:rPr lang="zh-CN" altLang="zh-CN" sz="2000" dirty="0"/>
              <a:t>为</a:t>
            </a:r>
            <a:r>
              <a:rPr lang="en-US" altLang="zh-CN" sz="2000" dirty="0"/>
              <a:t>E6</a:t>
            </a:r>
            <a:r>
              <a:rPr lang="zh-CN" altLang="zh-CN" sz="2000" dirty="0"/>
              <a:t>电机控制器，安装在前机舱右侧，靠近</a:t>
            </a:r>
            <a:r>
              <a:rPr lang="en-US" altLang="zh-CN" sz="2000" dirty="0"/>
              <a:t>DC/DC</a:t>
            </a:r>
            <a:r>
              <a:rPr lang="zh-CN" altLang="zh-CN" sz="2000" dirty="0"/>
              <a:t>转换器的位置。</a:t>
            </a:r>
          </a:p>
          <a:p>
            <a:endParaRPr lang="zh-CN" altLang="zh-CN" sz="2000" b="1" dirty="0">
              <a:solidFill>
                <a:srgbClr val="0070C0"/>
              </a:solidFill>
            </a:endParaRPr>
          </a:p>
          <a:p>
            <a:endParaRPr lang="en-US" altLang="zh-CN" dirty="0">
              <a:solidFill>
                <a:srgbClr val="0070C0"/>
              </a:solidFill>
            </a:endParaRPr>
          </a:p>
        </p:txBody>
      </p:sp>
    </p:spTree>
    <p:extLst>
      <p:ext uri="{BB962C8B-B14F-4D97-AF65-F5344CB8AC3E}">
        <p14:creationId xmlns:p14="http://schemas.microsoft.com/office/powerpoint/2010/main" val="2225288399"/>
      </p:ext>
    </p:extLst>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4-1-1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7394" y="461752"/>
            <a:ext cx="5682343" cy="380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239792" y="4473084"/>
            <a:ext cx="2513830" cy="369332"/>
          </a:xfrm>
          <a:prstGeom prst="rect">
            <a:avLst/>
          </a:prstGeom>
          <a:noFill/>
        </p:spPr>
        <p:txBody>
          <a:bodyPr wrap="none" rtlCol="0">
            <a:spAutoFit/>
          </a:bodyPr>
          <a:lstStyle/>
          <a:p>
            <a:r>
              <a:rPr lang="zh-CN" altLang="zh-CN" dirty="0"/>
              <a:t>图</a:t>
            </a:r>
            <a:r>
              <a:rPr lang="en-US" altLang="zh-CN" dirty="0"/>
              <a:t>3-1-12  E6</a:t>
            </a:r>
            <a:r>
              <a:rPr lang="zh-CN" altLang="zh-CN" dirty="0"/>
              <a:t>电机控制器</a:t>
            </a:r>
          </a:p>
        </p:txBody>
      </p:sp>
      <p:sp>
        <p:nvSpPr>
          <p:cNvPr id="3" name="TextBox 2"/>
          <p:cNvSpPr txBox="1"/>
          <p:nvPr/>
        </p:nvSpPr>
        <p:spPr>
          <a:xfrm>
            <a:off x="378823" y="4842416"/>
            <a:ext cx="6710940" cy="1754326"/>
          </a:xfrm>
          <a:prstGeom prst="rect">
            <a:avLst/>
          </a:prstGeom>
          <a:noFill/>
        </p:spPr>
        <p:txBody>
          <a:bodyPr wrap="none" rtlCol="0">
            <a:spAutoFit/>
          </a:bodyPr>
          <a:lstStyle/>
          <a:p>
            <a:r>
              <a:rPr lang="en-US" altLang="zh-CN" dirty="0" smtClean="0"/>
              <a:t>       </a:t>
            </a:r>
            <a:r>
              <a:rPr lang="zh-CN" altLang="zh-CN" dirty="0" smtClean="0"/>
              <a:t>驱动</a:t>
            </a:r>
            <a:r>
              <a:rPr lang="zh-CN" altLang="zh-CN" dirty="0"/>
              <a:t>电机控制器类型为电压型逆变器，利用</a:t>
            </a:r>
            <a:r>
              <a:rPr lang="en-US" altLang="zh-CN" dirty="0"/>
              <a:t>IIGBT</a:t>
            </a:r>
            <a:r>
              <a:rPr lang="zh-CN" altLang="zh-CN" dirty="0"/>
              <a:t>（绝缘栅</a:t>
            </a:r>
            <a:r>
              <a:rPr lang="zh-CN" altLang="zh-CN" dirty="0" smtClean="0"/>
              <a:t>双</a:t>
            </a:r>
            <a:endParaRPr lang="en-US" altLang="zh-CN" dirty="0" smtClean="0"/>
          </a:p>
          <a:p>
            <a:r>
              <a:rPr lang="zh-CN" altLang="zh-CN" dirty="0" smtClean="0"/>
              <a:t>极型晶体管）将</a:t>
            </a:r>
            <a:r>
              <a:rPr lang="zh-CN" altLang="zh-CN" dirty="0"/>
              <a:t>直流电转换为交流电，额定电压为</a:t>
            </a:r>
            <a:r>
              <a:rPr lang="en-US" altLang="zh-CN" dirty="0"/>
              <a:t>318V</a:t>
            </a:r>
            <a:r>
              <a:rPr lang="zh-CN" altLang="zh-CN" dirty="0"/>
              <a:t>，主</a:t>
            </a:r>
            <a:r>
              <a:rPr lang="zh-CN" altLang="zh-CN" dirty="0" smtClean="0"/>
              <a:t>要功</a:t>
            </a:r>
            <a:endParaRPr lang="en-US" altLang="zh-CN" dirty="0" smtClean="0"/>
          </a:p>
          <a:p>
            <a:r>
              <a:rPr lang="zh-CN" altLang="zh-CN" dirty="0" smtClean="0"/>
              <a:t>能是控制</a:t>
            </a:r>
            <a:r>
              <a:rPr lang="zh-CN" altLang="zh-CN" dirty="0"/>
              <a:t>电动机和</a:t>
            </a:r>
            <a:r>
              <a:rPr lang="zh-CN" altLang="zh-CN" dirty="0" smtClean="0"/>
              <a:t>发电机</a:t>
            </a:r>
            <a:r>
              <a:rPr lang="zh-CN" altLang="zh-CN" dirty="0"/>
              <a:t>等根据不同工况控制电机的正反转、</a:t>
            </a:r>
            <a:r>
              <a:rPr lang="zh-CN" altLang="zh-CN" dirty="0" smtClean="0"/>
              <a:t>功</a:t>
            </a:r>
            <a:endParaRPr lang="en-US" altLang="zh-CN" dirty="0" smtClean="0"/>
          </a:p>
          <a:p>
            <a:r>
              <a:rPr lang="zh-CN" altLang="zh-CN" dirty="0" smtClean="0"/>
              <a:t>率、扭矩</a:t>
            </a:r>
            <a:r>
              <a:rPr lang="zh-CN" altLang="zh-CN" dirty="0"/>
              <a:t>、转速等</a:t>
            </a:r>
            <a:r>
              <a:rPr lang="zh-CN" altLang="zh-CN" dirty="0" smtClean="0"/>
              <a:t>。即</a:t>
            </a:r>
            <a:r>
              <a:rPr lang="zh-CN" altLang="zh-CN" dirty="0"/>
              <a:t>控制电机的前进、倒退、维持电动车的</a:t>
            </a:r>
            <a:r>
              <a:rPr lang="zh-CN" altLang="zh-CN" dirty="0" smtClean="0"/>
              <a:t>正</a:t>
            </a:r>
            <a:endParaRPr lang="en-US" altLang="zh-CN" dirty="0" smtClean="0"/>
          </a:p>
          <a:p>
            <a:r>
              <a:rPr lang="zh-CN" altLang="zh-CN" dirty="0" smtClean="0"/>
              <a:t>常运转</a:t>
            </a:r>
            <a:r>
              <a:rPr lang="zh-CN" altLang="zh-CN" dirty="0"/>
              <a:t>，关键零部件为</a:t>
            </a:r>
            <a:r>
              <a:rPr lang="en-US" altLang="zh-CN" dirty="0"/>
              <a:t>IIGBT</a:t>
            </a:r>
            <a:r>
              <a:rPr lang="zh-CN" altLang="zh-CN" dirty="0" smtClean="0"/>
              <a:t>，</a:t>
            </a:r>
            <a:r>
              <a:rPr lang="en-US" altLang="zh-CN" dirty="0" smtClean="0"/>
              <a:t>IIGBT</a:t>
            </a:r>
            <a:r>
              <a:rPr lang="zh-CN" altLang="zh-CN" dirty="0"/>
              <a:t>实际为大电容，目的是为了</a:t>
            </a:r>
            <a:r>
              <a:rPr lang="zh-CN" altLang="zh-CN" dirty="0" smtClean="0"/>
              <a:t>控</a:t>
            </a:r>
            <a:endParaRPr lang="en-US" altLang="zh-CN" dirty="0" smtClean="0"/>
          </a:p>
          <a:p>
            <a:r>
              <a:rPr lang="zh-CN" altLang="zh-CN" dirty="0" smtClean="0"/>
              <a:t>制电流</a:t>
            </a:r>
            <a:r>
              <a:rPr lang="zh-CN" altLang="zh-CN" dirty="0"/>
              <a:t>的工作，保证能够输出合适的</a:t>
            </a:r>
            <a:r>
              <a:rPr lang="zh-CN" altLang="zh-CN" dirty="0" smtClean="0"/>
              <a:t>电流</a:t>
            </a:r>
            <a:r>
              <a:rPr lang="zh-CN" altLang="zh-CN" dirty="0"/>
              <a:t>参数。</a:t>
            </a:r>
          </a:p>
        </p:txBody>
      </p:sp>
    </p:spTree>
    <p:extLst>
      <p:ext uri="{BB962C8B-B14F-4D97-AF65-F5344CB8AC3E}">
        <p14:creationId xmlns:p14="http://schemas.microsoft.com/office/powerpoint/2010/main" val="2673533448"/>
      </p:ext>
    </p:extLst>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577" y="1172342"/>
            <a:ext cx="12026049" cy="923330"/>
          </a:xfrm>
          <a:prstGeom prst="rect">
            <a:avLst/>
          </a:prstGeom>
          <a:noFill/>
        </p:spPr>
        <p:txBody>
          <a:bodyPr wrap="none" rtlCol="0">
            <a:spAutoFit/>
          </a:bodyPr>
          <a:lstStyle/>
          <a:p>
            <a:r>
              <a:rPr lang="en-US" altLang="zh-CN" dirty="0" smtClean="0"/>
              <a:t>          </a:t>
            </a:r>
            <a:r>
              <a:rPr lang="zh-CN" altLang="zh-CN" dirty="0" smtClean="0"/>
              <a:t>驱动</a:t>
            </a:r>
            <a:r>
              <a:rPr lang="zh-CN" altLang="zh-CN" dirty="0"/>
              <a:t>电机控制器总成包含上中下三层，上下层为电动机控制单元，中层为水道冷却单元，总成还包括信号</a:t>
            </a:r>
            <a:r>
              <a:rPr lang="zh-CN" altLang="zh-CN" dirty="0" smtClean="0"/>
              <a:t>接插件</a:t>
            </a:r>
            <a:endParaRPr lang="en-US" altLang="zh-CN" dirty="0" smtClean="0"/>
          </a:p>
          <a:p>
            <a:r>
              <a:rPr lang="zh-CN" altLang="zh-CN" dirty="0" smtClean="0"/>
              <a:t>（</a:t>
            </a:r>
            <a:r>
              <a:rPr lang="zh-CN" altLang="zh-CN" dirty="0"/>
              <a:t>包含</a:t>
            </a:r>
            <a:r>
              <a:rPr lang="en-US" altLang="zh-CN" dirty="0"/>
              <a:t>12V</a:t>
            </a:r>
            <a:r>
              <a:rPr lang="zh-CN" altLang="zh-CN" dirty="0"/>
              <a:t>电源</a:t>
            </a:r>
            <a:r>
              <a:rPr lang="en-US" altLang="zh-CN" dirty="0"/>
              <a:t>/CAN</a:t>
            </a:r>
            <a:r>
              <a:rPr lang="zh-CN" altLang="zh-CN" dirty="0"/>
              <a:t>线</a:t>
            </a:r>
            <a:r>
              <a:rPr lang="en-US" altLang="zh-CN" dirty="0"/>
              <a:t>/</a:t>
            </a:r>
            <a:r>
              <a:rPr lang="zh-CN" altLang="zh-CN" dirty="0"/>
              <a:t>挡位</a:t>
            </a:r>
            <a:r>
              <a:rPr lang="zh-CN" altLang="zh-CN" dirty="0" smtClean="0"/>
              <a:t>、节气</a:t>
            </a:r>
            <a:r>
              <a:rPr lang="zh-CN" altLang="zh-CN" dirty="0"/>
              <a:t>门</a:t>
            </a:r>
            <a:r>
              <a:rPr lang="en-US" altLang="zh-CN" dirty="0"/>
              <a:t>/</a:t>
            </a:r>
            <a:r>
              <a:rPr lang="zh-CN" altLang="zh-CN" dirty="0"/>
              <a:t>旋变</a:t>
            </a:r>
            <a:r>
              <a:rPr lang="en-US" altLang="zh-CN" dirty="0"/>
              <a:t>/</a:t>
            </a:r>
            <a:r>
              <a:rPr lang="zh-CN" altLang="zh-CN" dirty="0"/>
              <a:t>电机过温信号线</a:t>
            </a:r>
            <a:r>
              <a:rPr lang="en-US" altLang="zh-CN" dirty="0"/>
              <a:t>/</a:t>
            </a:r>
            <a:r>
              <a:rPr lang="zh-CN" altLang="zh-CN" dirty="0"/>
              <a:t>预充满信号线等），</a:t>
            </a:r>
            <a:r>
              <a:rPr lang="en-US" altLang="zh-CN" dirty="0"/>
              <a:t>2</a:t>
            </a:r>
            <a:r>
              <a:rPr lang="zh-CN" altLang="zh-CN" dirty="0"/>
              <a:t>根动力电池正负极接插件，</a:t>
            </a:r>
            <a:r>
              <a:rPr lang="en-US" altLang="zh-CN" dirty="0"/>
              <a:t>3</a:t>
            </a:r>
            <a:r>
              <a:rPr lang="zh-CN" altLang="zh-CN" dirty="0" smtClean="0"/>
              <a:t>根电机</a:t>
            </a:r>
            <a:endParaRPr lang="en-US" altLang="zh-CN" dirty="0" smtClean="0"/>
          </a:p>
          <a:p>
            <a:r>
              <a:rPr lang="zh-CN" altLang="zh-CN" dirty="0" smtClean="0"/>
              <a:t>三相</a:t>
            </a:r>
            <a:r>
              <a:rPr lang="zh-CN" altLang="zh-CN" dirty="0"/>
              <a:t>线接插件和</a:t>
            </a:r>
            <a:r>
              <a:rPr lang="en-US" altLang="zh-CN" dirty="0"/>
              <a:t>2</a:t>
            </a:r>
            <a:r>
              <a:rPr lang="zh-CN" altLang="zh-CN" dirty="0"/>
              <a:t>个水套接头及其他周边附件，如图</a:t>
            </a:r>
            <a:r>
              <a:rPr lang="en-US" altLang="zh-CN" dirty="0">
                <a:solidFill>
                  <a:srgbClr val="0070C0"/>
                </a:solidFill>
              </a:rPr>
              <a:t>3-1-13</a:t>
            </a:r>
            <a:r>
              <a:rPr lang="zh-CN" altLang="zh-CN" dirty="0"/>
              <a:t>所示。</a:t>
            </a:r>
          </a:p>
        </p:txBody>
      </p:sp>
      <p:pic>
        <p:nvPicPr>
          <p:cNvPr id="7" name="Picture 6" descr="4-1-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47" y="2685234"/>
            <a:ext cx="5702481" cy="334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35048" y="6378246"/>
            <a:ext cx="3669594" cy="369332"/>
          </a:xfrm>
          <a:prstGeom prst="rect">
            <a:avLst/>
          </a:prstGeom>
          <a:noFill/>
        </p:spPr>
        <p:txBody>
          <a:bodyPr wrap="none" rtlCol="0">
            <a:spAutoFit/>
          </a:bodyPr>
          <a:lstStyle/>
          <a:p>
            <a:r>
              <a:rPr lang="zh-CN" altLang="zh-CN" dirty="0"/>
              <a:t>图</a:t>
            </a:r>
            <a:r>
              <a:rPr lang="en-US" altLang="zh-CN" dirty="0"/>
              <a:t>3-1-13  </a:t>
            </a:r>
            <a:r>
              <a:rPr lang="zh-CN" altLang="zh-CN" dirty="0"/>
              <a:t>电机控制器主要接口示意</a:t>
            </a:r>
          </a:p>
        </p:txBody>
      </p:sp>
      <p:sp>
        <p:nvSpPr>
          <p:cNvPr id="8" name="TextBox 7"/>
          <p:cNvSpPr txBox="1"/>
          <p:nvPr/>
        </p:nvSpPr>
        <p:spPr>
          <a:xfrm>
            <a:off x="5971185" y="2160103"/>
            <a:ext cx="6054863" cy="3416320"/>
          </a:xfrm>
          <a:prstGeom prst="rect">
            <a:avLst/>
          </a:prstGeom>
          <a:noFill/>
        </p:spPr>
        <p:txBody>
          <a:bodyPr wrap="none" rtlCol="0">
            <a:spAutoFit/>
          </a:bodyPr>
          <a:lstStyle/>
          <a:p>
            <a:r>
              <a:rPr lang="zh-CN" altLang="zh-CN" dirty="0">
                <a:solidFill>
                  <a:srgbClr val="0070C0"/>
                </a:solidFill>
              </a:rPr>
              <a:t>电机控制器的主要功能有</a:t>
            </a:r>
            <a:r>
              <a:rPr lang="zh-CN" altLang="zh-CN" dirty="0" smtClean="0">
                <a:solidFill>
                  <a:srgbClr val="0070C0"/>
                </a:solidFill>
              </a:rPr>
              <a:t>：</a:t>
            </a:r>
            <a:endParaRPr lang="en-US" altLang="zh-CN" dirty="0" smtClean="0">
              <a:solidFill>
                <a:srgbClr val="0070C0"/>
              </a:solidFill>
            </a:endParaRPr>
          </a:p>
          <a:p>
            <a:endParaRPr lang="zh-CN" altLang="zh-CN" dirty="0"/>
          </a:p>
          <a:p>
            <a:r>
              <a:rPr lang="en-US" altLang="zh-CN" dirty="0"/>
              <a:t>a.</a:t>
            </a:r>
            <a:r>
              <a:rPr lang="zh-CN" altLang="zh-CN" dirty="0"/>
              <a:t>控制电机正向驱动、反向驱动、正转发电、反转发电</a:t>
            </a:r>
            <a:r>
              <a:rPr lang="zh-CN" altLang="zh-CN" dirty="0" smtClean="0"/>
              <a:t>。</a:t>
            </a:r>
            <a:endParaRPr lang="en-US" altLang="zh-CN" dirty="0" smtClean="0"/>
          </a:p>
          <a:p>
            <a:endParaRPr lang="zh-CN" altLang="zh-CN" dirty="0"/>
          </a:p>
          <a:p>
            <a:r>
              <a:rPr lang="en-US" altLang="zh-CN" dirty="0"/>
              <a:t>b.</a:t>
            </a:r>
            <a:r>
              <a:rPr lang="zh-CN" altLang="zh-CN" dirty="0"/>
              <a:t>控制电机的动力输出，同时对电机进行保护</a:t>
            </a:r>
            <a:r>
              <a:rPr lang="zh-CN" altLang="zh-CN" dirty="0" smtClean="0"/>
              <a:t>。</a:t>
            </a:r>
            <a:endParaRPr lang="en-US" altLang="zh-CN" dirty="0" smtClean="0"/>
          </a:p>
          <a:p>
            <a:endParaRPr lang="zh-CN" altLang="zh-CN" dirty="0"/>
          </a:p>
          <a:p>
            <a:r>
              <a:rPr lang="en-US" altLang="zh-CN" dirty="0"/>
              <a:t>c.</a:t>
            </a:r>
            <a:r>
              <a:rPr lang="zh-CN" altLang="zh-CN" dirty="0"/>
              <a:t>通过</a:t>
            </a:r>
            <a:r>
              <a:rPr lang="en-US" altLang="zh-CN" dirty="0"/>
              <a:t>CAN</a:t>
            </a:r>
            <a:r>
              <a:rPr lang="zh-CN" altLang="zh-CN" dirty="0"/>
              <a:t>与其他控制模块通信，接收并发送相关的信号</a:t>
            </a:r>
            <a:r>
              <a:rPr lang="zh-CN" altLang="zh-CN" dirty="0" smtClean="0"/>
              <a:t>，</a:t>
            </a:r>
            <a:endParaRPr lang="en-US" altLang="zh-CN" dirty="0" smtClean="0"/>
          </a:p>
          <a:p>
            <a:r>
              <a:rPr lang="zh-CN" altLang="zh-CN" dirty="0" smtClean="0"/>
              <a:t>间接</a:t>
            </a:r>
            <a:r>
              <a:rPr lang="zh-CN" altLang="zh-CN" dirty="0"/>
              <a:t>地控制车上相关系统正常运行</a:t>
            </a:r>
            <a:r>
              <a:rPr lang="zh-CN" altLang="zh-CN" dirty="0" smtClean="0"/>
              <a:t>。</a:t>
            </a:r>
            <a:endParaRPr lang="en-US" altLang="zh-CN" dirty="0" smtClean="0"/>
          </a:p>
          <a:p>
            <a:endParaRPr lang="zh-CN" altLang="zh-CN" dirty="0"/>
          </a:p>
          <a:p>
            <a:r>
              <a:rPr lang="en-US" altLang="zh-CN" dirty="0"/>
              <a:t>d.</a:t>
            </a:r>
            <a:r>
              <a:rPr lang="zh-CN" altLang="zh-CN" dirty="0"/>
              <a:t>制动能量回馈控制</a:t>
            </a:r>
            <a:r>
              <a:rPr lang="zh-CN" altLang="zh-CN" dirty="0" smtClean="0"/>
              <a:t>。</a:t>
            </a:r>
            <a:endParaRPr lang="en-US" altLang="zh-CN" dirty="0" smtClean="0"/>
          </a:p>
          <a:p>
            <a:endParaRPr lang="zh-CN" altLang="zh-CN" dirty="0"/>
          </a:p>
          <a:p>
            <a:r>
              <a:rPr lang="en-US" altLang="zh-CN" dirty="0"/>
              <a:t>e.</a:t>
            </a:r>
            <a:r>
              <a:rPr lang="zh-CN" altLang="zh-CN" dirty="0"/>
              <a:t>自身内部故障的检测和处理。</a:t>
            </a:r>
          </a:p>
        </p:txBody>
      </p:sp>
    </p:spTree>
    <p:extLst>
      <p:ext uri="{BB962C8B-B14F-4D97-AF65-F5344CB8AC3E}">
        <p14:creationId xmlns:p14="http://schemas.microsoft.com/office/powerpoint/2010/main" val="2673533448"/>
      </p:ext>
    </p:extLst>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1947" y="1180495"/>
            <a:ext cx="3603872" cy="400110"/>
          </a:xfrm>
          <a:prstGeom prst="rect">
            <a:avLst/>
          </a:prstGeom>
          <a:noFill/>
        </p:spPr>
        <p:txBody>
          <a:bodyPr wrap="none" rtlCol="0">
            <a:spAutoFit/>
          </a:bodyPr>
          <a:lstStyle/>
          <a:p>
            <a:r>
              <a:rPr lang="zh-CN" altLang="zh-CN" sz="2000" b="1" dirty="0">
                <a:solidFill>
                  <a:srgbClr val="0070C0"/>
                </a:solidFill>
              </a:rPr>
              <a:t>②驱动电机控制系统工作原理</a:t>
            </a:r>
            <a:endParaRPr lang="zh-CN" altLang="en-US" sz="2000" b="1" dirty="0">
              <a:solidFill>
                <a:srgbClr val="0070C0"/>
              </a:solidFill>
            </a:endParaRPr>
          </a:p>
        </p:txBody>
      </p:sp>
      <p:sp>
        <p:nvSpPr>
          <p:cNvPr id="9" name="TextBox 8"/>
          <p:cNvSpPr txBox="1"/>
          <p:nvPr/>
        </p:nvSpPr>
        <p:spPr>
          <a:xfrm>
            <a:off x="46069" y="1725751"/>
            <a:ext cx="11971547" cy="1200329"/>
          </a:xfrm>
          <a:prstGeom prst="rect">
            <a:avLst/>
          </a:prstGeom>
          <a:noFill/>
        </p:spPr>
        <p:txBody>
          <a:bodyPr wrap="none" rtlCol="0">
            <a:spAutoFit/>
          </a:bodyPr>
          <a:lstStyle/>
          <a:p>
            <a:r>
              <a:rPr lang="en-US" altLang="zh-CN" dirty="0" smtClean="0"/>
              <a:t>         </a:t>
            </a:r>
            <a:r>
              <a:rPr lang="zh-CN" altLang="zh-CN" dirty="0" smtClean="0"/>
              <a:t>驱动</a:t>
            </a:r>
            <a:r>
              <a:rPr lang="zh-CN" altLang="zh-CN" dirty="0"/>
              <a:t>电机控制器系统主要由高压配电、控制器、驱动电机及相关的传感器组成，该系统核心为驱动电机控制器</a:t>
            </a:r>
            <a:r>
              <a:rPr lang="zh-CN" altLang="zh-CN" dirty="0" smtClean="0"/>
              <a:t>。</a:t>
            </a:r>
            <a:endParaRPr lang="en-US" altLang="zh-CN" dirty="0" smtClean="0"/>
          </a:p>
          <a:p>
            <a:r>
              <a:rPr lang="zh-CN" altLang="zh-CN" dirty="0" smtClean="0"/>
              <a:t>驱动</a:t>
            </a:r>
            <a:r>
              <a:rPr lang="zh-CN" altLang="zh-CN" dirty="0"/>
              <a:t>电机控制器接受挡位开关信号、节气门深度、制动踏板深度、旋变等信号，经过一系列的逻辑处理和判断</a:t>
            </a:r>
            <a:r>
              <a:rPr lang="zh-CN" altLang="zh-CN" dirty="0" smtClean="0"/>
              <a:t>，来控</a:t>
            </a:r>
            <a:endParaRPr lang="en-US" altLang="zh-CN" dirty="0" smtClean="0"/>
          </a:p>
          <a:p>
            <a:r>
              <a:rPr lang="zh-CN" altLang="zh-CN" dirty="0" smtClean="0"/>
              <a:t>制</a:t>
            </a:r>
            <a:r>
              <a:rPr lang="zh-CN" altLang="zh-CN" dirty="0"/>
              <a:t>电机正、反转和转速等</a:t>
            </a:r>
            <a:r>
              <a:rPr lang="zh-CN" altLang="zh-CN" dirty="0" smtClean="0"/>
              <a:t>。</a:t>
            </a:r>
            <a:r>
              <a:rPr lang="zh-CN" altLang="zh-CN" dirty="0"/>
              <a:t> 驱动电机控制系统元件位置和控制框图如图</a:t>
            </a:r>
            <a:r>
              <a:rPr lang="en-US" altLang="zh-CN" dirty="0">
                <a:solidFill>
                  <a:srgbClr val="0070C0"/>
                </a:solidFill>
              </a:rPr>
              <a:t>3-1-14</a:t>
            </a:r>
            <a:r>
              <a:rPr lang="zh-CN" altLang="zh-CN" dirty="0"/>
              <a:t>和图</a:t>
            </a:r>
            <a:r>
              <a:rPr lang="en-US" altLang="zh-CN" dirty="0">
                <a:solidFill>
                  <a:srgbClr val="0070C0"/>
                </a:solidFill>
              </a:rPr>
              <a:t>3-1-15</a:t>
            </a:r>
            <a:r>
              <a:rPr lang="zh-CN" altLang="zh-CN" dirty="0"/>
              <a:t>所示。</a:t>
            </a:r>
          </a:p>
          <a:p>
            <a:r>
              <a:rPr lang="en-US" altLang="zh-CN" dirty="0" smtClean="0"/>
              <a:t> </a:t>
            </a:r>
            <a:endParaRPr lang="zh-CN" altLang="en-US" dirty="0"/>
          </a:p>
        </p:txBody>
      </p:sp>
      <p:pic>
        <p:nvPicPr>
          <p:cNvPr id="10" name="Picture 8" descr="4-1-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8437" y="2757170"/>
            <a:ext cx="5169220" cy="3376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776348" y="6410291"/>
            <a:ext cx="3900427" cy="369332"/>
          </a:xfrm>
          <a:prstGeom prst="rect">
            <a:avLst/>
          </a:prstGeom>
          <a:noFill/>
        </p:spPr>
        <p:txBody>
          <a:bodyPr wrap="none" rtlCol="0">
            <a:spAutoFit/>
          </a:bodyPr>
          <a:lstStyle/>
          <a:p>
            <a:r>
              <a:rPr lang="zh-CN" altLang="zh-CN" dirty="0"/>
              <a:t>图</a:t>
            </a:r>
            <a:r>
              <a:rPr lang="en-US" altLang="zh-CN" dirty="0"/>
              <a:t>3-1-14  </a:t>
            </a:r>
            <a:r>
              <a:rPr lang="zh-CN" altLang="zh-CN" dirty="0"/>
              <a:t>驱动电机控制系统元件位置</a:t>
            </a:r>
          </a:p>
        </p:txBody>
      </p:sp>
    </p:spTree>
    <p:extLst>
      <p:ext uri="{BB962C8B-B14F-4D97-AF65-F5344CB8AC3E}">
        <p14:creationId xmlns:p14="http://schemas.microsoft.com/office/powerpoint/2010/main" val="3288132063"/>
      </p:ext>
    </p:extLst>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0"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0"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2" name="佐藤直紀 - Light Steps">
            <a:hlinkClick r:id="" action="ppaction://media"/>
            <a:extLst>
              <a:ext uri="{FF2B5EF4-FFF2-40B4-BE49-F238E27FC236}">
                <a16:creationId xmlns="" xmlns:a16="http://schemas.microsoft.com/office/drawing/2014/main" id="{F5A93CD4-03A8-40DD-AA7D-121048B9905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63273" y="152400"/>
            <a:ext cx="609600" cy="609600"/>
          </a:xfrm>
          <a:prstGeom prst="rect">
            <a:avLst/>
          </a:prstGeom>
        </p:spPr>
      </p:pic>
      <p:sp>
        <p:nvSpPr>
          <p:cNvPr id="4" name="TextBox 3"/>
          <p:cNvSpPr txBox="1"/>
          <p:nvPr/>
        </p:nvSpPr>
        <p:spPr>
          <a:xfrm>
            <a:off x="117565" y="1402752"/>
            <a:ext cx="8278228" cy="923330"/>
          </a:xfrm>
          <a:prstGeom prst="rect">
            <a:avLst/>
          </a:prstGeom>
          <a:noFill/>
        </p:spPr>
        <p:txBody>
          <a:bodyPr wrap="none" rtlCol="0">
            <a:spAutoFit/>
          </a:bodyPr>
          <a:lstStyle/>
          <a:p>
            <a:r>
              <a:rPr lang="en-US" altLang="zh-CN" dirty="0" smtClean="0"/>
              <a:t>         </a:t>
            </a:r>
            <a:r>
              <a:rPr lang="zh-CN" altLang="zh-CN" dirty="0" smtClean="0"/>
              <a:t>驱动</a:t>
            </a:r>
            <a:r>
              <a:rPr lang="zh-CN" altLang="zh-CN" dirty="0"/>
              <a:t>电机管理系统是电动汽车核心系统之一，是车辆行驶的主要驱动系统</a:t>
            </a:r>
            <a:r>
              <a:rPr lang="zh-CN" altLang="zh-CN" dirty="0" smtClean="0"/>
              <a:t>，</a:t>
            </a:r>
            <a:endParaRPr lang="en-US" altLang="zh-CN" dirty="0" smtClean="0"/>
          </a:p>
          <a:p>
            <a:r>
              <a:rPr lang="zh-CN" altLang="zh-CN" dirty="0" smtClean="0"/>
              <a:t>其</a:t>
            </a:r>
            <a:r>
              <a:rPr lang="zh-CN" altLang="zh-CN" dirty="0"/>
              <a:t>特性决定了车辆的主要性能指标，直接影响车辆动力性、经济性和用户</a:t>
            </a:r>
            <a:r>
              <a:rPr lang="zh-CN" altLang="zh-CN" dirty="0" smtClean="0"/>
              <a:t>驾乘</a:t>
            </a:r>
            <a:endParaRPr lang="en-US" altLang="zh-CN" dirty="0" smtClean="0"/>
          </a:p>
          <a:p>
            <a:r>
              <a:rPr lang="zh-CN" altLang="zh-CN" dirty="0" smtClean="0"/>
              <a:t>感受。</a:t>
            </a:r>
            <a:endParaRPr lang="zh-CN" altLang="zh-CN" dirty="0"/>
          </a:p>
        </p:txBody>
      </p:sp>
      <p:sp>
        <p:nvSpPr>
          <p:cNvPr id="5" name="TextBox 4"/>
          <p:cNvSpPr txBox="1"/>
          <p:nvPr/>
        </p:nvSpPr>
        <p:spPr>
          <a:xfrm>
            <a:off x="117565" y="2429988"/>
            <a:ext cx="5051383" cy="523220"/>
          </a:xfrm>
          <a:prstGeom prst="rect">
            <a:avLst/>
          </a:prstGeom>
          <a:noFill/>
        </p:spPr>
        <p:txBody>
          <a:bodyPr wrap="none" rtlCol="0">
            <a:spAutoFit/>
          </a:bodyPr>
          <a:lstStyle/>
          <a:p>
            <a:r>
              <a:rPr lang="en-US" altLang="zh-CN" sz="2800" b="1" dirty="0">
                <a:solidFill>
                  <a:srgbClr val="0070C0"/>
                </a:solidFill>
              </a:rPr>
              <a:t>1</a:t>
            </a:r>
            <a:r>
              <a:rPr lang="zh-CN" altLang="zh-CN" sz="2800" b="1" dirty="0">
                <a:solidFill>
                  <a:srgbClr val="0070C0"/>
                </a:solidFill>
              </a:rPr>
              <a:t>．驱动电机管理系统主要部件</a:t>
            </a:r>
          </a:p>
        </p:txBody>
      </p:sp>
      <p:sp>
        <p:nvSpPr>
          <p:cNvPr id="6" name="TextBox 5"/>
          <p:cNvSpPr txBox="1"/>
          <p:nvPr/>
        </p:nvSpPr>
        <p:spPr>
          <a:xfrm>
            <a:off x="229775" y="3310817"/>
            <a:ext cx="4826962" cy="738664"/>
          </a:xfrm>
          <a:prstGeom prst="rect">
            <a:avLst/>
          </a:prstGeom>
          <a:noFill/>
        </p:spPr>
        <p:txBody>
          <a:bodyPr wrap="none" rtlCol="0">
            <a:spAutoFit/>
          </a:bodyPr>
          <a:lstStyle/>
          <a:p>
            <a:r>
              <a:rPr lang="zh-CN" altLang="zh-CN" sz="2400" b="1" dirty="0" smtClean="0">
                <a:solidFill>
                  <a:srgbClr val="0070C0"/>
                </a:solidFill>
              </a:rPr>
              <a:t>（</a:t>
            </a:r>
            <a:r>
              <a:rPr lang="en-US" altLang="zh-CN" sz="2400" b="1" dirty="0">
                <a:solidFill>
                  <a:srgbClr val="0070C0"/>
                </a:solidFill>
              </a:rPr>
              <a:t>1</a:t>
            </a:r>
            <a:r>
              <a:rPr lang="zh-CN" altLang="zh-CN" sz="2400" b="1" dirty="0">
                <a:solidFill>
                  <a:srgbClr val="0070C0"/>
                </a:solidFill>
              </a:rPr>
              <a:t>）</a:t>
            </a:r>
            <a:r>
              <a:rPr lang="zh-CN" altLang="zh-CN" sz="2400" b="1" dirty="0" smtClean="0">
                <a:solidFill>
                  <a:srgbClr val="0070C0"/>
                </a:solidFill>
              </a:rPr>
              <a:t>驱动</a:t>
            </a:r>
            <a:r>
              <a:rPr lang="zh-CN" altLang="zh-CN" sz="2400" b="1" dirty="0">
                <a:solidFill>
                  <a:srgbClr val="0070C0"/>
                </a:solidFill>
              </a:rPr>
              <a:t>电机管理模块</a:t>
            </a:r>
            <a:r>
              <a:rPr lang="zh-CN" altLang="zh-CN" b="1" dirty="0" smtClean="0">
                <a:solidFill>
                  <a:schemeClr val="bg1"/>
                </a:solidFill>
              </a:rPr>
              <a:t>电机</a:t>
            </a:r>
            <a:r>
              <a:rPr lang="zh-CN" altLang="zh-CN" b="1" dirty="0">
                <a:solidFill>
                  <a:schemeClr val="bg1"/>
                </a:solidFill>
              </a:rPr>
              <a:t>管理模块</a:t>
            </a:r>
          </a:p>
          <a:p>
            <a:endParaRPr lang="zh-CN" altLang="en-US" dirty="0"/>
          </a:p>
        </p:txBody>
      </p:sp>
      <p:sp>
        <p:nvSpPr>
          <p:cNvPr id="7" name="TextBox 6"/>
          <p:cNvSpPr txBox="1"/>
          <p:nvPr/>
        </p:nvSpPr>
        <p:spPr>
          <a:xfrm>
            <a:off x="-76681" y="4232361"/>
            <a:ext cx="8513869" cy="1200329"/>
          </a:xfrm>
          <a:prstGeom prst="rect">
            <a:avLst/>
          </a:prstGeom>
          <a:noFill/>
        </p:spPr>
        <p:txBody>
          <a:bodyPr wrap="none" rtlCol="0">
            <a:spAutoFit/>
          </a:bodyPr>
          <a:lstStyle/>
          <a:p>
            <a:r>
              <a:rPr lang="en-US" altLang="zh-CN" dirty="0" smtClean="0"/>
              <a:t>         </a:t>
            </a:r>
            <a:r>
              <a:rPr lang="zh-CN" altLang="zh-CN" dirty="0" smtClean="0"/>
              <a:t>驱动</a:t>
            </a:r>
            <a:r>
              <a:rPr lang="zh-CN" altLang="zh-CN" dirty="0"/>
              <a:t>电机管理模块（控制器），通常简称</a:t>
            </a:r>
            <a:r>
              <a:rPr lang="en-US" altLang="zh-CN" dirty="0"/>
              <a:t>MCU</a:t>
            </a:r>
            <a:r>
              <a:rPr lang="zh-CN" altLang="zh-CN" dirty="0"/>
              <a:t>，主要用于管理和控制驱动</a:t>
            </a:r>
            <a:r>
              <a:rPr lang="zh-CN" altLang="zh-CN" dirty="0" smtClean="0"/>
              <a:t>电机</a:t>
            </a:r>
            <a:endParaRPr lang="en-US" altLang="zh-CN" dirty="0" smtClean="0"/>
          </a:p>
          <a:p>
            <a:r>
              <a:rPr lang="zh-CN" altLang="zh-CN" dirty="0" smtClean="0"/>
              <a:t>的</a:t>
            </a:r>
            <a:r>
              <a:rPr lang="zh-CN" altLang="zh-CN" dirty="0"/>
              <a:t>运转速度、</a:t>
            </a:r>
            <a:r>
              <a:rPr lang="zh-CN" altLang="zh-CN" dirty="0" smtClean="0"/>
              <a:t>方向以及</a:t>
            </a:r>
            <a:r>
              <a:rPr lang="zh-CN" altLang="zh-CN" dirty="0"/>
              <a:t>将驱动电机作为逆变电机发电。</a:t>
            </a:r>
            <a:r>
              <a:rPr lang="en-US" altLang="zh-CN" dirty="0"/>
              <a:t>MCU</a:t>
            </a:r>
            <a:r>
              <a:rPr lang="zh-CN" altLang="zh-CN" dirty="0"/>
              <a:t>的功能类似于传统</a:t>
            </a:r>
            <a:r>
              <a:rPr lang="zh-CN" altLang="zh-CN" dirty="0" smtClean="0"/>
              <a:t>汽车</a:t>
            </a:r>
            <a:endParaRPr lang="en-US" altLang="zh-CN" dirty="0" smtClean="0"/>
          </a:p>
          <a:p>
            <a:r>
              <a:rPr lang="zh-CN" altLang="zh-CN" dirty="0" smtClean="0"/>
              <a:t>的</a:t>
            </a:r>
            <a:r>
              <a:rPr lang="zh-CN" altLang="zh-CN" dirty="0"/>
              <a:t>发动机控制模块</a:t>
            </a:r>
            <a:r>
              <a:rPr lang="zh-CN" altLang="zh-CN" dirty="0" smtClean="0"/>
              <a:t>。</a:t>
            </a:r>
            <a:endParaRPr lang="en-US" altLang="zh-CN" dirty="0" smtClean="0"/>
          </a:p>
          <a:p>
            <a:endParaRPr lang="en-US" altLang="zh-CN" dirty="0"/>
          </a:p>
        </p:txBody>
      </p:sp>
    </p:spTree>
    <p:extLst>
      <p:ext uri="{BB962C8B-B14F-4D97-AF65-F5344CB8AC3E}">
        <p14:creationId xmlns:p14="http://schemas.microsoft.com/office/powerpoint/2010/main" val="201610897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4-1-1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304" y="1110344"/>
            <a:ext cx="4882970" cy="491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489165" y="6277876"/>
            <a:ext cx="3385863" cy="369332"/>
          </a:xfrm>
          <a:prstGeom prst="rect">
            <a:avLst/>
          </a:prstGeom>
          <a:noFill/>
        </p:spPr>
        <p:txBody>
          <a:bodyPr wrap="none" rtlCol="0">
            <a:spAutoFit/>
          </a:bodyPr>
          <a:lstStyle/>
          <a:p>
            <a:r>
              <a:rPr lang="zh-CN" altLang="zh-CN" dirty="0"/>
              <a:t>图</a:t>
            </a:r>
            <a:r>
              <a:rPr lang="en-US" altLang="zh-CN" dirty="0"/>
              <a:t>3-1-15 </a:t>
            </a:r>
            <a:r>
              <a:rPr lang="zh-CN" altLang="zh-CN" dirty="0"/>
              <a:t>驱动电机控制系统框图</a:t>
            </a:r>
          </a:p>
        </p:txBody>
      </p:sp>
      <p:sp>
        <p:nvSpPr>
          <p:cNvPr id="3" name="TextBox 2"/>
          <p:cNvSpPr txBox="1"/>
          <p:nvPr/>
        </p:nvSpPr>
        <p:spPr>
          <a:xfrm>
            <a:off x="5654657" y="1319936"/>
            <a:ext cx="6681637" cy="2862322"/>
          </a:xfrm>
          <a:prstGeom prst="rect">
            <a:avLst/>
          </a:prstGeom>
          <a:noFill/>
        </p:spPr>
        <p:txBody>
          <a:bodyPr wrap="none" rtlCol="0">
            <a:spAutoFit/>
          </a:bodyPr>
          <a:lstStyle/>
          <a:p>
            <a:r>
              <a:rPr lang="en-US" altLang="zh-CN" dirty="0" smtClean="0"/>
              <a:t>     </a:t>
            </a:r>
            <a:r>
              <a:rPr lang="zh-CN" altLang="zh-CN" dirty="0" smtClean="0"/>
              <a:t>控制</a:t>
            </a:r>
            <a:r>
              <a:rPr lang="zh-CN" altLang="zh-CN" dirty="0"/>
              <a:t>策略采用了经典的电机控制理论并注入了先进的控制</a:t>
            </a:r>
            <a:r>
              <a:rPr lang="zh-CN" altLang="zh-CN" dirty="0" smtClean="0"/>
              <a:t>算</a:t>
            </a:r>
            <a:endParaRPr lang="en-US" altLang="zh-CN" dirty="0" smtClean="0"/>
          </a:p>
          <a:p>
            <a:r>
              <a:rPr lang="zh-CN" altLang="zh-CN" dirty="0" smtClean="0"/>
              <a:t>法，</a:t>
            </a:r>
            <a:r>
              <a:rPr lang="zh-CN" altLang="zh-CN" dirty="0"/>
              <a:t>驱动永磁同步电机以最佳方式协调工作，核心</a:t>
            </a:r>
            <a:r>
              <a:rPr lang="en-US" altLang="zh-CN" dirty="0"/>
              <a:t>ECU</a:t>
            </a:r>
            <a:r>
              <a:rPr lang="zh-CN" altLang="zh-CN" dirty="0"/>
              <a:t>——</a:t>
            </a:r>
            <a:r>
              <a:rPr lang="zh-CN" altLang="zh-CN" dirty="0" smtClean="0"/>
              <a:t>驱动</a:t>
            </a:r>
            <a:endParaRPr lang="en-US" altLang="zh-CN" dirty="0" smtClean="0"/>
          </a:p>
          <a:p>
            <a:r>
              <a:rPr lang="zh-CN" altLang="zh-CN" dirty="0" smtClean="0"/>
              <a:t>电机</a:t>
            </a:r>
            <a:r>
              <a:rPr lang="zh-CN" altLang="zh-CN" dirty="0"/>
              <a:t>控制器上层软件所依赖的下层硬件电路包括控制电路板</a:t>
            </a:r>
            <a:r>
              <a:rPr lang="zh-CN" altLang="zh-CN" dirty="0" smtClean="0"/>
              <a:t>和</a:t>
            </a:r>
            <a:endParaRPr lang="en-US" altLang="zh-CN" dirty="0" smtClean="0"/>
          </a:p>
          <a:p>
            <a:r>
              <a:rPr lang="zh-CN" altLang="zh-CN" dirty="0" smtClean="0"/>
              <a:t>驱动</a:t>
            </a:r>
            <a:r>
              <a:rPr lang="zh-CN" altLang="zh-CN" dirty="0"/>
              <a:t>电路板两块电路板</a:t>
            </a:r>
            <a:r>
              <a:rPr lang="zh-CN" altLang="zh-CN" dirty="0" smtClean="0"/>
              <a:t>。</a:t>
            </a:r>
            <a:endParaRPr lang="en-US" altLang="zh-CN" dirty="0" smtClean="0"/>
          </a:p>
          <a:p>
            <a:r>
              <a:rPr lang="en-US" altLang="zh-CN" dirty="0" smtClean="0"/>
              <a:t>     </a:t>
            </a:r>
            <a:r>
              <a:rPr lang="zh-CN" altLang="zh-CN" dirty="0" smtClean="0"/>
              <a:t>它们</a:t>
            </a:r>
            <a:r>
              <a:rPr lang="zh-CN" altLang="zh-CN" dirty="0"/>
              <a:t>的分工有所不同</a:t>
            </a:r>
            <a:r>
              <a:rPr lang="zh-CN" altLang="zh-CN" dirty="0" smtClean="0"/>
              <a:t>：控制电路</a:t>
            </a:r>
            <a:r>
              <a:rPr lang="zh-CN" altLang="zh-CN" dirty="0"/>
              <a:t>板又分为模拟通道采样单元</a:t>
            </a:r>
            <a:r>
              <a:rPr lang="zh-CN" altLang="zh-CN" dirty="0" smtClean="0"/>
              <a:t>、</a:t>
            </a:r>
            <a:endParaRPr lang="en-US" altLang="zh-CN" dirty="0" smtClean="0"/>
          </a:p>
          <a:p>
            <a:r>
              <a:rPr lang="zh-CN" altLang="zh-CN" dirty="0" smtClean="0"/>
              <a:t>模数转换</a:t>
            </a:r>
            <a:r>
              <a:rPr lang="zh-CN" altLang="zh-CN" dirty="0"/>
              <a:t>单元、</a:t>
            </a:r>
            <a:r>
              <a:rPr lang="en-US" altLang="zh-CN" dirty="0"/>
              <a:t>DSP</a:t>
            </a:r>
            <a:r>
              <a:rPr lang="zh-CN" altLang="zh-CN" dirty="0"/>
              <a:t>处理单元、旋变解码单元、</a:t>
            </a:r>
            <a:r>
              <a:rPr lang="en-US" altLang="zh-CN" dirty="0"/>
              <a:t>CAN</a:t>
            </a:r>
            <a:r>
              <a:rPr lang="zh-CN" altLang="zh-CN" dirty="0"/>
              <a:t>通信单元</a:t>
            </a:r>
            <a:r>
              <a:rPr lang="zh-CN" altLang="zh-CN" dirty="0" smtClean="0"/>
              <a:t>、</a:t>
            </a:r>
            <a:endParaRPr lang="en-US" altLang="zh-CN" dirty="0" smtClean="0"/>
          </a:p>
          <a:p>
            <a:r>
              <a:rPr lang="zh-CN" altLang="zh-CN" dirty="0" smtClean="0"/>
              <a:t>挡</a:t>
            </a:r>
            <a:r>
              <a:rPr lang="zh-CN" altLang="zh-CN" dirty="0"/>
              <a:t>位处理单元。驱动电路板包括信号隔离单元、保护信号</a:t>
            </a:r>
            <a:r>
              <a:rPr lang="zh-CN" altLang="zh-CN" dirty="0" smtClean="0"/>
              <a:t>选择</a:t>
            </a:r>
            <a:endParaRPr lang="en-US" altLang="zh-CN" dirty="0" smtClean="0"/>
          </a:p>
          <a:p>
            <a:r>
              <a:rPr lang="zh-CN" altLang="zh-CN" dirty="0" smtClean="0"/>
              <a:t>单元、电源</a:t>
            </a:r>
            <a:r>
              <a:rPr lang="zh-CN" altLang="zh-CN" dirty="0"/>
              <a:t>单元。控制电路板对采样的数据进行处理，计算</a:t>
            </a:r>
            <a:r>
              <a:rPr lang="zh-CN" altLang="zh-CN" dirty="0" smtClean="0"/>
              <a:t>出</a:t>
            </a:r>
            <a:endParaRPr lang="en-US" altLang="zh-CN" dirty="0" smtClean="0"/>
          </a:p>
          <a:p>
            <a:r>
              <a:rPr lang="zh-CN" altLang="zh-CN" dirty="0" smtClean="0"/>
              <a:t>所</a:t>
            </a:r>
            <a:r>
              <a:rPr lang="zh-CN" altLang="zh-CN" dirty="0"/>
              <a:t>需占空比，产生</a:t>
            </a:r>
            <a:r>
              <a:rPr lang="en-US" altLang="zh-CN" dirty="0"/>
              <a:t>PWM</a:t>
            </a:r>
            <a:r>
              <a:rPr lang="zh-CN" altLang="zh-CN" dirty="0"/>
              <a:t>（正弦脉宽调制）；通过驱动电路板</a:t>
            </a:r>
            <a:r>
              <a:rPr lang="zh-CN" altLang="zh-CN" dirty="0" smtClean="0"/>
              <a:t>传</a:t>
            </a:r>
            <a:endParaRPr lang="en-US" altLang="zh-CN" dirty="0" smtClean="0"/>
          </a:p>
          <a:p>
            <a:r>
              <a:rPr lang="zh-CN" altLang="zh-CN" dirty="0" smtClean="0"/>
              <a:t>递给</a:t>
            </a:r>
            <a:r>
              <a:rPr lang="en-US" altLang="zh-CN" dirty="0"/>
              <a:t>IIGBT</a:t>
            </a:r>
            <a:r>
              <a:rPr lang="zh-CN" altLang="zh-CN" dirty="0"/>
              <a:t>，供驱动电机工作。</a:t>
            </a:r>
            <a:endParaRPr lang="zh-CN" altLang="en-US" dirty="0"/>
          </a:p>
        </p:txBody>
      </p:sp>
    </p:spTree>
    <p:extLst>
      <p:ext uri="{BB962C8B-B14F-4D97-AF65-F5344CB8AC3E}">
        <p14:creationId xmlns:p14="http://schemas.microsoft.com/office/powerpoint/2010/main" val="172009019"/>
      </p:ext>
    </p:extLst>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175" y="1180495"/>
            <a:ext cx="1816523" cy="400110"/>
          </a:xfrm>
          <a:prstGeom prst="rect">
            <a:avLst/>
          </a:prstGeom>
          <a:noFill/>
        </p:spPr>
        <p:txBody>
          <a:bodyPr wrap="none" rtlCol="0">
            <a:spAutoFit/>
          </a:bodyPr>
          <a:lstStyle/>
          <a:p>
            <a:r>
              <a:rPr lang="zh-CN" altLang="en-US" sz="2000" b="1" dirty="0" smtClean="0">
                <a:solidFill>
                  <a:srgbClr val="0070C0"/>
                </a:solidFill>
              </a:rPr>
              <a:t>③</a:t>
            </a:r>
            <a:r>
              <a:rPr lang="zh-CN" altLang="en-US" sz="2000" b="1" dirty="0">
                <a:solidFill>
                  <a:srgbClr val="0070C0"/>
                </a:solidFill>
              </a:rPr>
              <a:t>角度传感器</a:t>
            </a:r>
          </a:p>
        </p:txBody>
      </p:sp>
      <p:sp>
        <p:nvSpPr>
          <p:cNvPr id="2" name="TextBox 1"/>
          <p:cNvSpPr txBox="1"/>
          <p:nvPr/>
        </p:nvSpPr>
        <p:spPr>
          <a:xfrm>
            <a:off x="391640" y="1606217"/>
            <a:ext cx="10817385" cy="1200329"/>
          </a:xfrm>
          <a:prstGeom prst="rect">
            <a:avLst/>
          </a:prstGeom>
          <a:noFill/>
        </p:spPr>
        <p:txBody>
          <a:bodyPr wrap="none" rtlCol="0">
            <a:spAutoFit/>
          </a:bodyPr>
          <a:lstStyle/>
          <a:p>
            <a:r>
              <a:rPr lang="en-US" altLang="zh-CN" dirty="0" smtClean="0"/>
              <a:t>         </a:t>
            </a:r>
            <a:r>
              <a:rPr lang="zh-CN" altLang="zh-CN" dirty="0" smtClean="0"/>
              <a:t>角度传感器</a:t>
            </a:r>
            <a:r>
              <a:rPr lang="zh-CN" altLang="zh-CN" dirty="0"/>
              <a:t>又称旋转变压器，旋转变压器（简称旋变）是一种输出电压随转子转角变化的信号元件</a:t>
            </a:r>
            <a:r>
              <a:rPr lang="zh-CN" altLang="zh-CN" dirty="0" smtClean="0"/>
              <a:t>。</a:t>
            </a:r>
            <a:endParaRPr lang="en-US" altLang="zh-CN" dirty="0" smtClean="0"/>
          </a:p>
          <a:p>
            <a:r>
              <a:rPr lang="zh-CN" altLang="zh-CN" dirty="0" smtClean="0"/>
              <a:t>电机</a:t>
            </a:r>
            <a:r>
              <a:rPr lang="zh-CN" altLang="zh-CN" dirty="0"/>
              <a:t>转速由角度传感器进行控制和监测</a:t>
            </a:r>
            <a:r>
              <a:rPr lang="zh-CN" altLang="zh-CN" dirty="0" smtClean="0"/>
              <a:t>。比</a:t>
            </a:r>
            <a:r>
              <a:rPr lang="zh-CN" altLang="zh-CN" dirty="0"/>
              <a:t>亚迪</a:t>
            </a:r>
            <a:r>
              <a:rPr lang="en-US" altLang="zh-CN" dirty="0"/>
              <a:t>E6</a:t>
            </a:r>
            <a:r>
              <a:rPr lang="zh-CN" altLang="zh-CN" dirty="0"/>
              <a:t>电机检测电机转子旋转的角度和位置传感器</a:t>
            </a:r>
            <a:r>
              <a:rPr lang="zh-CN" altLang="zh-CN" dirty="0" smtClean="0"/>
              <a:t>采用旋转</a:t>
            </a:r>
            <a:endParaRPr lang="en-US" altLang="zh-CN" dirty="0" smtClean="0"/>
          </a:p>
          <a:p>
            <a:r>
              <a:rPr lang="zh-CN" altLang="zh-CN" dirty="0" smtClean="0"/>
              <a:t>变压器</a:t>
            </a:r>
            <a:r>
              <a:rPr lang="zh-CN" altLang="zh-CN" dirty="0"/>
              <a:t>形式，如图</a:t>
            </a:r>
            <a:r>
              <a:rPr lang="en-US" altLang="zh-CN" dirty="0">
                <a:solidFill>
                  <a:srgbClr val="0070C0"/>
                </a:solidFill>
              </a:rPr>
              <a:t>3-1-16</a:t>
            </a:r>
            <a:r>
              <a:rPr lang="zh-CN" altLang="zh-CN" dirty="0"/>
              <a:t>、图</a:t>
            </a:r>
            <a:r>
              <a:rPr lang="en-US" altLang="zh-CN" dirty="0">
                <a:solidFill>
                  <a:srgbClr val="0070C0"/>
                </a:solidFill>
              </a:rPr>
              <a:t>3-1-17</a:t>
            </a:r>
            <a:r>
              <a:rPr lang="zh-CN" altLang="zh-CN" dirty="0"/>
              <a:t>所示。</a:t>
            </a:r>
          </a:p>
          <a:p>
            <a:endParaRPr lang="zh-CN" altLang="en-US" dirty="0"/>
          </a:p>
        </p:txBody>
      </p:sp>
      <p:pic>
        <p:nvPicPr>
          <p:cNvPr id="8" name="Picture 6" descr="4-1-1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990041"/>
            <a:ext cx="5039995"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610005" y="6184160"/>
            <a:ext cx="3207929" cy="369332"/>
          </a:xfrm>
          <a:prstGeom prst="rect">
            <a:avLst/>
          </a:prstGeom>
          <a:noFill/>
        </p:spPr>
        <p:txBody>
          <a:bodyPr wrap="none" rtlCol="0">
            <a:spAutoFit/>
          </a:bodyPr>
          <a:lstStyle/>
          <a:p>
            <a:r>
              <a:rPr lang="zh-CN" altLang="zh-CN" dirty="0"/>
              <a:t>图</a:t>
            </a:r>
            <a:r>
              <a:rPr lang="en-US" altLang="zh-CN" dirty="0"/>
              <a:t>3-1-16  </a:t>
            </a:r>
            <a:r>
              <a:rPr lang="zh-CN" altLang="zh-CN" dirty="0"/>
              <a:t>角度传感器工作原理</a:t>
            </a:r>
          </a:p>
        </p:txBody>
      </p:sp>
      <p:pic>
        <p:nvPicPr>
          <p:cNvPr id="9" name="Picture 6" descr="4-1-1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4488" y="2345395"/>
            <a:ext cx="5489212" cy="2312126"/>
          </a:xfrm>
          <a:prstGeom prst="rect">
            <a:avLst/>
          </a:prstGeom>
          <a:noFill/>
          <a:ln>
            <a:noFill/>
          </a:ln>
          <a:extLst/>
        </p:spPr>
      </p:pic>
      <p:sp>
        <p:nvSpPr>
          <p:cNvPr id="10" name="TextBox 9"/>
          <p:cNvSpPr txBox="1"/>
          <p:nvPr/>
        </p:nvSpPr>
        <p:spPr>
          <a:xfrm>
            <a:off x="6631821" y="4878271"/>
            <a:ext cx="5516254" cy="369332"/>
          </a:xfrm>
          <a:prstGeom prst="rect">
            <a:avLst/>
          </a:prstGeom>
          <a:noFill/>
        </p:spPr>
        <p:txBody>
          <a:bodyPr wrap="none" rtlCol="0">
            <a:spAutoFit/>
          </a:bodyPr>
          <a:lstStyle/>
          <a:p>
            <a:r>
              <a:rPr lang="zh-CN" altLang="zh-CN" dirty="0"/>
              <a:t>图</a:t>
            </a:r>
            <a:r>
              <a:rPr lang="en-US" altLang="zh-CN" dirty="0"/>
              <a:t>3-1-17  </a:t>
            </a:r>
            <a:r>
              <a:rPr lang="zh-CN" altLang="zh-CN" dirty="0"/>
              <a:t>角度传感器（旋转变压器）安装位置及结构</a:t>
            </a:r>
          </a:p>
        </p:txBody>
      </p:sp>
    </p:spTree>
    <p:extLst>
      <p:ext uri="{BB962C8B-B14F-4D97-AF65-F5344CB8AC3E}">
        <p14:creationId xmlns:p14="http://schemas.microsoft.com/office/powerpoint/2010/main" val="172009019"/>
      </p:ext>
    </p:extLst>
  </p:cSld>
  <p:clrMapOvr>
    <a:masterClrMapping/>
  </p:clrMapOvr>
  <p:transition spd="slow">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0" y="1410788"/>
            <a:ext cx="5647700" cy="1138773"/>
          </a:xfrm>
          <a:prstGeom prst="rect">
            <a:avLst/>
          </a:prstGeom>
          <a:noFill/>
        </p:spPr>
        <p:txBody>
          <a:bodyPr wrap="none" rtlCol="0">
            <a:spAutoFit/>
          </a:bodyPr>
          <a:lstStyle/>
          <a:p>
            <a:r>
              <a:rPr lang="zh-CN" altLang="zh-CN" sz="2400" b="1" dirty="0">
                <a:solidFill>
                  <a:srgbClr val="0070C0"/>
                </a:solidFill>
              </a:rPr>
              <a:t>（</a:t>
            </a:r>
            <a:r>
              <a:rPr lang="en-US" altLang="zh-CN" sz="2400" b="1" dirty="0">
                <a:solidFill>
                  <a:srgbClr val="0070C0"/>
                </a:solidFill>
              </a:rPr>
              <a:t>2</a:t>
            </a:r>
            <a:r>
              <a:rPr lang="zh-CN" altLang="zh-CN" sz="2400" b="1" dirty="0">
                <a:solidFill>
                  <a:srgbClr val="0070C0"/>
                </a:solidFill>
              </a:rPr>
              <a:t>）比亚迪秦驱动电机控制器与</a:t>
            </a:r>
            <a:r>
              <a:rPr lang="en-US" altLang="zh-CN" sz="2400" b="1" dirty="0">
                <a:solidFill>
                  <a:srgbClr val="0070C0"/>
                </a:solidFill>
              </a:rPr>
              <a:t>DC</a:t>
            </a:r>
            <a:r>
              <a:rPr lang="zh-CN" altLang="zh-CN" sz="2400" b="1" dirty="0" smtClean="0">
                <a:solidFill>
                  <a:srgbClr val="0070C0"/>
                </a:solidFill>
              </a:rPr>
              <a:t>总成</a:t>
            </a:r>
            <a:endParaRPr lang="en-US" altLang="zh-CN" sz="2400" b="1" dirty="0" smtClean="0">
              <a:solidFill>
                <a:srgbClr val="0070C0"/>
              </a:solidFill>
            </a:endParaRPr>
          </a:p>
          <a:p>
            <a:endParaRPr lang="en-US" altLang="zh-CN" sz="2400" b="1" dirty="0">
              <a:solidFill>
                <a:srgbClr val="0070C0"/>
              </a:solidFill>
            </a:endParaRPr>
          </a:p>
          <a:p>
            <a:r>
              <a:rPr lang="zh-CN" altLang="zh-CN" sz="2000" b="1" dirty="0">
                <a:solidFill>
                  <a:srgbClr val="0070C0"/>
                </a:solidFill>
              </a:rPr>
              <a:t>①整车安装</a:t>
            </a:r>
            <a:r>
              <a:rPr lang="zh-CN" altLang="zh-CN" sz="2000" b="1" dirty="0" smtClean="0">
                <a:solidFill>
                  <a:srgbClr val="0070C0"/>
                </a:solidFill>
              </a:rPr>
              <a:t>位置</a:t>
            </a:r>
            <a:endParaRPr lang="en-US" altLang="zh-CN" sz="2000" b="1" dirty="0" smtClean="0">
              <a:solidFill>
                <a:srgbClr val="0070C0"/>
              </a:solidFill>
            </a:endParaRPr>
          </a:p>
        </p:txBody>
      </p:sp>
      <p:sp>
        <p:nvSpPr>
          <p:cNvPr id="12" name="TextBox 11"/>
          <p:cNvSpPr txBox="1"/>
          <p:nvPr/>
        </p:nvSpPr>
        <p:spPr>
          <a:xfrm>
            <a:off x="130628" y="2965265"/>
            <a:ext cx="3332964" cy="646331"/>
          </a:xfrm>
          <a:prstGeom prst="rect">
            <a:avLst/>
          </a:prstGeom>
          <a:noFill/>
        </p:spPr>
        <p:txBody>
          <a:bodyPr wrap="none" rtlCol="0">
            <a:spAutoFit/>
          </a:bodyPr>
          <a:lstStyle/>
          <a:p>
            <a:r>
              <a:rPr lang="zh-CN" altLang="zh-CN" dirty="0" smtClean="0"/>
              <a:t>整</a:t>
            </a:r>
            <a:r>
              <a:rPr lang="zh-CN" altLang="zh-CN" dirty="0"/>
              <a:t>车安装位置如图</a:t>
            </a:r>
            <a:r>
              <a:rPr lang="en-US" altLang="zh-CN" dirty="0">
                <a:solidFill>
                  <a:srgbClr val="0070C0"/>
                </a:solidFill>
              </a:rPr>
              <a:t>3-1-18</a:t>
            </a:r>
            <a:r>
              <a:rPr lang="zh-CN" altLang="zh-CN" dirty="0"/>
              <a:t>所示。</a:t>
            </a:r>
          </a:p>
          <a:p>
            <a:endParaRPr lang="zh-CN" altLang="en-US" dirty="0"/>
          </a:p>
        </p:txBody>
      </p:sp>
      <p:pic>
        <p:nvPicPr>
          <p:cNvPr id="13" name="Picture 6" descr="4-1-1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6744" y="152400"/>
            <a:ext cx="4572930" cy="414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6596744" y="4767099"/>
            <a:ext cx="5214889" cy="369332"/>
          </a:xfrm>
          <a:prstGeom prst="rect">
            <a:avLst/>
          </a:prstGeom>
          <a:noFill/>
        </p:spPr>
        <p:txBody>
          <a:bodyPr wrap="none" rtlCol="0">
            <a:spAutoFit/>
          </a:bodyPr>
          <a:lstStyle/>
          <a:p>
            <a:r>
              <a:rPr lang="zh-CN" altLang="zh-CN" dirty="0"/>
              <a:t>图</a:t>
            </a:r>
            <a:r>
              <a:rPr lang="en-US" altLang="zh-CN" dirty="0"/>
              <a:t>3-1-18  </a:t>
            </a:r>
            <a:r>
              <a:rPr lang="zh-CN" altLang="zh-CN" dirty="0"/>
              <a:t>比亚迪秦驱动电机控制器与</a:t>
            </a:r>
            <a:r>
              <a:rPr lang="en-US" altLang="zh-CN" dirty="0"/>
              <a:t>DC/DC</a:t>
            </a:r>
            <a:r>
              <a:rPr lang="zh-CN" altLang="zh-CN" dirty="0"/>
              <a:t>位置图</a:t>
            </a:r>
          </a:p>
        </p:txBody>
      </p:sp>
    </p:spTree>
    <p:extLst>
      <p:ext uri="{BB962C8B-B14F-4D97-AF65-F5344CB8AC3E}">
        <p14:creationId xmlns:p14="http://schemas.microsoft.com/office/powerpoint/2010/main" val="2138404704"/>
      </p:ext>
    </p:extLst>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18649" y="1171900"/>
            <a:ext cx="1039067" cy="400110"/>
          </a:xfrm>
          <a:prstGeom prst="rect">
            <a:avLst/>
          </a:prstGeom>
          <a:noFill/>
        </p:spPr>
        <p:txBody>
          <a:bodyPr wrap="none" rtlCol="0">
            <a:spAutoFit/>
          </a:bodyPr>
          <a:lstStyle/>
          <a:p>
            <a:r>
              <a:rPr lang="zh-CN" altLang="zh-CN" sz="2000" b="1" dirty="0">
                <a:solidFill>
                  <a:srgbClr val="0070C0"/>
                </a:solidFill>
              </a:rPr>
              <a:t>②结构</a:t>
            </a:r>
            <a:endParaRPr lang="zh-CN" altLang="en-US" sz="2000" b="1" dirty="0">
              <a:solidFill>
                <a:srgbClr val="0070C0"/>
              </a:solidFill>
            </a:endParaRPr>
          </a:p>
        </p:txBody>
      </p:sp>
      <p:sp>
        <p:nvSpPr>
          <p:cNvPr id="3" name="TextBox 2"/>
          <p:cNvSpPr txBox="1"/>
          <p:nvPr/>
        </p:nvSpPr>
        <p:spPr>
          <a:xfrm>
            <a:off x="418803" y="1617118"/>
            <a:ext cx="5907386" cy="369332"/>
          </a:xfrm>
          <a:prstGeom prst="rect">
            <a:avLst/>
          </a:prstGeom>
          <a:noFill/>
        </p:spPr>
        <p:txBody>
          <a:bodyPr wrap="none" rtlCol="0">
            <a:spAutoFit/>
          </a:bodyPr>
          <a:lstStyle/>
          <a:p>
            <a:r>
              <a:rPr lang="zh-CN" altLang="zh-CN" dirty="0"/>
              <a:t>比亚迪秦驱动电机控制器与</a:t>
            </a:r>
            <a:r>
              <a:rPr lang="en-US" altLang="zh-CN" dirty="0"/>
              <a:t>DC</a:t>
            </a:r>
            <a:r>
              <a:rPr lang="zh-CN" altLang="zh-CN" dirty="0"/>
              <a:t>总成结构如图</a:t>
            </a:r>
            <a:r>
              <a:rPr lang="en-US" altLang="zh-CN" dirty="0">
                <a:solidFill>
                  <a:srgbClr val="0070C0"/>
                </a:solidFill>
              </a:rPr>
              <a:t>3-1-19</a:t>
            </a:r>
            <a:r>
              <a:rPr lang="zh-CN" altLang="zh-CN" dirty="0"/>
              <a:t>所示。</a:t>
            </a:r>
          </a:p>
        </p:txBody>
      </p:sp>
      <p:pic>
        <p:nvPicPr>
          <p:cNvPr id="7" name="Picture 6" descr="4-1-20"/>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803" y="2282430"/>
            <a:ext cx="6491448" cy="3999808"/>
          </a:xfrm>
          <a:prstGeom prst="rect">
            <a:avLst/>
          </a:prstGeom>
          <a:noFill/>
          <a:ln>
            <a:noFill/>
          </a:ln>
          <a:extLst/>
        </p:spPr>
      </p:pic>
      <p:sp>
        <p:nvSpPr>
          <p:cNvPr id="8" name="TextBox 7"/>
          <p:cNvSpPr txBox="1"/>
          <p:nvPr/>
        </p:nvSpPr>
        <p:spPr>
          <a:xfrm>
            <a:off x="1045029" y="6488668"/>
            <a:ext cx="4984057" cy="369332"/>
          </a:xfrm>
          <a:prstGeom prst="rect">
            <a:avLst/>
          </a:prstGeom>
          <a:noFill/>
        </p:spPr>
        <p:txBody>
          <a:bodyPr wrap="none" rtlCol="0">
            <a:spAutoFit/>
          </a:bodyPr>
          <a:lstStyle/>
          <a:p>
            <a:r>
              <a:rPr lang="zh-CN" altLang="zh-CN" dirty="0"/>
              <a:t>图</a:t>
            </a:r>
            <a:r>
              <a:rPr lang="en-US" altLang="zh-CN" dirty="0"/>
              <a:t>3-1-19  </a:t>
            </a:r>
            <a:r>
              <a:rPr lang="zh-CN" altLang="zh-CN" dirty="0"/>
              <a:t>比亚迪秦驱动电机控制器与</a:t>
            </a:r>
            <a:r>
              <a:rPr lang="en-US" altLang="zh-CN" dirty="0"/>
              <a:t>DC/DC</a:t>
            </a:r>
            <a:r>
              <a:rPr lang="zh-CN" altLang="zh-CN" dirty="0"/>
              <a:t>结构</a:t>
            </a:r>
          </a:p>
        </p:txBody>
      </p:sp>
    </p:spTree>
    <p:extLst>
      <p:ext uri="{BB962C8B-B14F-4D97-AF65-F5344CB8AC3E}">
        <p14:creationId xmlns:p14="http://schemas.microsoft.com/office/powerpoint/2010/main" val="2151494331"/>
      </p:ext>
    </p:extLst>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52650"/>
            <a:ext cx="11894603" cy="1200329"/>
          </a:xfrm>
          <a:prstGeom prst="rect">
            <a:avLst/>
          </a:prstGeom>
          <a:noFill/>
        </p:spPr>
        <p:txBody>
          <a:bodyPr wrap="none" rtlCol="0">
            <a:spAutoFit/>
          </a:bodyPr>
          <a:lstStyle/>
          <a:p>
            <a:r>
              <a:rPr lang="zh-CN" altLang="zh-CN" b="1" dirty="0">
                <a:solidFill>
                  <a:srgbClr val="0070C0"/>
                </a:solidFill>
              </a:rPr>
              <a:t>驱动电机控制器的功用如下</a:t>
            </a:r>
            <a:r>
              <a:rPr lang="zh-CN" altLang="zh-CN" b="1" dirty="0" smtClean="0">
                <a:solidFill>
                  <a:srgbClr val="0070C0"/>
                </a:solidFill>
              </a:rPr>
              <a:t>：</a:t>
            </a:r>
            <a:endParaRPr lang="en-US" altLang="zh-CN" b="1" dirty="0" smtClean="0">
              <a:solidFill>
                <a:srgbClr val="0070C0"/>
              </a:solidFill>
            </a:endParaRPr>
          </a:p>
          <a:p>
            <a:endParaRPr lang="zh-CN" altLang="zh-CN" b="1" dirty="0">
              <a:solidFill>
                <a:srgbClr val="0070C0"/>
              </a:solidFill>
            </a:endParaRPr>
          </a:p>
          <a:p>
            <a:r>
              <a:rPr lang="en-US" altLang="zh-CN" dirty="0">
                <a:solidFill>
                  <a:srgbClr val="0070C0"/>
                </a:solidFill>
              </a:rPr>
              <a:t>a.</a:t>
            </a:r>
            <a:r>
              <a:rPr lang="zh-CN" altLang="zh-CN" dirty="0"/>
              <a:t>作为动力系统的总控中心，驱动电机的运行，根据工况控制电机的正反转、功率、转矩、转速等，协调发动机</a:t>
            </a:r>
            <a:r>
              <a:rPr lang="zh-CN" altLang="zh-CN" dirty="0" smtClean="0"/>
              <a:t>管理</a:t>
            </a:r>
            <a:endParaRPr lang="en-US" altLang="zh-CN" dirty="0" smtClean="0"/>
          </a:p>
          <a:p>
            <a:r>
              <a:rPr lang="zh-CN" altLang="zh-CN" dirty="0" smtClean="0"/>
              <a:t>系统</a:t>
            </a:r>
            <a:r>
              <a:rPr lang="zh-CN" altLang="zh-CN" dirty="0"/>
              <a:t>工作（见图</a:t>
            </a:r>
            <a:r>
              <a:rPr lang="en-US" altLang="zh-CN" dirty="0">
                <a:solidFill>
                  <a:srgbClr val="0070C0"/>
                </a:solidFill>
              </a:rPr>
              <a:t>3-1-20</a:t>
            </a:r>
            <a:r>
              <a:rPr lang="zh-CN" altLang="zh-CN" dirty="0"/>
              <a:t>）。</a:t>
            </a:r>
          </a:p>
        </p:txBody>
      </p:sp>
      <p:pic>
        <p:nvPicPr>
          <p:cNvPr id="7" name="Picture 6" descr="4-1-2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6718" y="2560321"/>
            <a:ext cx="6534242" cy="1293222"/>
          </a:xfrm>
          <a:prstGeom prst="rect">
            <a:avLst/>
          </a:prstGeom>
          <a:noFill/>
          <a:ln>
            <a:noFill/>
          </a:ln>
          <a:extLst/>
        </p:spPr>
      </p:pic>
      <p:sp>
        <p:nvSpPr>
          <p:cNvPr id="3" name="TextBox 2"/>
          <p:cNvSpPr txBox="1"/>
          <p:nvPr/>
        </p:nvSpPr>
        <p:spPr>
          <a:xfrm>
            <a:off x="1146718" y="4191391"/>
            <a:ext cx="6670416" cy="369332"/>
          </a:xfrm>
          <a:prstGeom prst="rect">
            <a:avLst/>
          </a:prstGeom>
          <a:noFill/>
        </p:spPr>
        <p:txBody>
          <a:bodyPr wrap="none" rtlCol="0">
            <a:spAutoFit/>
          </a:bodyPr>
          <a:lstStyle/>
          <a:p>
            <a:r>
              <a:rPr lang="zh-CN" altLang="zh-CN" dirty="0"/>
              <a:t>图</a:t>
            </a:r>
            <a:r>
              <a:rPr lang="en-US" altLang="zh-CN" dirty="0"/>
              <a:t>3-1-20  </a:t>
            </a:r>
            <a:r>
              <a:rPr lang="zh-CN" altLang="zh-CN" dirty="0"/>
              <a:t>比亚迪秦挡位控制器、驱动电机控制器与电机控制示意</a:t>
            </a:r>
          </a:p>
        </p:txBody>
      </p:sp>
      <p:sp>
        <p:nvSpPr>
          <p:cNvPr id="8" name="TextBox 7"/>
          <p:cNvSpPr txBox="1"/>
          <p:nvPr/>
        </p:nvSpPr>
        <p:spPr>
          <a:xfrm>
            <a:off x="-21947" y="5064173"/>
            <a:ext cx="7901522" cy="1200329"/>
          </a:xfrm>
          <a:prstGeom prst="rect">
            <a:avLst/>
          </a:prstGeom>
          <a:noFill/>
        </p:spPr>
        <p:txBody>
          <a:bodyPr wrap="none" rtlCol="0">
            <a:spAutoFit/>
          </a:bodyPr>
          <a:lstStyle/>
          <a:p>
            <a:r>
              <a:rPr lang="en-US" altLang="zh-CN" dirty="0">
                <a:solidFill>
                  <a:srgbClr val="0070C0"/>
                </a:solidFill>
              </a:rPr>
              <a:t>b.</a:t>
            </a:r>
            <a:r>
              <a:rPr lang="zh-CN" altLang="zh-CN" dirty="0"/>
              <a:t>硬件采集电机的旋变、温度、制动、加速踏板开关信号</a:t>
            </a:r>
            <a:r>
              <a:rPr lang="zh-CN" altLang="zh-CN" dirty="0" smtClean="0"/>
              <a:t>。</a:t>
            </a:r>
            <a:endParaRPr lang="en-US" altLang="zh-CN" dirty="0" smtClean="0"/>
          </a:p>
          <a:p>
            <a:endParaRPr lang="zh-CN" altLang="zh-CN" dirty="0"/>
          </a:p>
          <a:p>
            <a:r>
              <a:rPr lang="en-US" altLang="zh-CN" dirty="0">
                <a:solidFill>
                  <a:srgbClr val="0070C0"/>
                </a:solidFill>
              </a:rPr>
              <a:t>c.</a:t>
            </a:r>
            <a:r>
              <a:rPr lang="zh-CN" altLang="zh-CN" dirty="0"/>
              <a:t>通过</a:t>
            </a:r>
            <a:r>
              <a:rPr lang="en-US" altLang="zh-CN" dirty="0"/>
              <a:t>CAN</a:t>
            </a:r>
            <a:r>
              <a:rPr lang="zh-CN" altLang="zh-CN" dirty="0"/>
              <a:t>通信采集制动深度（制动踏板位置）、挡位信号、驻车开关信号</a:t>
            </a:r>
            <a:r>
              <a:rPr lang="zh-CN" altLang="zh-CN" dirty="0" smtClean="0"/>
              <a:t>、</a:t>
            </a:r>
            <a:endParaRPr lang="en-US" altLang="zh-CN" dirty="0" smtClean="0"/>
          </a:p>
          <a:p>
            <a:r>
              <a:rPr lang="zh-CN" altLang="zh-CN" dirty="0" smtClean="0"/>
              <a:t>起动</a:t>
            </a:r>
            <a:r>
              <a:rPr lang="zh-CN" altLang="zh-CN" dirty="0"/>
              <a:t>命令、电池管理控制器相关数据、控制器的故障信息。</a:t>
            </a:r>
          </a:p>
        </p:txBody>
      </p:sp>
    </p:spTree>
    <p:extLst>
      <p:ext uri="{BB962C8B-B14F-4D97-AF65-F5344CB8AC3E}">
        <p14:creationId xmlns:p14="http://schemas.microsoft.com/office/powerpoint/2010/main" val="2151494331"/>
      </p:ext>
    </p:extLst>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0" y="1134683"/>
            <a:ext cx="9398150" cy="646331"/>
          </a:xfrm>
          <a:prstGeom prst="rect">
            <a:avLst/>
          </a:prstGeom>
          <a:noFill/>
        </p:spPr>
        <p:txBody>
          <a:bodyPr wrap="none" rtlCol="0">
            <a:spAutoFit/>
          </a:bodyPr>
          <a:lstStyle/>
          <a:p>
            <a:r>
              <a:rPr lang="en-US" altLang="zh-CN" dirty="0">
                <a:solidFill>
                  <a:srgbClr val="0070C0"/>
                </a:solidFill>
              </a:rPr>
              <a:t>d.</a:t>
            </a:r>
            <a:r>
              <a:rPr lang="zh-CN" altLang="zh-CN" dirty="0"/>
              <a:t>内部处理的信号有直流侧母线电压、交流侧三相电流、</a:t>
            </a:r>
            <a:r>
              <a:rPr lang="en-US" altLang="zh-CN" dirty="0"/>
              <a:t>IIGBT</a:t>
            </a:r>
            <a:r>
              <a:rPr lang="zh-CN" altLang="zh-CN" dirty="0"/>
              <a:t>温度、电机的三相绕组阻值</a:t>
            </a:r>
            <a:r>
              <a:rPr lang="zh-CN" altLang="zh-CN" dirty="0" smtClean="0"/>
              <a:t>，</a:t>
            </a:r>
            <a:endParaRPr lang="en-US" altLang="zh-CN" dirty="0" smtClean="0"/>
          </a:p>
          <a:p>
            <a:r>
              <a:rPr lang="en-US" altLang="zh-CN" dirty="0" smtClean="0"/>
              <a:t>DC/DC</a:t>
            </a:r>
            <a:r>
              <a:rPr lang="zh-CN" altLang="zh-CN" dirty="0"/>
              <a:t>转换器的功用如下（见图</a:t>
            </a:r>
            <a:r>
              <a:rPr lang="en-US" altLang="zh-CN" dirty="0">
                <a:solidFill>
                  <a:srgbClr val="0070C0"/>
                </a:solidFill>
              </a:rPr>
              <a:t>3-1-21</a:t>
            </a:r>
            <a:r>
              <a:rPr lang="zh-CN" altLang="zh-CN" dirty="0"/>
              <a:t>）：</a:t>
            </a:r>
          </a:p>
        </p:txBody>
      </p:sp>
      <p:pic>
        <p:nvPicPr>
          <p:cNvPr id="10" name="Picture 6" descr="4-1-2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5621" y="1998617"/>
            <a:ext cx="6481990" cy="1306286"/>
          </a:xfrm>
          <a:prstGeom prst="rect">
            <a:avLst/>
          </a:prstGeom>
          <a:noFill/>
          <a:ln>
            <a:noFill/>
          </a:ln>
          <a:extLst/>
        </p:spPr>
      </p:pic>
      <p:sp>
        <p:nvSpPr>
          <p:cNvPr id="11" name="TextBox 10"/>
          <p:cNvSpPr txBox="1"/>
          <p:nvPr/>
        </p:nvSpPr>
        <p:spPr>
          <a:xfrm>
            <a:off x="2165621" y="3605349"/>
            <a:ext cx="6830716" cy="369332"/>
          </a:xfrm>
          <a:prstGeom prst="rect">
            <a:avLst/>
          </a:prstGeom>
          <a:noFill/>
        </p:spPr>
        <p:txBody>
          <a:bodyPr wrap="none" rtlCol="0">
            <a:spAutoFit/>
          </a:bodyPr>
          <a:lstStyle/>
          <a:p>
            <a:r>
              <a:rPr lang="zh-CN" altLang="zh-CN" dirty="0"/>
              <a:t>图</a:t>
            </a:r>
            <a:r>
              <a:rPr lang="en-US" altLang="zh-CN" dirty="0"/>
              <a:t>3-1-21  </a:t>
            </a:r>
            <a:r>
              <a:rPr lang="zh-CN" altLang="zh-CN" dirty="0"/>
              <a:t>比亚迪秦动力电池、</a:t>
            </a:r>
            <a:r>
              <a:rPr lang="en-US" altLang="zh-CN" dirty="0"/>
              <a:t>DC/DC</a:t>
            </a:r>
            <a:r>
              <a:rPr lang="zh-CN" altLang="zh-CN" dirty="0"/>
              <a:t>与用电器（空调）控制示意图</a:t>
            </a:r>
          </a:p>
        </p:txBody>
      </p:sp>
      <p:sp>
        <p:nvSpPr>
          <p:cNvPr id="12" name="TextBox 11"/>
          <p:cNvSpPr txBox="1"/>
          <p:nvPr/>
        </p:nvSpPr>
        <p:spPr>
          <a:xfrm>
            <a:off x="-21947" y="4600485"/>
            <a:ext cx="11838497" cy="1200329"/>
          </a:xfrm>
          <a:prstGeom prst="rect">
            <a:avLst/>
          </a:prstGeom>
          <a:noFill/>
        </p:spPr>
        <p:txBody>
          <a:bodyPr wrap="none" rtlCol="0">
            <a:spAutoFit/>
          </a:bodyPr>
          <a:lstStyle/>
          <a:p>
            <a:r>
              <a:rPr lang="en-US" altLang="zh-CN" dirty="0">
                <a:solidFill>
                  <a:srgbClr val="0070C0"/>
                </a:solidFill>
              </a:rPr>
              <a:t>e.</a:t>
            </a:r>
            <a:r>
              <a:rPr lang="zh-CN" altLang="zh-CN" dirty="0"/>
              <a:t>纯电模式下，</a:t>
            </a:r>
            <a:r>
              <a:rPr lang="en-US" altLang="zh-CN" dirty="0"/>
              <a:t>DC</a:t>
            </a:r>
            <a:r>
              <a:rPr lang="zh-CN" altLang="zh-CN" dirty="0"/>
              <a:t>的功能替代了传统燃油车挂接在发动机上的</a:t>
            </a:r>
            <a:r>
              <a:rPr lang="en-US" altLang="zh-CN" dirty="0"/>
              <a:t>12V</a:t>
            </a:r>
            <a:r>
              <a:rPr lang="zh-CN" altLang="zh-CN" dirty="0"/>
              <a:t>发电机，和蓄电池并联给各用电器提供低压电源</a:t>
            </a:r>
            <a:r>
              <a:rPr lang="zh-CN" altLang="zh-CN" dirty="0" smtClean="0"/>
              <a:t>。</a:t>
            </a:r>
            <a:endParaRPr lang="en-US" altLang="zh-CN" dirty="0" smtClean="0"/>
          </a:p>
          <a:p>
            <a:r>
              <a:rPr lang="en-US" altLang="zh-CN" dirty="0" smtClean="0"/>
              <a:t>DC</a:t>
            </a:r>
            <a:r>
              <a:rPr lang="zh-CN" altLang="zh-CN" dirty="0"/>
              <a:t>在高压（</a:t>
            </a:r>
            <a:r>
              <a:rPr lang="en-US" altLang="zh-CN" dirty="0"/>
              <a:t>500V</a:t>
            </a:r>
            <a:r>
              <a:rPr lang="zh-CN" altLang="zh-CN" dirty="0"/>
              <a:t>）输入端接触器吸合后便开始工作，输出电压标称</a:t>
            </a:r>
            <a:r>
              <a:rPr lang="en-US" altLang="zh-CN" dirty="0"/>
              <a:t>13.5V</a:t>
            </a:r>
            <a:r>
              <a:rPr lang="zh-CN" altLang="zh-CN" dirty="0" smtClean="0"/>
              <a:t>。</a:t>
            </a:r>
            <a:endParaRPr lang="en-US" altLang="zh-CN" dirty="0" smtClean="0"/>
          </a:p>
          <a:p>
            <a:endParaRPr lang="zh-CN" altLang="zh-CN" dirty="0"/>
          </a:p>
          <a:p>
            <a:r>
              <a:rPr lang="en-US" altLang="zh-CN" dirty="0">
                <a:solidFill>
                  <a:srgbClr val="0070C0"/>
                </a:solidFill>
              </a:rPr>
              <a:t>f.</a:t>
            </a:r>
            <a:r>
              <a:rPr lang="zh-CN" altLang="zh-CN" dirty="0"/>
              <a:t>发动机原地起动发电机发</a:t>
            </a:r>
            <a:r>
              <a:rPr lang="en-US" altLang="zh-CN" dirty="0"/>
              <a:t>13.5V</a:t>
            </a:r>
            <a:r>
              <a:rPr lang="zh-CN" altLang="zh-CN" dirty="0"/>
              <a:t>直流电，经过</a:t>
            </a:r>
            <a:r>
              <a:rPr lang="en-US" altLang="zh-CN" dirty="0"/>
              <a:t>DC</a:t>
            </a:r>
            <a:r>
              <a:rPr lang="zh-CN" altLang="zh-CN" dirty="0"/>
              <a:t>升压转换</a:t>
            </a:r>
            <a:r>
              <a:rPr lang="en-US" altLang="zh-CN" dirty="0"/>
              <a:t>500V</a:t>
            </a:r>
            <a:r>
              <a:rPr lang="zh-CN" altLang="zh-CN" dirty="0"/>
              <a:t>直流给电池包充电。</a:t>
            </a:r>
            <a:endParaRPr lang="zh-CN" altLang="en-US" dirty="0"/>
          </a:p>
        </p:txBody>
      </p:sp>
    </p:spTree>
    <p:extLst>
      <p:ext uri="{BB962C8B-B14F-4D97-AF65-F5344CB8AC3E}">
        <p14:creationId xmlns:p14="http://schemas.microsoft.com/office/powerpoint/2010/main" val="2388831222"/>
      </p:ext>
    </p:extLst>
  </p:cSld>
  <p:clrMapOvr>
    <a:masterClrMapping/>
  </p:clrMapOvr>
  <p:transition spd="slow">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08556"/>
            <a:ext cx="3807453" cy="369332"/>
          </a:xfrm>
          <a:prstGeom prst="rect">
            <a:avLst/>
          </a:prstGeom>
          <a:noFill/>
        </p:spPr>
        <p:txBody>
          <a:bodyPr wrap="none" rtlCol="0">
            <a:spAutoFit/>
          </a:bodyPr>
          <a:lstStyle/>
          <a:p>
            <a:r>
              <a:rPr lang="en-US" altLang="zh-CN" dirty="0">
                <a:solidFill>
                  <a:srgbClr val="0070C0"/>
                </a:solidFill>
              </a:rPr>
              <a:t>DC/DC</a:t>
            </a:r>
            <a:r>
              <a:rPr lang="zh-CN" altLang="zh-CN" dirty="0">
                <a:solidFill>
                  <a:srgbClr val="0070C0"/>
                </a:solidFill>
              </a:rPr>
              <a:t>转换器具有降压和升压功能：</a:t>
            </a:r>
          </a:p>
        </p:txBody>
      </p:sp>
      <p:sp>
        <p:nvSpPr>
          <p:cNvPr id="3" name="TextBox 2"/>
          <p:cNvSpPr txBox="1"/>
          <p:nvPr/>
        </p:nvSpPr>
        <p:spPr>
          <a:xfrm>
            <a:off x="0" y="1601466"/>
            <a:ext cx="12066124" cy="1477328"/>
          </a:xfrm>
          <a:prstGeom prst="rect">
            <a:avLst/>
          </a:prstGeom>
          <a:noFill/>
        </p:spPr>
        <p:txBody>
          <a:bodyPr wrap="none" rtlCol="0">
            <a:spAutoFit/>
          </a:bodyPr>
          <a:lstStyle/>
          <a:p>
            <a:r>
              <a:rPr lang="en-US" altLang="zh-CN" dirty="0" smtClean="0">
                <a:solidFill>
                  <a:srgbClr val="0070C0"/>
                </a:solidFill>
              </a:rPr>
              <a:t>a.</a:t>
            </a:r>
            <a:r>
              <a:rPr lang="zh-CN" altLang="zh-CN" dirty="0" smtClean="0"/>
              <a:t>降压</a:t>
            </a:r>
            <a:r>
              <a:rPr lang="zh-CN" altLang="zh-CN" dirty="0"/>
              <a:t>：负责将动力电池</a:t>
            </a:r>
            <a:r>
              <a:rPr lang="en-US" altLang="zh-CN" dirty="0"/>
              <a:t>480V</a:t>
            </a:r>
            <a:r>
              <a:rPr lang="zh-CN" altLang="zh-CN" dirty="0"/>
              <a:t>的高压电转换成</a:t>
            </a:r>
            <a:r>
              <a:rPr lang="en-US" altLang="zh-CN" dirty="0"/>
              <a:t>12V</a:t>
            </a:r>
            <a:r>
              <a:rPr lang="zh-CN" altLang="zh-CN" dirty="0"/>
              <a:t>电源。</a:t>
            </a:r>
            <a:r>
              <a:rPr lang="en-US" altLang="zh-CN" dirty="0"/>
              <a:t>DC/DC</a:t>
            </a:r>
            <a:r>
              <a:rPr lang="zh-CN" altLang="zh-CN" dirty="0"/>
              <a:t>在主接触吸合时工作，输出的</a:t>
            </a:r>
            <a:r>
              <a:rPr lang="en-US" altLang="zh-CN" dirty="0"/>
              <a:t>12V</a:t>
            </a:r>
            <a:r>
              <a:rPr lang="zh-CN" altLang="zh-CN" dirty="0"/>
              <a:t>电源供给整车用</a:t>
            </a:r>
            <a:r>
              <a:rPr lang="zh-CN" altLang="zh-CN" dirty="0" smtClean="0"/>
              <a:t>电器</a:t>
            </a:r>
            <a:endParaRPr lang="en-US" altLang="zh-CN" dirty="0" smtClean="0"/>
          </a:p>
          <a:p>
            <a:r>
              <a:rPr lang="zh-CN" altLang="zh-CN" dirty="0" smtClean="0"/>
              <a:t>工作</a:t>
            </a:r>
            <a:r>
              <a:rPr lang="zh-CN" altLang="zh-CN" dirty="0"/>
              <a:t>，并且在低压电池亏电时给低压电池充电</a:t>
            </a:r>
            <a:r>
              <a:rPr lang="zh-CN" altLang="zh-CN" dirty="0" smtClean="0"/>
              <a:t>。</a:t>
            </a:r>
            <a:endParaRPr lang="en-US" altLang="zh-CN" dirty="0" smtClean="0"/>
          </a:p>
          <a:p>
            <a:endParaRPr lang="zh-CN" altLang="zh-CN" dirty="0"/>
          </a:p>
          <a:p>
            <a:r>
              <a:rPr lang="en-US" altLang="zh-CN" dirty="0">
                <a:solidFill>
                  <a:srgbClr val="0070C0"/>
                </a:solidFill>
              </a:rPr>
              <a:t>b.</a:t>
            </a:r>
            <a:r>
              <a:rPr lang="zh-CN" altLang="zh-CN" dirty="0"/>
              <a:t>升压：当动力电池电量不足时，</a:t>
            </a:r>
            <a:r>
              <a:rPr lang="en-US" altLang="zh-CN" dirty="0"/>
              <a:t>DC/DC</a:t>
            </a:r>
            <a:r>
              <a:rPr lang="zh-CN" altLang="zh-CN" dirty="0"/>
              <a:t>将发电机发出的电，供整车低压用电器用电后多余的量升压后给动力电池</a:t>
            </a:r>
            <a:r>
              <a:rPr lang="zh-CN" altLang="zh-CN" dirty="0" smtClean="0"/>
              <a:t>充电</a:t>
            </a:r>
            <a:endParaRPr lang="en-US" altLang="zh-CN" dirty="0" smtClean="0"/>
          </a:p>
          <a:p>
            <a:r>
              <a:rPr lang="zh-CN" altLang="zh-CN" dirty="0" smtClean="0"/>
              <a:t>及</a:t>
            </a:r>
            <a:r>
              <a:rPr lang="zh-CN" altLang="zh-CN" dirty="0"/>
              <a:t>空调（</a:t>
            </a:r>
            <a:r>
              <a:rPr lang="en-US" altLang="zh-CN" dirty="0"/>
              <a:t>AC</a:t>
            </a:r>
            <a:r>
              <a:rPr lang="zh-CN" altLang="zh-CN" dirty="0"/>
              <a:t>）用电。</a:t>
            </a:r>
            <a:r>
              <a:rPr lang="en-US" altLang="zh-CN" dirty="0"/>
              <a:t>DC/DC</a:t>
            </a:r>
            <a:r>
              <a:rPr lang="zh-CN" altLang="zh-CN" dirty="0"/>
              <a:t>转换器系统框图如图</a:t>
            </a:r>
            <a:r>
              <a:rPr lang="en-US" altLang="zh-CN" dirty="0">
                <a:solidFill>
                  <a:srgbClr val="0070C0"/>
                </a:solidFill>
              </a:rPr>
              <a:t>3-1-22</a:t>
            </a:r>
            <a:r>
              <a:rPr lang="zh-CN" altLang="zh-CN" dirty="0"/>
              <a:t>所示</a:t>
            </a:r>
            <a:r>
              <a:rPr lang="zh-CN" altLang="zh-CN" dirty="0" smtClean="0"/>
              <a:t>。</a:t>
            </a:r>
            <a:endParaRPr lang="zh-CN" altLang="zh-CN" dirty="0"/>
          </a:p>
        </p:txBody>
      </p:sp>
      <p:pic>
        <p:nvPicPr>
          <p:cNvPr id="7" name="Picture 6" descr="4-1-2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0970" y="3078794"/>
            <a:ext cx="5368835" cy="319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612572" y="6367531"/>
            <a:ext cx="3599062" cy="369332"/>
          </a:xfrm>
          <a:prstGeom prst="rect">
            <a:avLst/>
          </a:prstGeom>
          <a:noFill/>
        </p:spPr>
        <p:txBody>
          <a:bodyPr wrap="none" rtlCol="0">
            <a:spAutoFit/>
          </a:bodyPr>
          <a:lstStyle/>
          <a:p>
            <a:r>
              <a:rPr lang="zh-CN" altLang="zh-CN" dirty="0"/>
              <a:t>图</a:t>
            </a:r>
            <a:r>
              <a:rPr lang="en-US" altLang="zh-CN" dirty="0"/>
              <a:t>3-1-22  </a:t>
            </a:r>
            <a:r>
              <a:rPr lang="zh-CN" altLang="zh-CN" dirty="0"/>
              <a:t>比亚迪秦</a:t>
            </a:r>
            <a:r>
              <a:rPr lang="en-US" altLang="zh-CN" dirty="0"/>
              <a:t>DC/DC</a:t>
            </a:r>
            <a:r>
              <a:rPr lang="zh-CN" altLang="zh-CN" dirty="0"/>
              <a:t>系统框图</a:t>
            </a:r>
          </a:p>
        </p:txBody>
      </p:sp>
    </p:spTree>
    <p:extLst>
      <p:ext uri="{BB962C8B-B14F-4D97-AF65-F5344CB8AC3E}">
        <p14:creationId xmlns:p14="http://schemas.microsoft.com/office/powerpoint/2010/main" val="2268126498"/>
      </p:ext>
    </p:extLst>
  </p:cSld>
  <p:clrMapOvr>
    <a:masterClrMapping/>
  </p:clrMapOvr>
  <p:transition spd="slow">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12488"/>
            <a:ext cx="11732699" cy="1200329"/>
          </a:xfrm>
          <a:prstGeom prst="rect">
            <a:avLst/>
          </a:prstGeom>
          <a:noFill/>
        </p:spPr>
        <p:txBody>
          <a:bodyPr wrap="none" rtlCol="0">
            <a:spAutoFit/>
          </a:bodyPr>
          <a:lstStyle/>
          <a:p>
            <a:r>
              <a:rPr lang="en-US" altLang="zh-CN" dirty="0" smtClean="0"/>
              <a:t>       AC/DC</a:t>
            </a:r>
            <a:r>
              <a:rPr lang="zh-CN" altLang="zh-CN" dirty="0"/>
              <a:t>变换器，也称为整流器，是将交流电源变换成直流电的电路。大多数整流电路由变压器、整流主电路</a:t>
            </a:r>
            <a:r>
              <a:rPr lang="zh-CN" altLang="zh-CN" dirty="0" smtClean="0"/>
              <a:t>、</a:t>
            </a:r>
            <a:endParaRPr lang="en-US" altLang="zh-CN" dirty="0" smtClean="0"/>
          </a:p>
          <a:p>
            <a:r>
              <a:rPr lang="zh-CN" altLang="zh-CN" dirty="0" smtClean="0"/>
              <a:t>滤波器</a:t>
            </a:r>
            <a:r>
              <a:rPr lang="zh-CN" altLang="zh-CN" dirty="0"/>
              <a:t>等组成。</a:t>
            </a:r>
            <a:r>
              <a:rPr lang="en-US" altLang="zh-CN" dirty="0"/>
              <a:t>20</a:t>
            </a:r>
            <a:r>
              <a:rPr lang="zh-CN" altLang="zh-CN" dirty="0"/>
              <a:t>世纪</a:t>
            </a:r>
            <a:r>
              <a:rPr lang="en-US" altLang="zh-CN" dirty="0"/>
              <a:t>70</a:t>
            </a:r>
            <a:r>
              <a:rPr lang="zh-CN" altLang="zh-CN" dirty="0"/>
              <a:t>年代以后，整流主电路多用硅整流二极管或晶闸管组成。滤波器接在主电路与</a:t>
            </a:r>
            <a:r>
              <a:rPr lang="zh-CN" altLang="zh-CN" dirty="0" smtClean="0"/>
              <a:t>负载之间，</a:t>
            </a:r>
            <a:endParaRPr lang="en-US" altLang="zh-CN" dirty="0" smtClean="0"/>
          </a:p>
          <a:p>
            <a:r>
              <a:rPr lang="zh-CN" altLang="zh-CN" dirty="0" smtClean="0"/>
              <a:t>用于</a:t>
            </a:r>
            <a:r>
              <a:rPr lang="zh-CN" altLang="zh-CN" dirty="0"/>
              <a:t>滤除脉动直流电压中的交流成分</a:t>
            </a:r>
            <a:r>
              <a:rPr lang="zh-CN" altLang="zh-CN" dirty="0" smtClean="0"/>
              <a:t>。变压器</a:t>
            </a:r>
            <a:r>
              <a:rPr lang="zh-CN" altLang="zh-CN" dirty="0"/>
              <a:t>设置与否视具体情况而定，变压器的作用是实现交流</a:t>
            </a:r>
            <a:r>
              <a:rPr lang="zh-CN" altLang="zh-CN" dirty="0" smtClean="0"/>
              <a:t>输入</a:t>
            </a:r>
            <a:r>
              <a:rPr lang="zh-CN" altLang="zh-CN" dirty="0"/>
              <a:t>电压与</a:t>
            </a:r>
            <a:r>
              <a:rPr lang="zh-CN" altLang="zh-CN" dirty="0" smtClean="0"/>
              <a:t>直</a:t>
            </a:r>
            <a:endParaRPr lang="en-US" altLang="zh-CN" dirty="0" smtClean="0"/>
          </a:p>
          <a:p>
            <a:r>
              <a:rPr lang="zh-CN" altLang="zh-CN" dirty="0" smtClean="0"/>
              <a:t>流</a:t>
            </a:r>
            <a:r>
              <a:rPr lang="zh-CN" altLang="zh-CN" dirty="0"/>
              <a:t>输出电压间的匹配以及交流电网与整流电路之间的电隔离。</a:t>
            </a:r>
          </a:p>
        </p:txBody>
      </p:sp>
      <p:sp>
        <p:nvSpPr>
          <p:cNvPr id="7" name="TextBox 6"/>
          <p:cNvSpPr txBox="1"/>
          <p:nvPr/>
        </p:nvSpPr>
        <p:spPr>
          <a:xfrm>
            <a:off x="21398" y="2365365"/>
            <a:ext cx="2963247" cy="523220"/>
          </a:xfrm>
          <a:prstGeom prst="rect">
            <a:avLst/>
          </a:prstGeom>
          <a:noFill/>
        </p:spPr>
        <p:txBody>
          <a:bodyPr wrap="none" rtlCol="0">
            <a:spAutoFit/>
          </a:bodyPr>
          <a:lstStyle/>
          <a:p>
            <a:r>
              <a:rPr lang="zh-CN" altLang="en-US" sz="2800" b="1" dirty="0" smtClean="0">
                <a:solidFill>
                  <a:srgbClr val="0070C0"/>
                </a:solidFill>
              </a:rPr>
              <a:t>一、</a:t>
            </a:r>
            <a:r>
              <a:rPr lang="en-US" altLang="zh-CN" sz="2800" b="1" dirty="0" smtClean="0">
                <a:solidFill>
                  <a:srgbClr val="0070C0"/>
                </a:solidFill>
              </a:rPr>
              <a:t>AC/DC</a:t>
            </a:r>
            <a:r>
              <a:rPr lang="zh-CN" altLang="en-US" sz="2800" b="1" dirty="0">
                <a:solidFill>
                  <a:srgbClr val="0070C0"/>
                </a:solidFill>
              </a:rPr>
              <a:t>变换器</a:t>
            </a:r>
            <a:endParaRPr lang="zh-CN" altLang="zh-CN" sz="2800" b="1" dirty="0">
              <a:solidFill>
                <a:srgbClr val="0070C0"/>
              </a:solidFill>
            </a:endParaRPr>
          </a:p>
        </p:txBody>
      </p:sp>
      <p:sp>
        <p:nvSpPr>
          <p:cNvPr id="3" name="TextBox 2"/>
          <p:cNvSpPr txBox="1"/>
          <p:nvPr/>
        </p:nvSpPr>
        <p:spPr>
          <a:xfrm>
            <a:off x="-21947" y="3009032"/>
            <a:ext cx="4791696" cy="461665"/>
          </a:xfrm>
          <a:prstGeom prst="rect">
            <a:avLst/>
          </a:prstGeom>
          <a:noFill/>
        </p:spPr>
        <p:txBody>
          <a:bodyPr wrap="none" rtlCol="0">
            <a:spAutoFit/>
          </a:bodyPr>
          <a:lstStyle/>
          <a:p>
            <a:r>
              <a:rPr lang="en-US" altLang="zh-CN" sz="2400" b="1" dirty="0" smtClean="0">
                <a:solidFill>
                  <a:srgbClr val="0070C0"/>
                </a:solidFill>
              </a:rPr>
              <a:t> 1.</a:t>
            </a:r>
            <a:r>
              <a:rPr lang="zh-CN" altLang="zh-CN" sz="2400" b="1" dirty="0" smtClean="0">
                <a:solidFill>
                  <a:srgbClr val="0070C0"/>
                </a:solidFill>
              </a:rPr>
              <a:t>不可</a:t>
            </a:r>
            <a:r>
              <a:rPr lang="zh-CN" altLang="zh-CN" sz="2400" b="1" dirty="0">
                <a:solidFill>
                  <a:srgbClr val="0070C0"/>
                </a:solidFill>
              </a:rPr>
              <a:t>控整流</a:t>
            </a:r>
            <a:r>
              <a:rPr lang="zh-CN" altLang="zh-CN" sz="2400" b="1" dirty="0" smtClean="0">
                <a:solidFill>
                  <a:srgbClr val="0070C0"/>
                </a:solidFill>
              </a:rPr>
              <a:t>电路</a:t>
            </a:r>
            <a:r>
              <a:rPr lang="en-US" altLang="zh-CN" sz="2400" b="1" dirty="0" smtClean="0">
                <a:solidFill>
                  <a:srgbClr val="0070C0"/>
                </a:solidFill>
              </a:rPr>
              <a:t>—</a:t>
            </a:r>
            <a:r>
              <a:rPr lang="zh-CN" altLang="zh-CN" sz="2400" b="1" dirty="0">
                <a:solidFill>
                  <a:srgbClr val="0070C0"/>
                </a:solidFill>
              </a:rPr>
              <a:t>单相整流电路</a:t>
            </a:r>
          </a:p>
        </p:txBody>
      </p:sp>
      <p:sp>
        <p:nvSpPr>
          <p:cNvPr id="8" name="TextBox 7"/>
          <p:cNvSpPr txBox="1"/>
          <p:nvPr/>
        </p:nvSpPr>
        <p:spPr>
          <a:xfrm>
            <a:off x="-21947" y="3625037"/>
            <a:ext cx="2816797" cy="430887"/>
          </a:xfrm>
          <a:prstGeom prst="rect">
            <a:avLst/>
          </a:prstGeom>
          <a:noFill/>
        </p:spPr>
        <p:txBody>
          <a:bodyPr wrap="none" rtlCol="0">
            <a:spAutoFit/>
          </a:bodyPr>
          <a:lstStyle/>
          <a:p>
            <a:r>
              <a:rPr lang="zh-CN" altLang="zh-CN" sz="2200" b="1" dirty="0">
                <a:solidFill>
                  <a:srgbClr val="0070C0"/>
                </a:solidFill>
              </a:rPr>
              <a:t>①单相半波整流电路</a:t>
            </a:r>
          </a:p>
        </p:txBody>
      </p:sp>
      <p:sp>
        <p:nvSpPr>
          <p:cNvPr id="9" name="TextBox 8"/>
          <p:cNvSpPr txBox="1"/>
          <p:nvPr/>
        </p:nvSpPr>
        <p:spPr>
          <a:xfrm>
            <a:off x="53837" y="4376056"/>
            <a:ext cx="11226150" cy="646331"/>
          </a:xfrm>
          <a:prstGeom prst="rect">
            <a:avLst/>
          </a:prstGeom>
          <a:noFill/>
        </p:spPr>
        <p:txBody>
          <a:bodyPr wrap="none" rtlCol="0">
            <a:spAutoFit/>
          </a:bodyPr>
          <a:lstStyle/>
          <a:p>
            <a:r>
              <a:rPr lang="en-US" altLang="zh-CN" dirty="0" smtClean="0"/>
              <a:t>       </a:t>
            </a:r>
            <a:r>
              <a:rPr lang="zh-CN" altLang="zh-CN" dirty="0" smtClean="0"/>
              <a:t>单相</a:t>
            </a:r>
            <a:r>
              <a:rPr lang="zh-CN" altLang="zh-CN" dirty="0"/>
              <a:t>半波整流电路：半波整流电路是一种利用二极管的单向导通特性来进行整流的常见电路，除去半周</a:t>
            </a:r>
            <a:r>
              <a:rPr lang="zh-CN" altLang="zh-CN" dirty="0" smtClean="0"/>
              <a:t>、</a:t>
            </a:r>
            <a:endParaRPr lang="en-US" altLang="zh-CN" dirty="0" smtClean="0"/>
          </a:p>
          <a:p>
            <a:r>
              <a:rPr lang="zh-CN" altLang="zh-CN" dirty="0" smtClean="0"/>
              <a:t>剩下</a:t>
            </a:r>
            <a:r>
              <a:rPr lang="zh-CN" altLang="zh-CN" dirty="0"/>
              <a:t>半周的整流方法，叫半波整流。作用是将交流电转换为直流电，也就是整流。</a:t>
            </a:r>
          </a:p>
        </p:txBody>
      </p:sp>
    </p:spTree>
    <p:extLst>
      <p:ext uri="{BB962C8B-B14F-4D97-AF65-F5344CB8AC3E}">
        <p14:creationId xmlns:p14="http://schemas.microsoft.com/office/powerpoint/2010/main" val="3077955913"/>
      </p:ext>
    </p:extLst>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174" y="1110342"/>
            <a:ext cx="11469230" cy="923330"/>
          </a:xfrm>
          <a:prstGeom prst="rect">
            <a:avLst/>
          </a:prstGeom>
          <a:noFill/>
        </p:spPr>
        <p:txBody>
          <a:bodyPr wrap="none" rtlCol="0">
            <a:spAutoFit/>
          </a:bodyPr>
          <a:lstStyle/>
          <a:p>
            <a:r>
              <a:rPr lang="en-US" altLang="zh-CN" dirty="0" smtClean="0"/>
              <a:t>        </a:t>
            </a:r>
            <a:r>
              <a:rPr lang="zh-CN" altLang="zh-CN" dirty="0" smtClean="0"/>
              <a:t>此</a:t>
            </a:r>
            <a:r>
              <a:rPr lang="zh-CN" altLang="zh-CN" dirty="0"/>
              <a:t>种电路实际应用较少，但其电路简单、结构清晰、易于理解，便于深入理解整流原理。单相半波整流</a:t>
            </a:r>
            <a:r>
              <a:rPr lang="zh-CN" altLang="zh-CN" dirty="0" smtClean="0"/>
              <a:t>电路</a:t>
            </a:r>
            <a:endParaRPr lang="en-US" altLang="zh-CN" dirty="0" smtClean="0"/>
          </a:p>
          <a:p>
            <a:r>
              <a:rPr lang="zh-CN" altLang="zh-CN" dirty="0" smtClean="0"/>
              <a:t>只用</a:t>
            </a:r>
            <a:r>
              <a:rPr lang="zh-CN" altLang="zh-CN" dirty="0"/>
              <a:t>一个整流器件（功率二极管、晶闸管或</a:t>
            </a:r>
            <a:r>
              <a:rPr lang="en-US" altLang="zh-CN" dirty="0"/>
              <a:t>IGBT</a:t>
            </a:r>
            <a:r>
              <a:rPr lang="zh-CN" altLang="zh-CN" dirty="0"/>
              <a:t>等），如果单相半波整流电路中的整流器件使用功率二极管</a:t>
            </a:r>
            <a:r>
              <a:rPr lang="zh-CN" altLang="zh-CN" dirty="0" smtClean="0"/>
              <a:t>，称</a:t>
            </a:r>
            <a:endParaRPr lang="en-US" altLang="zh-CN" dirty="0" smtClean="0"/>
          </a:p>
          <a:p>
            <a:r>
              <a:rPr lang="zh-CN" altLang="zh-CN" dirty="0" smtClean="0"/>
              <a:t>之为</a:t>
            </a:r>
            <a:r>
              <a:rPr lang="zh-CN" altLang="zh-CN" dirty="0"/>
              <a:t>单相半波不可控整流电路如图</a:t>
            </a:r>
            <a:r>
              <a:rPr lang="en-US" altLang="zh-CN" dirty="0">
                <a:solidFill>
                  <a:srgbClr val="0070C0"/>
                </a:solidFill>
              </a:rPr>
              <a:t>3-2-1</a:t>
            </a:r>
            <a:r>
              <a:rPr lang="zh-CN" altLang="zh-CN" dirty="0"/>
              <a:t>所示。</a:t>
            </a:r>
          </a:p>
        </p:txBody>
      </p:sp>
      <p:pic>
        <p:nvPicPr>
          <p:cNvPr id="7" name="图片 6"/>
          <p:cNvPicPr/>
          <p:nvPr/>
        </p:nvPicPr>
        <p:blipFill>
          <a:blip r:embed="rId4"/>
          <a:stretch>
            <a:fillRect/>
          </a:stretch>
        </p:blipFill>
        <p:spPr>
          <a:xfrm>
            <a:off x="1463040" y="2181498"/>
            <a:ext cx="5264331" cy="3184616"/>
          </a:xfrm>
          <a:prstGeom prst="rect">
            <a:avLst/>
          </a:prstGeom>
        </p:spPr>
      </p:pic>
      <p:sp>
        <p:nvSpPr>
          <p:cNvPr id="3" name="TextBox 2"/>
          <p:cNvSpPr txBox="1"/>
          <p:nvPr/>
        </p:nvSpPr>
        <p:spPr>
          <a:xfrm>
            <a:off x="2534194" y="5773783"/>
            <a:ext cx="3446777" cy="369332"/>
          </a:xfrm>
          <a:prstGeom prst="rect">
            <a:avLst/>
          </a:prstGeom>
          <a:noFill/>
        </p:spPr>
        <p:txBody>
          <a:bodyPr wrap="none" rtlCol="0">
            <a:spAutoFit/>
          </a:bodyPr>
          <a:lstStyle/>
          <a:p>
            <a:r>
              <a:rPr lang="zh-CN" altLang="zh-CN" dirty="0"/>
              <a:t>图</a:t>
            </a:r>
            <a:r>
              <a:rPr lang="en-US" altLang="zh-CN" dirty="0"/>
              <a:t>3-2-1</a:t>
            </a:r>
            <a:r>
              <a:rPr lang="zh-CN" altLang="zh-CN" dirty="0"/>
              <a:t>单相半波不可控整流电路</a:t>
            </a:r>
          </a:p>
        </p:txBody>
      </p:sp>
    </p:spTree>
    <p:extLst>
      <p:ext uri="{BB962C8B-B14F-4D97-AF65-F5344CB8AC3E}">
        <p14:creationId xmlns:p14="http://schemas.microsoft.com/office/powerpoint/2010/main" val="374689085"/>
      </p:ext>
    </p:extLst>
  </p:cSld>
  <p:clrMapOvr>
    <a:masterClrMapping/>
  </p:clrMapOvr>
  <p:transition spd="slow">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17566" y="1071154"/>
            <a:ext cx="9809096" cy="923330"/>
          </a:xfrm>
          <a:prstGeom prst="rect">
            <a:avLst/>
          </a:prstGeom>
          <a:noFill/>
        </p:spPr>
        <p:txBody>
          <a:bodyPr wrap="none" rtlCol="0">
            <a:spAutoFit/>
          </a:bodyPr>
          <a:lstStyle/>
          <a:p>
            <a:r>
              <a:rPr lang="en-US" altLang="zh-CN" dirty="0" smtClean="0"/>
              <a:t>       </a:t>
            </a:r>
            <a:r>
              <a:rPr lang="zh-CN" altLang="zh-CN" dirty="0" smtClean="0"/>
              <a:t>当</a:t>
            </a:r>
            <a:r>
              <a:rPr lang="zh-CN" altLang="zh-CN" dirty="0"/>
              <a:t>电源电压</a:t>
            </a:r>
            <a:r>
              <a:rPr lang="en-US" altLang="zh-CN" dirty="0"/>
              <a:t>U</a:t>
            </a:r>
            <a:r>
              <a:rPr lang="en-US" altLang="zh-CN" baseline="-25000" dirty="0"/>
              <a:t>s</a:t>
            </a:r>
            <a:r>
              <a:rPr lang="zh-CN" altLang="zh-CN" dirty="0"/>
              <a:t>，为正半周期时，二极管</a:t>
            </a:r>
            <a:r>
              <a:rPr lang="en-US" altLang="zh-CN" dirty="0"/>
              <a:t>VD</a:t>
            </a:r>
            <a:r>
              <a:rPr lang="zh-CN" altLang="zh-CN" dirty="0"/>
              <a:t>因承受正向电压而导通，若忽略二极管导通压降</a:t>
            </a:r>
            <a:r>
              <a:rPr lang="zh-CN" altLang="zh-CN" dirty="0" smtClean="0"/>
              <a:t>，</a:t>
            </a:r>
            <a:endParaRPr lang="en-US" altLang="zh-CN" dirty="0" smtClean="0"/>
          </a:p>
          <a:p>
            <a:r>
              <a:rPr lang="zh-CN" altLang="zh-CN" dirty="0" smtClean="0"/>
              <a:t>则</a:t>
            </a:r>
            <a:r>
              <a:rPr lang="zh-CN" altLang="zh-CN" dirty="0"/>
              <a:t>电源电压全部施加在负载上：当</a:t>
            </a:r>
            <a:r>
              <a:rPr lang="en-US" altLang="zh-CN" dirty="0"/>
              <a:t>U</a:t>
            </a:r>
            <a:r>
              <a:rPr lang="en-US" altLang="zh-CN" baseline="-25000" dirty="0"/>
              <a:t>s</a:t>
            </a:r>
            <a:r>
              <a:rPr lang="zh-CN" altLang="zh-CN" dirty="0"/>
              <a:t>为负半周时，二极管</a:t>
            </a:r>
            <a:r>
              <a:rPr lang="en-US" altLang="zh-CN" dirty="0"/>
              <a:t>VD</a:t>
            </a:r>
            <a:r>
              <a:rPr lang="zh-CN" altLang="zh-CN" dirty="0"/>
              <a:t>承受反向电压而关断，此时</a:t>
            </a:r>
            <a:r>
              <a:rPr lang="zh-CN" altLang="zh-CN" dirty="0" smtClean="0"/>
              <a:t>负载电</a:t>
            </a:r>
            <a:endParaRPr lang="en-US" altLang="zh-CN" dirty="0" smtClean="0"/>
          </a:p>
          <a:p>
            <a:r>
              <a:rPr lang="zh-CN" altLang="zh-CN" dirty="0" smtClean="0"/>
              <a:t>压</a:t>
            </a:r>
            <a:r>
              <a:rPr lang="zh-CN" altLang="zh-CN" dirty="0"/>
              <a:t>为零。在电阻负载下，负载电流波形与电压相同，电阻负载电压电流波形如图</a:t>
            </a:r>
            <a:r>
              <a:rPr lang="en-US" altLang="zh-CN" dirty="0">
                <a:solidFill>
                  <a:srgbClr val="0070C0"/>
                </a:solidFill>
              </a:rPr>
              <a:t>3-2-2</a:t>
            </a:r>
            <a:r>
              <a:rPr lang="zh-CN" altLang="zh-CN" dirty="0"/>
              <a:t>所示。</a:t>
            </a:r>
          </a:p>
        </p:txBody>
      </p:sp>
      <p:pic>
        <p:nvPicPr>
          <p:cNvPr id="7" name="图片 6"/>
          <p:cNvPicPr/>
          <p:nvPr/>
        </p:nvPicPr>
        <p:blipFill>
          <a:blip r:embed="rId4"/>
          <a:stretch>
            <a:fillRect/>
          </a:stretch>
        </p:blipFill>
        <p:spPr>
          <a:xfrm>
            <a:off x="1398270" y="2168434"/>
            <a:ext cx="4091940" cy="3971109"/>
          </a:xfrm>
          <a:prstGeom prst="rect">
            <a:avLst/>
          </a:prstGeom>
        </p:spPr>
      </p:pic>
      <p:sp>
        <p:nvSpPr>
          <p:cNvPr id="8" name="TextBox 7"/>
          <p:cNvSpPr txBox="1"/>
          <p:nvPr/>
        </p:nvSpPr>
        <p:spPr>
          <a:xfrm>
            <a:off x="1933303" y="6279661"/>
            <a:ext cx="3446777" cy="369332"/>
          </a:xfrm>
          <a:prstGeom prst="rect">
            <a:avLst/>
          </a:prstGeom>
          <a:noFill/>
        </p:spPr>
        <p:txBody>
          <a:bodyPr wrap="none" rtlCol="0">
            <a:spAutoFit/>
          </a:bodyPr>
          <a:lstStyle/>
          <a:p>
            <a:r>
              <a:rPr lang="zh-CN" altLang="zh-CN" dirty="0"/>
              <a:t>图</a:t>
            </a:r>
            <a:r>
              <a:rPr lang="en-US" altLang="zh-CN" dirty="0"/>
              <a:t>3-2-2</a:t>
            </a:r>
            <a:r>
              <a:rPr lang="zh-CN" altLang="zh-CN" dirty="0"/>
              <a:t>单相负载爱电压电流波形</a:t>
            </a:r>
          </a:p>
        </p:txBody>
      </p:sp>
    </p:spTree>
    <p:extLst>
      <p:ext uri="{BB962C8B-B14F-4D97-AF65-F5344CB8AC3E}">
        <p14:creationId xmlns:p14="http://schemas.microsoft.com/office/powerpoint/2010/main" val="374689085"/>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9" name="TextBox 8"/>
          <p:cNvSpPr txBox="1"/>
          <p:nvPr/>
        </p:nvSpPr>
        <p:spPr>
          <a:xfrm>
            <a:off x="87087" y="1017287"/>
            <a:ext cx="10302820" cy="1477328"/>
          </a:xfrm>
          <a:prstGeom prst="rect">
            <a:avLst/>
          </a:prstGeom>
          <a:noFill/>
        </p:spPr>
        <p:txBody>
          <a:bodyPr wrap="none" rtlCol="0">
            <a:spAutoFit/>
          </a:bodyPr>
          <a:lstStyle/>
          <a:p>
            <a:r>
              <a:rPr lang="en-US" altLang="zh-CN" dirty="0" smtClean="0"/>
              <a:t>        </a:t>
            </a:r>
            <a:r>
              <a:rPr lang="zh-CN" altLang="zh-CN" dirty="0" smtClean="0"/>
              <a:t>目前</a:t>
            </a:r>
            <a:r>
              <a:rPr lang="zh-CN" altLang="zh-CN" dirty="0"/>
              <a:t>使用在纯电动汽车上的驱动电机管理模块主要有两种类型，一种是仅用于控制驱动电机的</a:t>
            </a:r>
            <a:r>
              <a:rPr lang="zh-CN" altLang="zh-CN" dirty="0" smtClean="0"/>
              <a:t>，</a:t>
            </a:r>
            <a:endParaRPr lang="en-US" altLang="zh-CN" dirty="0" smtClean="0"/>
          </a:p>
          <a:p>
            <a:r>
              <a:rPr lang="zh-CN" altLang="zh-CN" dirty="0" smtClean="0"/>
              <a:t>即</a:t>
            </a:r>
            <a:r>
              <a:rPr lang="en-US" altLang="zh-CN" dirty="0"/>
              <a:t>MCU</a:t>
            </a:r>
            <a:r>
              <a:rPr lang="zh-CN" altLang="zh-CN" dirty="0"/>
              <a:t>；另一种是更具有集成控制功能的驱动电机管理模块，即</a:t>
            </a:r>
            <a:r>
              <a:rPr lang="en-US" altLang="zh-CN" dirty="0"/>
              <a:t>MCU</a:t>
            </a:r>
            <a:r>
              <a:rPr lang="zh-CN" altLang="zh-CN" dirty="0"/>
              <a:t>与</a:t>
            </a:r>
            <a:r>
              <a:rPr lang="en-US" altLang="zh-CN" dirty="0"/>
              <a:t>DC/DC</a:t>
            </a:r>
            <a:r>
              <a:rPr lang="zh-CN" altLang="zh-CN" dirty="0"/>
              <a:t>转换器功能，这</a:t>
            </a:r>
            <a:r>
              <a:rPr lang="zh-CN" altLang="zh-CN" dirty="0" smtClean="0"/>
              <a:t>类的</a:t>
            </a:r>
            <a:endParaRPr lang="en-US" altLang="zh-CN" dirty="0" smtClean="0"/>
          </a:p>
          <a:p>
            <a:r>
              <a:rPr lang="zh-CN" altLang="zh-CN" dirty="0" smtClean="0"/>
              <a:t>驱动</a:t>
            </a:r>
            <a:r>
              <a:rPr lang="zh-CN" altLang="zh-CN" dirty="0"/>
              <a:t>电机管理模块也被称为</a:t>
            </a:r>
            <a:r>
              <a:rPr lang="en-US" altLang="zh-CN" dirty="0"/>
              <a:t>PCU</a:t>
            </a:r>
            <a:r>
              <a:rPr lang="zh-CN" altLang="zh-CN" dirty="0"/>
              <a:t>（</a:t>
            </a:r>
            <a:r>
              <a:rPr lang="zh-CN" altLang="zh-CN" dirty="0">
                <a:solidFill>
                  <a:schemeClr val="accent1">
                    <a:lumMod val="75000"/>
                  </a:schemeClr>
                </a:solidFill>
              </a:rPr>
              <a:t>见图</a:t>
            </a:r>
            <a:r>
              <a:rPr lang="en-US" altLang="zh-CN" dirty="0">
                <a:solidFill>
                  <a:schemeClr val="accent1">
                    <a:lumMod val="75000"/>
                  </a:schemeClr>
                </a:solidFill>
              </a:rPr>
              <a:t>3-1-1</a:t>
            </a:r>
            <a:r>
              <a:rPr lang="zh-CN" altLang="zh-CN" dirty="0"/>
              <a:t>）。</a:t>
            </a:r>
          </a:p>
          <a:p>
            <a:endParaRPr lang="en-US" altLang="zh-CN" dirty="0" smtClean="0"/>
          </a:p>
          <a:p>
            <a:endParaRPr lang="en-US" altLang="zh-CN" dirty="0"/>
          </a:p>
        </p:txBody>
      </p:sp>
      <p:pic>
        <p:nvPicPr>
          <p:cNvPr id="13" name="Picture 6" descr="4-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9577" y="2402609"/>
            <a:ext cx="5274310" cy="1123315"/>
          </a:xfrm>
          <a:prstGeom prst="rect">
            <a:avLst/>
          </a:prstGeom>
          <a:noFill/>
          <a:ln>
            <a:noFill/>
          </a:ln>
          <a:extLst/>
        </p:spPr>
      </p:pic>
      <p:sp>
        <p:nvSpPr>
          <p:cNvPr id="4" name="TextBox 3"/>
          <p:cNvSpPr txBox="1"/>
          <p:nvPr/>
        </p:nvSpPr>
        <p:spPr>
          <a:xfrm>
            <a:off x="3986693" y="3629690"/>
            <a:ext cx="2860078" cy="369332"/>
          </a:xfrm>
          <a:prstGeom prst="rect">
            <a:avLst/>
          </a:prstGeom>
          <a:noFill/>
        </p:spPr>
        <p:txBody>
          <a:bodyPr wrap="none" rtlCol="0">
            <a:spAutoFit/>
          </a:bodyPr>
          <a:lstStyle/>
          <a:p>
            <a:r>
              <a:rPr lang="zh-CN" altLang="zh-CN" dirty="0"/>
              <a:t>图</a:t>
            </a:r>
            <a:r>
              <a:rPr lang="en-US" altLang="zh-CN" dirty="0"/>
              <a:t>3-1-1  </a:t>
            </a:r>
            <a:r>
              <a:rPr lang="zh-CN" altLang="zh-CN" dirty="0"/>
              <a:t>驱动电机管理模块</a:t>
            </a:r>
          </a:p>
        </p:txBody>
      </p:sp>
      <p:sp>
        <p:nvSpPr>
          <p:cNvPr id="6" name="TextBox 5"/>
          <p:cNvSpPr txBox="1"/>
          <p:nvPr/>
        </p:nvSpPr>
        <p:spPr>
          <a:xfrm>
            <a:off x="87087" y="4219302"/>
            <a:ext cx="10625025" cy="1477328"/>
          </a:xfrm>
          <a:prstGeom prst="rect">
            <a:avLst/>
          </a:prstGeom>
          <a:noFill/>
        </p:spPr>
        <p:txBody>
          <a:bodyPr wrap="none" rtlCol="0">
            <a:spAutoFit/>
          </a:bodyPr>
          <a:lstStyle/>
          <a:p>
            <a:r>
              <a:rPr lang="zh-CN" altLang="en-US" dirty="0" smtClean="0"/>
              <a:t>         以前</a:t>
            </a:r>
            <a:r>
              <a:rPr lang="en-US" altLang="zh-CN" dirty="0"/>
              <a:t>DC/DC</a:t>
            </a:r>
            <a:r>
              <a:rPr lang="zh-CN" altLang="zh-CN" dirty="0"/>
              <a:t>转换器是直流</a:t>
            </a:r>
            <a:r>
              <a:rPr lang="en-US" altLang="zh-CN" dirty="0"/>
              <a:t>-</a:t>
            </a:r>
            <a:r>
              <a:rPr lang="zh-CN" altLang="zh-CN" dirty="0"/>
              <a:t>直流的电压变换器，用于将动力电池或逆变器产生的电能转换成</a:t>
            </a:r>
            <a:r>
              <a:rPr lang="en-US" altLang="zh-CN" dirty="0"/>
              <a:t>12V</a:t>
            </a:r>
            <a:r>
              <a:rPr lang="zh-CN" altLang="zh-CN" dirty="0" smtClean="0"/>
              <a:t>低压</a:t>
            </a:r>
            <a:endParaRPr lang="en-US" altLang="zh-CN" dirty="0" smtClean="0"/>
          </a:p>
          <a:p>
            <a:r>
              <a:rPr lang="zh-CN" altLang="zh-CN" dirty="0" smtClean="0"/>
              <a:t>电能</a:t>
            </a:r>
            <a:r>
              <a:rPr lang="zh-CN" altLang="zh-CN" dirty="0"/>
              <a:t>，用于给</a:t>
            </a:r>
            <a:r>
              <a:rPr lang="en-US" altLang="zh-CN" dirty="0"/>
              <a:t>12V</a:t>
            </a:r>
            <a:r>
              <a:rPr lang="zh-CN" altLang="zh-CN" dirty="0"/>
              <a:t>蓄电池充电和车身电气设备供电</a:t>
            </a:r>
            <a:r>
              <a:rPr lang="zh-CN" altLang="zh-CN" dirty="0" smtClean="0"/>
              <a:t>。将</a:t>
            </a:r>
            <a:r>
              <a:rPr lang="en-US" altLang="zh-CN" dirty="0"/>
              <a:t>MCU</a:t>
            </a:r>
            <a:r>
              <a:rPr lang="zh-CN" altLang="zh-CN" dirty="0"/>
              <a:t>与</a:t>
            </a:r>
            <a:r>
              <a:rPr lang="en-US" altLang="zh-CN" dirty="0"/>
              <a:t>DC/DC</a:t>
            </a:r>
            <a:r>
              <a:rPr lang="zh-CN" altLang="zh-CN" dirty="0"/>
              <a:t>转换器集成化是目前纯电动汽车与</a:t>
            </a:r>
            <a:r>
              <a:rPr lang="zh-CN" altLang="zh-CN" dirty="0" smtClean="0"/>
              <a:t>混</a:t>
            </a:r>
            <a:endParaRPr lang="en-US" altLang="zh-CN" dirty="0" smtClean="0"/>
          </a:p>
          <a:p>
            <a:r>
              <a:rPr lang="zh-CN" altLang="zh-CN" dirty="0" smtClean="0"/>
              <a:t>合</a:t>
            </a:r>
            <a:r>
              <a:rPr lang="zh-CN" altLang="zh-CN" dirty="0"/>
              <a:t>动力汽车驱动电机管理模块发展的一个趋势</a:t>
            </a:r>
            <a:r>
              <a:rPr lang="zh-CN" altLang="zh-CN" dirty="0" smtClean="0"/>
              <a:t>，集成度</a:t>
            </a:r>
            <a:r>
              <a:rPr lang="zh-CN" altLang="zh-CN" dirty="0"/>
              <a:t>更高的系统即节省了成本，也利于系统之间</a:t>
            </a:r>
            <a:r>
              <a:rPr lang="zh-CN" altLang="zh-CN" dirty="0" smtClean="0"/>
              <a:t>信息</a:t>
            </a:r>
            <a:endParaRPr lang="en-US" altLang="zh-CN" dirty="0" smtClean="0"/>
          </a:p>
          <a:p>
            <a:r>
              <a:rPr lang="zh-CN" altLang="zh-CN" dirty="0" smtClean="0"/>
              <a:t>的</a:t>
            </a:r>
            <a:r>
              <a:rPr lang="zh-CN" altLang="zh-CN" dirty="0"/>
              <a:t>共享与车辆部件位置的布置设计。</a:t>
            </a:r>
          </a:p>
          <a:p>
            <a:endParaRPr lang="zh-CN" altLang="en-US" dirty="0"/>
          </a:p>
        </p:txBody>
      </p:sp>
      <p:pic>
        <p:nvPicPr>
          <p:cNvPr id="14"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6"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spTree>
    <p:extLst>
      <p:ext uri="{BB962C8B-B14F-4D97-AF65-F5344CB8AC3E}">
        <p14:creationId xmlns:p14="http://schemas.microsoft.com/office/powerpoint/2010/main" val="1424319582"/>
      </p:ext>
    </p:extLst>
  </p:cSld>
  <p:clrMapOvr>
    <a:masterClrMapping/>
  </p:clrMapOvr>
  <p:transition spd="slow">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0085" y="1142904"/>
            <a:ext cx="2816797" cy="430887"/>
          </a:xfrm>
          <a:prstGeom prst="rect">
            <a:avLst/>
          </a:prstGeom>
          <a:noFill/>
        </p:spPr>
        <p:txBody>
          <a:bodyPr wrap="none" rtlCol="0">
            <a:spAutoFit/>
          </a:bodyPr>
          <a:lstStyle/>
          <a:p>
            <a:r>
              <a:rPr lang="zh-CN" altLang="zh-CN" sz="2200" b="1" dirty="0">
                <a:solidFill>
                  <a:srgbClr val="0070C0"/>
                </a:solidFill>
              </a:rPr>
              <a:t>②单相桥式整流电路</a:t>
            </a:r>
          </a:p>
        </p:txBody>
      </p:sp>
      <p:sp>
        <p:nvSpPr>
          <p:cNvPr id="3" name="TextBox 2"/>
          <p:cNvSpPr txBox="1"/>
          <p:nvPr/>
        </p:nvSpPr>
        <p:spPr>
          <a:xfrm>
            <a:off x="5280" y="1724295"/>
            <a:ext cx="11729493" cy="1200329"/>
          </a:xfrm>
          <a:prstGeom prst="rect">
            <a:avLst/>
          </a:prstGeom>
          <a:noFill/>
        </p:spPr>
        <p:txBody>
          <a:bodyPr wrap="none" rtlCol="0">
            <a:spAutoFit/>
          </a:bodyPr>
          <a:lstStyle/>
          <a:p>
            <a:r>
              <a:rPr lang="en-US" altLang="zh-CN" dirty="0" smtClean="0"/>
              <a:t>       </a:t>
            </a:r>
            <a:r>
              <a:rPr lang="zh-CN" altLang="zh-CN" dirty="0" smtClean="0"/>
              <a:t>单相</a:t>
            </a:r>
            <a:r>
              <a:rPr lang="zh-CN" altLang="zh-CN" dirty="0"/>
              <a:t>桥式不可控整流电路如图</a:t>
            </a:r>
            <a:r>
              <a:rPr lang="en-US" altLang="zh-CN" dirty="0" smtClean="0">
                <a:solidFill>
                  <a:srgbClr val="0070C0"/>
                </a:solidFill>
              </a:rPr>
              <a:t>3-2-3</a:t>
            </a:r>
            <a:r>
              <a:rPr lang="zh-CN" altLang="zh-CN" dirty="0"/>
              <a:t>所示。二极管</a:t>
            </a:r>
            <a:r>
              <a:rPr lang="en-US" altLang="zh-CN" dirty="0"/>
              <a:t>VD</a:t>
            </a:r>
            <a:r>
              <a:rPr lang="en-US" altLang="zh-CN" baseline="-25000" dirty="0"/>
              <a:t>1</a:t>
            </a:r>
            <a:r>
              <a:rPr lang="zh-CN" altLang="zh-CN" dirty="0"/>
              <a:t>、</a:t>
            </a:r>
            <a:r>
              <a:rPr lang="en-US" altLang="zh-CN" dirty="0"/>
              <a:t>VD</a:t>
            </a:r>
            <a:r>
              <a:rPr lang="en-US" altLang="zh-CN" baseline="-25000" dirty="0"/>
              <a:t>4</a:t>
            </a:r>
            <a:r>
              <a:rPr lang="zh-CN" altLang="zh-CN" dirty="0"/>
              <a:t>串联构成一个桥臂，二极管</a:t>
            </a:r>
            <a:r>
              <a:rPr lang="en-US" altLang="zh-CN" dirty="0"/>
              <a:t>VD</a:t>
            </a:r>
            <a:r>
              <a:rPr lang="en-US" altLang="zh-CN" baseline="-25000" dirty="0"/>
              <a:t>2</a:t>
            </a:r>
            <a:r>
              <a:rPr lang="zh-CN" altLang="zh-CN" dirty="0"/>
              <a:t>、</a:t>
            </a:r>
            <a:r>
              <a:rPr lang="en-US" altLang="zh-CN" dirty="0"/>
              <a:t>VD</a:t>
            </a:r>
            <a:r>
              <a:rPr lang="en-US" altLang="zh-CN" baseline="-25000" dirty="0"/>
              <a:t>3</a:t>
            </a:r>
            <a:r>
              <a:rPr lang="zh-CN" altLang="zh-CN" dirty="0"/>
              <a:t>串联构成另一</a:t>
            </a:r>
            <a:r>
              <a:rPr lang="zh-CN" altLang="zh-CN" dirty="0" smtClean="0"/>
              <a:t>个</a:t>
            </a:r>
            <a:endParaRPr lang="en-US" altLang="zh-CN" dirty="0" smtClean="0"/>
          </a:p>
          <a:p>
            <a:r>
              <a:rPr lang="zh-CN" altLang="zh-CN" dirty="0" smtClean="0"/>
              <a:t>桥</a:t>
            </a:r>
            <a:r>
              <a:rPr lang="zh-CN" altLang="zh-CN" dirty="0"/>
              <a:t>臂。将</a:t>
            </a:r>
            <a:r>
              <a:rPr lang="en-US" altLang="zh-CN" dirty="0"/>
              <a:t>VD</a:t>
            </a:r>
            <a:r>
              <a:rPr lang="en-US" altLang="zh-CN" baseline="-25000" dirty="0"/>
              <a:t>1</a:t>
            </a:r>
            <a:r>
              <a:rPr lang="zh-CN" altLang="zh-CN" dirty="0"/>
              <a:t>、</a:t>
            </a:r>
            <a:r>
              <a:rPr lang="en-US" altLang="zh-CN" dirty="0"/>
              <a:t>VD</a:t>
            </a:r>
            <a:r>
              <a:rPr lang="en-US" altLang="zh-CN" baseline="-25000" dirty="0"/>
              <a:t>3</a:t>
            </a:r>
            <a:r>
              <a:rPr lang="zh-CN" altLang="zh-CN" dirty="0"/>
              <a:t>的阴极连在一起，构成共阴极连接，将</a:t>
            </a:r>
            <a:r>
              <a:rPr lang="en-US" altLang="zh-CN" dirty="0"/>
              <a:t>VD</a:t>
            </a:r>
            <a:r>
              <a:rPr lang="en-US" altLang="zh-CN" baseline="-25000" dirty="0"/>
              <a:t>2</a:t>
            </a:r>
            <a:r>
              <a:rPr lang="zh-CN" altLang="zh-CN" dirty="0"/>
              <a:t>、</a:t>
            </a:r>
            <a:r>
              <a:rPr lang="en-US" altLang="zh-CN" dirty="0"/>
              <a:t>VD</a:t>
            </a:r>
            <a:r>
              <a:rPr lang="en-US" altLang="zh-CN" baseline="-25000" dirty="0"/>
              <a:t>4</a:t>
            </a:r>
            <a:r>
              <a:rPr lang="zh-CN" altLang="zh-CN" dirty="0"/>
              <a:t>的阳极连在一起，构成共阳极。交流电源</a:t>
            </a:r>
            <a:r>
              <a:rPr lang="en-US" altLang="zh-CN" dirty="0"/>
              <a:t>U</a:t>
            </a:r>
            <a:r>
              <a:rPr lang="en-US" altLang="zh-CN" baseline="-25000" dirty="0"/>
              <a:t>s</a:t>
            </a:r>
            <a:r>
              <a:rPr lang="zh-CN" altLang="zh-CN" dirty="0" smtClean="0"/>
              <a:t>与整</a:t>
            </a:r>
            <a:endParaRPr lang="en-US" altLang="zh-CN" dirty="0" smtClean="0"/>
          </a:p>
          <a:p>
            <a:r>
              <a:rPr lang="zh-CN" altLang="zh-CN" dirty="0" smtClean="0"/>
              <a:t>流</a:t>
            </a:r>
            <a:r>
              <a:rPr lang="zh-CN" altLang="zh-CN" dirty="0"/>
              <a:t>桥之间有变压器</a:t>
            </a:r>
            <a:r>
              <a:rPr lang="en-US" altLang="zh-CN" dirty="0"/>
              <a:t>T</a:t>
            </a:r>
            <a:r>
              <a:rPr lang="zh-CN" altLang="zh-CN" dirty="0"/>
              <a:t>，二次侧电压为</a:t>
            </a:r>
            <a:r>
              <a:rPr lang="en-US" altLang="zh-CN" dirty="0"/>
              <a:t>U</a:t>
            </a:r>
            <a:r>
              <a:rPr lang="en-US" altLang="zh-CN" baseline="-25000" dirty="0"/>
              <a:t>1</a:t>
            </a:r>
            <a:r>
              <a:rPr lang="zh-CN" altLang="zh-CN" dirty="0"/>
              <a:t>，感性负载可等效为电感</a:t>
            </a:r>
            <a:r>
              <a:rPr lang="en-US" altLang="zh-CN" dirty="0"/>
              <a:t>L</a:t>
            </a:r>
            <a:r>
              <a:rPr lang="zh-CN" altLang="zh-CN" dirty="0"/>
              <a:t>与电阻</a:t>
            </a:r>
            <a:r>
              <a:rPr lang="en-US" altLang="zh-CN" dirty="0"/>
              <a:t>R</a:t>
            </a:r>
            <a:r>
              <a:rPr lang="zh-CN" altLang="zh-CN" dirty="0"/>
              <a:t>的串联，跨接在共阳极与共阴极之间。</a:t>
            </a:r>
          </a:p>
          <a:p>
            <a:endParaRPr lang="zh-CN" altLang="en-US" dirty="0"/>
          </a:p>
        </p:txBody>
      </p:sp>
      <p:pic>
        <p:nvPicPr>
          <p:cNvPr id="7" name="图片 6" descr="C:\Users\xjx\Desktop\MobileFile\新文档 2019-09-07 21.56.06_2.jpg"/>
          <p:cNvPicPr/>
          <p:nvPr/>
        </p:nvPicPr>
        <p:blipFill rotWithShape="1">
          <a:blip r:embed="rId4" cstate="print">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bwMode="auto">
          <a:xfrm>
            <a:off x="1215772" y="2924624"/>
            <a:ext cx="5211154" cy="2727965"/>
          </a:xfrm>
          <a:prstGeom prst="rect">
            <a:avLst/>
          </a:prstGeom>
          <a:noFill/>
          <a:ln>
            <a:noFill/>
          </a:ln>
          <a:extLst>
            <a:ext uri="{53640926-AAD7-44D8-BBD7-CCE9431645EC}">
              <a14:shadowObscured xmlns:a14="http://schemas.microsoft.com/office/drawing/2010/main"/>
            </a:ext>
          </a:extLst>
        </p:spPr>
      </p:pic>
      <p:sp>
        <p:nvSpPr>
          <p:cNvPr id="8" name="TextBox 7"/>
          <p:cNvSpPr txBox="1"/>
          <p:nvPr/>
        </p:nvSpPr>
        <p:spPr>
          <a:xfrm>
            <a:off x="2573383" y="6029325"/>
            <a:ext cx="3446777" cy="369332"/>
          </a:xfrm>
          <a:prstGeom prst="rect">
            <a:avLst/>
          </a:prstGeom>
          <a:noFill/>
        </p:spPr>
        <p:txBody>
          <a:bodyPr wrap="none" rtlCol="0">
            <a:spAutoFit/>
          </a:bodyPr>
          <a:lstStyle/>
          <a:p>
            <a:r>
              <a:rPr lang="zh-CN" altLang="zh-CN" dirty="0"/>
              <a:t>图</a:t>
            </a:r>
            <a:r>
              <a:rPr lang="en-US" altLang="zh-CN" dirty="0"/>
              <a:t>3-2-3</a:t>
            </a:r>
            <a:r>
              <a:rPr lang="zh-CN" altLang="zh-CN" dirty="0"/>
              <a:t>单相桥式不可控整流电路</a:t>
            </a:r>
          </a:p>
        </p:txBody>
      </p:sp>
    </p:spTree>
    <p:extLst>
      <p:ext uri="{BB962C8B-B14F-4D97-AF65-F5344CB8AC3E}">
        <p14:creationId xmlns:p14="http://schemas.microsoft.com/office/powerpoint/2010/main" val="2710577096"/>
      </p:ext>
    </p:extLst>
  </p:cSld>
  <p:clrMapOvr>
    <a:masterClrMapping/>
  </p:clrMapOvr>
  <p:transition spd="slow">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1947" y="1167169"/>
            <a:ext cx="5464958" cy="461665"/>
          </a:xfrm>
          <a:prstGeom prst="rect">
            <a:avLst/>
          </a:prstGeom>
          <a:noFill/>
        </p:spPr>
        <p:txBody>
          <a:bodyPr wrap="none" rtlCol="0">
            <a:spAutoFit/>
          </a:bodyPr>
          <a:lstStyle/>
          <a:p>
            <a:r>
              <a:rPr lang="en-US" altLang="zh-CN" sz="2400" b="1" dirty="0" smtClean="0">
                <a:solidFill>
                  <a:srgbClr val="0070C0"/>
                </a:solidFill>
              </a:rPr>
              <a:t> 1.</a:t>
            </a:r>
            <a:r>
              <a:rPr lang="zh-CN" altLang="zh-CN" sz="2400" b="1" dirty="0" smtClean="0">
                <a:solidFill>
                  <a:srgbClr val="0070C0"/>
                </a:solidFill>
              </a:rPr>
              <a:t>不可控整流电路</a:t>
            </a:r>
            <a:r>
              <a:rPr lang="en-US" altLang="zh-CN" sz="2400" b="1" dirty="0" smtClean="0">
                <a:solidFill>
                  <a:srgbClr val="0070C0"/>
                </a:solidFill>
              </a:rPr>
              <a:t>— </a:t>
            </a:r>
            <a:r>
              <a:rPr lang="zh-CN" altLang="en-US" sz="2400" b="1" dirty="0" smtClean="0">
                <a:solidFill>
                  <a:srgbClr val="0070C0"/>
                </a:solidFill>
              </a:rPr>
              <a:t>三相</a:t>
            </a:r>
            <a:r>
              <a:rPr lang="zh-CN" altLang="en-US" sz="2400" b="1" dirty="0">
                <a:solidFill>
                  <a:srgbClr val="0070C0"/>
                </a:solidFill>
              </a:rPr>
              <a:t>桥式整流电路</a:t>
            </a:r>
            <a:endParaRPr lang="zh-CN" altLang="zh-CN" sz="2400" b="1" dirty="0">
              <a:solidFill>
                <a:srgbClr val="0070C0"/>
              </a:solidFill>
            </a:endParaRPr>
          </a:p>
        </p:txBody>
      </p:sp>
      <p:sp>
        <p:nvSpPr>
          <p:cNvPr id="2" name="TextBox 1"/>
          <p:cNvSpPr txBox="1"/>
          <p:nvPr/>
        </p:nvSpPr>
        <p:spPr>
          <a:xfrm>
            <a:off x="210173" y="1674068"/>
            <a:ext cx="11726287" cy="923330"/>
          </a:xfrm>
          <a:prstGeom prst="rect">
            <a:avLst/>
          </a:prstGeom>
          <a:noFill/>
        </p:spPr>
        <p:txBody>
          <a:bodyPr wrap="none" rtlCol="0">
            <a:spAutoFit/>
          </a:bodyPr>
          <a:lstStyle/>
          <a:p>
            <a:r>
              <a:rPr lang="en-US" altLang="zh-CN" dirty="0" smtClean="0"/>
              <a:t>      </a:t>
            </a:r>
            <a:r>
              <a:rPr lang="zh-CN" altLang="zh-CN" dirty="0" smtClean="0"/>
              <a:t>广泛</a:t>
            </a:r>
            <a:r>
              <a:rPr lang="zh-CN" altLang="zh-CN" dirty="0"/>
              <a:t>应用的三相桥式整流电路是从三相半波电流电路扩展而来</a:t>
            </a:r>
            <a:r>
              <a:rPr lang="zh-CN" altLang="zh-CN" dirty="0" smtClean="0"/>
              <a:t>。三相</a:t>
            </a:r>
            <a:r>
              <a:rPr lang="zh-CN" altLang="zh-CN" dirty="0"/>
              <a:t>桥式整流电路是由两组三相半波整流</a:t>
            </a:r>
            <a:r>
              <a:rPr lang="zh-CN" altLang="zh-CN" dirty="0" smtClean="0"/>
              <a:t>电路</a:t>
            </a:r>
            <a:endParaRPr lang="en-US" altLang="zh-CN" dirty="0" smtClean="0"/>
          </a:p>
          <a:p>
            <a:r>
              <a:rPr lang="zh-CN" altLang="zh-CN" dirty="0" smtClean="0"/>
              <a:t>串联</a:t>
            </a:r>
            <a:r>
              <a:rPr lang="zh-CN" altLang="zh-CN" dirty="0"/>
              <a:t>而成的，一组接成共阴极，另组接成共阳极，这种整流电路不再需要变压器中点</a:t>
            </a:r>
            <a:r>
              <a:rPr lang="zh-CN" altLang="zh-CN" dirty="0" smtClean="0"/>
              <a:t>。三相</a:t>
            </a:r>
            <a:r>
              <a:rPr lang="zh-CN" altLang="zh-CN" dirty="0"/>
              <a:t>桥式不可控整流</a:t>
            </a:r>
            <a:r>
              <a:rPr lang="zh-CN" altLang="zh-CN" dirty="0" smtClean="0"/>
              <a:t>电路如</a:t>
            </a:r>
            <a:endParaRPr lang="en-US" altLang="zh-CN" dirty="0" smtClean="0"/>
          </a:p>
          <a:p>
            <a:r>
              <a:rPr lang="zh-CN" altLang="zh-CN" dirty="0" smtClean="0"/>
              <a:t>图</a:t>
            </a:r>
            <a:r>
              <a:rPr lang="en-US" altLang="zh-CN" dirty="0">
                <a:solidFill>
                  <a:srgbClr val="0070C0"/>
                </a:solidFill>
              </a:rPr>
              <a:t>3-2-4</a:t>
            </a:r>
            <a:r>
              <a:rPr lang="zh-CN" altLang="zh-CN" dirty="0"/>
              <a:t>所示。</a:t>
            </a:r>
            <a:r>
              <a:rPr lang="en-US" altLang="zh-CN" dirty="0"/>
              <a:t>VD</a:t>
            </a:r>
            <a:r>
              <a:rPr lang="en-US" altLang="zh-CN" baseline="-25000" dirty="0"/>
              <a:t>1</a:t>
            </a:r>
            <a:r>
              <a:rPr lang="zh-CN" altLang="zh-CN" dirty="0"/>
              <a:t>、</a:t>
            </a:r>
            <a:r>
              <a:rPr lang="en-US" altLang="zh-CN" dirty="0"/>
              <a:t>VD</a:t>
            </a:r>
            <a:r>
              <a:rPr lang="en-US" altLang="zh-CN" baseline="-25000" dirty="0"/>
              <a:t>3</a:t>
            </a:r>
            <a:r>
              <a:rPr lang="zh-CN" altLang="zh-CN" dirty="0"/>
              <a:t>、</a:t>
            </a:r>
            <a:r>
              <a:rPr lang="en-US" altLang="zh-CN" dirty="0"/>
              <a:t>VD</a:t>
            </a:r>
            <a:r>
              <a:rPr lang="en-US" altLang="zh-CN" baseline="-25000" dirty="0"/>
              <a:t>5</a:t>
            </a:r>
            <a:r>
              <a:rPr lang="zh-CN" altLang="zh-CN" dirty="0"/>
              <a:t>共阴极三相半波整流，</a:t>
            </a:r>
            <a:r>
              <a:rPr lang="en-US" altLang="zh-CN" dirty="0"/>
              <a:t>VD</a:t>
            </a:r>
            <a:r>
              <a:rPr lang="en-US" altLang="zh-CN" baseline="-25000" dirty="0"/>
              <a:t>2</a:t>
            </a:r>
            <a:r>
              <a:rPr lang="zh-CN" altLang="zh-CN" dirty="0"/>
              <a:t>、</a:t>
            </a:r>
            <a:r>
              <a:rPr lang="en-US" altLang="zh-CN" dirty="0"/>
              <a:t>VD</a:t>
            </a:r>
            <a:r>
              <a:rPr lang="en-US" altLang="zh-CN" baseline="-25000" dirty="0"/>
              <a:t>4</a:t>
            </a:r>
            <a:r>
              <a:rPr lang="zh-CN" altLang="zh-CN" dirty="0"/>
              <a:t>、</a:t>
            </a:r>
            <a:r>
              <a:rPr lang="en-US" altLang="zh-CN" dirty="0"/>
              <a:t>VD</a:t>
            </a:r>
            <a:r>
              <a:rPr lang="en-US" altLang="zh-CN" baseline="-25000" dirty="0"/>
              <a:t>6</a:t>
            </a:r>
            <a:r>
              <a:rPr lang="zh-CN" altLang="zh-CN" dirty="0"/>
              <a:t>共阴极三相半波整流。</a:t>
            </a:r>
          </a:p>
        </p:txBody>
      </p:sp>
      <p:pic>
        <p:nvPicPr>
          <p:cNvPr id="8" name="图片 7"/>
          <p:cNvPicPr/>
          <p:nvPr/>
        </p:nvPicPr>
        <p:blipFill>
          <a:blip r:embed="rId4"/>
          <a:stretch>
            <a:fillRect/>
          </a:stretch>
        </p:blipFill>
        <p:spPr>
          <a:xfrm>
            <a:off x="1712220" y="2641753"/>
            <a:ext cx="5261785" cy="3199489"/>
          </a:xfrm>
          <a:prstGeom prst="rect">
            <a:avLst/>
          </a:prstGeom>
        </p:spPr>
      </p:pic>
      <p:sp>
        <p:nvSpPr>
          <p:cNvPr id="3" name="TextBox 2"/>
          <p:cNvSpPr txBox="1"/>
          <p:nvPr/>
        </p:nvSpPr>
        <p:spPr>
          <a:xfrm>
            <a:off x="3098042" y="6079657"/>
            <a:ext cx="3446777" cy="369332"/>
          </a:xfrm>
          <a:prstGeom prst="rect">
            <a:avLst/>
          </a:prstGeom>
          <a:noFill/>
        </p:spPr>
        <p:txBody>
          <a:bodyPr wrap="none" rtlCol="0">
            <a:spAutoFit/>
          </a:bodyPr>
          <a:lstStyle/>
          <a:p>
            <a:r>
              <a:rPr lang="zh-CN" altLang="zh-CN" dirty="0"/>
              <a:t>图</a:t>
            </a:r>
            <a:r>
              <a:rPr lang="en-US" altLang="zh-CN" dirty="0"/>
              <a:t>3-2-4</a:t>
            </a:r>
            <a:r>
              <a:rPr lang="zh-CN" altLang="zh-CN" dirty="0"/>
              <a:t>三相桥式不可控整流电路</a:t>
            </a:r>
          </a:p>
        </p:txBody>
      </p:sp>
    </p:spTree>
    <p:extLst>
      <p:ext uri="{BB962C8B-B14F-4D97-AF65-F5344CB8AC3E}">
        <p14:creationId xmlns:p14="http://schemas.microsoft.com/office/powerpoint/2010/main" val="3152665481"/>
      </p:ext>
    </p:extLst>
  </p:cSld>
  <p:clrMapOvr>
    <a:masterClrMapping/>
  </p:clrMapOvr>
  <p:transition spd="slow">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62" y="1186964"/>
            <a:ext cx="11495455" cy="1200329"/>
          </a:xfrm>
          <a:prstGeom prst="rect">
            <a:avLst/>
          </a:prstGeom>
          <a:noFill/>
        </p:spPr>
        <p:txBody>
          <a:bodyPr wrap="none" rtlCol="0">
            <a:spAutoFit/>
          </a:bodyPr>
          <a:lstStyle/>
          <a:p>
            <a:r>
              <a:rPr lang="en-US" altLang="zh-CN" dirty="0" smtClean="0"/>
              <a:t>       </a:t>
            </a:r>
            <a:r>
              <a:rPr lang="zh-CN" altLang="zh-CN" dirty="0" smtClean="0"/>
              <a:t>三相</a:t>
            </a:r>
            <a:r>
              <a:rPr lang="zh-CN" altLang="zh-CN" dirty="0"/>
              <a:t>桥式整流电路工作时，共阴极的三个二极管中，阳极交流电压最高的那个二极管优先导通，而另外两</a:t>
            </a:r>
            <a:r>
              <a:rPr lang="zh-CN" altLang="zh-CN" dirty="0" smtClean="0"/>
              <a:t>个</a:t>
            </a:r>
            <a:endParaRPr lang="en-US" altLang="zh-CN" dirty="0" smtClean="0"/>
          </a:p>
          <a:p>
            <a:r>
              <a:rPr lang="zh-CN" altLang="zh-CN" dirty="0" smtClean="0"/>
              <a:t>二极管</a:t>
            </a:r>
            <a:r>
              <a:rPr lang="zh-CN" altLang="zh-CN" dirty="0"/>
              <a:t>因承受反压处于关断状态；同理，共阳极的三个二极管中，阴极交流电压最低的那个二极管优先导通</a:t>
            </a:r>
            <a:r>
              <a:rPr lang="zh-CN" altLang="zh-CN" dirty="0" smtClean="0"/>
              <a:t>，而</a:t>
            </a:r>
            <a:endParaRPr lang="en-US" altLang="zh-CN" dirty="0" smtClean="0"/>
          </a:p>
          <a:p>
            <a:r>
              <a:rPr lang="zh-CN" altLang="zh-CN" dirty="0" smtClean="0"/>
              <a:t>另外</a:t>
            </a:r>
            <a:r>
              <a:rPr lang="zh-CN" altLang="zh-CN" dirty="0"/>
              <a:t>两个二极管因承受反压处于关断状态。即在电路工作过程中，共阴极组和共阳极组中各有一个</a:t>
            </a:r>
            <a:r>
              <a:rPr lang="zh-CN" altLang="zh-CN" dirty="0" smtClean="0"/>
              <a:t>二极管处于导</a:t>
            </a:r>
            <a:endParaRPr lang="en-US" altLang="zh-CN" dirty="0" smtClean="0"/>
          </a:p>
          <a:p>
            <a:r>
              <a:rPr lang="zh-CN" altLang="zh-CN" dirty="0" smtClean="0"/>
              <a:t>通</a:t>
            </a:r>
            <a:r>
              <a:rPr lang="zh-CN" altLang="zh-CN" dirty="0"/>
              <a:t>状态，其工作波形如图</a:t>
            </a:r>
            <a:r>
              <a:rPr lang="en-US" altLang="zh-CN" dirty="0">
                <a:solidFill>
                  <a:srgbClr val="0070C0"/>
                </a:solidFill>
              </a:rPr>
              <a:t>3-2-5</a:t>
            </a:r>
            <a:r>
              <a:rPr lang="zh-CN" altLang="zh-CN" dirty="0"/>
              <a:t>所示。</a:t>
            </a:r>
          </a:p>
        </p:txBody>
      </p:sp>
      <p:pic>
        <p:nvPicPr>
          <p:cNvPr id="7" name="图片 6"/>
          <p:cNvPicPr/>
          <p:nvPr/>
        </p:nvPicPr>
        <p:blipFill>
          <a:blip r:embed="rId4"/>
          <a:stretch>
            <a:fillRect/>
          </a:stretch>
        </p:blipFill>
        <p:spPr>
          <a:xfrm>
            <a:off x="679268" y="2756262"/>
            <a:ext cx="7158446" cy="2931704"/>
          </a:xfrm>
          <a:prstGeom prst="rect">
            <a:avLst/>
          </a:prstGeom>
        </p:spPr>
      </p:pic>
      <p:sp>
        <p:nvSpPr>
          <p:cNvPr id="3" name="TextBox 2"/>
          <p:cNvSpPr txBox="1"/>
          <p:nvPr/>
        </p:nvSpPr>
        <p:spPr>
          <a:xfrm>
            <a:off x="2806712" y="6059380"/>
            <a:ext cx="2292615" cy="369332"/>
          </a:xfrm>
          <a:prstGeom prst="rect">
            <a:avLst/>
          </a:prstGeom>
          <a:noFill/>
        </p:spPr>
        <p:txBody>
          <a:bodyPr wrap="none" rtlCol="0">
            <a:spAutoFit/>
          </a:bodyPr>
          <a:lstStyle/>
          <a:p>
            <a:r>
              <a:rPr lang="zh-CN" altLang="zh-CN" dirty="0"/>
              <a:t>图</a:t>
            </a:r>
            <a:r>
              <a:rPr lang="en-US" altLang="zh-CN" dirty="0"/>
              <a:t>3-2-5</a:t>
            </a:r>
            <a:r>
              <a:rPr lang="zh-CN" altLang="zh-CN" dirty="0"/>
              <a:t>负载电压波形</a:t>
            </a:r>
          </a:p>
        </p:txBody>
      </p:sp>
    </p:spTree>
    <p:extLst>
      <p:ext uri="{BB962C8B-B14F-4D97-AF65-F5344CB8AC3E}">
        <p14:creationId xmlns:p14="http://schemas.microsoft.com/office/powerpoint/2010/main" val="2710577096"/>
      </p:ext>
    </p:extLst>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1947" y="1167169"/>
            <a:ext cx="2462534" cy="461665"/>
          </a:xfrm>
          <a:prstGeom prst="rect">
            <a:avLst/>
          </a:prstGeom>
          <a:noFill/>
        </p:spPr>
        <p:txBody>
          <a:bodyPr wrap="none" rtlCol="0">
            <a:spAutoFit/>
          </a:bodyPr>
          <a:lstStyle/>
          <a:p>
            <a:r>
              <a:rPr lang="en-US" altLang="zh-CN" sz="2400" b="1" dirty="0" smtClean="0">
                <a:solidFill>
                  <a:srgbClr val="0070C0"/>
                </a:solidFill>
              </a:rPr>
              <a:t>2.  </a:t>
            </a:r>
            <a:r>
              <a:rPr lang="en-US" altLang="zh-CN" sz="2400" b="1" dirty="0">
                <a:solidFill>
                  <a:srgbClr val="0070C0"/>
                </a:solidFill>
              </a:rPr>
              <a:t>PWM</a:t>
            </a:r>
            <a:r>
              <a:rPr lang="zh-CN" altLang="en-US" sz="2400" b="1" dirty="0">
                <a:solidFill>
                  <a:srgbClr val="0070C0"/>
                </a:solidFill>
              </a:rPr>
              <a:t>整流电路</a:t>
            </a:r>
            <a:endParaRPr lang="zh-CN" altLang="zh-CN" sz="2400" b="1" dirty="0">
              <a:solidFill>
                <a:srgbClr val="0070C0"/>
              </a:solidFill>
            </a:endParaRPr>
          </a:p>
        </p:txBody>
      </p:sp>
      <p:sp>
        <p:nvSpPr>
          <p:cNvPr id="2" name="TextBox 1"/>
          <p:cNvSpPr txBox="1"/>
          <p:nvPr/>
        </p:nvSpPr>
        <p:spPr>
          <a:xfrm>
            <a:off x="0" y="1661003"/>
            <a:ext cx="12066124" cy="1477328"/>
          </a:xfrm>
          <a:prstGeom prst="rect">
            <a:avLst/>
          </a:prstGeom>
          <a:noFill/>
        </p:spPr>
        <p:txBody>
          <a:bodyPr wrap="none" rtlCol="0">
            <a:spAutoFit/>
          </a:bodyPr>
          <a:lstStyle/>
          <a:p>
            <a:r>
              <a:rPr lang="en-US" altLang="zh-CN" dirty="0" smtClean="0"/>
              <a:t>      PWM</a:t>
            </a:r>
            <a:r>
              <a:rPr lang="zh-CN" altLang="zh-CN" dirty="0"/>
              <a:t>整流电路由全控性功率开关器件构成，采用脉冲宽度调制（</a:t>
            </a:r>
            <a:r>
              <a:rPr lang="en-US" altLang="zh-CN" dirty="0"/>
              <a:t>Pulse Width Modulation</a:t>
            </a:r>
            <a:r>
              <a:rPr lang="zh-CN" altLang="zh-CN" dirty="0"/>
              <a:t>，简称</a:t>
            </a:r>
            <a:r>
              <a:rPr lang="en-US" altLang="zh-CN" dirty="0"/>
              <a:t>PWM</a:t>
            </a:r>
            <a:r>
              <a:rPr lang="zh-CN" altLang="zh-CN" dirty="0"/>
              <a:t>）控制方式</a:t>
            </a:r>
            <a:r>
              <a:rPr lang="zh-CN" altLang="zh-CN" dirty="0" smtClean="0"/>
              <a:t>。</a:t>
            </a:r>
            <a:endParaRPr lang="en-US" altLang="zh-CN" dirty="0" smtClean="0"/>
          </a:p>
          <a:p>
            <a:r>
              <a:rPr lang="en-US" altLang="zh-CN" dirty="0" smtClean="0"/>
              <a:t>PWM</a:t>
            </a:r>
            <a:r>
              <a:rPr lang="zh-CN" altLang="zh-CN" dirty="0"/>
              <a:t>整流电路也不是传统意义上的</a:t>
            </a:r>
            <a:r>
              <a:rPr lang="en-US" altLang="zh-CN" dirty="0"/>
              <a:t>AC/DC</a:t>
            </a:r>
            <a:r>
              <a:rPr lang="zh-CN" altLang="zh-CN" dirty="0"/>
              <a:t>变换器，而是一种能够实现电能双向变换的电路，当</a:t>
            </a:r>
            <a:r>
              <a:rPr lang="en-US" altLang="zh-CN" dirty="0"/>
              <a:t>PWM</a:t>
            </a:r>
            <a:r>
              <a:rPr lang="zh-CN" altLang="zh-CN" dirty="0"/>
              <a:t>整流电路从</a:t>
            </a:r>
            <a:r>
              <a:rPr lang="zh-CN" altLang="zh-CN" dirty="0" smtClean="0"/>
              <a:t>电网</a:t>
            </a:r>
            <a:endParaRPr lang="en-US" altLang="zh-CN" dirty="0" smtClean="0"/>
          </a:p>
          <a:p>
            <a:r>
              <a:rPr lang="zh-CN" altLang="zh-CN" dirty="0" smtClean="0"/>
              <a:t>接收</a:t>
            </a:r>
            <a:r>
              <a:rPr lang="zh-CN" altLang="zh-CN" dirty="0"/>
              <a:t>电能时，工作于整流状态；当</a:t>
            </a:r>
            <a:r>
              <a:rPr lang="en-US" altLang="zh-CN" dirty="0"/>
              <a:t>PWM</a:t>
            </a:r>
            <a:r>
              <a:rPr lang="zh-CN" altLang="zh-CN" dirty="0"/>
              <a:t>整流电路向电网反馈电能时，则工作于有源逆变状态。根据不同的分类</a:t>
            </a:r>
            <a:r>
              <a:rPr lang="zh-CN" altLang="zh-CN" dirty="0" smtClean="0"/>
              <a:t>，</a:t>
            </a:r>
            <a:r>
              <a:rPr lang="en-US" altLang="zh-CN" dirty="0" smtClean="0"/>
              <a:t>PWM</a:t>
            </a:r>
          </a:p>
          <a:p>
            <a:r>
              <a:rPr lang="zh-CN" altLang="zh-CN" dirty="0" smtClean="0"/>
              <a:t>整流</a:t>
            </a:r>
            <a:r>
              <a:rPr lang="zh-CN" altLang="zh-CN" dirty="0"/>
              <a:t>电路有不同的类型。按电路的拓扑结构和外特性，</a:t>
            </a:r>
            <a:r>
              <a:rPr lang="en-US" altLang="zh-CN" dirty="0"/>
              <a:t>PWM</a:t>
            </a:r>
            <a:r>
              <a:rPr lang="zh-CN" altLang="zh-CN" dirty="0"/>
              <a:t>整流电路可</a:t>
            </a:r>
            <a:r>
              <a:rPr lang="zh-CN" altLang="zh-CN" dirty="0" smtClean="0"/>
              <a:t>分为电压</a:t>
            </a:r>
            <a:r>
              <a:rPr lang="zh-CN" altLang="zh-CN" dirty="0"/>
              <a:t>型和电流型，两者的区别</a:t>
            </a:r>
            <a:r>
              <a:rPr lang="zh-CN" altLang="zh-CN" dirty="0" smtClean="0"/>
              <a:t>在于</a:t>
            </a:r>
            <a:r>
              <a:rPr lang="zh-CN" altLang="zh-CN" dirty="0"/>
              <a:t>直流</a:t>
            </a:r>
            <a:r>
              <a:rPr lang="zh-CN" altLang="zh-CN" dirty="0" smtClean="0"/>
              <a:t>侧</a:t>
            </a:r>
            <a:endParaRPr lang="en-US" altLang="zh-CN" dirty="0" smtClean="0"/>
          </a:p>
          <a:p>
            <a:r>
              <a:rPr lang="zh-CN" altLang="zh-CN" dirty="0" smtClean="0"/>
              <a:t>滤波</a:t>
            </a:r>
            <a:r>
              <a:rPr lang="zh-CN" altLang="zh-CN" dirty="0"/>
              <a:t>形式的不同，电压型整流电路采用大电容，电流型整流电路则采用大电感。电压型</a:t>
            </a:r>
            <a:r>
              <a:rPr lang="en-US" altLang="zh-CN" dirty="0"/>
              <a:t>PWM</a:t>
            </a:r>
            <a:r>
              <a:rPr lang="zh-CN" altLang="zh-CN" dirty="0"/>
              <a:t>整流电路</a:t>
            </a:r>
            <a:r>
              <a:rPr lang="zh-CN" altLang="zh-CN" dirty="0" smtClean="0"/>
              <a:t>更为</a:t>
            </a:r>
            <a:r>
              <a:rPr lang="zh-CN" altLang="zh-CN" dirty="0"/>
              <a:t>广泛。</a:t>
            </a:r>
          </a:p>
        </p:txBody>
      </p:sp>
      <p:sp>
        <p:nvSpPr>
          <p:cNvPr id="3" name="TextBox 2"/>
          <p:cNvSpPr txBox="1"/>
          <p:nvPr/>
        </p:nvSpPr>
        <p:spPr>
          <a:xfrm>
            <a:off x="0" y="3331029"/>
            <a:ext cx="4065537" cy="430887"/>
          </a:xfrm>
          <a:prstGeom prst="rect">
            <a:avLst/>
          </a:prstGeom>
          <a:noFill/>
        </p:spPr>
        <p:txBody>
          <a:bodyPr wrap="none" rtlCol="0">
            <a:spAutoFit/>
          </a:bodyPr>
          <a:lstStyle/>
          <a:p>
            <a:r>
              <a:rPr lang="zh-CN" altLang="zh-CN" sz="2200" b="1" dirty="0">
                <a:solidFill>
                  <a:srgbClr val="0070C0"/>
                </a:solidFill>
              </a:rPr>
              <a:t>（</a:t>
            </a:r>
            <a:r>
              <a:rPr lang="en-US" altLang="zh-CN" sz="2200" b="1" dirty="0">
                <a:solidFill>
                  <a:srgbClr val="0070C0"/>
                </a:solidFill>
              </a:rPr>
              <a:t>1</a:t>
            </a:r>
            <a:r>
              <a:rPr lang="zh-CN" altLang="zh-CN" sz="2200" b="1" dirty="0">
                <a:solidFill>
                  <a:srgbClr val="0070C0"/>
                </a:solidFill>
              </a:rPr>
              <a:t>）单相电压型</a:t>
            </a:r>
            <a:r>
              <a:rPr lang="en-US" altLang="zh-CN" sz="2200" b="1" dirty="0">
                <a:solidFill>
                  <a:srgbClr val="0070C0"/>
                </a:solidFill>
              </a:rPr>
              <a:t>PWM</a:t>
            </a:r>
            <a:r>
              <a:rPr lang="zh-CN" altLang="zh-CN" sz="2200" b="1" dirty="0">
                <a:solidFill>
                  <a:srgbClr val="0070C0"/>
                </a:solidFill>
              </a:rPr>
              <a:t>整流电路</a:t>
            </a:r>
          </a:p>
        </p:txBody>
      </p:sp>
      <p:sp>
        <p:nvSpPr>
          <p:cNvPr id="8" name="TextBox 7"/>
          <p:cNvSpPr txBox="1"/>
          <p:nvPr/>
        </p:nvSpPr>
        <p:spPr>
          <a:xfrm>
            <a:off x="0" y="3761916"/>
            <a:ext cx="11638122" cy="3139321"/>
          </a:xfrm>
          <a:prstGeom prst="rect">
            <a:avLst/>
          </a:prstGeom>
          <a:noFill/>
        </p:spPr>
        <p:txBody>
          <a:bodyPr wrap="none" rtlCol="0">
            <a:spAutoFit/>
          </a:bodyPr>
          <a:lstStyle/>
          <a:p>
            <a:r>
              <a:rPr lang="en-US" altLang="zh-CN" dirty="0" smtClean="0"/>
              <a:t>     </a:t>
            </a:r>
            <a:r>
              <a:rPr lang="zh-CN" altLang="zh-CN" dirty="0" smtClean="0"/>
              <a:t>单相</a:t>
            </a:r>
            <a:r>
              <a:rPr lang="zh-CN" altLang="zh-CN" dirty="0"/>
              <a:t>电压型</a:t>
            </a:r>
            <a:r>
              <a:rPr lang="en-US" altLang="zh-CN" dirty="0"/>
              <a:t>PWM</a:t>
            </a:r>
            <a:r>
              <a:rPr lang="zh-CN" altLang="zh-CN" dirty="0"/>
              <a:t>整流电路最初应用于电力机车交流传动系统中，为牵引变流器提供直流电源。单相电压型</a:t>
            </a:r>
            <a:r>
              <a:rPr lang="en-US" altLang="zh-CN" dirty="0" smtClean="0"/>
              <a:t>PWM</a:t>
            </a:r>
          </a:p>
          <a:p>
            <a:r>
              <a:rPr lang="zh-CN" altLang="zh-CN" dirty="0" smtClean="0"/>
              <a:t>整流</a:t>
            </a:r>
            <a:r>
              <a:rPr lang="zh-CN" altLang="zh-CN" dirty="0"/>
              <a:t>电路如图</a:t>
            </a:r>
            <a:r>
              <a:rPr lang="en-US" altLang="zh-CN" dirty="0">
                <a:solidFill>
                  <a:srgbClr val="0070C0"/>
                </a:solidFill>
              </a:rPr>
              <a:t>3-2-6</a:t>
            </a:r>
            <a:r>
              <a:rPr lang="zh-CN" altLang="zh-CN" dirty="0"/>
              <a:t>所示，每个桥臂由一个全控器件和反并联的整流二极管组成</a:t>
            </a:r>
            <a:r>
              <a:rPr lang="zh-CN" altLang="zh-CN" dirty="0" smtClean="0"/>
              <a:t>。</a:t>
            </a:r>
            <a:endParaRPr lang="en-US" altLang="zh-CN" dirty="0" smtClean="0"/>
          </a:p>
          <a:p>
            <a:r>
              <a:rPr lang="en-US" altLang="zh-CN" dirty="0" err="1"/>
              <a:t>u</a:t>
            </a:r>
            <a:r>
              <a:rPr lang="en-US" altLang="zh-CN" baseline="-25000" dirty="0" err="1"/>
              <a:t>N</a:t>
            </a:r>
            <a:r>
              <a:rPr lang="zh-CN" altLang="zh-CN" dirty="0"/>
              <a:t>是正弦波电网</a:t>
            </a:r>
            <a:r>
              <a:rPr lang="zh-CN" altLang="zh-CN" dirty="0" smtClean="0"/>
              <a:t>电压</a:t>
            </a:r>
            <a:endParaRPr lang="en-US" altLang="zh-CN" dirty="0"/>
          </a:p>
          <a:p>
            <a:r>
              <a:rPr lang="en-US" altLang="zh-CN" dirty="0" err="1" smtClean="0"/>
              <a:t>U</a:t>
            </a:r>
            <a:r>
              <a:rPr lang="en-US" altLang="zh-CN" baseline="-25000" dirty="0" err="1" smtClean="0"/>
              <a:t>d</a:t>
            </a:r>
            <a:r>
              <a:rPr lang="zh-CN" altLang="zh-CN" dirty="0"/>
              <a:t>是整流电路的直流侧输出电压</a:t>
            </a:r>
            <a:r>
              <a:rPr lang="en-US" altLang="zh-CN" dirty="0"/>
              <a:t> </a:t>
            </a:r>
            <a:endParaRPr lang="en-US" altLang="zh-CN" dirty="0" smtClean="0"/>
          </a:p>
          <a:p>
            <a:r>
              <a:rPr lang="en-US" altLang="zh-CN" dirty="0" smtClean="0"/>
              <a:t>u</a:t>
            </a:r>
            <a:r>
              <a:rPr lang="en-US" altLang="zh-CN" baseline="-25000" dirty="0" smtClean="0"/>
              <a:t>s</a:t>
            </a:r>
            <a:r>
              <a:rPr lang="zh-CN" altLang="zh-CN" dirty="0"/>
              <a:t>是交流侧输入电压，为</a:t>
            </a:r>
            <a:r>
              <a:rPr lang="en-US" altLang="zh-CN" dirty="0"/>
              <a:t>PWM</a:t>
            </a:r>
            <a:r>
              <a:rPr lang="zh-CN" altLang="zh-CN" dirty="0"/>
              <a:t>控制方式下的脉冲波，其基波与电网电压同频率，幅值和相位可</a:t>
            </a:r>
            <a:r>
              <a:rPr lang="zh-CN" altLang="zh-CN" dirty="0" smtClean="0"/>
              <a:t>控</a:t>
            </a:r>
            <a:endParaRPr lang="en-US" altLang="zh-CN" dirty="0" smtClean="0"/>
          </a:p>
          <a:p>
            <a:r>
              <a:rPr lang="en-US" altLang="zh-CN" dirty="0" err="1" smtClean="0"/>
              <a:t>i</a:t>
            </a:r>
            <a:r>
              <a:rPr lang="en-US" altLang="zh-CN" baseline="-25000" dirty="0" err="1" smtClean="0"/>
              <a:t>N</a:t>
            </a:r>
            <a:r>
              <a:rPr lang="zh-CN" altLang="zh-CN" dirty="0"/>
              <a:t>是</a:t>
            </a:r>
            <a:r>
              <a:rPr lang="en-US" altLang="zh-CN" dirty="0"/>
              <a:t>PWM</a:t>
            </a:r>
            <a:r>
              <a:rPr lang="zh-CN" altLang="zh-CN" dirty="0"/>
              <a:t>整流器从电网吸收的电流</a:t>
            </a:r>
            <a:r>
              <a:rPr lang="zh-CN" altLang="zh-CN" dirty="0" smtClean="0"/>
              <a:t>。</a:t>
            </a:r>
            <a:endParaRPr lang="en-US" altLang="zh-CN" dirty="0" smtClean="0"/>
          </a:p>
          <a:p>
            <a:endParaRPr lang="en-US" altLang="zh-CN" dirty="0"/>
          </a:p>
          <a:p>
            <a:r>
              <a:rPr lang="zh-CN" altLang="zh-CN" dirty="0" smtClean="0"/>
              <a:t>电网</a:t>
            </a:r>
            <a:r>
              <a:rPr lang="zh-CN" altLang="zh-CN" dirty="0"/>
              <a:t>可以通过整流极管</a:t>
            </a:r>
            <a:r>
              <a:rPr lang="en-US" altLang="zh-CN" dirty="0"/>
              <a:t> VD</a:t>
            </a:r>
            <a:r>
              <a:rPr lang="en-US" altLang="zh-CN" baseline="-25000" dirty="0"/>
              <a:t>1</a:t>
            </a:r>
            <a:r>
              <a:rPr lang="zh-CN" altLang="zh-CN" dirty="0"/>
              <a:t>～</a:t>
            </a:r>
            <a:r>
              <a:rPr lang="en-US" altLang="zh-CN" dirty="0"/>
              <a:t>VD</a:t>
            </a:r>
            <a:r>
              <a:rPr lang="en-US" altLang="zh-CN" baseline="-25000" dirty="0"/>
              <a:t>4</a:t>
            </a:r>
            <a:r>
              <a:rPr lang="zh-CN" altLang="zh-CN" dirty="0"/>
              <a:t>，完成能量从交流侧向直流侧的传递， </a:t>
            </a:r>
            <a:r>
              <a:rPr lang="zh-CN" altLang="zh-CN" dirty="0" smtClean="0"/>
              <a:t>也</a:t>
            </a:r>
            <a:r>
              <a:rPr lang="zh-CN" altLang="zh-CN" dirty="0"/>
              <a:t>可以经全控器件</a:t>
            </a:r>
            <a:r>
              <a:rPr lang="en-US" altLang="zh-CN" dirty="0"/>
              <a:t>VT</a:t>
            </a:r>
            <a:r>
              <a:rPr lang="en-US" altLang="zh-CN" baseline="-25000" dirty="0"/>
              <a:t>1</a:t>
            </a:r>
            <a:r>
              <a:rPr lang="zh-CN" altLang="zh-CN" dirty="0"/>
              <a:t>～</a:t>
            </a:r>
            <a:r>
              <a:rPr lang="en-US" altLang="zh-CN" dirty="0" smtClean="0"/>
              <a:t>VT</a:t>
            </a:r>
            <a:r>
              <a:rPr lang="en-US" altLang="zh-CN" baseline="-25000" dirty="0" smtClean="0"/>
              <a:t>4</a:t>
            </a:r>
          </a:p>
          <a:p>
            <a:r>
              <a:rPr lang="zh-CN" altLang="zh-CN" dirty="0" smtClean="0"/>
              <a:t>从</a:t>
            </a:r>
            <a:r>
              <a:rPr lang="zh-CN" altLang="zh-CN" dirty="0"/>
              <a:t>直流侧逆变为交流，反馈给电网。所以</a:t>
            </a:r>
            <a:r>
              <a:rPr lang="en-US" altLang="zh-CN" dirty="0"/>
              <a:t>PWM</a:t>
            </a:r>
            <a:r>
              <a:rPr lang="zh-CN" altLang="zh-CN" dirty="0"/>
              <a:t>整流器的能量变换是双向的，</a:t>
            </a:r>
            <a:r>
              <a:rPr lang="zh-CN" altLang="zh-CN" dirty="0" smtClean="0"/>
              <a:t>而能量</a:t>
            </a:r>
            <a:r>
              <a:rPr lang="zh-CN" altLang="zh-CN" dirty="0"/>
              <a:t>的传递趋势是</a:t>
            </a:r>
            <a:r>
              <a:rPr lang="zh-CN" altLang="zh-CN" dirty="0" smtClean="0"/>
              <a:t>整</a:t>
            </a:r>
            <a:endParaRPr lang="en-US" altLang="zh-CN" dirty="0" smtClean="0"/>
          </a:p>
          <a:p>
            <a:r>
              <a:rPr lang="zh-CN" altLang="zh-CN" dirty="0" smtClean="0"/>
              <a:t>流</a:t>
            </a:r>
            <a:r>
              <a:rPr lang="zh-CN" altLang="zh-CN" dirty="0"/>
              <a:t>还是逆变，主要取决于</a:t>
            </a:r>
            <a:r>
              <a:rPr lang="en-US" altLang="zh-CN" dirty="0"/>
              <a:t>VT1</a:t>
            </a:r>
            <a:r>
              <a:rPr lang="zh-CN" altLang="zh-CN" dirty="0"/>
              <a:t>～</a:t>
            </a:r>
            <a:r>
              <a:rPr lang="en-US" altLang="zh-CN" dirty="0"/>
              <a:t>VT4</a:t>
            </a:r>
            <a:r>
              <a:rPr lang="zh-CN" altLang="zh-CN" dirty="0"/>
              <a:t>的脉宽调制方式决定。</a:t>
            </a:r>
          </a:p>
          <a:p>
            <a:endParaRPr lang="zh-CN" altLang="en-US" dirty="0"/>
          </a:p>
        </p:txBody>
      </p:sp>
    </p:spTree>
    <p:extLst>
      <p:ext uri="{BB962C8B-B14F-4D97-AF65-F5344CB8AC3E}">
        <p14:creationId xmlns:p14="http://schemas.microsoft.com/office/powerpoint/2010/main" val="2710577096"/>
      </p:ext>
    </p:extLst>
  </p:cSld>
  <p:clrMapOvr>
    <a:masterClrMapping/>
  </p:clrMapOvr>
  <p:transition spd="slow">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p:nvPr/>
        </p:nvPicPr>
        <p:blipFill>
          <a:blip r:embed="rId4"/>
          <a:stretch>
            <a:fillRect/>
          </a:stretch>
        </p:blipFill>
        <p:spPr>
          <a:xfrm>
            <a:off x="0" y="1293222"/>
            <a:ext cx="6429737" cy="3416889"/>
          </a:xfrm>
          <a:prstGeom prst="rect">
            <a:avLst/>
          </a:prstGeom>
        </p:spPr>
      </p:pic>
      <p:sp>
        <p:nvSpPr>
          <p:cNvPr id="2" name="TextBox 1"/>
          <p:cNvSpPr txBox="1"/>
          <p:nvPr/>
        </p:nvSpPr>
        <p:spPr>
          <a:xfrm>
            <a:off x="1789611" y="5029200"/>
            <a:ext cx="3501280" cy="646331"/>
          </a:xfrm>
          <a:prstGeom prst="rect">
            <a:avLst/>
          </a:prstGeom>
          <a:noFill/>
        </p:spPr>
        <p:txBody>
          <a:bodyPr wrap="none" rtlCol="0">
            <a:spAutoFit/>
          </a:bodyPr>
          <a:lstStyle/>
          <a:p>
            <a:r>
              <a:rPr lang="zh-CN" altLang="zh-CN" dirty="0" smtClean="0"/>
              <a:t>图</a:t>
            </a:r>
            <a:r>
              <a:rPr lang="en-US" altLang="zh-CN" dirty="0"/>
              <a:t>3-2-6</a:t>
            </a:r>
            <a:r>
              <a:rPr lang="zh-CN" altLang="zh-CN" dirty="0"/>
              <a:t>单相电压型</a:t>
            </a:r>
            <a:r>
              <a:rPr lang="en-US" altLang="zh-CN" dirty="0"/>
              <a:t>PWM</a:t>
            </a:r>
            <a:r>
              <a:rPr lang="zh-CN" altLang="zh-CN" dirty="0"/>
              <a:t>整流电路</a:t>
            </a:r>
          </a:p>
          <a:p>
            <a:endParaRPr lang="zh-CN" altLang="en-US" dirty="0"/>
          </a:p>
        </p:txBody>
      </p:sp>
      <p:sp>
        <p:nvSpPr>
          <p:cNvPr id="3" name="TextBox 2"/>
          <p:cNvSpPr txBox="1"/>
          <p:nvPr/>
        </p:nvSpPr>
        <p:spPr>
          <a:xfrm>
            <a:off x="6855075" y="1710557"/>
            <a:ext cx="5178021" cy="923330"/>
          </a:xfrm>
          <a:prstGeom prst="rect">
            <a:avLst/>
          </a:prstGeom>
          <a:noFill/>
        </p:spPr>
        <p:txBody>
          <a:bodyPr wrap="none" rtlCol="0">
            <a:spAutoFit/>
          </a:bodyPr>
          <a:lstStyle/>
          <a:p>
            <a:r>
              <a:rPr lang="zh-CN" altLang="zh-CN" dirty="0" smtClean="0"/>
              <a:t>图</a:t>
            </a:r>
            <a:r>
              <a:rPr lang="zh-CN" altLang="zh-CN" dirty="0"/>
              <a:t>中的串联型滤波器</a:t>
            </a:r>
            <a:r>
              <a:rPr lang="en-US" altLang="zh-CN" dirty="0"/>
              <a:t>L</a:t>
            </a:r>
            <a:r>
              <a:rPr lang="en-US" altLang="zh-CN" baseline="-25000" dirty="0"/>
              <a:t>2</a:t>
            </a:r>
            <a:r>
              <a:rPr lang="en-US" altLang="zh-CN" dirty="0"/>
              <a:t>C</a:t>
            </a:r>
            <a:r>
              <a:rPr lang="en-US" altLang="zh-CN" baseline="-25000" dirty="0"/>
              <a:t>2</a:t>
            </a:r>
            <a:r>
              <a:rPr lang="zh-CN" altLang="zh-CN" dirty="0"/>
              <a:t>，其谐振频率是基波</a:t>
            </a:r>
            <a:r>
              <a:rPr lang="zh-CN" altLang="zh-CN" dirty="0" smtClean="0"/>
              <a:t>频率</a:t>
            </a:r>
            <a:endParaRPr lang="en-US" altLang="zh-CN" dirty="0" smtClean="0"/>
          </a:p>
          <a:p>
            <a:r>
              <a:rPr lang="zh-CN" altLang="zh-CN" dirty="0" smtClean="0"/>
              <a:t>的</a:t>
            </a:r>
            <a:r>
              <a:rPr lang="en-US" altLang="zh-CN" dirty="0"/>
              <a:t>2</a:t>
            </a:r>
            <a:r>
              <a:rPr lang="zh-CN" altLang="zh-CN" dirty="0"/>
              <a:t>倍，从而可以短路掉交流侧的偶次谐波。</a:t>
            </a:r>
          </a:p>
          <a:p>
            <a:endParaRPr lang="zh-CN" altLang="en-US" dirty="0"/>
          </a:p>
        </p:txBody>
      </p:sp>
    </p:spTree>
    <p:extLst>
      <p:ext uri="{BB962C8B-B14F-4D97-AF65-F5344CB8AC3E}">
        <p14:creationId xmlns:p14="http://schemas.microsoft.com/office/powerpoint/2010/main" val="75614276"/>
      </p:ext>
    </p:extLst>
  </p:cSld>
  <p:clrMapOvr>
    <a:masterClrMapping/>
  </p:clrMapOvr>
  <p:transition spd="slow">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077775"/>
            <a:ext cx="4060727" cy="430887"/>
          </a:xfrm>
          <a:prstGeom prst="rect">
            <a:avLst/>
          </a:prstGeom>
          <a:noFill/>
        </p:spPr>
        <p:txBody>
          <a:bodyPr wrap="none" rtlCol="0">
            <a:spAutoFit/>
          </a:bodyPr>
          <a:lstStyle/>
          <a:p>
            <a:r>
              <a:rPr lang="zh-CN" altLang="zh-CN" sz="2200" b="1" dirty="0">
                <a:solidFill>
                  <a:srgbClr val="0070C0"/>
                </a:solidFill>
              </a:rPr>
              <a:t>（</a:t>
            </a:r>
            <a:r>
              <a:rPr lang="en-US" altLang="zh-CN" sz="2200" b="1" dirty="0">
                <a:solidFill>
                  <a:srgbClr val="0070C0"/>
                </a:solidFill>
              </a:rPr>
              <a:t>2</a:t>
            </a:r>
            <a:r>
              <a:rPr lang="zh-CN" altLang="zh-CN" sz="2200" b="1" dirty="0">
                <a:solidFill>
                  <a:srgbClr val="0070C0"/>
                </a:solidFill>
              </a:rPr>
              <a:t>）三相电压型</a:t>
            </a:r>
            <a:r>
              <a:rPr lang="en-US" altLang="zh-CN" sz="2200" b="1" dirty="0">
                <a:solidFill>
                  <a:srgbClr val="0070C0"/>
                </a:solidFill>
              </a:rPr>
              <a:t>PWM</a:t>
            </a:r>
            <a:r>
              <a:rPr lang="zh-CN" altLang="zh-CN" sz="2200" b="1" dirty="0">
                <a:solidFill>
                  <a:srgbClr val="0070C0"/>
                </a:solidFill>
              </a:rPr>
              <a:t>整流电路</a:t>
            </a:r>
          </a:p>
        </p:txBody>
      </p:sp>
      <p:sp>
        <p:nvSpPr>
          <p:cNvPr id="3" name="TextBox 2"/>
          <p:cNvSpPr txBox="1"/>
          <p:nvPr/>
        </p:nvSpPr>
        <p:spPr>
          <a:xfrm>
            <a:off x="-21947" y="1560913"/>
            <a:ext cx="12175128" cy="646331"/>
          </a:xfrm>
          <a:prstGeom prst="rect">
            <a:avLst/>
          </a:prstGeom>
          <a:noFill/>
        </p:spPr>
        <p:txBody>
          <a:bodyPr wrap="none" rtlCol="0">
            <a:spAutoFit/>
          </a:bodyPr>
          <a:lstStyle/>
          <a:p>
            <a:r>
              <a:rPr lang="en-US" altLang="zh-CN" dirty="0" smtClean="0"/>
              <a:t>        </a:t>
            </a:r>
            <a:r>
              <a:rPr lang="zh-CN" altLang="zh-CN" dirty="0" smtClean="0"/>
              <a:t>三相</a:t>
            </a:r>
            <a:r>
              <a:rPr lang="zh-CN" altLang="zh-CN" dirty="0"/>
              <a:t>电压型</a:t>
            </a:r>
            <a:r>
              <a:rPr lang="en-US" altLang="zh-CN" dirty="0"/>
              <a:t>PWM</a:t>
            </a:r>
            <a:r>
              <a:rPr lang="zh-CN" altLang="zh-CN" dirty="0"/>
              <a:t>整流电路如图</a:t>
            </a:r>
            <a:r>
              <a:rPr lang="en-US" altLang="zh-CN" dirty="0">
                <a:solidFill>
                  <a:srgbClr val="0070C0"/>
                </a:solidFill>
              </a:rPr>
              <a:t>3-2-7</a:t>
            </a:r>
            <a:r>
              <a:rPr lang="zh-CN" altLang="zh-CN" dirty="0"/>
              <a:t>所示。这是最基本的</a:t>
            </a:r>
            <a:r>
              <a:rPr lang="en-US" altLang="zh-CN" dirty="0"/>
              <a:t>PWM</a:t>
            </a:r>
            <a:r>
              <a:rPr lang="zh-CN" altLang="zh-CN" dirty="0"/>
              <a:t>整流电路，应用也最广泛</a:t>
            </a:r>
            <a:r>
              <a:rPr lang="zh-CN" altLang="zh-CN" dirty="0" smtClean="0"/>
              <a:t>。</a:t>
            </a:r>
            <a:r>
              <a:rPr lang="en-US" altLang="zh-CN" dirty="0" err="1" smtClean="0"/>
              <a:t>u</a:t>
            </a:r>
            <a:r>
              <a:rPr lang="en-US" altLang="zh-CN" baseline="-25000" dirty="0" err="1" smtClean="0"/>
              <a:t>a</a:t>
            </a:r>
            <a:r>
              <a:rPr lang="zh-CN" altLang="zh-CN" dirty="0"/>
              <a:t>、</a:t>
            </a:r>
            <a:r>
              <a:rPr lang="en-US" altLang="zh-CN" dirty="0" err="1"/>
              <a:t>u</a:t>
            </a:r>
            <a:r>
              <a:rPr lang="en-US" altLang="zh-CN" baseline="-25000" dirty="0" err="1"/>
              <a:t>b</a:t>
            </a:r>
            <a:r>
              <a:rPr lang="zh-CN" altLang="zh-CN" dirty="0"/>
              <a:t>、</a:t>
            </a:r>
            <a:r>
              <a:rPr lang="en-US" altLang="zh-CN" dirty="0" err="1" smtClean="0"/>
              <a:t>u</a:t>
            </a:r>
            <a:r>
              <a:rPr lang="en-US" altLang="zh-CN" baseline="-25000" dirty="0" err="1" smtClean="0"/>
              <a:t>c</a:t>
            </a:r>
            <a:r>
              <a:rPr lang="zh-CN" altLang="zh-CN" dirty="0" smtClean="0"/>
              <a:t>为</a:t>
            </a:r>
            <a:r>
              <a:rPr lang="zh-CN" altLang="zh-CN" dirty="0"/>
              <a:t>交流侧电源</a:t>
            </a:r>
            <a:r>
              <a:rPr lang="zh-CN" altLang="zh-CN" dirty="0" smtClean="0"/>
              <a:t>电</a:t>
            </a:r>
            <a:endParaRPr lang="en-US" altLang="zh-CN" dirty="0" smtClean="0"/>
          </a:p>
          <a:p>
            <a:r>
              <a:rPr lang="zh-CN" altLang="zh-CN" dirty="0" smtClean="0"/>
              <a:t>压</a:t>
            </a:r>
            <a:r>
              <a:rPr lang="zh-CN" altLang="zh-CN" dirty="0"/>
              <a:t>，</a:t>
            </a:r>
            <a:r>
              <a:rPr lang="en-US" altLang="zh-CN" dirty="0" err="1"/>
              <a:t>i</a:t>
            </a:r>
            <a:r>
              <a:rPr lang="en-US" altLang="zh-CN" baseline="-25000" dirty="0" err="1"/>
              <a:t>a</a:t>
            </a:r>
            <a:r>
              <a:rPr lang="zh-CN" altLang="zh-CN" dirty="0"/>
              <a:t>、</a:t>
            </a:r>
            <a:r>
              <a:rPr lang="en-US" altLang="zh-CN" dirty="0" err="1"/>
              <a:t>i</a:t>
            </a:r>
            <a:r>
              <a:rPr lang="en-US" altLang="zh-CN" baseline="-25000" dirty="0" err="1"/>
              <a:t>b</a:t>
            </a:r>
            <a:r>
              <a:rPr lang="zh-CN" altLang="zh-CN" dirty="0"/>
              <a:t>、</a:t>
            </a:r>
            <a:r>
              <a:rPr lang="en-US" altLang="zh-CN" dirty="0" err="1"/>
              <a:t>i</a:t>
            </a:r>
            <a:r>
              <a:rPr lang="en-US" altLang="zh-CN" baseline="-25000" dirty="0" err="1"/>
              <a:t>c</a:t>
            </a:r>
            <a:r>
              <a:rPr lang="zh-CN" altLang="zh-CN" dirty="0"/>
              <a:t>。为交流侧电源电流，</a:t>
            </a:r>
            <a:r>
              <a:rPr lang="en-US" altLang="zh-CN" dirty="0"/>
              <a:t>L</a:t>
            </a:r>
            <a:r>
              <a:rPr lang="zh-CN" altLang="zh-CN" dirty="0"/>
              <a:t>为电抗器即电路的电感，</a:t>
            </a:r>
            <a:r>
              <a:rPr lang="en-US" altLang="zh-CN" dirty="0"/>
              <a:t>C</a:t>
            </a:r>
            <a:r>
              <a:rPr lang="zh-CN" altLang="zh-CN" dirty="0"/>
              <a:t>为直流侧滤波电容。</a:t>
            </a:r>
          </a:p>
        </p:txBody>
      </p:sp>
      <p:pic>
        <p:nvPicPr>
          <p:cNvPr id="7" name="图片 6"/>
          <p:cNvPicPr/>
          <p:nvPr/>
        </p:nvPicPr>
        <p:blipFill>
          <a:blip r:embed="rId4"/>
          <a:stretch>
            <a:fillRect/>
          </a:stretch>
        </p:blipFill>
        <p:spPr>
          <a:xfrm>
            <a:off x="979351" y="2377439"/>
            <a:ext cx="7576820" cy="2730137"/>
          </a:xfrm>
          <a:prstGeom prst="rect">
            <a:avLst/>
          </a:prstGeom>
        </p:spPr>
      </p:pic>
      <p:sp>
        <p:nvSpPr>
          <p:cNvPr id="8" name="TextBox 7"/>
          <p:cNvSpPr txBox="1"/>
          <p:nvPr/>
        </p:nvSpPr>
        <p:spPr>
          <a:xfrm>
            <a:off x="2755216" y="5678936"/>
            <a:ext cx="3607078" cy="646331"/>
          </a:xfrm>
          <a:prstGeom prst="rect">
            <a:avLst/>
          </a:prstGeom>
          <a:noFill/>
        </p:spPr>
        <p:txBody>
          <a:bodyPr wrap="none" rtlCol="0">
            <a:spAutoFit/>
          </a:bodyPr>
          <a:lstStyle/>
          <a:p>
            <a:r>
              <a:rPr lang="zh-CN" altLang="zh-CN" dirty="0" smtClean="0"/>
              <a:t>图</a:t>
            </a:r>
            <a:r>
              <a:rPr lang="en-US" altLang="zh-CN" dirty="0"/>
              <a:t>3-2-7  </a:t>
            </a:r>
            <a:r>
              <a:rPr lang="zh-CN" altLang="zh-CN" dirty="0"/>
              <a:t>三相电压型</a:t>
            </a:r>
            <a:r>
              <a:rPr lang="en-US" altLang="zh-CN" dirty="0"/>
              <a:t>PWM</a:t>
            </a:r>
            <a:r>
              <a:rPr lang="zh-CN" altLang="zh-CN" dirty="0"/>
              <a:t>整流电路</a:t>
            </a:r>
          </a:p>
          <a:p>
            <a:endParaRPr lang="zh-CN" altLang="en-US" dirty="0"/>
          </a:p>
        </p:txBody>
      </p:sp>
    </p:spTree>
    <p:extLst>
      <p:ext uri="{BB962C8B-B14F-4D97-AF65-F5344CB8AC3E}">
        <p14:creationId xmlns:p14="http://schemas.microsoft.com/office/powerpoint/2010/main" val="75614276"/>
      </p:ext>
    </p:extLst>
  </p:cSld>
  <p:clrMapOvr>
    <a:masterClrMapping/>
  </p:clrMapOvr>
  <p:transition spd="slow">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03249" y="1175657"/>
            <a:ext cx="11381642" cy="923330"/>
          </a:xfrm>
          <a:prstGeom prst="rect">
            <a:avLst/>
          </a:prstGeom>
          <a:noFill/>
        </p:spPr>
        <p:txBody>
          <a:bodyPr wrap="none" rtlCol="0">
            <a:spAutoFit/>
          </a:bodyPr>
          <a:lstStyle/>
          <a:p>
            <a:r>
              <a:rPr lang="en-US" altLang="zh-CN" dirty="0" smtClean="0"/>
              <a:t>      </a:t>
            </a:r>
            <a:r>
              <a:rPr lang="zh-CN" altLang="zh-CN" dirty="0" smtClean="0"/>
              <a:t>三相电流</a:t>
            </a:r>
            <a:r>
              <a:rPr lang="zh-CN" altLang="zh-CN" dirty="0"/>
              <a:t>型</a:t>
            </a:r>
            <a:r>
              <a:rPr lang="en-US" altLang="zh-CN" dirty="0"/>
              <a:t>PWM</a:t>
            </a:r>
            <a:r>
              <a:rPr lang="zh-CN" altLang="zh-CN" dirty="0"/>
              <a:t>整流电路如图</a:t>
            </a:r>
            <a:r>
              <a:rPr lang="en-US" altLang="zh-CN" dirty="0">
                <a:solidFill>
                  <a:srgbClr val="0070C0"/>
                </a:solidFill>
              </a:rPr>
              <a:t>3-2-8</a:t>
            </a:r>
            <a:r>
              <a:rPr lang="zh-CN" altLang="zh-CN" dirty="0"/>
              <a:t>所示。</a:t>
            </a:r>
            <a:r>
              <a:rPr lang="en-US" altLang="zh-CN" dirty="0" err="1"/>
              <a:t>L</a:t>
            </a:r>
            <a:r>
              <a:rPr lang="en-US" altLang="zh-CN" baseline="-25000" dirty="0" err="1"/>
              <a:t>d</a:t>
            </a:r>
            <a:r>
              <a:rPr lang="zh-CN" altLang="zh-CN" dirty="0"/>
              <a:t>为整流侧大电感，用于稳定输出电流使输出特性为电流源特性</a:t>
            </a:r>
            <a:r>
              <a:rPr lang="zh-CN" altLang="zh-CN" dirty="0" smtClean="0"/>
              <a:t>，</a:t>
            </a:r>
            <a:endParaRPr lang="en-US" altLang="zh-CN" dirty="0" smtClean="0"/>
          </a:p>
          <a:p>
            <a:r>
              <a:rPr lang="zh-CN" altLang="zh-CN" dirty="0" smtClean="0"/>
              <a:t>利用</a:t>
            </a:r>
            <a:r>
              <a:rPr lang="zh-CN" altLang="zh-CN" dirty="0"/>
              <a:t>正弦调制方式控制直流电流在各开关器件上的分配，使交流电流波形接近正弦波，且和电源电压</a:t>
            </a:r>
            <a:r>
              <a:rPr lang="zh-CN" altLang="zh-CN" dirty="0" smtClean="0"/>
              <a:t>同相位，</a:t>
            </a:r>
            <a:endParaRPr lang="en-US" altLang="zh-CN" dirty="0" smtClean="0"/>
          </a:p>
          <a:p>
            <a:r>
              <a:rPr lang="zh-CN" altLang="zh-CN" dirty="0" smtClean="0"/>
              <a:t>交流</a:t>
            </a:r>
            <a:r>
              <a:rPr lang="zh-CN" altLang="zh-CN" dirty="0"/>
              <a:t>侧电容的作用时滤除与开关频率相关的高次谐波。</a:t>
            </a:r>
          </a:p>
        </p:txBody>
      </p:sp>
      <p:sp>
        <p:nvSpPr>
          <p:cNvPr id="3" name="TextBox 2"/>
          <p:cNvSpPr txBox="1"/>
          <p:nvPr/>
        </p:nvSpPr>
        <p:spPr>
          <a:xfrm>
            <a:off x="3155733" y="6036138"/>
            <a:ext cx="3323346" cy="646331"/>
          </a:xfrm>
          <a:prstGeom prst="rect">
            <a:avLst/>
          </a:prstGeom>
          <a:noFill/>
        </p:spPr>
        <p:txBody>
          <a:bodyPr wrap="none" rtlCol="0">
            <a:spAutoFit/>
          </a:bodyPr>
          <a:lstStyle/>
          <a:p>
            <a:r>
              <a:rPr lang="en-US" altLang="zh-CN" dirty="0" smtClean="0"/>
              <a:t>3-2-8 </a:t>
            </a:r>
            <a:r>
              <a:rPr lang="zh-CN" altLang="zh-CN" dirty="0"/>
              <a:t>三相电流型</a:t>
            </a:r>
            <a:r>
              <a:rPr lang="en-US" altLang="zh-CN" dirty="0"/>
              <a:t>PWM</a:t>
            </a:r>
            <a:r>
              <a:rPr lang="zh-CN" altLang="zh-CN" dirty="0"/>
              <a:t>整流电路</a:t>
            </a:r>
            <a:endParaRPr lang="zh-CN" altLang="zh-CN" dirty="0"/>
          </a:p>
          <a:p>
            <a:endParaRPr lang="zh-CN" altLang="en-US" dirty="0"/>
          </a:p>
        </p:txBody>
      </p:sp>
      <p:pic>
        <p:nvPicPr>
          <p:cNvPr id="8" name="图片 7"/>
          <p:cNvPicPr/>
          <p:nvPr/>
        </p:nvPicPr>
        <p:blipFill>
          <a:blip r:embed="rId4"/>
          <a:stretch>
            <a:fillRect/>
          </a:stretch>
        </p:blipFill>
        <p:spPr>
          <a:xfrm>
            <a:off x="1149531" y="2098987"/>
            <a:ext cx="7067006" cy="3691890"/>
          </a:xfrm>
          <a:prstGeom prst="rect">
            <a:avLst/>
          </a:prstGeom>
        </p:spPr>
      </p:pic>
    </p:spTree>
    <p:extLst>
      <p:ext uri="{BB962C8B-B14F-4D97-AF65-F5344CB8AC3E}">
        <p14:creationId xmlns:p14="http://schemas.microsoft.com/office/powerpoint/2010/main" val="75614276"/>
      </p:ext>
    </p:extLst>
  </p:cSld>
  <p:clrMapOvr>
    <a:masterClrMapping/>
  </p:clrMapOvr>
  <p:transition spd="slow">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071154"/>
            <a:ext cx="10341293" cy="923330"/>
          </a:xfrm>
          <a:prstGeom prst="rect">
            <a:avLst/>
          </a:prstGeom>
          <a:noFill/>
        </p:spPr>
        <p:txBody>
          <a:bodyPr wrap="none" rtlCol="0">
            <a:spAutoFit/>
          </a:bodyPr>
          <a:lstStyle/>
          <a:p>
            <a:r>
              <a:rPr lang="en-US" altLang="zh-CN" dirty="0" smtClean="0"/>
              <a:t>        </a:t>
            </a:r>
            <a:r>
              <a:rPr lang="zh-CN" altLang="zh-CN" dirty="0" smtClean="0"/>
              <a:t>车载</a:t>
            </a:r>
            <a:r>
              <a:rPr lang="zh-CN" altLang="zh-CN" dirty="0"/>
              <a:t>充电机是整流电路在新能源汽车上的典型应用，其功能是将电网单相交流电变换为直流电</a:t>
            </a:r>
            <a:r>
              <a:rPr lang="zh-CN" altLang="zh-CN" dirty="0" smtClean="0"/>
              <a:t>给</a:t>
            </a:r>
            <a:endParaRPr lang="en-US" altLang="zh-CN" dirty="0" smtClean="0"/>
          </a:p>
          <a:p>
            <a:r>
              <a:rPr lang="zh-CN" altLang="zh-CN" dirty="0" smtClean="0"/>
              <a:t>动力</a:t>
            </a:r>
            <a:r>
              <a:rPr lang="zh-CN" altLang="zh-CN" dirty="0"/>
              <a:t>蓄电池充电。为了提高电路的功率因数，减小设备体积，达到比较理想的输出效果，一般</a:t>
            </a:r>
            <a:r>
              <a:rPr lang="zh-CN" altLang="zh-CN" dirty="0" smtClean="0"/>
              <a:t>是整流</a:t>
            </a:r>
            <a:endParaRPr lang="en-US" altLang="zh-CN" dirty="0" smtClean="0"/>
          </a:p>
          <a:p>
            <a:r>
              <a:rPr lang="zh-CN" altLang="zh-CN" dirty="0" smtClean="0"/>
              <a:t>电路</a:t>
            </a:r>
            <a:r>
              <a:rPr lang="zh-CN" altLang="zh-CN" dirty="0"/>
              <a:t>和其他结构的电路形式相结合，完成电能变换。车载充电机电路结构如图</a:t>
            </a:r>
            <a:r>
              <a:rPr lang="en-US" altLang="zh-CN" dirty="0">
                <a:solidFill>
                  <a:srgbClr val="0070C0"/>
                </a:solidFill>
              </a:rPr>
              <a:t>3-2-9</a:t>
            </a:r>
            <a:r>
              <a:rPr lang="zh-CN" altLang="zh-CN" dirty="0"/>
              <a:t>所示。</a:t>
            </a:r>
            <a:endParaRPr lang="zh-CN" altLang="en-US" dirty="0"/>
          </a:p>
        </p:txBody>
      </p:sp>
      <p:pic>
        <p:nvPicPr>
          <p:cNvPr id="7" name="图片 6"/>
          <p:cNvPicPr/>
          <p:nvPr/>
        </p:nvPicPr>
        <p:blipFill>
          <a:blip r:embed="rId4"/>
          <a:stretch>
            <a:fillRect/>
          </a:stretch>
        </p:blipFill>
        <p:spPr>
          <a:xfrm>
            <a:off x="246923" y="2220686"/>
            <a:ext cx="6820081" cy="3500845"/>
          </a:xfrm>
          <a:prstGeom prst="rect">
            <a:avLst/>
          </a:prstGeom>
        </p:spPr>
      </p:pic>
      <p:sp>
        <p:nvSpPr>
          <p:cNvPr id="3" name="TextBox 2"/>
          <p:cNvSpPr txBox="1"/>
          <p:nvPr/>
        </p:nvSpPr>
        <p:spPr>
          <a:xfrm>
            <a:off x="2547257" y="6029325"/>
            <a:ext cx="3038011" cy="369332"/>
          </a:xfrm>
          <a:prstGeom prst="rect">
            <a:avLst/>
          </a:prstGeom>
          <a:noFill/>
        </p:spPr>
        <p:txBody>
          <a:bodyPr wrap="none" rtlCol="0">
            <a:spAutoFit/>
          </a:bodyPr>
          <a:lstStyle/>
          <a:p>
            <a:r>
              <a:rPr lang="zh-CN" altLang="zh-CN" dirty="0"/>
              <a:t>图</a:t>
            </a:r>
            <a:r>
              <a:rPr lang="en-US" altLang="zh-CN" dirty="0"/>
              <a:t>3-2-9 </a:t>
            </a:r>
            <a:r>
              <a:rPr lang="zh-CN" altLang="zh-CN" dirty="0"/>
              <a:t>车载充电机电路结构</a:t>
            </a:r>
          </a:p>
        </p:txBody>
      </p:sp>
    </p:spTree>
    <p:extLst>
      <p:ext uri="{BB962C8B-B14F-4D97-AF65-F5344CB8AC3E}">
        <p14:creationId xmlns:p14="http://schemas.microsoft.com/office/powerpoint/2010/main" val="2425395462"/>
      </p:ext>
    </p:extLst>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175" y="985254"/>
            <a:ext cx="2894318" cy="523220"/>
          </a:xfrm>
          <a:prstGeom prst="rect">
            <a:avLst/>
          </a:prstGeom>
          <a:noFill/>
        </p:spPr>
        <p:txBody>
          <a:bodyPr wrap="none" rtlCol="0">
            <a:spAutoFit/>
          </a:bodyPr>
          <a:lstStyle/>
          <a:p>
            <a:r>
              <a:rPr lang="zh-CN" altLang="en-US" sz="2800" b="1" dirty="0" smtClean="0">
                <a:solidFill>
                  <a:srgbClr val="0070C0"/>
                </a:solidFill>
              </a:rPr>
              <a:t>二</a:t>
            </a:r>
            <a:r>
              <a:rPr lang="zh-CN" altLang="en-US" sz="2800" b="1" dirty="0">
                <a:solidFill>
                  <a:srgbClr val="0070C0"/>
                </a:solidFill>
              </a:rPr>
              <a:t>、</a:t>
            </a:r>
            <a:r>
              <a:rPr lang="en-US" altLang="zh-CN" sz="2800" b="1" dirty="0">
                <a:solidFill>
                  <a:srgbClr val="0070C0"/>
                </a:solidFill>
              </a:rPr>
              <a:t>DC/AC</a:t>
            </a:r>
            <a:r>
              <a:rPr lang="zh-CN" altLang="en-US" sz="2800" b="1" dirty="0">
                <a:solidFill>
                  <a:srgbClr val="0070C0"/>
                </a:solidFill>
              </a:rPr>
              <a:t>变换器</a:t>
            </a:r>
            <a:endParaRPr lang="zh-CN" altLang="zh-CN" sz="2800" b="1" dirty="0">
              <a:solidFill>
                <a:srgbClr val="0070C0"/>
              </a:solidFill>
            </a:endParaRPr>
          </a:p>
        </p:txBody>
      </p:sp>
      <p:sp>
        <p:nvSpPr>
          <p:cNvPr id="2" name="TextBox 1"/>
          <p:cNvSpPr txBox="1"/>
          <p:nvPr/>
        </p:nvSpPr>
        <p:spPr>
          <a:xfrm>
            <a:off x="342558" y="1533001"/>
            <a:ext cx="11534055" cy="1200329"/>
          </a:xfrm>
          <a:prstGeom prst="rect">
            <a:avLst/>
          </a:prstGeom>
          <a:noFill/>
        </p:spPr>
        <p:txBody>
          <a:bodyPr wrap="none" rtlCol="0">
            <a:spAutoFit/>
          </a:bodyPr>
          <a:lstStyle/>
          <a:p>
            <a:r>
              <a:rPr lang="en-US" altLang="zh-CN" dirty="0" smtClean="0"/>
              <a:t>       DC/AC</a:t>
            </a:r>
            <a:r>
              <a:rPr lang="zh-CN" altLang="zh-CN" dirty="0"/>
              <a:t>变换器，又称为逆变器，是应用电力电子器件将直流电转换成交流电的一种变流装置，供交流负载</a:t>
            </a:r>
            <a:r>
              <a:rPr lang="zh-CN" altLang="zh-CN" dirty="0" smtClean="0"/>
              <a:t>用电</a:t>
            </a:r>
            <a:endParaRPr lang="en-US" altLang="zh-CN" dirty="0" smtClean="0"/>
          </a:p>
          <a:p>
            <a:r>
              <a:rPr lang="zh-CN" altLang="zh-CN" dirty="0" smtClean="0"/>
              <a:t>或</a:t>
            </a:r>
            <a:r>
              <a:rPr lang="zh-CN" altLang="zh-CN" dirty="0"/>
              <a:t>向交流电网并网发电</a:t>
            </a:r>
            <a:r>
              <a:rPr lang="zh-CN" altLang="zh-CN" dirty="0" smtClean="0"/>
              <a:t>。</a:t>
            </a:r>
            <a:r>
              <a:rPr lang="zh-CN" altLang="zh-CN" dirty="0"/>
              <a:t>逆变技术可以将蓄电池、太阳能电池和燃料电池等通过新能源技术获得的电能变换</a:t>
            </a:r>
            <a:r>
              <a:rPr lang="zh-CN" altLang="zh-CN" dirty="0" smtClean="0"/>
              <a:t>成交</a:t>
            </a:r>
            <a:endParaRPr lang="en-US" altLang="zh-CN" dirty="0" smtClean="0"/>
          </a:p>
          <a:p>
            <a:r>
              <a:rPr lang="zh-CN" altLang="zh-CN" dirty="0" smtClean="0"/>
              <a:t>流</a:t>
            </a:r>
            <a:r>
              <a:rPr lang="zh-CN" altLang="zh-CN" dirty="0"/>
              <a:t>电以满足对电能的需求，因此逆变技术对于新能源的开发和利用起着重要的作用。</a:t>
            </a:r>
          </a:p>
          <a:p>
            <a:endParaRPr lang="zh-CN" altLang="en-US" dirty="0"/>
          </a:p>
        </p:txBody>
      </p:sp>
      <p:sp>
        <p:nvSpPr>
          <p:cNvPr id="8" name="TextBox 7"/>
          <p:cNvSpPr txBox="1"/>
          <p:nvPr/>
        </p:nvSpPr>
        <p:spPr>
          <a:xfrm>
            <a:off x="-21947" y="2604193"/>
            <a:ext cx="3181384" cy="461665"/>
          </a:xfrm>
          <a:prstGeom prst="rect">
            <a:avLst/>
          </a:prstGeom>
          <a:noFill/>
        </p:spPr>
        <p:txBody>
          <a:bodyPr wrap="none" rtlCol="0">
            <a:spAutoFit/>
          </a:bodyPr>
          <a:lstStyle/>
          <a:p>
            <a:r>
              <a:rPr lang="en-US" altLang="zh-CN" sz="2400" b="1" dirty="0" smtClean="0">
                <a:solidFill>
                  <a:srgbClr val="0070C0"/>
                </a:solidFill>
              </a:rPr>
              <a:t> 1.</a:t>
            </a:r>
            <a:r>
              <a:rPr lang="zh-CN" altLang="zh-CN" sz="2400" b="1" dirty="0" smtClean="0">
                <a:solidFill>
                  <a:srgbClr val="0070C0"/>
                </a:solidFill>
              </a:rPr>
              <a:t> </a:t>
            </a:r>
            <a:r>
              <a:rPr lang="zh-CN" altLang="en-US" sz="2400" b="1" dirty="0" smtClean="0">
                <a:solidFill>
                  <a:srgbClr val="0070C0"/>
                </a:solidFill>
              </a:rPr>
              <a:t>电压</a:t>
            </a:r>
            <a:r>
              <a:rPr lang="zh-CN" altLang="en-US" sz="2400" b="1" dirty="0">
                <a:solidFill>
                  <a:srgbClr val="0070C0"/>
                </a:solidFill>
              </a:rPr>
              <a:t>型</a:t>
            </a:r>
            <a:r>
              <a:rPr lang="en-US" altLang="zh-CN" sz="2400" b="1" dirty="0">
                <a:solidFill>
                  <a:srgbClr val="0070C0"/>
                </a:solidFill>
              </a:rPr>
              <a:t>DC/AC</a:t>
            </a:r>
            <a:r>
              <a:rPr lang="zh-CN" altLang="en-US" sz="2400" b="1" dirty="0">
                <a:solidFill>
                  <a:srgbClr val="0070C0"/>
                </a:solidFill>
              </a:rPr>
              <a:t>变换器</a:t>
            </a:r>
            <a:endParaRPr lang="zh-CN" altLang="zh-CN" sz="2400" b="1" dirty="0">
              <a:solidFill>
                <a:srgbClr val="0070C0"/>
              </a:solidFill>
            </a:endParaRPr>
          </a:p>
        </p:txBody>
      </p:sp>
      <p:sp>
        <p:nvSpPr>
          <p:cNvPr id="3" name="TextBox 2"/>
          <p:cNvSpPr txBox="1"/>
          <p:nvPr/>
        </p:nvSpPr>
        <p:spPr>
          <a:xfrm>
            <a:off x="351761" y="3146363"/>
            <a:ext cx="5078763" cy="369332"/>
          </a:xfrm>
          <a:prstGeom prst="rect">
            <a:avLst/>
          </a:prstGeom>
          <a:noFill/>
        </p:spPr>
        <p:txBody>
          <a:bodyPr wrap="none" rtlCol="0">
            <a:spAutoFit/>
          </a:bodyPr>
          <a:lstStyle/>
          <a:p>
            <a:r>
              <a:rPr lang="zh-CN" altLang="en-US" dirty="0"/>
              <a:t>三相电压型</a:t>
            </a:r>
            <a:r>
              <a:rPr lang="en-US" altLang="zh-CN" dirty="0"/>
              <a:t>DC/AC</a:t>
            </a:r>
            <a:r>
              <a:rPr lang="zh-CN" altLang="en-US" dirty="0"/>
              <a:t>变换器电路结构如图</a:t>
            </a:r>
            <a:r>
              <a:rPr lang="en-US" altLang="zh-CN" dirty="0">
                <a:solidFill>
                  <a:srgbClr val="0070C0"/>
                </a:solidFill>
              </a:rPr>
              <a:t>3-2-10</a:t>
            </a:r>
            <a:r>
              <a:rPr lang="zh-CN" altLang="en-US" dirty="0"/>
              <a:t>所示</a:t>
            </a:r>
          </a:p>
        </p:txBody>
      </p:sp>
      <p:pic>
        <p:nvPicPr>
          <p:cNvPr id="9" name="图片 8"/>
          <p:cNvPicPr/>
          <p:nvPr/>
        </p:nvPicPr>
        <p:blipFill>
          <a:blip r:embed="rId4"/>
          <a:stretch>
            <a:fillRect/>
          </a:stretch>
        </p:blipFill>
        <p:spPr>
          <a:xfrm>
            <a:off x="772063" y="3711638"/>
            <a:ext cx="5994497" cy="2513630"/>
          </a:xfrm>
          <a:prstGeom prst="rect">
            <a:avLst/>
          </a:prstGeom>
        </p:spPr>
      </p:pic>
      <p:sp>
        <p:nvSpPr>
          <p:cNvPr id="10" name="TextBox 9"/>
          <p:cNvSpPr txBox="1"/>
          <p:nvPr/>
        </p:nvSpPr>
        <p:spPr>
          <a:xfrm>
            <a:off x="1807010" y="6333699"/>
            <a:ext cx="3924601" cy="369332"/>
          </a:xfrm>
          <a:prstGeom prst="rect">
            <a:avLst/>
          </a:prstGeom>
          <a:noFill/>
        </p:spPr>
        <p:txBody>
          <a:bodyPr wrap="none" rtlCol="0">
            <a:spAutoFit/>
          </a:bodyPr>
          <a:lstStyle/>
          <a:p>
            <a:r>
              <a:rPr lang="zh-CN" altLang="zh-CN" dirty="0"/>
              <a:t>图</a:t>
            </a:r>
            <a:r>
              <a:rPr lang="en-US" altLang="zh-CN" dirty="0"/>
              <a:t>3-2-10</a:t>
            </a:r>
            <a:r>
              <a:rPr lang="zh-CN" altLang="zh-CN" dirty="0"/>
              <a:t>三相电压型</a:t>
            </a:r>
            <a:r>
              <a:rPr lang="en-US" altLang="zh-CN" dirty="0"/>
              <a:t>DC/AC</a:t>
            </a:r>
            <a:r>
              <a:rPr lang="zh-CN" altLang="zh-CN" dirty="0"/>
              <a:t>变换器电路</a:t>
            </a:r>
          </a:p>
        </p:txBody>
      </p:sp>
      <p:sp>
        <p:nvSpPr>
          <p:cNvPr id="11" name="TextBox 10"/>
          <p:cNvSpPr txBox="1"/>
          <p:nvPr/>
        </p:nvSpPr>
        <p:spPr>
          <a:xfrm>
            <a:off x="6578143" y="2844174"/>
            <a:ext cx="5518627" cy="1754326"/>
          </a:xfrm>
          <a:prstGeom prst="rect">
            <a:avLst/>
          </a:prstGeom>
          <a:noFill/>
        </p:spPr>
        <p:txBody>
          <a:bodyPr wrap="none" rtlCol="0">
            <a:spAutoFit/>
          </a:bodyPr>
          <a:lstStyle/>
          <a:p>
            <a:r>
              <a:rPr lang="en-US" altLang="zh-CN" dirty="0" smtClean="0"/>
              <a:t>      </a:t>
            </a:r>
            <a:r>
              <a:rPr lang="zh-CN" altLang="zh-CN" dirty="0" smtClean="0"/>
              <a:t>在</a:t>
            </a:r>
            <a:r>
              <a:rPr lang="zh-CN" altLang="zh-CN" dirty="0"/>
              <a:t>直流电源</a:t>
            </a:r>
            <a:r>
              <a:rPr lang="en-US" altLang="zh-CN" dirty="0" err="1"/>
              <a:t>Ud</a:t>
            </a:r>
            <a:r>
              <a:rPr lang="zh-CN" altLang="zh-CN" dirty="0"/>
              <a:t>。电路上并联电容器</a:t>
            </a:r>
            <a:r>
              <a:rPr lang="en-US" altLang="zh-CN" dirty="0"/>
              <a:t>C</a:t>
            </a:r>
            <a:r>
              <a:rPr lang="zh-CN" altLang="zh-CN" dirty="0" smtClean="0"/>
              <a:t>，直流</a:t>
            </a:r>
            <a:r>
              <a:rPr lang="zh-CN" altLang="zh-CN" dirty="0"/>
              <a:t>侧</a:t>
            </a:r>
            <a:r>
              <a:rPr lang="zh-CN" altLang="zh-CN" dirty="0" smtClean="0"/>
              <a:t>电压</a:t>
            </a:r>
            <a:endParaRPr lang="en-US" altLang="zh-CN" dirty="0" smtClean="0"/>
          </a:p>
          <a:p>
            <a:r>
              <a:rPr lang="zh-CN" altLang="zh-CN" dirty="0" smtClean="0"/>
              <a:t>基本</a:t>
            </a:r>
            <a:r>
              <a:rPr lang="zh-CN" altLang="zh-CN" dirty="0"/>
              <a:t>无脉动；逆变器采用六个功率开关器件</a:t>
            </a:r>
            <a:r>
              <a:rPr lang="en-US" altLang="zh-CN" dirty="0" smtClean="0"/>
              <a:t>VT1~VT6</a:t>
            </a:r>
          </a:p>
          <a:p>
            <a:r>
              <a:rPr lang="zh-CN" altLang="zh-CN" dirty="0" smtClean="0"/>
              <a:t>和</a:t>
            </a:r>
            <a:r>
              <a:rPr lang="zh-CN" altLang="zh-CN" dirty="0"/>
              <a:t>六个分别与其反并联的续流二极管</a:t>
            </a:r>
            <a:r>
              <a:rPr lang="en-US" altLang="zh-CN" dirty="0"/>
              <a:t>VD1~VD6</a:t>
            </a:r>
            <a:r>
              <a:rPr lang="zh-CN" altLang="zh-CN" dirty="0"/>
              <a:t>。</a:t>
            </a:r>
            <a:r>
              <a:rPr lang="zh-CN" altLang="zh-CN" dirty="0" smtClean="0"/>
              <a:t>共同</a:t>
            </a:r>
            <a:endParaRPr lang="en-US" altLang="zh-CN" dirty="0" smtClean="0"/>
          </a:p>
          <a:p>
            <a:r>
              <a:rPr lang="zh-CN" altLang="zh-CN" dirty="0" smtClean="0"/>
              <a:t>构成</a:t>
            </a:r>
            <a:r>
              <a:rPr lang="zh-CN" altLang="zh-CN" dirty="0"/>
              <a:t>的</a:t>
            </a:r>
            <a:r>
              <a:rPr lang="en-US" altLang="zh-CN" dirty="0"/>
              <a:t>IIGBT</a:t>
            </a:r>
            <a:r>
              <a:rPr lang="zh-CN" altLang="zh-CN" dirty="0"/>
              <a:t>功率模块，也可以使用其他全控器件</a:t>
            </a:r>
            <a:r>
              <a:rPr lang="zh-CN" altLang="zh-CN" dirty="0" smtClean="0"/>
              <a:t>。这</a:t>
            </a:r>
            <a:endParaRPr lang="en-US" altLang="zh-CN" dirty="0" smtClean="0"/>
          </a:p>
          <a:p>
            <a:r>
              <a:rPr lang="zh-CN" altLang="zh-CN" dirty="0" smtClean="0"/>
              <a:t>种</a:t>
            </a:r>
            <a:r>
              <a:rPr lang="zh-CN" altLang="zh-CN" dirty="0"/>
              <a:t>结构每相输出有两个电子平，因此也称为两</a:t>
            </a:r>
            <a:r>
              <a:rPr lang="zh-CN" altLang="zh-CN" dirty="0" smtClean="0"/>
              <a:t>电平</a:t>
            </a:r>
            <a:endParaRPr lang="en-US" altLang="zh-CN" dirty="0" smtClean="0"/>
          </a:p>
          <a:p>
            <a:r>
              <a:rPr lang="zh-CN" altLang="zh-CN" dirty="0" smtClean="0"/>
              <a:t>逆变</a:t>
            </a:r>
            <a:r>
              <a:rPr lang="zh-CN" altLang="zh-CN" dirty="0"/>
              <a:t>电路。</a:t>
            </a:r>
          </a:p>
        </p:txBody>
      </p:sp>
    </p:spTree>
    <p:extLst>
      <p:ext uri="{BB962C8B-B14F-4D97-AF65-F5344CB8AC3E}">
        <p14:creationId xmlns:p14="http://schemas.microsoft.com/office/powerpoint/2010/main" val="2808139263"/>
      </p:ext>
    </p:extLst>
  </p:cSld>
  <p:clrMapOvr>
    <a:masterClrMapping/>
  </p:clrMapOvr>
  <p:transition spd="slow">
    <p:strips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1101964"/>
            <a:ext cx="3181384" cy="461665"/>
          </a:xfrm>
          <a:prstGeom prst="rect">
            <a:avLst/>
          </a:prstGeom>
          <a:noFill/>
        </p:spPr>
        <p:txBody>
          <a:bodyPr wrap="none" rtlCol="0">
            <a:spAutoFit/>
          </a:bodyPr>
          <a:lstStyle/>
          <a:p>
            <a:r>
              <a:rPr lang="en-US" altLang="zh-CN" sz="2400" b="1" dirty="0" smtClean="0">
                <a:solidFill>
                  <a:srgbClr val="0070C0"/>
                </a:solidFill>
              </a:rPr>
              <a:t> 2.</a:t>
            </a:r>
            <a:r>
              <a:rPr lang="zh-CN" altLang="zh-CN" sz="2400" b="1" dirty="0" smtClean="0">
                <a:solidFill>
                  <a:srgbClr val="0070C0"/>
                </a:solidFill>
              </a:rPr>
              <a:t> </a:t>
            </a:r>
            <a:r>
              <a:rPr lang="zh-CN" altLang="en-US" sz="2400" b="1" dirty="0" smtClean="0">
                <a:solidFill>
                  <a:srgbClr val="0070C0"/>
                </a:solidFill>
              </a:rPr>
              <a:t>电</a:t>
            </a:r>
            <a:r>
              <a:rPr lang="zh-CN" altLang="en-US" sz="2400" b="1" dirty="0">
                <a:solidFill>
                  <a:srgbClr val="0070C0"/>
                </a:solidFill>
              </a:rPr>
              <a:t>流型</a:t>
            </a:r>
            <a:r>
              <a:rPr lang="en-US" altLang="zh-CN" sz="2400" b="1" dirty="0">
                <a:solidFill>
                  <a:srgbClr val="0070C0"/>
                </a:solidFill>
              </a:rPr>
              <a:t>DC/AC</a:t>
            </a:r>
            <a:r>
              <a:rPr lang="zh-CN" altLang="en-US" sz="2400" b="1" dirty="0">
                <a:solidFill>
                  <a:srgbClr val="0070C0"/>
                </a:solidFill>
              </a:rPr>
              <a:t>变换器</a:t>
            </a:r>
            <a:endParaRPr lang="zh-CN" altLang="zh-CN" sz="2400" b="1" dirty="0">
              <a:solidFill>
                <a:srgbClr val="0070C0"/>
              </a:solidFill>
            </a:endParaRPr>
          </a:p>
        </p:txBody>
      </p:sp>
      <p:sp>
        <p:nvSpPr>
          <p:cNvPr id="2" name="TextBox 1"/>
          <p:cNvSpPr txBox="1"/>
          <p:nvPr/>
        </p:nvSpPr>
        <p:spPr>
          <a:xfrm>
            <a:off x="195943" y="1737358"/>
            <a:ext cx="10572125" cy="646331"/>
          </a:xfrm>
          <a:prstGeom prst="rect">
            <a:avLst/>
          </a:prstGeom>
          <a:noFill/>
        </p:spPr>
        <p:txBody>
          <a:bodyPr wrap="none" rtlCol="0">
            <a:spAutoFit/>
          </a:bodyPr>
          <a:lstStyle/>
          <a:p>
            <a:r>
              <a:rPr lang="en-US" altLang="zh-CN" dirty="0" smtClean="0"/>
              <a:t>       </a:t>
            </a:r>
            <a:r>
              <a:rPr lang="zh-CN" altLang="zh-CN" dirty="0" smtClean="0"/>
              <a:t>三相电流</a:t>
            </a:r>
            <a:r>
              <a:rPr lang="zh-CN" altLang="zh-CN" dirty="0"/>
              <a:t>型逆变电路如图</a:t>
            </a:r>
            <a:r>
              <a:rPr lang="en-US" altLang="zh-CN" dirty="0">
                <a:solidFill>
                  <a:srgbClr val="0070C0"/>
                </a:solidFill>
              </a:rPr>
              <a:t>3-2-11</a:t>
            </a:r>
            <a:r>
              <a:rPr lang="zh-CN" altLang="zh-CN" dirty="0"/>
              <a:t>所示，在电流电源</a:t>
            </a:r>
            <a:r>
              <a:rPr lang="en-US" altLang="zh-CN" dirty="0" err="1"/>
              <a:t>U</a:t>
            </a:r>
            <a:r>
              <a:rPr lang="en-US" altLang="zh-CN" baseline="-25000" dirty="0" err="1"/>
              <a:t>d</a:t>
            </a:r>
            <a:r>
              <a:rPr lang="zh-CN" altLang="zh-CN" dirty="0"/>
              <a:t>上串联大电感，电流基本无脉动相当于电流源</a:t>
            </a:r>
            <a:r>
              <a:rPr lang="zh-CN" altLang="zh-CN" dirty="0" smtClean="0"/>
              <a:t>；</a:t>
            </a:r>
            <a:endParaRPr lang="en-US" altLang="zh-CN" dirty="0" smtClean="0"/>
          </a:p>
          <a:p>
            <a:r>
              <a:rPr lang="zh-CN" altLang="zh-CN" dirty="0" smtClean="0"/>
              <a:t>大</a:t>
            </a:r>
            <a:r>
              <a:rPr lang="zh-CN" altLang="zh-CN" dirty="0"/>
              <a:t>电感能起到缓冲无功能量的作用，则不必给开关器件反并联功率二极管。</a:t>
            </a:r>
          </a:p>
        </p:txBody>
      </p:sp>
      <p:pic>
        <p:nvPicPr>
          <p:cNvPr id="8" name="图片 7"/>
          <p:cNvPicPr/>
          <p:nvPr/>
        </p:nvPicPr>
        <p:blipFill>
          <a:blip r:embed="rId4"/>
          <a:stretch>
            <a:fillRect/>
          </a:stretch>
        </p:blipFill>
        <p:spPr>
          <a:xfrm>
            <a:off x="195943" y="2534193"/>
            <a:ext cx="6439988" cy="3265716"/>
          </a:xfrm>
          <a:prstGeom prst="rect">
            <a:avLst/>
          </a:prstGeom>
        </p:spPr>
      </p:pic>
      <p:sp>
        <p:nvSpPr>
          <p:cNvPr id="3" name="TextBox 2"/>
          <p:cNvSpPr txBox="1"/>
          <p:nvPr/>
        </p:nvSpPr>
        <p:spPr>
          <a:xfrm>
            <a:off x="1238583" y="6137756"/>
            <a:ext cx="3155031" cy="369332"/>
          </a:xfrm>
          <a:prstGeom prst="rect">
            <a:avLst/>
          </a:prstGeom>
          <a:noFill/>
        </p:spPr>
        <p:txBody>
          <a:bodyPr wrap="none" rtlCol="0">
            <a:spAutoFit/>
          </a:bodyPr>
          <a:lstStyle/>
          <a:p>
            <a:r>
              <a:rPr lang="zh-CN" altLang="zh-CN" dirty="0"/>
              <a:t>图</a:t>
            </a:r>
            <a:r>
              <a:rPr lang="en-US" altLang="zh-CN" dirty="0"/>
              <a:t>3-2-11 </a:t>
            </a:r>
            <a:r>
              <a:rPr lang="zh-CN" altLang="zh-CN" dirty="0"/>
              <a:t>三相电流型逆变电路</a:t>
            </a:r>
          </a:p>
        </p:txBody>
      </p:sp>
    </p:spTree>
    <p:extLst>
      <p:ext uri="{BB962C8B-B14F-4D97-AF65-F5344CB8AC3E}">
        <p14:creationId xmlns:p14="http://schemas.microsoft.com/office/powerpoint/2010/main" val="2808139263"/>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3" name="TextBox 2"/>
          <p:cNvSpPr txBox="1"/>
          <p:nvPr/>
        </p:nvSpPr>
        <p:spPr>
          <a:xfrm>
            <a:off x="0" y="1249905"/>
            <a:ext cx="1885453" cy="738664"/>
          </a:xfrm>
          <a:prstGeom prst="rect">
            <a:avLst/>
          </a:prstGeom>
          <a:noFill/>
        </p:spPr>
        <p:txBody>
          <a:bodyPr wrap="none" rtlCol="0">
            <a:spAutoFit/>
          </a:bodyPr>
          <a:lstStyle/>
          <a:p>
            <a:r>
              <a:rPr lang="zh-CN" altLang="zh-CN" sz="2400" b="1" dirty="0" smtClean="0">
                <a:solidFill>
                  <a:srgbClr val="0070C0"/>
                </a:solidFill>
              </a:rPr>
              <a:t>（</a:t>
            </a:r>
            <a:r>
              <a:rPr lang="en-US" altLang="zh-CN" sz="2400" b="1" dirty="0">
                <a:solidFill>
                  <a:srgbClr val="0070C0"/>
                </a:solidFill>
              </a:rPr>
              <a:t>2</a:t>
            </a:r>
            <a:r>
              <a:rPr lang="zh-CN" altLang="zh-CN" sz="2400" b="1" dirty="0" smtClean="0">
                <a:solidFill>
                  <a:srgbClr val="0070C0"/>
                </a:solidFill>
              </a:rPr>
              <a:t>）逆变器</a:t>
            </a:r>
            <a:endParaRPr lang="zh-CN" altLang="zh-CN" sz="2400" b="1" dirty="0">
              <a:solidFill>
                <a:srgbClr val="0070C0"/>
              </a:solidFill>
            </a:endParaRPr>
          </a:p>
          <a:p>
            <a:endParaRPr lang="zh-CN" altLang="en-US" dirty="0"/>
          </a:p>
        </p:txBody>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3666" y="1742758"/>
            <a:ext cx="12365436" cy="5693866"/>
          </a:xfrm>
          <a:prstGeom prst="rect">
            <a:avLst/>
          </a:prstGeom>
          <a:noFill/>
        </p:spPr>
        <p:txBody>
          <a:bodyPr wrap="none" rtlCol="0">
            <a:spAutoFit/>
          </a:bodyPr>
          <a:lstStyle/>
          <a:p>
            <a:r>
              <a:rPr lang="en-US" altLang="zh-CN" dirty="0" smtClean="0"/>
              <a:t>         </a:t>
            </a:r>
            <a:r>
              <a:rPr lang="zh-CN" altLang="zh-CN" dirty="0" smtClean="0"/>
              <a:t>为了</a:t>
            </a:r>
            <a:r>
              <a:rPr lang="zh-CN" altLang="zh-CN" dirty="0"/>
              <a:t>提高电机驱动系统的效率，</a:t>
            </a:r>
            <a:r>
              <a:rPr lang="en-US" altLang="zh-CN" dirty="0"/>
              <a:t>HEV</a:t>
            </a:r>
            <a:r>
              <a:rPr lang="zh-CN" altLang="zh-CN" dirty="0"/>
              <a:t>主要采用交流电机驱动。为了驱动交流电机，从直流获得</a:t>
            </a:r>
            <a:r>
              <a:rPr lang="zh-CN" altLang="zh-CN" dirty="0" smtClean="0"/>
              <a:t>交流</a:t>
            </a:r>
            <a:endParaRPr lang="en-US" altLang="zh-CN" dirty="0" smtClean="0"/>
          </a:p>
          <a:p>
            <a:r>
              <a:rPr lang="zh-CN" altLang="zh-CN" dirty="0" smtClean="0"/>
              <a:t>电力</a:t>
            </a:r>
            <a:r>
              <a:rPr lang="zh-CN" altLang="zh-CN" dirty="0"/>
              <a:t>的电力转换装置就被称为逆变器</a:t>
            </a:r>
            <a:r>
              <a:rPr lang="zh-CN" altLang="zh-CN" dirty="0" smtClean="0"/>
              <a:t>。</a:t>
            </a:r>
            <a:endParaRPr lang="en-US" altLang="zh-CN" dirty="0" smtClean="0"/>
          </a:p>
          <a:p>
            <a:endParaRPr lang="en-US" altLang="zh-CN" dirty="0" smtClean="0"/>
          </a:p>
          <a:p>
            <a:r>
              <a:rPr lang="zh-CN" altLang="zh-CN" sz="2200" b="1" dirty="0" smtClean="0">
                <a:solidFill>
                  <a:srgbClr val="0070C0"/>
                </a:solidFill>
              </a:rPr>
              <a:t>①构成</a:t>
            </a:r>
            <a:endParaRPr lang="en-US" altLang="zh-CN" sz="2200" b="1" dirty="0"/>
          </a:p>
          <a:p>
            <a:endParaRPr lang="zh-CN" altLang="zh-CN" dirty="0"/>
          </a:p>
          <a:p>
            <a:r>
              <a:rPr lang="en-US" altLang="zh-CN" dirty="0" smtClean="0"/>
              <a:t>        PWM</a:t>
            </a:r>
            <a:r>
              <a:rPr lang="zh-CN" altLang="zh-CN" dirty="0"/>
              <a:t>集成控制器，普遍采用</a:t>
            </a:r>
            <a:r>
              <a:rPr lang="en-US" altLang="zh-CN" dirty="0"/>
              <a:t>TL5001</a:t>
            </a:r>
            <a:r>
              <a:rPr lang="zh-CN" altLang="zh-CN" dirty="0"/>
              <a:t>芯片。</a:t>
            </a:r>
            <a:r>
              <a:rPr lang="en-US" altLang="zh-CN" dirty="0"/>
              <a:t>TL5001</a:t>
            </a:r>
            <a:r>
              <a:rPr lang="zh-CN" altLang="zh-CN" dirty="0"/>
              <a:t>的工作电压范围</a:t>
            </a:r>
            <a:r>
              <a:rPr lang="en-US" altLang="zh-CN" dirty="0"/>
              <a:t>3.6</a:t>
            </a:r>
            <a:r>
              <a:rPr lang="zh-CN" altLang="zh-CN" dirty="0"/>
              <a:t>～</a:t>
            </a:r>
            <a:r>
              <a:rPr lang="en-US" altLang="zh-CN" dirty="0"/>
              <a:t>40V</a:t>
            </a:r>
            <a:r>
              <a:rPr lang="zh-CN" altLang="zh-CN" dirty="0"/>
              <a:t>，其内部设一个误差放大器</a:t>
            </a:r>
            <a:r>
              <a:rPr lang="zh-CN" altLang="zh-CN" dirty="0" smtClean="0"/>
              <a:t>，</a:t>
            </a:r>
            <a:endParaRPr lang="en-US" altLang="zh-CN" dirty="0" smtClean="0"/>
          </a:p>
          <a:p>
            <a:r>
              <a:rPr lang="zh-CN" altLang="zh-CN" dirty="0" smtClean="0"/>
              <a:t>一个</a:t>
            </a:r>
            <a:r>
              <a:rPr lang="zh-CN" altLang="zh-CN" dirty="0"/>
              <a:t>调节器、振荡器、有死区控制的</a:t>
            </a:r>
            <a:r>
              <a:rPr lang="en-US" altLang="zh-CN" dirty="0"/>
              <a:t>PWM</a:t>
            </a:r>
            <a:r>
              <a:rPr lang="zh-CN" altLang="zh-CN" dirty="0"/>
              <a:t>发生器、低压保护回路及短路保护回路等</a:t>
            </a:r>
            <a:r>
              <a:rPr lang="zh-CN" altLang="zh-CN" dirty="0" smtClean="0"/>
              <a:t>。</a:t>
            </a:r>
            <a:endParaRPr lang="en-US" altLang="zh-CN" dirty="0" smtClean="0"/>
          </a:p>
          <a:p>
            <a:endParaRPr lang="en-US" altLang="zh-CN" dirty="0" smtClean="0"/>
          </a:p>
          <a:p>
            <a:r>
              <a:rPr lang="zh-CN" altLang="zh-CN" b="1" dirty="0">
                <a:solidFill>
                  <a:srgbClr val="0070C0"/>
                </a:solidFill>
              </a:rPr>
              <a:t>输入接口部分</a:t>
            </a:r>
            <a:r>
              <a:rPr lang="zh-CN" altLang="zh-CN" dirty="0"/>
              <a:t>：输入部分有</a:t>
            </a:r>
            <a:r>
              <a:rPr lang="en-US" altLang="zh-CN" dirty="0"/>
              <a:t>3</a:t>
            </a:r>
            <a:r>
              <a:rPr lang="zh-CN" altLang="zh-CN" dirty="0"/>
              <a:t>个信号，</a:t>
            </a:r>
            <a:r>
              <a:rPr lang="en-US" altLang="zh-CN" dirty="0"/>
              <a:t>12V</a:t>
            </a:r>
            <a:r>
              <a:rPr lang="zh-CN" altLang="zh-CN" dirty="0"/>
              <a:t>直流输入</a:t>
            </a:r>
            <a:r>
              <a:rPr lang="en-US" altLang="zh-CN" dirty="0"/>
              <a:t>VIN</a:t>
            </a:r>
            <a:r>
              <a:rPr lang="zh-CN" altLang="zh-CN" dirty="0"/>
              <a:t>、工作使能电压</a:t>
            </a:r>
            <a:r>
              <a:rPr lang="en-US" altLang="zh-CN" dirty="0"/>
              <a:t>ENB</a:t>
            </a:r>
            <a:r>
              <a:rPr lang="zh-CN" altLang="zh-CN" dirty="0"/>
              <a:t>及</a:t>
            </a:r>
            <a:r>
              <a:rPr lang="en-US" altLang="zh-CN" dirty="0"/>
              <a:t>Panel</a:t>
            </a:r>
            <a:r>
              <a:rPr lang="zh-CN" altLang="zh-CN" dirty="0"/>
              <a:t>电流控制信号</a:t>
            </a:r>
            <a:r>
              <a:rPr lang="en-US" altLang="zh-CN" dirty="0"/>
              <a:t>DIM</a:t>
            </a:r>
            <a:r>
              <a:rPr lang="zh-CN" altLang="zh-CN" dirty="0"/>
              <a:t>。</a:t>
            </a:r>
            <a:r>
              <a:rPr lang="en-US" altLang="zh-CN" dirty="0"/>
              <a:t>VIN</a:t>
            </a:r>
            <a:r>
              <a:rPr lang="zh-CN" altLang="zh-CN" dirty="0"/>
              <a:t>由</a:t>
            </a:r>
            <a:r>
              <a:rPr lang="en-US" altLang="zh-CN" dirty="0"/>
              <a:t>Adapter</a:t>
            </a:r>
            <a:r>
              <a:rPr lang="zh-CN" altLang="zh-CN" dirty="0"/>
              <a:t>提供</a:t>
            </a:r>
            <a:r>
              <a:rPr lang="zh-CN" altLang="zh-CN" dirty="0" smtClean="0"/>
              <a:t>，</a:t>
            </a:r>
            <a:endParaRPr lang="en-US" altLang="zh-CN" dirty="0" smtClean="0"/>
          </a:p>
          <a:p>
            <a:r>
              <a:rPr lang="en-US" altLang="zh-CN" dirty="0" smtClean="0"/>
              <a:t>ENB</a:t>
            </a:r>
            <a:r>
              <a:rPr lang="zh-CN" altLang="zh-CN" dirty="0"/>
              <a:t>电压由主板上的</a:t>
            </a:r>
            <a:r>
              <a:rPr lang="en-US" altLang="zh-CN" dirty="0"/>
              <a:t>MCU</a:t>
            </a:r>
            <a:r>
              <a:rPr lang="zh-CN" altLang="zh-CN" dirty="0"/>
              <a:t>提供，其值为</a:t>
            </a:r>
            <a:r>
              <a:rPr lang="en-US" altLang="zh-CN" dirty="0"/>
              <a:t>0</a:t>
            </a:r>
            <a:r>
              <a:rPr lang="zh-CN" altLang="zh-CN" dirty="0"/>
              <a:t>或</a:t>
            </a:r>
            <a:r>
              <a:rPr lang="en-US" altLang="zh-CN" dirty="0"/>
              <a:t>3V</a:t>
            </a:r>
            <a:r>
              <a:rPr lang="zh-CN" altLang="zh-CN" dirty="0"/>
              <a:t>，当</a:t>
            </a:r>
            <a:r>
              <a:rPr lang="en-US" altLang="zh-CN" dirty="0"/>
              <a:t>ENB=0</a:t>
            </a:r>
            <a:r>
              <a:rPr lang="zh-CN" altLang="zh-CN" dirty="0"/>
              <a:t>时，逆变器不工作，而</a:t>
            </a:r>
            <a:r>
              <a:rPr lang="en-US" altLang="zh-CN" dirty="0"/>
              <a:t>ENB=3V</a:t>
            </a:r>
            <a:r>
              <a:rPr lang="zh-CN" altLang="zh-CN" dirty="0"/>
              <a:t>时，逆变器处于正常工作状态；</a:t>
            </a:r>
            <a:r>
              <a:rPr lang="zh-CN" altLang="zh-CN" dirty="0" smtClean="0"/>
              <a:t>而</a:t>
            </a:r>
            <a:endParaRPr lang="en-US" altLang="zh-CN" dirty="0" smtClean="0"/>
          </a:p>
          <a:p>
            <a:r>
              <a:rPr lang="en-US" altLang="zh-CN" dirty="0" smtClean="0"/>
              <a:t>DIM</a:t>
            </a:r>
            <a:r>
              <a:rPr lang="zh-CN" altLang="zh-CN" dirty="0"/>
              <a:t>电压由</a:t>
            </a:r>
            <a:r>
              <a:rPr lang="zh-CN" altLang="zh-CN" dirty="0" smtClean="0"/>
              <a:t>主板提供</a:t>
            </a:r>
            <a:r>
              <a:rPr lang="zh-CN" altLang="zh-CN" dirty="0"/>
              <a:t>，其变化范围在</a:t>
            </a:r>
            <a:r>
              <a:rPr lang="en-US" altLang="zh-CN" dirty="0"/>
              <a:t>0</a:t>
            </a:r>
            <a:r>
              <a:rPr lang="zh-CN" altLang="zh-CN" dirty="0"/>
              <a:t>～</a:t>
            </a:r>
            <a:r>
              <a:rPr lang="en-US" altLang="zh-CN" dirty="0"/>
              <a:t>5V</a:t>
            </a:r>
            <a:r>
              <a:rPr lang="zh-CN" altLang="zh-CN" dirty="0"/>
              <a:t>之间，将不同的</a:t>
            </a:r>
            <a:r>
              <a:rPr lang="en-US" altLang="zh-CN" dirty="0"/>
              <a:t>DIM</a:t>
            </a:r>
            <a:r>
              <a:rPr lang="zh-CN" altLang="zh-CN" dirty="0"/>
              <a:t>值反馈给</a:t>
            </a:r>
            <a:r>
              <a:rPr lang="en-US" altLang="zh-CN" dirty="0"/>
              <a:t>PWM</a:t>
            </a:r>
            <a:r>
              <a:rPr lang="zh-CN" altLang="zh-CN" dirty="0"/>
              <a:t>控制器反馈端，逆变器向负载提供的电流</a:t>
            </a:r>
            <a:r>
              <a:rPr lang="zh-CN" altLang="zh-CN" dirty="0" smtClean="0"/>
              <a:t>也</a:t>
            </a:r>
            <a:endParaRPr lang="en-US" altLang="zh-CN" dirty="0" smtClean="0"/>
          </a:p>
          <a:p>
            <a:r>
              <a:rPr lang="zh-CN" altLang="zh-CN" dirty="0" smtClean="0"/>
              <a:t>将</a:t>
            </a:r>
            <a:r>
              <a:rPr lang="zh-CN" altLang="zh-CN" dirty="0"/>
              <a:t>不同，</a:t>
            </a:r>
            <a:r>
              <a:rPr lang="en-US" altLang="zh-CN" dirty="0"/>
              <a:t>DIM</a:t>
            </a:r>
            <a:r>
              <a:rPr lang="zh-CN" altLang="zh-CN" dirty="0"/>
              <a:t>值越小，逆变器输出的电流就越大。</a:t>
            </a:r>
          </a:p>
          <a:p>
            <a:endParaRPr lang="en-US" altLang="zh-CN" dirty="0" smtClean="0"/>
          </a:p>
          <a:p>
            <a:r>
              <a:rPr lang="zh-CN" altLang="zh-CN" b="1" dirty="0">
                <a:solidFill>
                  <a:srgbClr val="0070C0"/>
                </a:solidFill>
              </a:rPr>
              <a:t>电压启动回路</a:t>
            </a:r>
            <a:r>
              <a:rPr lang="zh-CN" altLang="zh-CN" dirty="0"/>
              <a:t>：</a:t>
            </a:r>
            <a:r>
              <a:rPr lang="en-US" altLang="zh-CN" dirty="0"/>
              <a:t>ENB</a:t>
            </a:r>
            <a:r>
              <a:rPr lang="zh-CN" altLang="zh-CN" dirty="0"/>
              <a:t>为高电平时，输出高压去点亮</a:t>
            </a:r>
            <a:r>
              <a:rPr lang="en-US" altLang="zh-CN" dirty="0"/>
              <a:t>Panel</a:t>
            </a:r>
            <a:r>
              <a:rPr lang="zh-CN" altLang="zh-CN" dirty="0"/>
              <a:t>的背光灯灯管</a:t>
            </a:r>
            <a:r>
              <a:rPr lang="zh-CN" altLang="zh-CN" dirty="0" smtClean="0"/>
              <a:t>。</a:t>
            </a:r>
            <a:endParaRPr lang="en-US" altLang="zh-CN" dirty="0" smtClean="0"/>
          </a:p>
          <a:p>
            <a:endParaRPr lang="zh-CN" altLang="zh-CN" b="1" dirty="0">
              <a:solidFill>
                <a:srgbClr val="0070C0"/>
              </a:solidFill>
            </a:endParaRPr>
          </a:p>
          <a:p>
            <a:r>
              <a:rPr lang="en-US" altLang="zh-CN" b="1" dirty="0">
                <a:solidFill>
                  <a:srgbClr val="0070C0"/>
                </a:solidFill>
              </a:rPr>
              <a:t>PWM</a:t>
            </a:r>
            <a:r>
              <a:rPr lang="zh-CN" altLang="zh-CN" b="1" dirty="0">
                <a:solidFill>
                  <a:srgbClr val="0070C0"/>
                </a:solidFill>
              </a:rPr>
              <a:t>控制器</a:t>
            </a:r>
            <a:r>
              <a:rPr lang="zh-CN" altLang="zh-CN" dirty="0"/>
              <a:t>：有以下几个功能组成：内部参考电压、误差放大器、</a:t>
            </a:r>
            <a:r>
              <a:rPr lang="zh-CN" altLang="zh-CN" dirty="0" smtClean="0"/>
              <a:t>振荡器</a:t>
            </a:r>
            <a:endParaRPr lang="en-US" altLang="zh-CN" dirty="0" smtClean="0"/>
          </a:p>
          <a:p>
            <a:r>
              <a:rPr lang="zh-CN" altLang="zh-CN" dirty="0" smtClean="0"/>
              <a:t>和</a:t>
            </a:r>
            <a:r>
              <a:rPr lang="en-US" altLang="zh-CN" dirty="0"/>
              <a:t>PWM</a:t>
            </a:r>
            <a:r>
              <a:rPr lang="zh-CN" altLang="zh-CN" dirty="0"/>
              <a:t>、过压保护、欠压保护、短路保护</a:t>
            </a:r>
            <a:r>
              <a:rPr lang="zh-CN" altLang="zh-CN" dirty="0" smtClean="0"/>
              <a:t>、输出</a:t>
            </a:r>
            <a:r>
              <a:rPr lang="zh-CN" altLang="zh-CN" dirty="0"/>
              <a:t>晶体管。</a:t>
            </a:r>
          </a:p>
          <a:p>
            <a:endParaRPr lang="en-US" altLang="zh-CN" dirty="0"/>
          </a:p>
          <a:p>
            <a:endParaRPr lang="zh-CN" altLang="zh-CN" dirty="0"/>
          </a:p>
          <a:p>
            <a:endParaRPr lang="zh-CN" altLang="zh-CN" dirty="0"/>
          </a:p>
        </p:txBody>
      </p:sp>
    </p:spTree>
    <p:extLst>
      <p:ext uri="{BB962C8B-B14F-4D97-AF65-F5344CB8AC3E}">
        <p14:creationId xmlns:p14="http://schemas.microsoft.com/office/powerpoint/2010/main" val="2421545561"/>
      </p:ext>
    </p:extLst>
  </p:cSld>
  <p:clrMapOvr>
    <a:masterClrMapping/>
  </p:clrMapOvr>
  <p:transition spd="slow">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358899" y="-2357522"/>
            <a:ext cx="914400" cy="563854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56573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AC/DC</a:t>
            </a:r>
            <a:r>
              <a:rPr lang="zh-CN" altLang="en-US" sz="3200" b="1" dirty="0">
                <a:solidFill>
                  <a:schemeClr val="bg1"/>
                </a:solidFill>
              </a:rPr>
              <a:t>变换器与</a:t>
            </a:r>
            <a:r>
              <a:rPr lang="en-US" altLang="zh-CN" sz="3200" b="1" dirty="0">
                <a:solidFill>
                  <a:schemeClr val="bg1"/>
                </a:solidFill>
              </a:rPr>
              <a:t>DC/AC</a:t>
            </a:r>
            <a:r>
              <a:rPr lang="zh-CN" altLang="en-US" sz="3200" b="1" dirty="0">
                <a:solidFill>
                  <a:schemeClr val="bg1"/>
                </a:solidFill>
              </a:rPr>
              <a:t>变换器</a:t>
            </a: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23406"/>
            <a:ext cx="12117420" cy="923330"/>
          </a:xfrm>
          <a:prstGeom prst="rect">
            <a:avLst/>
          </a:prstGeom>
          <a:noFill/>
        </p:spPr>
        <p:txBody>
          <a:bodyPr wrap="none" rtlCol="0">
            <a:spAutoFit/>
          </a:bodyPr>
          <a:lstStyle/>
          <a:p>
            <a:r>
              <a:rPr lang="en-US" altLang="zh-CN" dirty="0" smtClean="0"/>
              <a:t>        </a:t>
            </a:r>
            <a:r>
              <a:rPr lang="zh-CN" altLang="zh-CN" dirty="0" smtClean="0"/>
              <a:t>在</a:t>
            </a:r>
            <a:r>
              <a:rPr lang="zh-CN" altLang="zh-CN" dirty="0"/>
              <a:t>输入直流电流的每个周期中，按照一定的规律控制开关器件的导通与关断，其基本的工作方式是</a:t>
            </a:r>
            <a:r>
              <a:rPr lang="en-US" altLang="zh-CN" dirty="0"/>
              <a:t>120</a:t>
            </a:r>
            <a:r>
              <a:rPr lang="zh-CN" altLang="zh-CN" dirty="0"/>
              <a:t>°导通方式</a:t>
            </a:r>
            <a:r>
              <a:rPr lang="zh-CN" altLang="zh-CN" dirty="0" smtClean="0"/>
              <a:t>，</a:t>
            </a:r>
            <a:endParaRPr lang="en-US" altLang="zh-CN" dirty="0" smtClean="0"/>
          </a:p>
          <a:p>
            <a:r>
              <a:rPr lang="zh-CN" altLang="zh-CN" dirty="0" smtClean="0"/>
              <a:t>每个</a:t>
            </a:r>
            <a:r>
              <a:rPr lang="zh-CN" altLang="zh-CN" dirty="0"/>
              <a:t>桥臂在一个周期内导通</a:t>
            </a:r>
            <a:r>
              <a:rPr lang="en-US" altLang="zh-CN" dirty="0"/>
              <a:t>120</a:t>
            </a:r>
            <a:r>
              <a:rPr lang="zh-CN" altLang="zh-CN" dirty="0"/>
              <a:t>°，每个时刻上下桥臂组中各有个桥臂导通，换流方式为横向换流。各开关器件</a:t>
            </a:r>
            <a:r>
              <a:rPr lang="zh-CN" altLang="zh-CN" dirty="0" smtClean="0"/>
              <a:t>通断规</a:t>
            </a:r>
            <a:endParaRPr lang="en-US" altLang="zh-CN" dirty="0" smtClean="0"/>
          </a:p>
          <a:p>
            <a:r>
              <a:rPr lang="zh-CN" altLang="zh-CN" dirty="0" smtClean="0"/>
              <a:t>律</a:t>
            </a:r>
            <a:r>
              <a:rPr lang="zh-CN" altLang="zh-CN" dirty="0"/>
              <a:t>如表</a:t>
            </a:r>
            <a:r>
              <a:rPr lang="en-US" altLang="zh-CN" dirty="0">
                <a:solidFill>
                  <a:srgbClr val="0070C0"/>
                </a:solidFill>
              </a:rPr>
              <a:t>3-2-1</a:t>
            </a:r>
            <a:r>
              <a:rPr lang="zh-CN" altLang="zh-CN" dirty="0"/>
              <a:t>所示。</a:t>
            </a:r>
          </a:p>
        </p:txBody>
      </p:sp>
      <p:sp>
        <p:nvSpPr>
          <p:cNvPr id="3" name="TextBox 2"/>
          <p:cNvSpPr txBox="1"/>
          <p:nvPr/>
        </p:nvSpPr>
        <p:spPr>
          <a:xfrm>
            <a:off x="1023582" y="2244635"/>
            <a:ext cx="5492209" cy="369332"/>
          </a:xfrm>
          <a:prstGeom prst="rect">
            <a:avLst/>
          </a:prstGeom>
          <a:noFill/>
        </p:spPr>
        <p:txBody>
          <a:bodyPr wrap="none" rtlCol="0">
            <a:spAutoFit/>
          </a:bodyPr>
          <a:lstStyle/>
          <a:p>
            <a:r>
              <a:rPr lang="zh-CN" altLang="zh-CN" dirty="0"/>
              <a:t>表</a:t>
            </a:r>
            <a:r>
              <a:rPr lang="en-US" altLang="zh-CN" dirty="0"/>
              <a:t>3-2-1</a:t>
            </a:r>
            <a:r>
              <a:rPr lang="zh-CN" altLang="zh-CN" dirty="0"/>
              <a:t>三相电流型</a:t>
            </a:r>
            <a:r>
              <a:rPr lang="en-US" altLang="zh-CN" dirty="0"/>
              <a:t>120</a:t>
            </a:r>
            <a:r>
              <a:rPr lang="zh-CN" altLang="zh-CN" dirty="0"/>
              <a:t>°导通逆变器开关器件通断规律</a:t>
            </a:r>
          </a:p>
        </p:txBody>
      </p:sp>
      <p:graphicFrame>
        <p:nvGraphicFramePr>
          <p:cNvPr id="10" name="表格 9"/>
          <p:cNvGraphicFramePr>
            <a:graphicFrameLocks noGrp="1"/>
          </p:cNvGraphicFramePr>
          <p:nvPr>
            <p:extLst>
              <p:ext uri="{D42A27DB-BD31-4B8C-83A1-F6EECF244321}">
                <p14:modId xmlns:p14="http://schemas.microsoft.com/office/powerpoint/2010/main" val="2030993184"/>
              </p:ext>
            </p:extLst>
          </p:nvPr>
        </p:nvGraphicFramePr>
        <p:xfrm>
          <a:off x="191068" y="2879677"/>
          <a:ext cx="7069542" cy="2879681"/>
        </p:xfrm>
        <a:graphic>
          <a:graphicData uri="http://schemas.openxmlformats.org/drawingml/2006/table">
            <a:tbl>
              <a:tblPr firstRow="1" firstCol="1" bandRow="1"/>
              <a:tblGrid>
                <a:gridCol w="1268892"/>
                <a:gridCol w="966775"/>
                <a:gridCol w="966775"/>
                <a:gridCol w="966775"/>
                <a:gridCol w="966775"/>
                <a:gridCol w="966775"/>
                <a:gridCol w="966775"/>
              </a:tblGrid>
              <a:tr h="411383">
                <a:tc>
                  <a:txBody>
                    <a:bodyPr/>
                    <a:lstStyle/>
                    <a:p>
                      <a:pPr algn="ctr">
                        <a:spcAft>
                          <a:spcPts val="0"/>
                        </a:spcAft>
                      </a:pPr>
                      <a:r>
                        <a:rPr lang="zh-CN" sz="1100" kern="0" dirty="0">
                          <a:solidFill>
                            <a:srgbClr val="000000"/>
                          </a:solidFill>
                          <a:effectLst/>
                          <a:latin typeface="Calibri"/>
                          <a:ea typeface="宋体"/>
                          <a:cs typeface="宋体"/>
                        </a:rPr>
                        <a:t>工作状态</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a:spcAft>
                          <a:spcPts val="0"/>
                        </a:spcAft>
                      </a:pPr>
                      <a:r>
                        <a:rPr lang="zh-CN" sz="1100" kern="0">
                          <a:solidFill>
                            <a:srgbClr val="000000"/>
                          </a:solidFill>
                          <a:effectLst/>
                          <a:latin typeface="Calibri"/>
                          <a:ea typeface="宋体"/>
                          <a:cs typeface="宋体"/>
                        </a:rPr>
                        <a:t>各状态下导通的开关器件</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11383">
                <a:tc>
                  <a:txBody>
                    <a:bodyPr/>
                    <a:lstStyle/>
                    <a:p>
                      <a:pPr algn="ctr">
                        <a:spcAft>
                          <a:spcPts val="0"/>
                        </a:spcAft>
                      </a:pPr>
                      <a:r>
                        <a:rPr lang="zh-CN" sz="1100" kern="0">
                          <a:solidFill>
                            <a:srgbClr val="000000"/>
                          </a:solidFill>
                          <a:effectLst/>
                          <a:latin typeface="Calibri"/>
                          <a:ea typeface="宋体"/>
                          <a:cs typeface="宋体"/>
                        </a:rPr>
                        <a:t>状态</a:t>
                      </a:r>
                      <a:r>
                        <a:rPr lang="en-US" sz="1100" kern="0">
                          <a:solidFill>
                            <a:srgbClr val="000000"/>
                          </a:solidFill>
                          <a:effectLst/>
                          <a:latin typeface="Calibri"/>
                          <a:ea typeface="宋体"/>
                          <a:cs typeface="宋体"/>
                        </a:rPr>
                        <a:t>1</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6</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1</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383">
                <a:tc>
                  <a:txBody>
                    <a:bodyPr/>
                    <a:lstStyle/>
                    <a:p>
                      <a:pPr algn="ctr">
                        <a:spcAft>
                          <a:spcPts val="0"/>
                        </a:spcAft>
                      </a:pPr>
                      <a:r>
                        <a:rPr lang="zh-CN" sz="1100" kern="0">
                          <a:solidFill>
                            <a:srgbClr val="000000"/>
                          </a:solidFill>
                          <a:effectLst/>
                          <a:latin typeface="Calibri"/>
                          <a:ea typeface="宋体"/>
                          <a:cs typeface="宋体"/>
                        </a:rPr>
                        <a:t>状态</a:t>
                      </a:r>
                      <a:r>
                        <a:rPr lang="en-US" sz="1100" kern="0">
                          <a:solidFill>
                            <a:srgbClr val="000000"/>
                          </a:solidFill>
                          <a:effectLst/>
                          <a:latin typeface="Calibri"/>
                          <a:ea typeface="宋体"/>
                          <a:cs typeface="宋体"/>
                        </a:rPr>
                        <a:t>2</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1</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2</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dirty="0">
                          <a:solidFill>
                            <a:srgbClr val="000000"/>
                          </a:solidFill>
                          <a:effectLst/>
                          <a:latin typeface="Calibri"/>
                          <a:ea typeface="宋体"/>
                          <a:cs typeface="宋体"/>
                        </a:rPr>
                        <a:t>—</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383">
                <a:tc>
                  <a:txBody>
                    <a:bodyPr/>
                    <a:lstStyle/>
                    <a:p>
                      <a:pPr algn="ctr">
                        <a:spcAft>
                          <a:spcPts val="0"/>
                        </a:spcAft>
                      </a:pPr>
                      <a:r>
                        <a:rPr lang="zh-CN" sz="1100" kern="0">
                          <a:solidFill>
                            <a:srgbClr val="000000"/>
                          </a:solidFill>
                          <a:effectLst/>
                          <a:latin typeface="Calibri"/>
                          <a:ea typeface="宋体"/>
                          <a:cs typeface="宋体"/>
                        </a:rPr>
                        <a:t>状态</a:t>
                      </a:r>
                      <a:r>
                        <a:rPr lang="en-US" sz="1100" kern="0">
                          <a:solidFill>
                            <a:srgbClr val="000000"/>
                          </a:solidFill>
                          <a:effectLst/>
                          <a:latin typeface="Calibri"/>
                          <a:ea typeface="宋体"/>
                          <a:cs typeface="宋体"/>
                        </a:rPr>
                        <a:t>3</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2</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3</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383">
                <a:tc>
                  <a:txBody>
                    <a:bodyPr/>
                    <a:lstStyle/>
                    <a:p>
                      <a:pPr algn="ctr">
                        <a:spcAft>
                          <a:spcPts val="0"/>
                        </a:spcAft>
                      </a:pPr>
                      <a:r>
                        <a:rPr lang="zh-CN" sz="1100" kern="0">
                          <a:solidFill>
                            <a:srgbClr val="000000"/>
                          </a:solidFill>
                          <a:effectLst/>
                          <a:latin typeface="Calibri"/>
                          <a:ea typeface="宋体"/>
                          <a:cs typeface="宋体"/>
                        </a:rPr>
                        <a:t>状态</a:t>
                      </a:r>
                      <a:r>
                        <a:rPr lang="en-US" sz="1100" kern="0">
                          <a:solidFill>
                            <a:srgbClr val="000000"/>
                          </a:solidFill>
                          <a:effectLst/>
                          <a:latin typeface="Calibri"/>
                          <a:ea typeface="宋体"/>
                          <a:cs typeface="宋体"/>
                        </a:rPr>
                        <a:t>4</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3</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4</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383">
                <a:tc>
                  <a:txBody>
                    <a:bodyPr/>
                    <a:lstStyle/>
                    <a:p>
                      <a:pPr algn="ctr">
                        <a:spcAft>
                          <a:spcPts val="0"/>
                        </a:spcAft>
                      </a:pPr>
                      <a:r>
                        <a:rPr lang="zh-CN" sz="1100" kern="0">
                          <a:solidFill>
                            <a:srgbClr val="000000"/>
                          </a:solidFill>
                          <a:effectLst/>
                          <a:latin typeface="Calibri"/>
                          <a:ea typeface="宋体"/>
                          <a:cs typeface="宋体"/>
                        </a:rPr>
                        <a:t>状态</a:t>
                      </a:r>
                      <a:r>
                        <a:rPr lang="en-US" sz="1100" kern="0">
                          <a:solidFill>
                            <a:srgbClr val="000000"/>
                          </a:solidFill>
                          <a:effectLst/>
                          <a:latin typeface="Calibri"/>
                          <a:ea typeface="宋体"/>
                          <a:cs typeface="宋体"/>
                        </a:rPr>
                        <a:t>5</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4</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383">
                <a:tc>
                  <a:txBody>
                    <a:bodyPr/>
                    <a:lstStyle/>
                    <a:p>
                      <a:pPr algn="ctr">
                        <a:spcAft>
                          <a:spcPts val="0"/>
                        </a:spcAft>
                      </a:pPr>
                      <a:r>
                        <a:rPr lang="zh-CN" sz="1100" kern="0">
                          <a:solidFill>
                            <a:srgbClr val="000000"/>
                          </a:solidFill>
                          <a:effectLst/>
                          <a:latin typeface="Calibri"/>
                          <a:ea typeface="宋体"/>
                          <a:cs typeface="宋体"/>
                        </a:rPr>
                        <a:t>状态</a:t>
                      </a:r>
                      <a:r>
                        <a:rPr lang="en-US" sz="1100" kern="0">
                          <a:solidFill>
                            <a:srgbClr val="000000"/>
                          </a:solidFill>
                          <a:effectLst/>
                          <a:latin typeface="Calibri"/>
                          <a:ea typeface="宋体"/>
                          <a:cs typeface="宋体"/>
                        </a:rPr>
                        <a:t>6</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VT</a:t>
                      </a:r>
                      <a:r>
                        <a:rPr lang="en-US" sz="1100" kern="0" baseline="-25000">
                          <a:solidFill>
                            <a:srgbClr val="000000"/>
                          </a:solidFill>
                          <a:effectLst/>
                          <a:latin typeface="宋体"/>
                          <a:ea typeface="宋体"/>
                          <a:cs typeface="宋体"/>
                        </a:rPr>
                        <a:t>6</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dirty="0">
                          <a:solidFill>
                            <a:srgbClr val="000000"/>
                          </a:solidFill>
                          <a:effectLst/>
                          <a:latin typeface="宋体"/>
                          <a:ea typeface="宋体"/>
                          <a:cs typeface="宋体"/>
                        </a:rPr>
                        <a:t>VT</a:t>
                      </a:r>
                      <a:r>
                        <a:rPr lang="en-US" sz="1100" kern="0" baseline="-25000" dirty="0">
                          <a:solidFill>
                            <a:srgbClr val="000000"/>
                          </a:solidFill>
                          <a:effectLst/>
                          <a:latin typeface="宋体"/>
                          <a:ea typeface="宋体"/>
                          <a:cs typeface="宋体"/>
                        </a:rPr>
                        <a:t>5</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53770001"/>
      </p:ext>
    </p:extLst>
  </p:cSld>
  <p:clrMapOvr>
    <a:masterClrMapping/>
  </p:clrMapOvr>
  <p:transition spd="slow">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17565" y="1045028"/>
            <a:ext cx="11331948" cy="923330"/>
          </a:xfrm>
          <a:prstGeom prst="rect">
            <a:avLst/>
          </a:prstGeom>
          <a:noFill/>
        </p:spPr>
        <p:txBody>
          <a:bodyPr wrap="none" rtlCol="0">
            <a:spAutoFit/>
          </a:bodyPr>
          <a:lstStyle/>
          <a:p>
            <a:r>
              <a:rPr lang="en-US" altLang="zh-CN" dirty="0" smtClean="0"/>
              <a:t>         </a:t>
            </a:r>
            <a:r>
              <a:rPr lang="zh-CN" altLang="zh-CN" dirty="0" smtClean="0"/>
              <a:t>燃油</a:t>
            </a:r>
            <a:r>
              <a:rPr lang="zh-CN" altLang="zh-CN" dirty="0"/>
              <a:t>车和电动汽车的辅助子系统二者的主要区别在于，燃油车的辅助蓄电池由与发动机相连的</a:t>
            </a:r>
            <a:r>
              <a:rPr lang="zh-CN" altLang="zh-CN" dirty="0" smtClean="0"/>
              <a:t>交流发电机</a:t>
            </a:r>
            <a:endParaRPr lang="en-US" altLang="zh-CN" dirty="0" smtClean="0"/>
          </a:p>
          <a:p>
            <a:r>
              <a:rPr lang="zh-CN" altLang="zh-CN" dirty="0" smtClean="0"/>
              <a:t>来</a:t>
            </a:r>
            <a:r>
              <a:rPr lang="zh-CN" altLang="zh-CN" dirty="0"/>
              <a:t>充电，而电动汽车的辅助蓄电池则由主电源通过 </a:t>
            </a:r>
            <a:r>
              <a:rPr lang="en-US" altLang="zh-CN" dirty="0"/>
              <a:t>DC/DC </a:t>
            </a:r>
            <a:r>
              <a:rPr lang="zh-CN" altLang="zh-CN" dirty="0"/>
              <a:t>转换器来充电。电动汽车或混合动力汽车中</a:t>
            </a:r>
            <a:r>
              <a:rPr lang="zh-CN" altLang="zh-CN" dirty="0" smtClean="0"/>
              <a:t>用来推动</a:t>
            </a:r>
            <a:endParaRPr lang="en-US" altLang="zh-CN" dirty="0" smtClean="0"/>
          </a:p>
          <a:p>
            <a:r>
              <a:rPr lang="zh-CN" altLang="zh-CN" dirty="0" smtClean="0"/>
              <a:t>电机</a:t>
            </a:r>
            <a:r>
              <a:rPr lang="zh-CN" altLang="zh-CN" dirty="0"/>
              <a:t>转动的能量来自于动力蓄电池，动力蓄电池为数块电池串联，电压较高，所以也叫高压电源。</a:t>
            </a:r>
          </a:p>
        </p:txBody>
      </p:sp>
      <p:sp>
        <p:nvSpPr>
          <p:cNvPr id="7" name="TextBox 6"/>
          <p:cNvSpPr txBox="1"/>
          <p:nvPr/>
        </p:nvSpPr>
        <p:spPr>
          <a:xfrm>
            <a:off x="0" y="2142528"/>
            <a:ext cx="3951723" cy="461665"/>
          </a:xfrm>
          <a:prstGeom prst="rect">
            <a:avLst/>
          </a:prstGeom>
          <a:noFill/>
        </p:spPr>
        <p:txBody>
          <a:bodyPr wrap="none" rtlCol="0">
            <a:spAutoFit/>
          </a:bodyPr>
          <a:lstStyle/>
          <a:p>
            <a:r>
              <a:rPr lang="en-US" altLang="zh-CN" sz="2400" b="1" dirty="0" smtClean="0">
                <a:solidFill>
                  <a:srgbClr val="0070C0"/>
                </a:solidFill>
              </a:rPr>
              <a:t> 1.</a:t>
            </a:r>
            <a:r>
              <a:rPr lang="zh-CN" altLang="zh-CN" sz="2400" b="1" dirty="0" smtClean="0">
                <a:solidFill>
                  <a:srgbClr val="0070C0"/>
                </a:solidFill>
              </a:rPr>
              <a:t> </a:t>
            </a:r>
            <a:r>
              <a:rPr lang="en-US" altLang="zh-CN" sz="2400" b="1" dirty="0">
                <a:solidFill>
                  <a:srgbClr val="0070C0"/>
                </a:solidFill>
              </a:rPr>
              <a:t>DC/DC </a:t>
            </a:r>
            <a:r>
              <a:rPr lang="zh-CN" altLang="en-US" sz="2400" b="1" dirty="0">
                <a:solidFill>
                  <a:srgbClr val="0070C0"/>
                </a:solidFill>
              </a:rPr>
              <a:t>转换器定义与功能</a:t>
            </a:r>
            <a:endParaRPr lang="zh-CN" altLang="zh-CN" sz="2400" b="1" dirty="0">
              <a:solidFill>
                <a:srgbClr val="0070C0"/>
              </a:solidFill>
            </a:endParaRPr>
          </a:p>
        </p:txBody>
      </p:sp>
      <p:sp>
        <p:nvSpPr>
          <p:cNvPr id="3" name="TextBox 2"/>
          <p:cNvSpPr txBox="1"/>
          <p:nvPr/>
        </p:nvSpPr>
        <p:spPr>
          <a:xfrm>
            <a:off x="365760" y="2689163"/>
            <a:ext cx="11689290" cy="369332"/>
          </a:xfrm>
          <a:prstGeom prst="rect">
            <a:avLst/>
          </a:prstGeom>
          <a:noFill/>
        </p:spPr>
        <p:txBody>
          <a:bodyPr wrap="none" rtlCol="0">
            <a:spAutoFit/>
          </a:bodyPr>
          <a:lstStyle/>
          <a:p>
            <a:r>
              <a:rPr lang="en-US" altLang="zh-CN" dirty="0"/>
              <a:t>DC/DC</a:t>
            </a:r>
            <a:r>
              <a:rPr lang="zh-CN" altLang="zh-CN" dirty="0"/>
              <a:t>（</a:t>
            </a:r>
            <a:r>
              <a:rPr lang="en-US" altLang="zh-CN" dirty="0"/>
              <a:t> Direct Current</a:t>
            </a:r>
            <a:r>
              <a:rPr lang="zh-CN" altLang="zh-CN" dirty="0"/>
              <a:t>，</a:t>
            </a:r>
            <a:r>
              <a:rPr lang="en-US" altLang="zh-CN" dirty="0"/>
              <a:t>DC</a:t>
            </a:r>
            <a:r>
              <a:rPr lang="zh-CN" altLang="zh-CN" dirty="0"/>
              <a:t>）是直流一直流转换器的缩写，是指转变输入电压后有效输出固定电压的电压转换器。</a:t>
            </a:r>
            <a:endParaRPr lang="zh-CN" altLang="en-US" dirty="0"/>
          </a:p>
        </p:txBody>
      </p:sp>
      <p:sp>
        <p:nvSpPr>
          <p:cNvPr id="8" name="TextBox 7"/>
          <p:cNvSpPr txBox="1"/>
          <p:nvPr/>
        </p:nvSpPr>
        <p:spPr>
          <a:xfrm>
            <a:off x="365759" y="3278777"/>
            <a:ext cx="4899098" cy="1200329"/>
          </a:xfrm>
          <a:prstGeom prst="rect">
            <a:avLst/>
          </a:prstGeom>
          <a:noFill/>
        </p:spPr>
        <p:txBody>
          <a:bodyPr wrap="none" rtlCol="0">
            <a:spAutoFit/>
          </a:bodyPr>
          <a:lstStyle/>
          <a:p>
            <a:r>
              <a:rPr lang="zh-CN" altLang="zh-CN" dirty="0"/>
              <a:t>电动汽车中</a:t>
            </a:r>
            <a:r>
              <a:rPr lang="en-US" altLang="zh-CN" dirty="0"/>
              <a:t> DC/DC </a:t>
            </a:r>
            <a:r>
              <a:rPr lang="zh-CN" altLang="zh-CN" dirty="0"/>
              <a:t>功率转换器的主要功能</a:t>
            </a:r>
            <a:r>
              <a:rPr lang="zh-CN" altLang="zh-CN" dirty="0" smtClean="0"/>
              <a:t>如下</a:t>
            </a:r>
            <a:r>
              <a:rPr lang="en-US" altLang="zh-CN" dirty="0" smtClean="0"/>
              <a:t>:</a:t>
            </a:r>
          </a:p>
          <a:p>
            <a:endParaRPr lang="en-US" altLang="zh-CN" dirty="0" smtClean="0"/>
          </a:p>
          <a:p>
            <a:r>
              <a:rPr lang="zh-CN" altLang="zh-CN" dirty="0"/>
              <a:t>（</a:t>
            </a:r>
            <a:r>
              <a:rPr lang="en-US" altLang="zh-CN" dirty="0"/>
              <a:t>1</a:t>
            </a:r>
            <a:r>
              <a:rPr lang="zh-CN" altLang="zh-CN" dirty="0"/>
              <a:t>）降压</a:t>
            </a:r>
            <a:r>
              <a:rPr lang="zh-CN" altLang="zh-CN" dirty="0" smtClean="0"/>
              <a:t>转换器</a:t>
            </a:r>
            <a:endParaRPr lang="zh-CN" altLang="zh-CN" dirty="0"/>
          </a:p>
          <a:p>
            <a:endParaRPr lang="zh-CN" altLang="en-US" dirty="0"/>
          </a:p>
        </p:txBody>
      </p:sp>
      <p:sp>
        <p:nvSpPr>
          <p:cNvPr id="9" name="TextBox 8"/>
          <p:cNvSpPr txBox="1"/>
          <p:nvPr/>
        </p:nvSpPr>
        <p:spPr>
          <a:xfrm>
            <a:off x="509451" y="4296660"/>
            <a:ext cx="8621271" cy="369332"/>
          </a:xfrm>
          <a:prstGeom prst="rect">
            <a:avLst/>
          </a:prstGeom>
          <a:noFill/>
        </p:spPr>
        <p:txBody>
          <a:bodyPr wrap="none" rtlCol="0">
            <a:spAutoFit/>
          </a:bodyPr>
          <a:lstStyle/>
          <a:p>
            <a:r>
              <a:rPr lang="zh-CN" altLang="zh-CN" dirty="0"/>
              <a:t>单向</a:t>
            </a:r>
            <a:r>
              <a:rPr lang="en-US" altLang="zh-CN" dirty="0"/>
              <a:t>DC/DC </a:t>
            </a:r>
            <a:r>
              <a:rPr lang="zh-CN" altLang="zh-CN" dirty="0"/>
              <a:t>把蓄电池高压直流降压为燃油汽车中发电机的直流电压，即</a:t>
            </a:r>
            <a:r>
              <a:rPr lang="en-US" altLang="zh-CN" dirty="0"/>
              <a:t> 12V</a:t>
            </a:r>
            <a:r>
              <a:rPr lang="zh-CN" altLang="zh-CN" dirty="0"/>
              <a:t>或</a:t>
            </a:r>
            <a:r>
              <a:rPr lang="en-US" altLang="zh-CN" dirty="0"/>
              <a:t> 24V</a:t>
            </a:r>
            <a:r>
              <a:rPr lang="zh-CN" altLang="zh-CN" dirty="0"/>
              <a:t>。</a:t>
            </a:r>
            <a:endParaRPr lang="zh-CN" altLang="en-US" dirty="0"/>
          </a:p>
        </p:txBody>
      </p:sp>
      <p:sp>
        <p:nvSpPr>
          <p:cNvPr id="10" name="TextBox 9"/>
          <p:cNvSpPr txBox="1"/>
          <p:nvPr/>
        </p:nvSpPr>
        <p:spPr>
          <a:xfrm>
            <a:off x="301869" y="4816316"/>
            <a:ext cx="1970411" cy="369332"/>
          </a:xfrm>
          <a:prstGeom prst="rect">
            <a:avLst/>
          </a:prstGeom>
          <a:noFill/>
        </p:spPr>
        <p:txBody>
          <a:bodyPr wrap="none" rtlCol="0">
            <a:spAutoFit/>
          </a:bodyPr>
          <a:lstStyle/>
          <a:p>
            <a:r>
              <a:rPr lang="zh-CN" altLang="zh-CN" dirty="0"/>
              <a:t> （</a:t>
            </a:r>
            <a:r>
              <a:rPr lang="en-US" altLang="zh-CN" dirty="0"/>
              <a:t>2</a:t>
            </a:r>
            <a:r>
              <a:rPr lang="zh-CN" altLang="zh-CN" dirty="0"/>
              <a:t>）升压转换器</a:t>
            </a:r>
          </a:p>
        </p:txBody>
      </p:sp>
      <p:sp>
        <p:nvSpPr>
          <p:cNvPr id="11" name="TextBox 10"/>
          <p:cNvSpPr txBox="1"/>
          <p:nvPr/>
        </p:nvSpPr>
        <p:spPr>
          <a:xfrm>
            <a:off x="509451" y="5430577"/>
            <a:ext cx="3313728" cy="369332"/>
          </a:xfrm>
          <a:prstGeom prst="rect">
            <a:avLst/>
          </a:prstGeom>
          <a:noFill/>
        </p:spPr>
        <p:txBody>
          <a:bodyPr wrap="none" rtlCol="0">
            <a:spAutoFit/>
          </a:bodyPr>
          <a:lstStyle/>
          <a:p>
            <a:r>
              <a:rPr lang="en-US" altLang="zh-CN" dirty="0"/>
              <a:t> </a:t>
            </a:r>
            <a:r>
              <a:rPr lang="zh-CN" altLang="zh-CN" dirty="0"/>
              <a:t>①对动力电池电压进行升压。</a:t>
            </a:r>
            <a:endParaRPr lang="zh-CN" altLang="en-US" dirty="0"/>
          </a:p>
        </p:txBody>
      </p:sp>
      <p:sp>
        <p:nvSpPr>
          <p:cNvPr id="12" name="TextBox 11"/>
          <p:cNvSpPr txBox="1"/>
          <p:nvPr/>
        </p:nvSpPr>
        <p:spPr>
          <a:xfrm>
            <a:off x="557541" y="6023610"/>
            <a:ext cx="3217547" cy="369332"/>
          </a:xfrm>
          <a:prstGeom prst="rect">
            <a:avLst/>
          </a:prstGeom>
          <a:noFill/>
        </p:spPr>
        <p:txBody>
          <a:bodyPr wrap="none" rtlCol="0">
            <a:spAutoFit/>
          </a:bodyPr>
          <a:lstStyle/>
          <a:p>
            <a:r>
              <a:rPr lang="zh-CN" altLang="zh-CN" dirty="0"/>
              <a:t>②对</a:t>
            </a:r>
            <a:r>
              <a:rPr lang="en-US" altLang="zh-CN" dirty="0"/>
              <a:t>12V </a:t>
            </a:r>
            <a:r>
              <a:rPr lang="zh-CN" altLang="zh-CN" dirty="0"/>
              <a:t>蓄铅酸电池进行升压</a:t>
            </a:r>
          </a:p>
        </p:txBody>
      </p:sp>
    </p:spTree>
    <p:extLst>
      <p:ext uri="{BB962C8B-B14F-4D97-AF65-F5344CB8AC3E}">
        <p14:creationId xmlns:p14="http://schemas.microsoft.com/office/powerpoint/2010/main" val="1253770001"/>
      </p:ext>
    </p:extLst>
  </p:cSld>
  <p:clrMapOvr>
    <a:masterClrMapping/>
  </p:clrMapOvr>
  <p:transition spd="slow">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1947" y="1254253"/>
            <a:ext cx="2885726" cy="461665"/>
          </a:xfrm>
          <a:prstGeom prst="rect">
            <a:avLst/>
          </a:prstGeom>
          <a:noFill/>
        </p:spPr>
        <p:txBody>
          <a:bodyPr wrap="none" rtlCol="0">
            <a:spAutoFit/>
          </a:bodyPr>
          <a:lstStyle/>
          <a:p>
            <a:r>
              <a:rPr lang="en-US" altLang="zh-CN" sz="2400" b="1" dirty="0" smtClean="0">
                <a:solidFill>
                  <a:srgbClr val="0070C0"/>
                </a:solidFill>
              </a:rPr>
              <a:t>2.DC/DC </a:t>
            </a:r>
            <a:r>
              <a:rPr lang="zh-CN" altLang="en-US" sz="2400" b="1" dirty="0">
                <a:solidFill>
                  <a:srgbClr val="0070C0"/>
                </a:solidFill>
              </a:rPr>
              <a:t>转换器分类</a:t>
            </a:r>
            <a:endParaRPr lang="zh-CN" altLang="zh-CN" sz="2400" b="1" dirty="0">
              <a:solidFill>
                <a:srgbClr val="0070C0"/>
              </a:solidFill>
            </a:endParaRPr>
          </a:p>
        </p:txBody>
      </p:sp>
      <p:sp>
        <p:nvSpPr>
          <p:cNvPr id="3" name="TextBox 2"/>
          <p:cNvSpPr txBox="1"/>
          <p:nvPr/>
        </p:nvSpPr>
        <p:spPr>
          <a:xfrm>
            <a:off x="209006" y="1879265"/>
            <a:ext cx="3975768" cy="369332"/>
          </a:xfrm>
          <a:prstGeom prst="rect">
            <a:avLst/>
          </a:prstGeom>
          <a:noFill/>
        </p:spPr>
        <p:txBody>
          <a:bodyPr wrap="none" rtlCol="0">
            <a:spAutoFit/>
          </a:bodyPr>
          <a:lstStyle/>
          <a:p>
            <a:r>
              <a:rPr lang="zh-CN" altLang="en-US" dirty="0"/>
              <a:t>电动汽车用 </a:t>
            </a:r>
            <a:r>
              <a:rPr lang="en-US" altLang="zh-CN" dirty="0"/>
              <a:t>DC/DC </a:t>
            </a:r>
            <a:r>
              <a:rPr lang="zh-CN" altLang="en-US" dirty="0"/>
              <a:t>转换器的分类</a:t>
            </a:r>
            <a:r>
              <a:rPr lang="zh-CN" altLang="en-US" dirty="0" smtClean="0"/>
              <a:t>如下</a:t>
            </a:r>
            <a:r>
              <a:rPr lang="en-US" altLang="zh-CN" dirty="0" smtClean="0"/>
              <a:t>:</a:t>
            </a:r>
            <a:endParaRPr lang="zh-CN" altLang="en-US" dirty="0"/>
          </a:p>
        </p:txBody>
      </p:sp>
      <p:sp>
        <p:nvSpPr>
          <p:cNvPr id="8" name="TextBox 7"/>
          <p:cNvSpPr txBox="1"/>
          <p:nvPr/>
        </p:nvSpPr>
        <p:spPr>
          <a:xfrm>
            <a:off x="146368" y="2310338"/>
            <a:ext cx="2379177" cy="369332"/>
          </a:xfrm>
          <a:prstGeom prst="rect">
            <a:avLst/>
          </a:prstGeom>
          <a:noFill/>
        </p:spPr>
        <p:txBody>
          <a:bodyPr wrap="none" rtlCol="0">
            <a:spAutoFit/>
          </a:bodyPr>
          <a:lstStyle/>
          <a:p>
            <a:r>
              <a:rPr lang="zh-CN" altLang="en-US" dirty="0"/>
              <a:t>（</a:t>
            </a:r>
            <a:r>
              <a:rPr lang="en-US" altLang="zh-CN" dirty="0"/>
              <a:t>1</a:t>
            </a:r>
            <a:r>
              <a:rPr lang="zh-CN" altLang="en-US" dirty="0"/>
              <a:t>）升压型和降压型</a:t>
            </a:r>
          </a:p>
        </p:txBody>
      </p:sp>
      <p:sp>
        <p:nvSpPr>
          <p:cNvPr id="9" name="TextBox 8"/>
          <p:cNvSpPr txBox="1"/>
          <p:nvPr/>
        </p:nvSpPr>
        <p:spPr>
          <a:xfrm>
            <a:off x="93469" y="2679670"/>
            <a:ext cx="2432076" cy="369332"/>
          </a:xfrm>
          <a:prstGeom prst="rect">
            <a:avLst/>
          </a:prstGeom>
          <a:noFill/>
        </p:spPr>
        <p:txBody>
          <a:bodyPr wrap="none" rtlCol="0">
            <a:spAutoFit/>
          </a:bodyPr>
          <a:lstStyle/>
          <a:p>
            <a:r>
              <a:rPr lang="zh-CN" altLang="en-US" dirty="0"/>
              <a:t> （</a:t>
            </a:r>
            <a:r>
              <a:rPr lang="en-US" altLang="zh-CN" dirty="0"/>
              <a:t>2</a:t>
            </a:r>
            <a:r>
              <a:rPr lang="zh-CN" altLang="en-US" dirty="0"/>
              <a:t>）全桥型和半桥型</a:t>
            </a:r>
          </a:p>
        </p:txBody>
      </p:sp>
      <p:sp>
        <p:nvSpPr>
          <p:cNvPr id="10" name="TextBox 9"/>
          <p:cNvSpPr txBox="1"/>
          <p:nvPr/>
        </p:nvSpPr>
        <p:spPr>
          <a:xfrm>
            <a:off x="149918" y="3078134"/>
            <a:ext cx="2610010" cy="369332"/>
          </a:xfrm>
          <a:prstGeom prst="rect">
            <a:avLst/>
          </a:prstGeom>
          <a:noFill/>
        </p:spPr>
        <p:txBody>
          <a:bodyPr wrap="none" rtlCol="0">
            <a:spAutoFit/>
          </a:bodyPr>
          <a:lstStyle/>
          <a:p>
            <a:r>
              <a:rPr lang="zh-CN" altLang="en-US" dirty="0"/>
              <a:t>（</a:t>
            </a:r>
            <a:r>
              <a:rPr lang="en-US" altLang="zh-CN" dirty="0"/>
              <a:t>3</a:t>
            </a:r>
            <a:r>
              <a:rPr lang="zh-CN" altLang="en-US" dirty="0"/>
              <a:t>）非绝缘型和绝缘型</a:t>
            </a:r>
          </a:p>
        </p:txBody>
      </p:sp>
      <p:sp>
        <p:nvSpPr>
          <p:cNvPr id="11" name="TextBox 10"/>
          <p:cNvSpPr txBox="1"/>
          <p:nvPr/>
        </p:nvSpPr>
        <p:spPr>
          <a:xfrm>
            <a:off x="93469" y="3447466"/>
            <a:ext cx="3214341" cy="369332"/>
          </a:xfrm>
          <a:prstGeom prst="rect">
            <a:avLst/>
          </a:prstGeom>
          <a:noFill/>
        </p:spPr>
        <p:txBody>
          <a:bodyPr wrap="none" rtlCol="0">
            <a:spAutoFit/>
          </a:bodyPr>
          <a:lstStyle/>
          <a:p>
            <a:r>
              <a:rPr lang="zh-CN" altLang="en-US" dirty="0"/>
              <a:t> （</a:t>
            </a:r>
            <a:r>
              <a:rPr lang="en-US" altLang="zh-CN" dirty="0"/>
              <a:t>4</a:t>
            </a:r>
            <a:r>
              <a:rPr lang="zh-CN" altLang="en-US" dirty="0"/>
              <a:t>）单向</a:t>
            </a:r>
            <a:r>
              <a:rPr lang="en-US" altLang="zh-CN" dirty="0"/>
              <a:t>DC/DC</a:t>
            </a:r>
            <a:r>
              <a:rPr lang="zh-CN" altLang="en-US" dirty="0"/>
              <a:t>和双向</a:t>
            </a:r>
            <a:r>
              <a:rPr lang="en-US" altLang="zh-CN" dirty="0"/>
              <a:t>DC/DC</a:t>
            </a:r>
            <a:endParaRPr lang="zh-CN" altLang="en-US" dirty="0"/>
          </a:p>
        </p:txBody>
      </p:sp>
      <p:sp>
        <p:nvSpPr>
          <p:cNvPr id="12" name="TextBox 11"/>
          <p:cNvSpPr txBox="1"/>
          <p:nvPr/>
        </p:nvSpPr>
        <p:spPr>
          <a:xfrm>
            <a:off x="0" y="4062548"/>
            <a:ext cx="2879314" cy="461665"/>
          </a:xfrm>
          <a:prstGeom prst="rect">
            <a:avLst/>
          </a:prstGeom>
          <a:noFill/>
        </p:spPr>
        <p:txBody>
          <a:bodyPr wrap="none" rtlCol="0">
            <a:spAutoFit/>
          </a:bodyPr>
          <a:lstStyle/>
          <a:p>
            <a:r>
              <a:rPr lang="en-US" altLang="zh-CN" sz="2400" b="1" dirty="0">
                <a:solidFill>
                  <a:srgbClr val="0070C0"/>
                </a:solidFill>
              </a:rPr>
              <a:t>3.</a:t>
            </a:r>
            <a:r>
              <a:rPr lang="zh-CN" altLang="en-US" sz="2400" b="1" dirty="0">
                <a:solidFill>
                  <a:srgbClr val="0070C0"/>
                </a:solidFill>
              </a:rPr>
              <a:t>电动汽车用电负荷</a:t>
            </a:r>
          </a:p>
        </p:txBody>
      </p:sp>
      <p:sp>
        <p:nvSpPr>
          <p:cNvPr id="13" name="TextBox 12"/>
          <p:cNvSpPr txBox="1"/>
          <p:nvPr/>
        </p:nvSpPr>
        <p:spPr>
          <a:xfrm>
            <a:off x="209006" y="4645634"/>
            <a:ext cx="10894329" cy="646331"/>
          </a:xfrm>
          <a:prstGeom prst="rect">
            <a:avLst/>
          </a:prstGeom>
          <a:noFill/>
        </p:spPr>
        <p:txBody>
          <a:bodyPr wrap="none" rtlCol="0">
            <a:spAutoFit/>
          </a:bodyPr>
          <a:lstStyle/>
          <a:p>
            <a:r>
              <a:rPr lang="zh-CN" altLang="en-US" dirty="0"/>
              <a:t>在电动汽车中，发动机和底盘控制部分采用</a:t>
            </a:r>
            <a:r>
              <a:rPr lang="en-US" altLang="zh-CN" dirty="0"/>
              <a:t>12V</a:t>
            </a:r>
            <a:r>
              <a:rPr lang="zh-CN" altLang="en-US" dirty="0"/>
              <a:t>或 </a:t>
            </a:r>
            <a:r>
              <a:rPr lang="en-US" altLang="zh-CN" dirty="0"/>
              <a:t>24V</a:t>
            </a:r>
            <a:r>
              <a:rPr lang="zh-CN" altLang="en-US" dirty="0"/>
              <a:t>电系供电，但用电负荷较小，而汽车电气系统的</a:t>
            </a:r>
            <a:r>
              <a:rPr lang="zh-CN" altLang="en-US" dirty="0" smtClean="0"/>
              <a:t>基本</a:t>
            </a:r>
            <a:endParaRPr lang="en-US" altLang="zh-CN" dirty="0" smtClean="0"/>
          </a:p>
          <a:p>
            <a:r>
              <a:rPr lang="zh-CN" altLang="en-US" dirty="0" smtClean="0"/>
              <a:t>电气系统</a:t>
            </a:r>
            <a:r>
              <a:rPr lang="zh-CN" altLang="en-US" dirty="0"/>
              <a:t>和附加电气系统用电负荷较多。</a:t>
            </a:r>
          </a:p>
        </p:txBody>
      </p:sp>
      <p:sp>
        <p:nvSpPr>
          <p:cNvPr id="14" name="TextBox 13"/>
          <p:cNvSpPr txBox="1"/>
          <p:nvPr/>
        </p:nvSpPr>
        <p:spPr>
          <a:xfrm>
            <a:off x="85892" y="5339136"/>
            <a:ext cx="4014240"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1</a:t>
            </a:r>
            <a:r>
              <a:rPr lang="zh-CN" altLang="en-US" sz="2200" b="1" dirty="0">
                <a:solidFill>
                  <a:srgbClr val="0070C0"/>
                </a:solidFill>
              </a:rPr>
              <a:t>）保留铅酸蓄电池的必要性</a:t>
            </a:r>
          </a:p>
        </p:txBody>
      </p:sp>
      <p:sp>
        <p:nvSpPr>
          <p:cNvPr id="15" name="TextBox 14"/>
          <p:cNvSpPr txBox="1"/>
          <p:nvPr/>
        </p:nvSpPr>
        <p:spPr>
          <a:xfrm>
            <a:off x="209006" y="5912677"/>
            <a:ext cx="10443885" cy="923330"/>
          </a:xfrm>
          <a:prstGeom prst="rect">
            <a:avLst/>
          </a:prstGeom>
          <a:noFill/>
        </p:spPr>
        <p:txBody>
          <a:bodyPr wrap="none" rtlCol="0">
            <a:spAutoFit/>
          </a:bodyPr>
          <a:lstStyle/>
          <a:p>
            <a:r>
              <a:rPr lang="zh-CN" altLang="zh-CN" dirty="0"/>
              <a:t>电动汽车以动力蓄电池为电源，能够利用</a:t>
            </a:r>
            <a:r>
              <a:rPr lang="en-US" altLang="zh-CN" dirty="0"/>
              <a:t> DC/DC </a:t>
            </a:r>
            <a:r>
              <a:rPr lang="zh-CN" altLang="zh-CN" dirty="0"/>
              <a:t>转换器为铅酸蓄电池充电。汽车装备</a:t>
            </a:r>
            <a:r>
              <a:rPr lang="en-US" altLang="zh-CN" dirty="0"/>
              <a:t> DC/DC </a:t>
            </a:r>
            <a:r>
              <a:rPr lang="zh-CN" altLang="zh-CN" dirty="0"/>
              <a:t>转换器</a:t>
            </a:r>
            <a:r>
              <a:rPr lang="zh-CN" altLang="zh-CN" dirty="0" smtClean="0"/>
              <a:t>之</a:t>
            </a:r>
            <a:endParaRPr lang="en-US" altLang="zh-CN" dirty="0" smtClean="0"/>
          </a:p>
          <a:p>
            <a:r>
              <a:rPr lang="zh-CN" altLang="zh-CN" dirty="0" smtClean="0"/>
              <a:t>后</a:t>
            </a:r>
            <a:r>
              <a:rPr lang="zh-CN" altLang="zh-CN" dirty="0"/>
              <a:t>，可省去原车交流发电机，理论上也能省去</a:t>
            </a:r>
            <a:r>
              <a:rPr lang="en-US" altLang="zh-CN" dirty="0"/>
              <a:t> 12/24V </a:t>
            </a:r>
            <a:r>
              <a:rPr lang="zh-CN" altLang="zh-CN" dirty="0"/>
              <a:t>铅酸蓄电池，但实际上还是保留了铅酸蓄电池</a:t>
            </a:r>
            <a:r>
              <a:rPr lang="zh-CN" altLang="zh-CN" dirty="0" smtClean="0"/>
              <a:t>，</a:t>
            </a:r>
            <a:endParaRPr lang="en-US" altLang="zh-CN" dirty="0" smtClean="0"/>
          </a:p>
          <a:p>
            <a:r>
              <a:rPr lang="zh-CN" altLang="zh-CN" dirty="0" smtClean="0"/>
              <a:t>这样</a:t>
            </a:r>
            <a:r>
              <a:rPr lang="zh-CN" altLang="zh-CN" dirty="0"/>
              <a:t>做有两大原因。</a:t>
            </a:r>
          </a:p>
        </p:txBody>
      </p:sp>
    </p:spTree>
    <p:extLst>
      <p:ext uri="{BB962C8B-B14F-4D97-AF65-F5344CB8AC3E}">
        <p14:creationId xmlns:p14="http://schemas.microsoft.com/office/powerpoint/2010/main" val="501078199"/>
      </p:ext>
    </p:extLst>
  </p:cSld>
  <p:clrMapOvr>
    <a:masterClrMapping/>
  </p:clrMapOvr>
  <p:transition spd="slow">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0629" y="1254035"/>
            <a:ext cx="3029997" cy="369332"/>
          </a:xfrm>
          <a:prstGeom prst="rect">
            <a:avLst/>
          </a:prstGeom>
          <a:noFill/>
        </p:spPr>
        <p:txBody>
          <a:bodyPr wrap="none" rtlCol="0">
            <a:spAutoFit/>
          </a:bodyPr>
          <a:lstStyle/>
          <a:p>
            <a:r>
              <a:rPr lang="zh-CN" altLang="en-US" b="1" dirty="0">
                <a:solidFill>
                  <a:srgbClr val="0070C0"/>
                </a:solidFill>
              </a:rPr>
              <a:t>①能够降低整个车辆的成本</a:t>
            </a:r>
          </a:p>
        </p:txBody>
      </p:sp>
      <p:sp>
        <p:nvSpPr>
          <p:cNvPr id="3" name="TextBox 2"/>
          <p:cNvSpPr txBox="1"/>
          <p:nvPr/>
        </p:nvSpPr>
        <p:spPr>
          <a:xfrm>
            <a:off x="235131" y="1776548"/>
            <a:ext cx="11748729" cy="923330"/>
          </a:xfrm>
          <a:prstGeom prst="rect">
            <a:avLst/>
          </a:prstGeom>
          <a:noFill/>
        </p:spPr>
        <p:txBody>
          <a:bodyPr wrap="none" rtlCol="0">
            <a:spAutoFit/>
          </a:bodyPr>
          <a:lstStyle/>
          <a:p>
            <a:r>
              <a:rPr lang="en-US" altLang="zh-CN" dirty="0" smtClean="0"/>
              <a:t>       </a:t>
            </a:r>
            <a:r>
              <a:rPr lang="zh-CN" altLang="zh-CN" dirty="0" smtClean="0"/>
              <a:t>铅酸蓄电池</a:t>
            </a:r>
            <a:r>
              <a:rPr lang="zh-CN" altLang="zh-CN" dirty="0"/>
              <a:t>能在短时间内向空调、雨刷及车灯等释放大电流。如果省去铅酸蓄电池，通过</a:t>
            </a:r>
            <a:r>
              <a:rPr lang="en-US" altLang="zh-CN" dirty="0"/>
              <a:t> DC/DC </a:t>
            </a:r>
            <a:r>
              <a:rPr lang="zh-CN" altLang="zh-CN" dirty="0"/>
              <a:t>将动力</a:t>
            </a:r>
            <a:r>
              <a:rPr lang="zh-CN" altLang="zh-CN" dirty="0" smtClean="0"/>
              <a:t>蓄电池</a:t>
            </a:r>
            <a:endParaRPr lang="en-US" altLang="zh-CN" dirty="0" smtClean="0"/>
          </a:p>
          <a:p>
            <a:r>
              <a:rPr lang="zh-CN" altLang="zh-CN" dirty="0" smtClean="0"/>
              <a:t>的</a:t>
            </a:r>
            <a:r>
              <a:rPr lang="zh-CN" altLang="zh-CN" dirty="0"/>
              <a:t>电力用于空调及雨刷会导致</a:t>
            </a:r>
            <a:r>
              <a:rPr lang="en-US" altLang="zh-CN" dirty="0"/>
              <a:t> DC/DC </a:t>
            </a:r>
            <a:r>
              <a:rPr lang="zh-CN" altLang="zh-CN" dirty="0"/>
              <a:t>转换器的尺寸增大，从而使整体成本增加。另外，铅酸蓄电池便宜，</a:t>
            </a:r>
            <a:r>
              <a:rPr lang="zh-CN" altLang="zh-CN" dirty="0" smtClean="0"/>
              <a:t>因此目前</a:t>
            </a:r>
            <a:endParaRPr lang="en-US" altLang="zh-CN" dirty="0" smtClean="0"/>
          </a:p>
          <a:p>
            <a:r>
              <a:rPr lang="zh-CN" altLang="zh-CN" dirty="0" smtClean="0"/>
              <a:t>将</a:t>
            </a:r>
            <a:r>
              <a:rPr lang="zh-CN" altLang="zh-CN" dirty="0"/>
              <a:t>铅酸蓄电池置换成动力蓄电池（锂电池等）还没有成本上的优势。</a:t>
            </a:r>
          </a:p>
        </p:txBody>
      </p:sp>
      <p:sp>
        <p:nvSpPr>
          <p:cNvPr id="7" name="TextBox 6"/>
          <p:cNvSpPr txBox="1"/>
          <p:nvPr/>
        </p:nvSpPr>
        <p:spPr>
          <a:xfrm>
            <a:off x="165948" y="2817464"/>
            <a:ext cx="2577950" cy="400110"/>
          </a:xfrm>
          <a:prstGeom prst="rect">
            <a:avLst/>
          </a:prstGeom>
          <a:noFill/>
        </p:spPr>
        <p:txBody>
          <a:bodyPr wrap="none" rtlCol="0">
            <a:spAutoFit/>
          </a:bodyPr>
          <a:lstStyle/>
          <a:p>
            <a:r>
              <a:rPr lang="zh-CN" altLang="en-US" sz="2000" b="1" dirty="0">
                <a:solidFill>
                  <a:srgbClr val="0070C0"/>
                </a:solidFill>
              </a:rPr>
              <a:t>②确保电源的冗余度</a:t>
            </a:r>
          </a:p>
        </p:txBody>
      </p:sp>
      <p:sp>
        <p:nvSpPr>
          <p:cNvPr id="8" name="TextBox 7"/>
          <p:cNvSpPr txBox="1"/>
          <p:nvPr/>
        </p:nvSpPr>
        <p:spPr>
          <a:xfrm>
            <a:off x="339634" y="3409406"/>
            <a:ext cx="11267828" cy="923330"/>
          </a:xfrm>
          <a:prstGeom prst="rect">
            <a:avLst/>
          </a:prstGeom>
          <a:noFill/>
        </p:spPr>
        <p:txBody>
          <a:bodyPr wrap="none" rtlCol="0">
            <a:spAutoFit/>
          </a:bodyPr>
          <a:lstStyle/>
          <a:p>
            <a:r>
              <a:rPr lang="zh-CN" altLang="en-US" dirty="0" smtClean="0"/>
              <a:t>    铅酸蓄电池</a:t>
            </a:r>
            <a:r>
              <a:rPr lang="zh-CN" altLang="en-US" dirty="0"/>
              <a:t>还有确保向低压供电的冗余度的作用。</a:t>
            </a:r>
            <a:r>
              <a:rPr lang="en-US" altLang="zh-CN" dirty="0"/>
              <a:t>DC/DC </a:t>
            </a:r>
            <a:r>
              <a:rPr lang="zh-CN" altLang="en-US" dirty="0"/>
              <a:t>转换器出现故障停止供电 时如果没有铅酸蓄电池</a:t>
            </a:r>
            <a:r>
              <a:rPr lang="zh-CN" altLang="en-US" dirty="0" smtClean="0"/>
              <a:t>，</a:t>
            </a:r>
            <a:endParaRPr lang="en-US" altLang="zh-CN" dirty="0" smtClean="0"/>
          </a:p>
          <a:p>
            <a:r>
              <a:rPr lang="zh-CN" altLang="en-US" dirty="0" smtClean="0"/>
              <a:t>低压</a:t>
            </a:r>
            <a:r>
              <a:rPr lang="zh-CN" altLang="en-US" dirty="0"/>
              <a:t>电就会立即停止运行，夜间车灯不亮，雨天雨刷停止运行等，就会影响驾驶。如果有铅酸蓄电池，</a:t>
            </a:r>
            <a:r>
              <a:rPr lang="zh-CN" altLang="en-US" dirty="0" smtClean="0"/>
              <a:t>便能够</a:t>
            </a:r>
            <a:endParaRPr lang="en-US" altLang="zh-CN" dirty="0" smtClean="0"/>
          </a:p>
          <a:p>
            <a:r>
              <a:rPr lang="zh-CN" altLang="en-US" dirty="0" smtClean="0"/>
              <a:t>将</a:t>
            </a:r>
            <a:r>
              <a:rPr lang="zh-CN" altLang="en-US" dirty="0"/>
              <a:t>汽车就近开到家里或者修理厂。</a:t>
            </a:r>
          </a:p>
        </p:txBody>
      </p:sp>
      <p:sp>
        <p:nvSpPr>
          <p:cNvPr id="9" name="TextBox 8"/>
          <p:cNvSpPr txBox="1"/>
          <p:nvPr/>
        </p:nvSpPr>
        <p:spPr>
          <a:xfrm>
            <a:off x="-92990" y="4480560"/>
            <a:ext cx="3477234"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2</a:t>
            </a:r>
            <a:r>
              <a:rPr lang="zh-CN" altLang="en-US" sz="2200" b="1" dirty="0">
                <a:solidFill>
                  <a:srgbClr val="0070C0"/>
                </a:solidFill>
              </a:rPr>
              <a:t>）</a:t>
            </a:r>
            <a:r>
              <a:rPr lang="en-US" altLang="zh-CN" sz="2200" b="1" dirty="0">
                <a:solidFill>
                  <a:srgbClr val="0070C0"/>
                </a:solidFill>
              </a:rPr>
              <a:t>12/24V </a:t>
            </a:r>
            <a:r>
              <a:rPr lang="zh-CN" altLang="en-US" sz="2200" b="1" dirty="0">
                <a:solidFill>
                  <a:srgbClr val="0070C0"/>
                </a:solidFill>
              </a:rPr>
              <a:t>电气系统负荷</a:t>
            </a:r>
          </a:p>
        </p:txBody>
      </p:sp>
      <p:sp>
        <p:nvSpPr>
          <p:cNvPr id="10" name="TextBox 9"/>
          <p:cNvSpPr txBox="1"/>
          <p:nvPr/>
        </p:nvSpPr>
        <p:spPr>
          <a:xfrm>
            <a:off x="235131" y="5105995"/>
            <a:ext cx="11892999" cy="923330"/>
          </a:xfrm>
          <a:prstGeom prst="rect">
            <a:avLst/>
          </a:prstGeom>
          <a:noFill/>
        </p:spPr>
        <p:txBody>
          <a:bodyPr wrap="none" rtlCol="0">
            <a:spAutoFit/>
          </a:bodyPr>
          <a:lstStyle/>
          <a:p>
            <a:r>
              <a:rPr lang="zh-CN" altLang="en-US" dirty="0" smtClean="0"/>
              <a:t>       在</a:t>
            </a:r>
            <a:r>
              <a:rPr lang="zh-CN" altLang="en-US" dirty="0"/>
              <a:t>电动汽车上，为了区别</a:t>
            </a:r>
            <a:r>
              <a:rPr lang="en-US" altLang="zh-CN" dirty="0"/>
              <a:t>12V </a:t>
            </a:r>
            <a:r>
              <a:rPr lang="zh-CN" altLang="en-US" dirty="0"/>
              <a:t>电系，我们通常将高于</a:t>
            </a:r>
            <a:r>
              <a:rPr lang="en-US" altLang="zh-CN" dirty="0"/>
              <a:t>60V </a:t>
            </a:r>
            <a:r>
              <a:rPr lang="zh-CN" altLang="en-US" dirty="0"/>
              <a:t>的直流电压称为高压（这与工业用电和特种产品对高</a:t>
            </a:r>
            <a:r>
              <a:rPr lang="zh-CN" altLang="en-US" dirty="0" smtClean="0"/>
              <a:t>、</a:t>
            </a:r>
            <a:endParaRPr lang="en-US" altLang="zh-CN" dirty="0" smtClean="0"/>
          </a:p>
          <a:p>
            <a:r>
              <a:rPr lang="zh-CN" altLang="en-US" dirty="0" smtClean="0"/>
              <a:t>低压</a:t>
            </a:r>
            <a:r>
              <a:rPr lang="zh-CN" altLang="en-US" dirty="0"/>
              <a:t>的电压界定是完全不同的）汽油车通常电气采用 </a:t>
            </a:r>
            <a:r>
              <a:rPr lang="en-US" altLang="zh-CN" dirty="0"/>
              <a:t>12V </a:t>
            </a:r>
            <a:r>
              <a:rPr lang="zh-CN" altLang="en-US" dirty="0"/>
              <a:t>供电，所以 </a:t>
            </a:r>
            <a:r>
              <a:rPr lang="en-US" altLang="zh-CN" dirty="0"/>
              <a:t>DC/DC </a:t>
            </a:r>
            <a:r>
              <a:rPr lang="zh-CN" altLang="en-US" dirty="0"/>
              <a:t>降压输出发电机发电时的 </a:t>
            </a:r>
            <a:r>
              <a:rPr lang="en-US" altLang="zh-CN" dirty="0"/>
              <a:t>14V</a:t>
            </a:r>
            <a:r>
              <a:rPr lang="zh-CN" altLang="en-US" dirty="0"/>
              <a:t>，</a:t>
            </a:r>
            <a:r>
              <a:rPr lang="zh-CN" altLang="en-US" dirty="0" smtClean="0"/>
              <a:t>对于</a:t>
            </a:r>
            <a:r>
              <a:rPr lang="en-US" altLang="zh-CN" dirty="0"/>
              <a:t>24V </a:t>
            </a:r>
            <a:endParaRPr lang="en-US" altLang="zh-CN" dirty="0" smtClean="0"/>
          </a:p>
          <a:p>
            <a:r>
              <a:rPr lang="zh-CN" altLang="en-US" dirty="0" smtClean="0"/>
              <a:t>电气系统</a:t>
            </a:r>
            <a:r>
              <a:rPr lang="zh-CN" altLang="en-US" dirty="0"/>
              <a:t>的柴油车要降压为 </a:t>
            </a:r>
            <a:r>
              <a:rPr lang="en-US" altLang="zh-CN" dirty="0"/>
              <a:t>28V</a:t>
            </a:r>
            <a:r>
              <a:rPr lang="zh-CN" altLang="en-US" dirty="0"/>
              <a:t>。</a:t>
            </a:r>
          </a:p>
        </p:txBody>
      </p:sp>
    </p:spTree>
    <p:extLst>
      <p:ext uri="{BB962C8B-B14F-4D97-AF65-F5344CB8AC3E}">
        <p14:creationId xmlns:p14="http://schemas.microsoft.com/office/powerpoint/2010/main" val="64417670"/>
      </p:ext>
    </p:extLst>
  </p:cSld>
  <p:clrMapOvr>
    <a:masterClrMapping/>
  </p:clrMapOvr>
  <p:transition spd="slow">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175657"/>
            <a:ext cx="11665373" cy="646331"/>
          </a:xfrm>
          <a:prstGeom prst="rect">
            <a:avLst/>
          </a:prstGeom>
          <a:noFill/>
        </p:spPr>
        <p:txBody>
          <a:bodyPr wrap="none" rtlCol="0">
            <a:spAutoFit/>
          </a:bodyPr>
          <a:lstStyle/>
          <a:p>
            <a:r>
              <a:rPr lang="zh-CN" altLang="en-US" dirty="0" smtClean="0"/>
              <a:t>       电动汽车</a:t>
            </a:r>
            <a:r>
              <a:rPr lang="zh-CN" altLang="en-US" dirty="0"/>
              <a:t>电气系统的能量消耗比燃油车大得多，各种辅助子系统的功耗如表 </a:t>
            </a:r>
            <a:r>
              <a:rPr lang="en-US" altLang="zh-CN" dirty="0">
                <a:solidFill>
                  <a:srgbClr val="0070C0"/>
                </a:solidFill>
              </a:rPr>
              <a:t>3-3-1</a:t>
            </a:r>
            <a:r>
              <a:rPr lang="zh-CN" altLang="en-US" dirty="0"/>
              <a:t>所示从表中可以看出，</a:t>
            </a:r>
            <a:r>
              <a:rPr lang="zh-CN" altLang="en-US" dirty="0" smtClean="0"/>
              <a:t>空调器</a:t>
            </a:r>
            <a:endParaRPr lang="en-US" altLang="zh-CN" dirty="0" smtClean="0"/>
          </a:p>
          <a:p>
            <a:r>
              <a:rPr lang="zh-CN" altLang="en-US" dirty="0" smtClean="0"/>
              <a:t>是</a:t>
            </a:r>
            <a:r>
              <a:rPr lang="zh-CN" altLang="en-US" dirty="0"/>
              <a:t>电动汽车辅助子系统中功耗最大的子系统，它的功耗占所有辅助子系统功耗的 </a:t>
            </a:r>
            <a:r>
              <a:rPr lang="en-US" altLang="zh-CN" dirty="0"/>
              <a:t>60%</a:t>
            </a:r>
            <a:r>
              <a:rPr lang="zh-CN" altLang="en-US" dirty="0"/>
              <a:t>～</a:t>
            </a:r>
            <a:r>
              <a:rPr lang="en-US" altLang="zh-CN" dirty="0"/>
              <a:t>75%</a:t>
            </a:r>
            <a:r>
              <a:rPr lang="zh-CN" altLang="en-US" dirty="0"/>
              <a:t>。</a:t>
            </a:r>
          </a:p>
        </p:txBody>
      </p:sp>
      <p:sp>
        <p:nvSpPr>
          <p:cNvPr id="3" name="TextBox 2"/>
          <p:cNvSpPr txBox="1"/>
          <p:nvPr/>
        </p:nvSpPr>
        <p:spPr>
          <a:xfrm>
            <a:off x="2535483" y="1995046"/>
            <a:ext cx="3275256" cy="369332"/>
          </a:xfrm>
          <a:prstGeom prst="rect">
            <a:avLst/>
          </a:prstGeom>
          <a:noFill/>
        </p:spPr>
        <p:txBody>
          <a:bodyPr wrap="none" rtlCol="0">
            <a:spAutoFit/>
          </a:bodyPr>
          <a:lstStyle/>
          <a:p>
            <a:r>
              <a:rPr lang="zh-CN" altLang="en-US" dirty="0"/>
              <a:t>表 </a:t>
            </a:r>
            <a:r>
              <a:rPr lang="en-US" altLang="zh-CN" dirty="0"/>
              <a:t>3-3-1</a:t>
            </a:r>
            <a:r>
              <a:rPr lang="zh-CN" altLang="en-US" dirty="0"/>
              <a:t>汽车用电负荷 </a:t>
            </a:r>
            <a:r>
              <a:rPr lang="en-US" altLang="zh-CN" dirty="0"/>
              <a:t>12V </a:t>
            </a:r>
            <a:r>
              <a:rPr lang="zh-CN" altLang="en-US" dirty="0"/>
              <a:t>系统</a:t>
            </a:r>
          </a:p>
        </p:txBody>
      </p:sp>
      <p:graphicFrame>
        <p:nvGraphicFramePr>
          <p:cNvPr id="7" name="表格 6"/>
          <p:cNvGraphicFramePr>
            <a:graphicFrameLocks noGrp="1"/>
          </p:cNvGraphicFramePr>
          <p:nvPr>
            <p:extLst>
              <p:ext uri="{D42A27DB-BD31-4B8C-83A1-F6EECF244321}">
                <p14:modId xmlns:p14="http://schemas.microsoft.com/office/powerpoint/2010/main" val="643778867"/>
              </p:ext>
            </p:extLst>
          </p:nvPr>
        </p:nvGraphicFramePr>
        <p:xfrm>
          <a:off x="0" y="2521130"/>
          <a:ext cx="8660673" cy="3265714"/>
        </p:xfrm>
        <a:graphic>
          <a:graphicData uri="http://schemas.openxmlformats.org/drawingml/2006/table">
            <a:tbl>
              <a:tblPr firstRow="1" firstCol="1" bandRow="1"/>
              <a:tblGrid>
                <a:gridCol w="1694593"/>
                <a:gridCol w="1114782"/>
                <a:gridCol w="1346288"/>
                <a:gridCol w="2169079"/>
                <a:gridCol w="1334818"/>
                <a:gridCol w="1001113"/>
              </a:tblGrid>
              <a:tr h="494806">
                <a:tc>
                  <a:txBody>
                    <a:bodyPr/>
                    <a:lstStyle/>
                    <a:p>
                      <a:pPr algn="ctr">
                        <a:spcAft>
                          <a:spcPts val="0"/>
                        </a:spcAft>
                      </a:pPr>
                      <a:r>
                        <a:rPr lang="zh-CN" sz="1000" kern="0">
                          <a:solidFill>
                            <a:srgbClr val="232526"/>
                          </a:solidFill>
                          <a:effectLst/>
                          <a:latin typeface="Calibri"/>
                          <a:ea typeface="宋体"/>
                          <a:cs typeface="宋体"/>
                        </a:rPr>
                        <a:t>辅助子系统</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工作状态</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功耗／</a:t>
                      </a:r>
                      <a:r>
                        <a:rPr lang="en-US" sz="1000" kern="0">
                          <a:solidFill>
                            <a:srgbClr val="232526"/>
                          </a:solidFill>
                          <a:effectLst/>
                          <a:latin typeface="Calibri"/>
                          <a:ea typeface="宋体"/>
                          <a:cs typeface="宋体"/>
                        </a:rPr>
                        <a:t>W</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辅助子系统</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工作状态</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功耗／</a:t>
                      </a:r>
                      <a:r>
                        <a:rPr lang="en-US" sz="1000" kern="0">
                          <a:solidFill>
                            <a:srgbClr val="232526"/>
                          </a:solidFill>
                          <a:effectLst/>
                          <a:latin typeface="Calibri"/>
                          <a:ea typeface="宋体"/>
                          <a:cs typeface="宋体"/>
                        </a:rPr>
                        <a:t>W</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空调器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2000-4000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仪表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30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收音机</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20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停车、转向、车内灯</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断续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50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接触器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20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动力转向系统</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400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驱动控制器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150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液压或气动制动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1500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能量管理系统</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150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电动汽车窗</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断续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80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车头灯和尾灯</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120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车窗化霜器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250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844">
                <a:tc>
                  <a:txBody>
                    <a:bodyPr/>
                    <a:lstStyle/>
                    <a:p>
                      <a:pPr algn="ctr">
                        <a:spcAft>
                          <a:spcPts val="0"/>
                        </a:spcAft>
                      </a:pPr>
                      <a:r>
                        <a:rPr lang="zh-CN" sz="1000" kern="0">
                          <a:solidFill>
                            <a:srgbClr val="232526"/>
                          </a:solidFill>
                          <a:effectLst/>
                          <a:latin typeface="Calibri"/>
                          <a:ea typeface="宋体"/>
                          <a:cs typeface="宋体"/>
                        </a:rPr>
                        <a:t>喇叭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断续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a:solidFill>
                            <a:srgbClr val="232526"/>
                          </a:solidFill>
                          <a:effectLst/>
                          <a:latin typeface="宋体"/>
                          <a:ea typeface="宋体"/>
                          <a:cs typeface="宋体"/>
                        </a:rPr>
                        <a:t>1O</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雨刮器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000" kern="0">
                          <a:solidFill>
                            <a:srgbClr val="232526"/>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0" dirty="0">
                          <a:solidFill>
                            <a:srgbClr val="232526"/>
                          </a:solidFill>
                          <a:effectLst/>
                          <a:latin typeface="宋体"/>
                          <a:ea typeface="宋体"/>
                          <a:cs typeface="宋体"/>
                        </a:rPr>
                        <a:t>40</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265337" y="6029325"/>
            <a:ext cx="9187130" cy="646331"/>
          </a:xfrm>
          <a:prstGeom prst="rect">
            <a:avLst/>
          </a:prstGeom>
          <a:noFill/>
        </p:spPr>
        <p:txBody>
          <a:bodyPr wrap="none" rtlCol="0">
            <a:spAutoFit/>
          </a:bodyPr>
          <a:lstStyle/>
          <a:p>
            <a:r>
              <a:rPr lang="en-US" altLang="zh-CN" dirty="0"/>
              <a:t>DC/DC </a:t>
            </a:r>
            <a:r>
              <a:rPr lang="zh-CN" altLang="en-US" dirty="0"/>
              <a:t>转换器的优化容量</a:t>
            </a:r>
            <a:r>
              <a:rPr lang="zh-CN" altLang="en-US" dirty="0" smtClean="0"/>
              <a:t>：</a:t>
            </a:r>
            <a:endParaRPr lang="en-US" altLang="zh-CN" dirty="0" smtClean="0"/>
          </a:p>
          <a:p>
            <a:r>
              <a:rPr lang="zh-CN" altLang="en-US" dirty="0" smtClean="0"/>
              <a:t>优化</a:t>
            </a:r>
            <a:r>
              <a:rPr lang="zh-CN" altLang="en-US" dirty="0"/>
              <a:t>容量表示电池的充电和放电过程能够相互平衡，而且辅助蓄电池一直保持满充状态。</a:t>
            </a:r>
          </a:p>
        </p:txBody>
      </p:sp>
    </p:spTree>
    <p:extLst>
      <p:ext uri="{BB962C8B-B14F-4D97-AF65-F5344CB8AC3E}">
        <p14:creationId xmlns:p14="http://schemas.microsoft.com/office/powerpoint/2010/main" val="64417670"/>
      </p:ext>
    </p:extLst>
  </p:cSld>
  <p:clrMapOvr>
    <a:masterClrMapping/>
  </p:clrMapOvr>
  <p:transition spd="slow">
    <p:strips dir="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1947" y="1188720"/>
            <a:ext cx="2595582" cy="430887"/>
          </a:xfrm>
          <a:prstGeom prst="rect">
            <a:avLst/>
          </a:prstGeom>
          <a:noFill/>
        </p:spPr>
        <p:txBody>
          <a:bodyPr wrap="none" rtlCol="0">
            <a:spAutoFit/>
          </a:bodyPr>
          <a:lstStyle/>
          <a:p>
            <a:r>
              <a:rPr lang="zh-CN" altLang="en-US" sz="2200" b="1" dirty="0" smtClean="0">
                <a:solidFill>
                  <a:srgbClr val="0070C0"/>
                </a:solidFill>
              </a:rPr>
              <a:t>（</a:t>
            </a:r>
            <a:r>
              <a:rPr lang="en-US" altLang="zh-CN" sz="2200" b="1" dirty="0">
                <a:solidFill>
                  <a:srgbClr val="0070C0"/>
                </a:solidFill>
              </a:rPr>
              <a:t>3</a:t>
            </a:r>
            <a:r>
              <a:rPr lang="zh-CN" altLang="en-US" sz="2200" b="1" dirty="0">
                <a:solidFill>
                  <a:srgbClr val="0070C0"/>
                </a:solidFill>
              </a:rPr>
              <a:t>）高压用电负荷</a:t>
            </a:r>
          </a:p>
        </p:txBody>
      </p:sp>
      <p:sp>
        <p:nvSpPr>
          <p:cNvPr id="10" name="TextBox 9"/>
          <p:cNvSpPr txBox="1"/>
          <p:nvPr/>
        </p:nvSpPr>
        <p:spPr>
          <a:xfrm>
            <a:off x="339635" y="1683323"/>
            <a:ext cx="11307904" cy="369332"/>
          </a:xfrm>
          <a:prstGeom prst="rect">
            <a:avLst/>
          </a:prstGeom>
          <a:noFill/>
        </p:spPr>
        <p:txBody>
          <a:bodyPr wrap="none" rtlCol="0">
            <a:spAutoFit/>
          </a:bodyPr>
          <a:lstStyle/>
          <a:p>
            <a:r>
              <a:rPr lang="zh-CN" altLang="en-US" dirty="0"/>
              <a:t>除了驱动汽车的电机以外，对于那些大功率（比如功率超过</a:t>
            </a:r>
            <a:r>
              <a:rPr lang="en-US" altLang="zh-CN" dirty="0"/>
              <a:t>1 kW</a:t>
            </a:r>
            <a:r>
              <a:rPr lang="zh-CN" altLang="en-US" dirty="0"/>
              <a:t>）的设备通常采用高压供电，如表</a:t>
            </a:r>
            <a:r>
              <a:rPr lang="en-US" altLang="zh-CN" dirty="0"/>
              <a:t>3-3-2</a:t>
            </a:r>
            <a:r>
              <a:rPr lang="zh-CN" altLang="en-US" dirty="0"/>
              <a:t>所</a:t>
            </a:r>
            <a:r>
              <a:rPr lang="zh-CN" altLang="en-US" dirty="0" smtClean="0"/>
              <a:t>示</a:t>
            </a:r>
            <a:r>
              <a:rPr lang="zh-CN" altLang="en-US" dirty="0"/>
              <a:t>。</a:t>
            </a:r>
          </a:p>
        </p:txBody>
      </p:sp>
      <p:sp>
        <p:nvSpPr>
          <p:cNvPr id="11" name="TextBox 10"/>
          <p:cNvSpPr txBox="1"/>
          <p:nvPr/>
        </p:nvSpPr>
        <p:spPr>
          <a:xfrm>
            <a:off x="2168432" y="2299063"/>
            <a:ext cx="2807179" cy="369332"/>
          </a:xfrm>
          <a:prstGeom prst="rect">
            <a:avLst/>
          </a:prstGeom>
          <a:noFill/>
        </p:spPr>
        <p:txBody>
          <a:bodyPr wrap="none" rtlCol="0">
            <a:spAutoFit/>
          </a:bodyPr>
          <a:lstStyle/>
          <a:p>
            <a:r>
              <a:rPr lang="zh-CN" altLang="en-US" dirty="0"/>
              <a:t>表 </a:t>
            </a:r>
            <a:r>
              <a:rPr lang="en-US" altLang="zh-CN" dirty="0"/>
              <a:t>3-3-2</a:t>
            </a:r>
            <a:r>
              <a:rPr lang="zh-CN" altLang="en-US" dirty="0"/>
              <a:t>汽车高压用电负荷</a:t>
            </a:r>
          </a:p>
        </p:txBody>
      </p:sp>
      <p:graphicFrame>
        <p:nvGraphicFramePr>
          <p:cNvPr id="12" name="表格 11"/>
          <p:cNvGraphicFramePr>
            <a:graphicFrameLocks noGrp="1"/>
          </p:cNvGraphicFramePr>
          <p:nvPr>
            <p:extLst>
              <p:ext uri="{D42A27DB-BD31-4B8C-83A1-F6EECF244321}">
                <p14:modId xmlns:p14="http://schemas.microsoft.com/office/powerpoint/2010/main" val="4281331541"/>
              </p:ext>
            </p:extLst>
          </p:nvPr>
        </p:nvGraphicFramePr>
        <p:xfrm>
          <a:off x="55164" y="2865970"/>
          <a:ext cx="7698202" cy="2334680"/>
        </p:xfrm>
        <a:graphic>
          <a:graphicData uri="http://schemas.openxmlformats.org/drawingml/2006/table">
            <a:tbl>
              <a:tblPr firstRow="1" firstCol="1" bandRow="1"/>
              <a:tblGrid>
                <a:gridCol w="4205879"/>
                <a:gridCol w="1582459"/>
                <a:gridCol w="1909864"/>
              </a:tblGrid>
              <a:tr h="466936">
                <a:tc>
                  <a:txBody>
                    <a:bodyPr/>
                    <a:lstStyle/>
                    <a:p>
                      <a:pPr algn="ctr">
                        <a:spcAft>
                          <a:spcPts val="0"/>
                        </a:spcAft>
                      </a:pPr>
                      <a:r>
                        <a:rPr lang="zh-CN" sz="1100" kern="0" dirty="0">
                          <a:solidFill>
                            <a:srgbClr val="000000"/>
                          </a:solidFill>
                          <a:effectLst/>
                          <a:latin typeface="Calibri"/>
                          <a:ea typeface="宋体"/>
                          <a:cs typeface="宋体"/>
                        </a:rPr>
                        <a:t>高压用电负荷</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工作状态</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功耗</a:t>
                      </a:r>
                      <a:r>
                        <a:rPr lang="en-US" sz="1100" kern="0">
                          <a:solidFill>
                            <a:srgbClr val="000000"/>
                          </a:solidFill>
                          <a:effectLst/>
                          <a:latin typeface="Calibri"/>
                          <a:ea typeface="宋体"/>
                          <a:cs typeface="宋体"/>
                        </a:rPr>
                        <a:t>/kW</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936">
                <a:tc>
                  <a:txBody>
                    <a:bodyPr/>
                    <a:lstStyle/>
                    <a:p>
                      <a:pPr algn="ctr">
                        <a:spcAft>
                          <a:spcPts val="0"/>
                        </a:spcAft>
                      </a:pPr>
                      <a:r>
                        <a:rPr lang="zh-CN" sz="1100" kern="0">
                          <a:solidFill>
                            <a:srgbClr val="000000"/>
                          </a:solidFill>
                          <a:effectLst/>
                          <a:latin typeface="Calibri"/>
                          <a:ea typeface="宋体"/>
                          <a:cs typeface="宋体"/>
                        </a:rPr>
                        <a:t>电动空调压缩机</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3.0</a:t>
                      </a:r>
                      <a:r>
                        <a:rPr lang="zh-CN" sz="1100" kern="0">
                          <a:solidFill>
                            <a:srgbClr val="000000"/>
                          </a:solidFill>
                          <a:effectLst/>
                          <a:latin typeface="Calibri"/>
                          <a:ea typeface="宋体"/>
                          <a:cs typeface="宋体"/>
                        </a:rPr>
                        <a:t>～</a:t>
                      </a:r>
                      <a:r>
                        <a:rPr lang="en-US" sz="1100" kern="0">
                          <a:solidFill>
                            <a:srgbClr val="000000"/>
                          </a:solidFill>
                          <a:effectLst/>
                          <a:latin typeface="Calibri"/>
                          <a:ea typeface="宋体"/>
                          <a:cs typeface="宋体"/>
                        </a:rPr>
                        <a:t>5.0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936">
                <a:tc>
                  <a:txBody>
                    <a:bodyPr/>
                    <a:lstStyle/>
                    <a:p>
                      <a:pPr algn="ctr">
                        <a:spcAft>
                          <a:spcPts val="0"/>
                        </a:spcAft>
                      </a:pPr>
                      <a:r>
                        <a:rPr lang="zh-CN" sz="1100" kern="0">
                          <a:solidFill>
                            <a:srgbClr val="000000"/>
                          </a:solidFill>
                          <a:effectLst/>
                          <a:latin typeface="Calibri"/>
                          <a:ea typeface="宋体"/>
                          <a:cs typeface="宋体"/>
                        </a:rPr>
                        <a:t>客车气压制动电动空气压缩机</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1.5</a:t>
                      </a:r>
                      <a:r>
                        <a:rPr lang="zh-CN" sz="1100" kern="0">
                          <a:solidFill>
                            <a:srgbClr val="000000"/>
                          </a:solidFill>
                          <a:effectLst/>
                          <a:latin typeface="Calibri"/>
                          <a:ea typeface="宋体"/>
                          <a:cs typeface="宋体"/>
                        </a:rPr>
                        <a:t>～</a:t>
                      </a:r>
                      <a:r>
                        <a:rPr lang="en-US" sz="1100" kern="0">
                          <a:solidFill>
                            <a:srgbClr val="000000"/>
                          </a:solidFill>
                          <a:effectLst/>
                          <a:latin typeface="Calibri"/>
                          <a:ea typeface="宋体"/>
                          <a:cs typeface="宋体"/>
                        </a:rPr>
                        <a:t>2.0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936">
                <a:tc>
                  <a:txBody>
                    <a:bodyPr/>
                    <a:lstStyle/>
                    <a:p>
                      <a:pPr algn="ctr">
                        <a:spcAft>
                          <a:spcPts val="0"/>
                        </a:spcAft>
                      </a:pPr>
                      <a:r>
                        <a:rPr lang="zh-CN" sz="1100" kern="0">
                          <a:solidFill>
                            <a:srgbClr val="000000"/>
                          </a:solidFill>
                          <a:effectLst/>
                          <a:latin typeface="Calibri"/>
                          <a:ea typeface="宋体"/>
                          <a:cs typeface="宋体"/>
                        </a:rPr>
                        <a:t>纯电动汽车暖风</a:t>
                      </a:r>
                      <a:r>
                        <a:rPr lang="en-US" sz="1100" kern="0">
                          <a:solidFill>
                            <a:srgbClr val="000000"/>
                          </a:solidFill>
                          <a:effectLst/>
                          <a:latin typeface="Calibri"/>
                          <a:ea typeface="宋体"/>
                          <a:cs typeface="宋体"/>
                        </a:rPr>
                        <a:t>PTC</a:t>
                      </a:r>
                      <a:r>
                        <a:rPr lang="zh-CN" sz="1100" kern="0">
                          <a:solidFill>
                            <a:srgbClr val="000000"/>
                          </a:solidFill>
                          <a:effectLst/>
                          <a:latin typeface="Calibri"/>
                          <a:ea typeface="宋体"/>
                          <a:cs typeface="宋体"/>
                        </a:rPr>
                        <a:t>加热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1.5</a:t>
                      </a:r>
                      <a:r>
                        <a:rPr lang="zh-CN" sz="1100" kern="0">
                          <a:solidFill>
                            <a:srgbClr val="000000"/>
                          </a:solidFill>
                          <a:effectLst/>
                          <a:latin typeface="Calibri"/>
                          <a:ea typeface="宋体"/>
                          <a:cs typeface="宋体"/>
                        </a:rPr>
                        <a:t>～</a:t>
                      </a:r>
                      <a:r>
                        <a:rPr lang="en-US" sz="1100" kern="0">
                          <a:solidFill>
                            <a:srgbClr val="000000"/>
                          </a:solidFill>
                          <a:effectLst/>
                          <a:latin typeface="Calibri"/>
                          <a:ea typeface="宋体"/>
                          <a:cs typeface="宋体"/>
                        </a:rPr>
                        <a:t>2.0</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936">
                <a:tc>
                  <a:txBody>
                    <a:bodyPr/>
                    <a:lstStyle/>
                    <a:p>
                      <a:pPr algn="ctr">
                        <a:spcAft>
                          <a:spcPts val="0"/>
                        </a:spcAft>
                      </a:pPr>
                      <a:r>
                        <a:rPr lang="en-US" sz="1100" kern="0" dirty="0">
                          <a:solidFill>
                            <a:srgbClr val="000000"/>
                          </a:solidFill>
                          <a:effectLst/>
                          <a:latin typeface="宋体"/>
                          <a:ea typeface="宋体"/>
                          <a:cs typeface="宋体"/>
                        </a:rPr>
                        <a:t>12/24V DC/DC</a:t>
                      </a:r>
                      <a:r>
                        <a:rPr lang="zh-CN" sz="1100" kern="0" dirty="0">
                          <a:solidFill>
                            <a:srgbClr val="000000"/>
                          </a:solidFill>
                          <a:effectLst/>
                          <a:latin typeface="Calibri"/>
                          <a:ea typeface="宋体"/>
                          <a:cs typeface="宋体"/>
                        </a:rPr>
                        <a:t>转换器</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连续</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dirty="0">
                          <a:solidFill>
                            <a:srgbClr val="000000"/>
                          </a:solidFill>
                          <a:effectLst/>
                          <a:latin typeface="宋体"/>
                          <a:ea typeface="宋体"/>
                          <a:cs typeface="宋体"/>
                        </a:rPr>
                        <a:t>1.5</a:t>
                      </a:r>
                      <a:r>
                        <a:rPr lang="zh-CN" sz="1100" kern="0" dirty="0">
                          <a:solidFill>
                            <a:srgbClr val="000000"/>
                          </a:solidFill>
                          <a:effectLst/>
                          <a:latin typeface="Calibri"/>
                          <a:ea typeface="宋体"/>
                          <a:cs typeface="宋体"/>
                        </a:rPr>
                        <a:t>～</a:t>
                      </a:r>
                      <a:r>
                        <a:rPr lang="en-US" sz="1100" kern="0" dirty="0">
                          <a:solidFill>
                            <a:srgbClr val="000000"/>
                          </a:solidFill>
                          <a:effectLst/>
                          <a:latin typeface="Calibri"/>
                          <a:ea typeface="宋体"/>
                          <a:cs typeface="宋体"/>
                        </a:rPr>
                        <a:t>2.0</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43940217"/>
      </p:ext>
    </p:extLst>
  </p:cSld>
  <p:clrMapOvr>
    <a:masterClrMapping/>
  </p:clrMapOvr>
  <p:transition spd="slow">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1214845"/>
            <a:ext cx="2826415" cy="461665"/>
          </a:xfrm>
          <a:prstGeom prst="rect">
            <a:avLst/>
          </a:prstGeom>
          <a:noFill/>
        </p:spPr>
        <p:txBody>
          <a:bodyPr wrap="none" rtlCol="0">
            <a:spAutoFit/>
          </a:bodyPr>
          <a:lstStyle/>
          <a:p>
            <a:r>
              <a:rPr lang="en-US" altLang="zh-CN" sz="2400" b="1" dirty="0" smtClean="0">
                <a:solidFill>
                  <a:srgbClr val="0070C0"/>
                </a:solidFill>
              </a:rPr>
              <a:t>4.DC/DC </a:t>
            </a:r>
            <a:r>
              <a:rPr lang="zh-CN" altLang="en-US" sz="2400" b="1" dirty="0">
                <a:solidFill>
                  <a:srgbClr val="0070C0"/>
                </a:solidFill>
              </a:rPr>
              <a:t>转换器原理</a:t>
            </a:r>
          </a:p>
        </p:txBody>
      </p:sp>
      <p:sp>
        <p:nvSpPr>
          <p:cNvPr id="2" name="TextBox 1"/>
          <p:cNvSpPr txBox="1"/>
          <p:nvPr/>
        </p:nvSpPr>
        <p:spPr>
          <a:xfrm>
            <a:off x="169817" y="1715698"/>
            <a:ext cx="11557972" cy="1200329"/>
          </a:xfrm>
          <a:prstGeom prst="rect">
            <a:avLst/>
          </a:prstGeom>
          <a:noFill/>
        </p:spPr>
        <p:txBody>
          <a:bodyPr wrap="none" rtlCol="0">
            <a:spAutoFit/>
          </a:bodyPr>
          <a:lstStyle/>
          <a:p>
            <a:r>
              <a:rPr lang="en-US" altLang="zh-CN" dirty="0" smtClean="0"/>
              <a:t>      </a:t>
            </a:r>
            <a:r>
              <a:rPr lang="zh-CN" altLang="zh-CN" dirty="0" smtClean="0"/>
              <a:t>实现</a:t>
            </a:r>
            <a:r>
              <a:rPr lang="zh-CN" altLang="zh-CN" dirty="0"/>
              <a:t>降压的 </a:t>
            </a:r>
            <a:r>
              <a:rPr lang="en-US" altLang="zh-CN" dirty="0"/>
              <a:t>DC/DC </a:t>
            </a:r>
            <a:r>
              <a:rPr lang="zh-CN" altLang="zh-CN" dirty="0"/>
              <a:t>转换器的主电路结构有很多，其中</a:t>
            </a:r>
            <a:r>
              <a:rPr lang="en-US" altLang="zh-CN" dirty="0"/>
              <a:t> BUCK</a:t>
            </a:r>
            <a:r>
              <a:rPr lang="zh-CN" altLang="zh-CN" dirty="0"/>
              <a:t>型 </a:t>
            </a:r>
            <a:r>
              <a:rPr lang="en-US" altLang="zh-CN" dirty="0"/>
              <a:t>DC/DC </a:t>
            </a:r>
            <a:r>
              <a:rPr lang="zh-CN" altLang="zh-CN" dirty="0"/>
              <a:t>转换器以其结构简单、转换效率高等</a:t>
            </a:r>
            <a:r>
              <a:rPr lang="zh-CN" altLang="zh-CN" dirty="0" smtClean="0"/>
              <a:t>特点</a:t>
            </a:r>
            <a:endParaRPr lang="en-US" altLang="zh-CN" dirty="0" smtClean="0"/>
          </a:p>
          <a:p>
            <a:r>
              <a:rPr lang="zh-CN" altLang="zh-CN" dirty="0" smtClean="0"/>
              <a:t>成为</a:t>
            </a:r>
            <a:r>
              <a:rPr lang="zh-CN" altLang="zh-CN" dirty="0"/>
              <a:t>首选的 </a:t>
            </a:r>
            <a:r>
              <a:rPr lang="en-US" altLang="zh-CN" dirty="0"/>
              <a:t>DC/DC </a:t>
            </a:r>
            <a:r>
              <a:rPr lang="zh-CN" altLang="zh-CN" dirty="0"/>
              <a:t>转换电路拓扑结构之一</a:t>
            </a:r>
            <a:r>
              <a:rPr lang="zh-CN" altLang="zh-CN" dirty="0" smtClean="0"/>
              <a:t>。</a:t>
            </a:r>
            <a:r>
              <a:rPr lang="en-US" altLang="zh-CN" dirty="0" smtClean="0"/>
              <a:t>DC/DC</a:t>
            </a:r>
            <a:r>
              <a:rPr lang="zh-CN" altLang="zh-CN" dirty="0"/>
              <a:t>转换器一般由控制芯片、电感线圈、二极管、三极管、</a:t>
            </a:r>
            <a:r>
              <a:rPr lang="zh-CN" altLang="zh-CN" dirty="0" smtClean="0"/>
              <a:t>电容器</a:t>
            </a:r>
            <a:endParaRPr lang="en-US" altLang="zh-CN" dirty="0" smtClean="0"/>
          </a:p>
          <a:p>
            <a:r>
              <a:rPr lang="zh-CN" altLang="zh-CN" dirty="0" smtClean="0"/>
              <a:t>构成</a:t>
            </a:r>
            <a:r>
              <a:rPr lang="zh-CN" altLang="zh-CN" dirty="0"/>
              <a:t>。基本</a:t>
            </a:r>
            <a:r>
              <a:rPr lang="en-US" altLang="zh-CN" dirty="0"/>
              <a:t> BUCK</a:t>
            </a:r>
            <a:r>
              <a:rPr lang="zh-CN" altLang="zh-CN" dirty="0"/>
              <a:t>型</a:t>
            </a:r>
            <a:r>
              <a:rPr lang="en-US" altLang="zh-CN" dirty="0"/>
              <a:t> DC/DC </a:t>
            </a:r>
            <a:r>
              <a:rPr lang="zh-CN" altLang="zh-CN" dirty="0"/>
              <a:t>电路的原理图</a:t>
            </a:r>
            <a:r>
              <a:rPr lang="zh-CN" altLang="zh-CN" dirty="0" smtClean="0"/>
              <a:t>如图</a:t>
            </a:r>
            <a:r>
              <a:rPr lang="en-US" altLang="zh-CN" dirty="0">
                <a:solidFill>
                  <a:srgbClr val="0070C0"/>
                </a:solidFill>
              </a:rPr>
              <a:t>3-3-1</a:t>
            </a:r>
            <a:r>
              <a:rPr lang="zh-CN" altLang="zh-CN" dirty="0"/>
              <a:t>所示，</a:t>
            </a:r>
            <a:r>
              <a:rPr lang="en-US" altLang="zh-CN" dirty="0" err="1"/>
              <a:t>U</a:t>
            </a:r>
            <a:r>
              <a:rPr lang="en-US" altLang="zh-CN" baseline="-25000" dirty="0" err="1"/>
              <a:t>in</a:t>
            </a:r>
            <a:r>
              <a:rPr lang="zh-CN" altLang="zh-CN" dirty="0"/>
              <a:t>是输入电压，</a:t>
            </a:r>
            <a:r>
              <a:rPr lang="en-US" altLang="zh-CN" dirty="0" err="1"/>
              <a:t>U</a:t>
            </a:r>
            <a:r>
              <a:rPr lang="en-US" altLang="zh-CN" baseline="-25000" dirty="0" err="1"/>
              <a:t>o</a:t>
            </a:r>
            <a:r>
              <a:rPr lang="zh-CN" altLang="zh-CN" dirty="0"/>
              <a:t>是输出电压，</a:t>
            </a:r>
            <a:r>
              <a:rPr lang="en-US" altLang="zh-CN" dirty="0" err="1"/>
              <a:t>C</a:t>
            </a:r>
            <a:r>
              <a:rPr lang="en-US" altLang="zh-CN" baseline="-25000" dirty="0" err="1"/>
              <a:t>in</a:t>
            </a:r>
            <a:r>
              <a:rPr lang="zh-CN" altLang="zh-CN" dirty="0"/>
              <a:t>是输入电容，</a:t>
            </a:r>
            <a:r>
              <a:rPr lang="en-US" altLang="zh-CN" dirty="0"/>
              <a:t>S</a:t>
            </a:r>
            <a:r>
              <a:rPr lang="zh-CN" altLang="zh-CN" dirty="0"/>
              <a:t>是主</a:t>
            </a:r>
            <a:r>
              <a:rPr lang="zh-CN" altLang="zh-CN" dirty="0" smtClean="0"/>
              <a:t>功</a:t>
            </a:r>
            <a:endParaRPr lang="en-US" altLang="zh-CN" dirty="0" smtClean="0"/>
          </a:p>
          <a:p>
            <a:r>
              <a:rPr lang="zh-CN" altLang="zh-CN" dirty="0" smtClean="0"/>
              <a:t>率</a:t>
            </a:r>
            <a:r>
              <a:rPr lang="zh-CN" altLang="zh-CN" dirty="0"/>
              <a:t>开关管，</a:t>
            </a:r>
            <a:r>
              <a:rPr lang="en-US" altLang="zh-CN" dirty="0"/>
              <a:t>D</a:t>
            </a:r>
            <a:r>
              <a:rPr lang="zh-CN" altLang="zh-CN" dirty="0"/>
              <a:t>是主功率二极管，</a:t>
            </a:r>
            <a:r>
              <a:rPr lang="en-US" altLang="zh-CN" dirty="0"/>
              <a:t>L</a:t>
            </a:r>
            <a:r>
              <a:rPr lang="zh-CN" altLang="zh-CN" dirty="0"/>
              <a:t>是储能电感。</a:t>
            </a:r>
          </a:p>
        </p:txBody>
      </p:sp>
      <p:pic>
        <p:nvPicPr>
          <p:cNvPr id="8" name="图片 7" descr="C:\Users\xjx\Desktop\MobileFile\新文档 2019-09-07 14.14.37_1.jpg"/>
          <p:cNvPicPr/>
          <p:nvPr/>
        </p:nvPicPr>
        <p:blipFill rotWithShape="1">
          <a:blip r:embed="rId4" cstate="print">
            <a:extLst>
              <a:ext uri="{BEBA8EAE-BF5A-486C-A8C5-ECC9F3942E4B}">
                <a14:imgProps xmlns:a14="http://schemas.microsoft.com/office/drawing/2010/main">
                  <a14:imgLayer r:embed="rId5">
                    <a14:imgEffect>
                      <a14:sharpenSoften amount="25000"/>
                    </a14:imgEffect>
                    <a14:imgEffect>
                      <a14:brightnessContrast bright="40000" contrast="40000"/>
                    </a14:imgEffect>
                  </a14:imgLayer>
                </a14:imgProps>
              </a:ext>
              <a:ext uri="{28A0092B-C50C-407E-A947-70E740481C1C}">
                <a14:useLocalDpi xmlns:a14="http://schemas.microsoft.com/office/drawing/2010/main" val="0"/>
              </a:ext>
            </a:extLst>
          </a:blip>
          <a:srcRect l="6586" t="38102" r="24023" b="31417"/>
          <a:stretch/>
        </p:blipFill>
        <p:spPr bwMode="auto">
          <a:xfrm>
            <a:off x="941116" y="3020530"/>
            <a:ext cx="5616437" cy="2759075"/>
          </a:xfrm>
          <a:prstGeom prst="rect">
            <a:avLst/>
          </a:prstGeom>
          <a:noFill/>
          <a:ln>
            <a:noFill/>
          </a:ln>
          <a:extLst>
            <a:ext uri="{53640926-AAD7-44D8-BBD7-CCE9431645EC}">
              <a14:shadowObscured xmlns:a14="http://schemas.microsoft.com/office/drawing/2010/main"/>
            </a:ext>
          </a:extLst>
        </p:spPr>
      </p:pic>
      <p:sp>
        <p:nvSpPr>
          <p:cNvPr id="3" name="TextBox 2"/>
          <p:cNvSpPr txBox="1"/>
          <p:nvPr/>
        </p:nvSpPr>
        <p:spPr>
          <a:xfrm>
            <a:off x="1907177" y="5964271"/>
            <a:ext cx="3927678" cy="369332"/>
          </a:xfrm>
          <a:prstGeom prst="rect">
            <a:avLst/>
          </a:prstGeom>
          <a:noFill/>
        </p:spPr>
        <p:txBody>
          <a:bodyPr wrap="none" rtlCol="0">
            <a:spAutoFit/>
          </a:bodyPr>
          <a:lstStyle/>
          <a:p>
            <a:r>
              <a:rPr lang="zh-CN" altLang="en-US" dirty="0"/>
              <a:t>图</a:t>
            </a:r>
            <a:r>
              <a:rPr lang="en-US" altLang="zh-CN" dirty="0"/>
              <a:t>3-3-1</a:t>
            </a:r>
            <a:r>
              <a:rPr lang="zh-CN" altLang="en-US" dirty="0"/>
              <a:t>基本</a:t>
            </a:r>
            <a:r>
              <a:rPr lang="en-US" altLang="zh-CN" dirty="0"/>
              <a:t>BUCK</a:t>
            </a:r>
            <a:r>
              <a:rPr lang="zh-CN" altLang="en-US" dirty="0"/>
              <a:t>型 </a:t>
            </a:r>
            <a:r>
              <a:rPr lang="en-US" altLang="zh-CN" dirty="0"/>
              <a:t>DC/DC</a:t>
            </a:r>
            <a:r>
              <a:rPr lang="zh-CN" altLang="en-US" dirty="0"/>
              <a:t>电路原理图</a:t>
            </a:r>
          </a:p>
        </p:txBody>
      </p:sp>
    </p:spTree>
    <p:extLst>
      <p:ext uri="{BB962C8B-B14F-4D97-AF65-F5344CB8AC3E}">
        <p14:creationId xmlns:p14="http://schemas.microsoft.com/office/powerpoint/2010/main" val="3559860394"/>
      </p:ext>
    </p:extLst>
  </p:cSld>
  <p:clrMapOvr>
    <a:masterClrMapping/>
  </p:clrMapOvr>
  <p:transition spd="slow">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88718"/>
            <a:ext cx="11494557" cy="923330"/>
          </a:xfrm>
          <a:prstGeom prst="rect">
            <a:avLst/>
          </a:prstGeom>
          <a:noFill/>
        </p:spPr>
        <p:txBody>
          <a:bodyPr wrap="none" rtlCol="0">
            <a:spAutoFit/>
          </a:bodyPr>
          <a:lstStyle/>
          <a:p>
            <a:r>
              <a:rPr lang="en-US" altLang="zh-CN" dirty="0" smtClean="0"/>
              <a:t>        FCEV</a:t>
            </a:r>
            <a:r>
              <a:rPr lang="zh-CN" altLang="zh-CN" dirty="0"/>
              <a:t>上各种电源的电压和电流受工况变化的影响呈不稳定状态。为了满足驱动电机对电压和电流的要求</a:t>
            </a:r>
            <a:r>
              <a:rPr lang="zh-CN" altLang="zh-CN" dirty="0" smtClean="0"/>
              <a:t>以及</a:t>
            </a:r>
            <a:endParaRPr lang="en-US" altLang="zh-CN" dirty="0" smtClean="0"/>
          </a:p>
          <a:p>
            <a:r>
              <a:rPr lang="zh-CN" altLang="zh-CN" dirty="0" smtClean="0"/>
              <a:t>对</a:t>
            </a:r>
            <a:r>
              <a:rPr lang="zh-CN" altLang="zh-CN" dirty="0"/>
              <a:t>多电源电力系统的控制，在电源与驱动电机之间，用计算机控制实现对</a:t>
            </a:r>
            <a:r>
              <a:rPr lang="en-US" altLang="zh-CN" dirty="0"/>
              <a:t> FCEV </a:t>
            </a:r>
            <a:r>
              <a:rPr lang="zh-CN" altLang="zh-CN" dirty="0"/>
              <a:t>的多电源的综合控制，保证</a:t>
            </a:r>
            <a:r>
              <a:rPr lang="en-US" altLang="zh-CN" dirty="0"/>
              <a:t> </a:t>
            </a:r>
            <a:r>
              <a:rPr lang="en-US" altLang="zh-CN" dirty="0" smtClean="0"/>
              <a:t>FCEV </a:t>
            </a:r>
          </a:p>
          <a:p>
            <a:r>
              <a:rPr lang="zh-CN" altLang="zh-CN" dirty="0" smtClean="0"/>
              <a:t>的</a:t>
            </a:r>
            <a:r>
              <a:rPr lang="zh-CN" altLang="zh-CN" dirty="0"/>
              <a:t>正常运行。</a:t>
            </a:r>
            <a:r>
              <a:rPr lang="en-US" altLang="zh-CN" dirty="0"/>
              <a:t>FCEV </a:t>
            </a:r>
            <a:r>
              <a:rPr lang="zh-CN" altLang="zh-CN" dirty="0"/>
              <a:t>的燃料电池需要装置单向</a:t>
            </a:r>
            <a:r>
              <a:rPr lang="en-US" altLang="zh-CN" dirty="0"/>
              <a:t> DC/DC </a:t>
            </a:r>
            <a:r>
              <a:rPr lang="zh-CN" altLang="zh-CN" dirty="0"/>
              <a:t>转换器，蓄电池和超级电容器需要装置双向 </a:t>
            </a:r>
            <a:r>
              <a:rPr lang="en-US" altLang="zh-CN" dirty="0"/>
              <a:t>DC/DC </a:t>
            </a:r>
            <a:r>
              <a:rPr lang="zh-CN" altLang="zh-CN" dirty="0" smtClean="0"/>
              <a:t>转换器</a:t>
            </a:r>
            <a:r>
              <a:rPr lang="zh-CN" altLang="zh-CN" dirty="0"/>
              <a:t>。</a:t>
            </a:r>
          </a:p>
        </p:txBody>
      </p:sp>
      <p:sp>
        <p:nvSpPr>
          <p:cNvPr id="3" name="TextBox 2"/>
          <p:cNvSpPr txBox="1"/>
          <p:nvPr/>
        </p:nvSpPr>
        <p:spPr>
          <a:xfrm>
            <a:off x="-21947" y="2285999"/>
            <a:ext cx="3217547"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1</a:t>
            </a:r>
            <a:r>
              <a:rPr lang="zh-CN" altLang="en-US" sz="2200" b="1" dirty="0">
                <a:solidFill>
                  <a:srgbClr val="0070C0"/>
                </a:solidFill>
              </a:rPr>
              <a:t>）全桥 </a:t>
            </a:r>
            <a:r>
              <a:rPr lang="en-US" altLang="zh-CN" sz="2200" b="1" dirty="0">
                <a:solidFill>
                  <a:srgbClr val="0070C0"/>
                </a:solidFill>
              </a:rPr>
              <a:t>DC/DC </a:t>
            </a:r>
            <a:r>
              <a:rPr lang="zh-CN" altLang="en-US" sz="2200" b="1" dirty="0">
                <a:solidFill>
                  <a:srgbClr val="0070C0"/>
                </a:solidFill>
              </a:rPr>
              <a:t>转换器</a:t>
            </a:r>
          </a:p>
        </p:txBody>
      </p:sp>
      <p:sp>
        <p:nvSpPr>
          <p:cNvPr id="7" name="TextBox 6"/>
          <p:cNvSpPr txBox="1"/>
          <p:nvPr/>
        </p:nvSpPr>
        <p:spPr>
          <a:xfrm>
            <a:off x="0" y="2716886"/>
            <a:ext cx="11261416" cy="923330"/>
          </a:xfrm>
          <a:prstGeom prst="rect">
            <a:avLst/>
          </a:prstGeom>
          <a:noFill/>
        </p:spPr>
        <p:txBody>
          <a:bodyPr wrap="none" rtlCol="0">
            <a:spAutoFit/>
          </a:bodyPr>
          <a:lstStyle/>
          <a:p>
            <a:r>
              <a:rPr lang="zh-CN" altLang="en-US" dirty="0" smtClean="0"/>
              <a:t>     燃料电池</a:t>
            </a:r>
            <a:r>
              <a:rPr lang="zh-CN" altLang="en-US" dirty="0"/>
              <a:t>发动机输出的电压一般为 </a:t>
            </a:r>
            <a:r>
              <a:rPr lang="en-US" altLang="zh-CN" dirty="0"/>
              <a:t>240</a:t>
            </a:r>
            <a:r>
              <a:rPr lang="zh-CN" altLang="en-US" dirty="0"/>
              <a:t>～</a:t>
            </a:r>
            <a:r>
              <a:rPr lang="en-US" altLang="zh-CN" dirty="0"/>
              <a:t>450V</a:t>
            </a:r>
            <a:r>
              <a:rPr lang="zh-CN" altLang="en-US" dirty="0"/>
              <a:t>，燃料电池的输出电压随着燃料电池输出电流的增大而减小</a:t>
            </a:r>
            <a:r>
              <a:rPr lang="zh-CN" altLang="en-US" dirty="0" smtClean="0"/>
              <a:t>。</a:t>
            </a:r>
            <a:endParaRPr lang="en-US" altLang="zh-CN" dirty="0" smtClean="0"/>
          </a:p>
          <a:p>
            <a:r>
              <a:rPr lang="zh-CN" altLang="en-US" dirty="0" smtClean="0"/>
              <a:t>另外</a:t>
            </a:r>
            <a:r>
              <a:rPr lang="zh-CN" altLang="en-US" dirty="0"/>
              <a:t>，由于燃料电池不能充电，因此，配置单向全桥 </a:t>
            </a:r>
            <a:r>
              <a:rPr lang="en-US" altLang="zh-CN" dirty="0"/>
              <a:t>DC/DC </a:t>
            </a:r>
            <a:r>
              <a:rPr lang="zh-CN" altLang="en-US" dirty="0"/>
              <a:t>转换器，将燃料电池的波动电流转换为稳定</a:t>
            </a:r>
            <a:r>
              <a:rPr lang="zh-CN" altLang="en-US" dirty="0" smtClean="0"/>
              <a:t>、可</a:t>
            </a:r>
            <a:endParaRPr lang="en-US" altLang="zh-CN" dirty="0" smtClean="0"/>
          </a:p>
          <a:p>
            <a:r>
              <a:rPr lang="zh-CN" altLang="en-US" dirty="0" smtClean="0"/>
              <a:t>控</a:t>
            </a:r>
            <a:r>
              <a:rPr lang="zh-CN" altLang="en-US" dirty="0"/>
              <a:t>的直流电源。全桥 </a:t>
            </a:r>
            <a:r>
              <a:rPr lang="en-US" altLang="zh-CN" dirty="0"/>
              <a:t>DC/DC </a:t>
            </a:r>
            <a:r>
              <a:rPr lang="zh-CN" altLang="en-US" dirty="0"/>
              <a:t>转换器电路原理如图</a:t>
            </a:r>
            <a:r>
              <a:rPr lang="en-US" altLang="zh-CN" dirty="0">
                <a:solidFill>
                  <a:srgbClr val="0070C0"/>
                </a:solidFill>
              </a:rPr>
              <a:t>3-3-2</a:t>
            </a:r>
            <a:r>
              <a:rPr lang="zh-CN" altLang="en-US" dirty="0"/>
              <a:t>所</a:t>
            </a:r>
            <a:r>
              <a:rPr lang="zh-CN" altLang="en-US" dirty="0" smtClean="0"/>
              <a:t>示。</a:t>
            </a:r>
            <a:endParaRPr lang="zh-CN" altLang="en-US" dirty="0"/>
          </a:p>
        </p:txBody>
      </p:sp>
      <p:pic>
        <p:nvPicPr>
          <p:cNvPr id="8" name="Picture 3"/>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72317" y="3836579"/>
            <a:ext cx="5753871" cy="2342152"/>
          </a:xfrm>
          <a:prstGeom prst="rect">
            <a:avLst/>
          </a:prstGeom>
          <a:noFill/>
          <a:ln>
            <a:noFill/>
          </a:ln>
          <a:extLst/>
        </p:spPr>
      </p:pic>
      <p:sp>
        <p:nvSpPr>
          <p:cNvPr id="9" name="TextBox 8"/>
          <p:cNvSpPr txBox="1"/>
          <p:nvPr/>
        </p:nvSpPr>
        <p:spPr>
          <a:xfrm>
            <a:off x="1216871" y="6309360"/>
            <a:ext cx="4530407" cy="369332"/>
          </a:xfrm>
          <a:prstGeom prst="rect">
            <a:avLst/>
          </a:prstGeom>
          <a:noFill/>
        </p:spPr>
        <p:txBody>
          <a:bodyPr wrap="none" rtlCol="0">
            <a:spAutoFit/>
          </a:bodyPr>
          <a:lstStyle/>
          <a:p>
            <a:r>
              <a:rPr lang="zh-CN" altLang="en-US" dirty="0"/>
              <a:t>图</a:t>
            </a:r>
            <a:r>
              <a:rPr lang="en-US" altLang="zh-CN" dirty="0"/>
              <a:t>3-3-2</a:t>
            </a:r>
            <a:r>
              <a:rPr lang="zh-CN" altLang="en-US" dirty="0"/>
              <a:t>绝缘型全桥</a:t>
            </a:r>
            <a:r>
              <a:rPr lang="en-US" altLang="zh-CN" dirty="0"/>
              <a:t>DC/DC</a:t>
            </a:r>
            <a:r>
              <a:rPr lang="zh-CN" altLang="en-US" dirty="0"/>
              <a:t>转换器电路原理图</a:t>
            </a:r>
          </a:p>
        </p:txBody>
      </p:sp>
    </p:spTree>
    <p:extLst>
      <p:ext uri="{BB962C8B-B14F-4D97-AF65-F5344CB8AC3E}">
        <p14:creationId xmlns:p14="http://schemas.microsoft.com/office/powerpoint/2010/main" val="3559860394"/>
      </p:ext>
    </p:extLst>
  </p:cSld>
  <p:clrMapOvr>
    <a:masterClrMapping/>
  </p:clrMapOvr>
  <p:transition spd="slow">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09005" y="1110343"/>
            <a:ext cx="10852202" cy="646331"/>
          </a:xfrm>
          <a:prstGeom prst="rect">
            <a:avLst/>
          </a:prstGeom>
          <a:noFill/>
        </p:spPr>
        <p:txBody>
          <a:bodyPr wrap="none" rtlCol="0">
            <a:spAutoFit/>
          </a:bodyPr>
          <a:lstStyle/>
          <a:p>
            <a:r>
              <a:rPr lang="en-US" altLang="zh-CN" dirty="0" smtClean="0"/>
              <a:t>      DC/DC </a:t>
            </a:r>
            <a:r>
              <a:rPr lang="zh-CN" altLang="en-US" dirty="0"/>
              <a:t>转换器的外特性如图</a:t>
            </a:r>
            <a:r>
              <a:rPr lang="en-US" altLang="zh-CN" dirty="0">
                <a:solidFill>
                  <a:srgbClr val="0070C0"/>
                </a:solidFill>
              </a:rPr>
              <a:t>3-3-3</a:t>
            </a:r>
            <a:r>
              <a:rPr lang="zh-CN" altLang="en-US" dirty="0"/>
              <a:t>所示，单向 </a:t>
            </a:r>
            <a:r>
              <a:rPr lang="en-US" altLang="zh-CN" dirty="0"/>
              <a:t>DC/DC </a:t>
            </a:r>
            <a:r>
              <a:rPr lang="zh-CN" altLang="en-US" dirty="0"/>
              <a:t>转换器的控制框图如图</a:t>
            </a:r>
            <a:r>
              <a:rPr lang="en-US" altLang="zh-CN" dirty="0"/>
              <a:t>3-3-4</a:t>
            </a:r>
            <a:r>
              <a:rPr lang="zh-CN" altLang="en-US" dirty="0"/>
              <a:t>所示</a:t>
            </a:r>
            <a:r>
              <a:rPr lang="zh-CN" altLang="en-US" dirty="0" smtClean="0"/>
              <a:t>。根据 </a:t>
            </a:r>
            <a:r>
              <a:rPr lang="en-US" altLang="zh-CN" dirty="0"/>
              <a:t>FCEV </a:t>
            </a:r>
            <a:r>
              <a:rPr lang="zh-CN" altLang="en-US" dirty="0"/>
              <a:t>的</a:t>
            </a:r>
            <a:r>
              <a:rPr lang="zh-CN" altLang="en-US" dirty="0" smtClean="0"/>
              <a:t>动力</a:t>
            </a:r>
            <a:endParaRPr lang="en-US" altLang="zh-CN" dirty="0" smtClean="0"/>
          </a:p>
          <a:p>
            <a:r>
              <a:rPr lang="zh-CN" altLang="en-US" dirty="0" smtClean="0"/>
              <a:t>性能</a:t>
            </a:r>
            <a:r>
              <a:rPr lang="zh-CN" altLang="en-US" dirty="0"/>
              <a:t>设计要求，确定 </a:t>
            </a:r>
            <a:r>
              <a:rPr lang="en-US" altLang="zh-CN" dirty="0"/>
              <a:t>DC/DC </a:t>
            </a:r>
            <a:r>
              <a:rPr lang="zh-CN" altLang="en-US" dirty="0"/>
              <a:t>转换器输出电压的给定值。</a:t>
            </a:r>
          </a:p>
        </p:txBody>
      </p:sp>
      <p:pic>
        <p:nvPicPr>
          <p:cNvPr id="7" name="Picture 4"/>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8380" y="1894114"/>
            <a:ext cx="5252710" cy="3049815"/>
          </a:xfrm>
          <a:prstGeom prst="rect">
            <a:avLst/>
          </a:prstGeom>
          <a:noFill/>
          <a:ln>
            <a:noFill/>
          </a:ln>
          <a:extLst/>
        </p:spPr>
      </p:pic>
      <p:sp>
        <p:nvSpPr>
          <p:cNvPr id="3" name="TextBox 2"/>
          <p:cNvSpPr txBox="1"/>
          <p:nvPr/>
        </p:nvSpPr>
        <p:spPr>
          <a:xfrm>
            <a:off x="787317" y="5200650"/>
            <a:ext cx="3251211" cy="369332"/>
          </a:xfrm>
          <a:prstGeom prst="rect">
            <a:avLst/>
          </a:prstGeom>
          <a:noFill/>
        </p:spPr>
        <p:txBody>
          <a:bodyPr wrap="none" rtlCol="0">
            <a:spAutoFit/>
          </a:bodyPr>
          <a:lstStyle/>
          <a:p>
            <a:r>
              <a:rPr lang="zh-CN" altLang="en-US" dirty="0"/>
              <a:t>图</a:t>
            </a:r>
            <a:r>
              <a:rPr lang="en-US" altLang="zh-CN" dirty="0"/>
              <a:t>3-3-3 DC /DC</a:t>
            </a:r>
            <a:r>
              <a:rPr lang="zh-CN" altLang="en-US" dirty="0"/>
              <a:t>变换器的外特性</a:t>
            </a:r>
          </a:p>
        </p:txBody>
      </p:sp>
      <p:pic>
        <p:nvPicPr>
          <p:cNvPr id="8" name="Picture 5"/>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095999" y="2220686"/>
            <a:ext cx="5961017" cy="1695540"/>
          </a:xfrm>
          <a:prstGeom prst="rect">
            <a:avLst/>
          </a:prstGeom>
          <a:noFill/>
          <a:ln>
            <a:noFill/>
          </a:ln>
          <a:extLst/>
        </p:spPr>
      </p:pic>
      <p:sp>
        <p:nvSpPr>
          <p:cNvPr id="9" name="TextBox 8"/>
          <p:cNvSpPr txBox="1"/>
          <p:nvPr/>
        </p:nvSpPr>
        <p:spPr>
          <a:xfrm>
            <a:off x="7694023" y="4348145"/>
            <a:ext cx="3482043" cy="369332"/>
          </a:xfrm>
          <a:prstGeom prst="rect">
            <a:avLst/>
          </a:prstGeom>
          <a:noFill/>
        </p:spPr>
        <p:txBody>
          <a:bodyPr wrap="none" rtlCol="0">
            <a:spAutoFit/>
          </a:bodyPr>
          <a:lstStyle/>
          <a:p>
            <a:r>
              <a:rPr lang="zh-CN" altLang="en-US" dirty="0"/>
              <a:t>图</a:t>
            </a:r>
            <a:r>
              <a:rPr lang="en-US" altLang="zh-CN" dirty="0"/>
              <a:t>3-3-4 DC /DC</a:t>
            </a:r>
            <a:r>
              <a:rPr lang="zh-CN" altLang="en-US" dirty="0"/>
              <a:t>变换器的控制框图</a:t>
            </a:r>
          </a:p>
        </p:txBody>
      </p:sp>
    </p:spTree>
    <p:extLst>
      <p:ext uri="{BB962C8B-B14F-4D97-AF65-F5344CB8AC3E}">
        <p14:creationId xmlns:p14="http://schemas.microsoft.com/office/powerpoint/2010/main" val="634135085"/>
      </p:ext>
    </p:extLst>
  </p:cSld>
  <p:clrMapOvr>
    <a:masterClrMapping/>
  </p:clrMapOvr>
  <p:transition spd="slow">
    <p:strips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38818" y="1086750"/>
            <a:ext cx="11404532" cy="1200329"/>
          </a:xfrm>
          <a:prstGeom prst="rect">
            <a:avLst/>
          </a:prstGeom>
          <a:noFill/>
        </p:spPr>
        <p:txBody>
          <a:bodyPr wrap="none" rtlCol="0">
            <a:spAutoFit/>
          </a:bodyPr>
          <a:lstStyle/>
          <a:p>
            <a:r>
              <a:rPr lang="zh-CN" altLang="en-US" dirty="0" smtClean="0"/>
              <a:t>        控制</a:t>
            </a:r>
            <a:r>
              <a:rPr lang="zh-CN" altLang="en-US" dirty="0"/>
              <a:t>芯片控制功率半导体的导通、截止，调制方式有 </a:t>
            </a:r>
            <a:r>
              <a:rPr lang="en-US" altLang="zh-CN" dirty="0"/>
              <a:t>PFM</a:t>
            </a:r>
            <a:r>
              <a:rPr lang="zh-CN" altLang="en-US" dirty="0"/>
              <a:t>（脉冲频率调制方式）和</a:t>
            </a:r>
            <a:r>
              <a:rPr lang="en-US" altLang="zh-CN" dirty="0"/>
              <a:t>PWM </a:t>
            </a:r>
            <a:r>
              <a:rPr lang="zh-CN" altLang="en-US" dirty="0"/>
              <a:t>（脉冲宽度调制</a:t>
            </a:r>
            <a:r>
              <a:rPr lang="zh-CN" altLang="en-US" dirty="0" smtClean="0"/>
              <a:t>）</a:t>
            </a:r>
            <a:endParaRPr lang="en-US" altLang="zh-CN" dirty="0" smtClean="0"/>
          </a:p>
          <a:p>
            <a:r>
              <a:rPr lang="zh-CN" altLang="en-US" dirty="0" smtClean="0"/>
              <a:t>两种</a:t>
            </a:r>
            <a:r>
              <a:rPr lang="zh-CN" altLang="en-US" dirty="0"/>
              <a:t>。</a:t>
            </a:r>
            <a:r>
              <a:rPr lang="en-US" altLang="zh-CN" dirty="0"/>
              <a:t>PFM </a:t>
            </a:r>
            <a:r>
              <a:rPr lang="zh-CN" altLang="en-US" dirty="0"/>
              <a:t>调制时开关脉冲宽度一定</a:t>
            </a:r>
            <a:r>
              <a:rPr lang="zh-CN" altLang="en-US" dirty="0" smtClean="0"/>
              <a:t>，通过</a:t>
            </a:r>
            <a:r>
              <a:rPr lang="zh-CN" altLang="en-US" dirty="0"/>
              <a:t>改变脉冲输出的时间，使输出电压达到稳定：</a:t>
            </a:r>
            <a:r>
              <a:rPr lang="en-US" altLang="zh-CN" dirty="0"/>
              <a:t>PWM </a:t>
            </a:r>
            <a:r>
              <a:rPr lang="zh-CN" altLang="en-US" dirty="0"/>
              <a:t>调制方式</a:t>
            </a:r>
            <a:r>
              <a:rPr lang="zh-CN" altLang="en-US" dirty="0" smtClean="0"/>
              <a:t>开关脉</a:t>
            </a:r>
            <a:endParaRPr lang="en-US" altLang="zh-CN" dirty="0" smtClean="0"/>
          </a:p>
          <a:p>
            <a:r>
              <a:rPr lang="zh-CN" altLang="en-US" dirty="0" smtClean="0"/>
              <a:t>冲</a:t>
            </a:r>
            <a:r>
              <a:rPr lang="zh-CN" altLang="en-US" dirty="0"/>
              <a:t>的频率一定，通过改变脉冲</a:t>
            </a:r>
            <a:r>
              <a:rPr lang="zh-CN" altLang="en-US" dirty="0" smtClean="0"/>
              <a:t>输出宽度</a:t>
            </a:r>
            <a:r>
              <a:rPr lang="zh-CN" altLang="en-US" dirty="0"/>
              <a:t>，使输出电压达到稳定，通常情况下，采用 </a:t>
            </a:r>
            <a:r>
              <a:rPr lang="en-US" altLang="zh-CN" dirty="0"/>
              <a:t>PFM</a:t>
            </a:r>
            <a:r>
              <a:rPr lang="zh-CN" altLang="en-US" dirty="0"/>
              <a:t>和 </a:t>
            </a:r>
            <a:r>
              <a:rPr lang="en-US" altLang="zh-CN" dirty="0" err="1"/>
              <a:t>pwM</a:t>
            </a:r>
            <a:r>
              <a:rPr lang="en-US" altLang="zh-CN" dirty="0"/>
              <a:t> </a:t>
            </a:r>
            <a:r>
              <a:rPr lang="zh-CN" altLang="en-US" dirty="0"/>
              <a:t>这</a:t>
            </a:r>
            <a:r>
              <a:rPr lang="zh-CN" altLang="en-US" dirty="0" smtClean="0"/>
              <a:t>两种不同调制</a:t>
            </a:r>
            <a:endParaRPr lang="en-US" altLang="zh-CN" dirty="0" smtClean="0"/>
          </a:p>
          <a:p>
            <a:r>
              <a:rPr lang="zh-CN" altLang="en-US" dirty="0" smtClean="0"/>
              <a:t>方式</a:t>
            </a:r>
            <a:r>
              <a:rPr lang="zh-CN" altLang="en-US" dirty="0"/>
              <a:t>的 </a:t>
            </a:r>
            <a:r>
              <a:rPr lang="en-US" altLang="zh-CN" dirty="0"/>
              <a:t>DC/DC </a:t>
            </a:r>
            <a:r>
              <a:rPr lang="zh-CN" altLang="en-US" dirty="0"/>
              <a:t>转换器的性能不同点如表</a:t>
            </a:r>
            <a:r>
              <a:rPr lang="en-US" altLang="zh-CN" dirty="0">
                <a:solidFill>
                  <a:srgbClr val="0070C0"/>
                </a:solidFill>
              </a:rPr>
              <a:t>3-3-3</a:t>
            </a:r>
            <a:r>
              <a:rPr lang="zh-CN" altLang="en-US" dirty="0"/>
              <a:t>所示</a:t>
            </a:r>
          </a:p>
        </p:txBody>
      </p:sp>
      <p:graphicFrame>
        <p:nvGraphicFramePr>
          <p:cNvPr id="3" name="表格 2"/>
          <p:cNvGraphicFramePr>
            <a:graphicFrameLocks noGrp="1"/>
          </p:cNvGraphicFramePr>
          <p:nvPr>
            <p:extLst>
              <p:ext uri="{D42A27DB-BD31-4B8C-83A1-F6EECF244321}">
                <p14:modId xmlns:p14="http://schemas.microsoft.com/office/powerpoint/2010/main" val="805615132"/>
              </p:ext>
            </p:extLst>
          </p:nvPr>
        </p:nvGraphicFramePr>
        <p:xfrm>
          <a:off x="138818" y="3040465"/>
          <a:ext cx="7547211" cy="2988860"/>
        </p:xfrm>
        <a:graphic>
          <a:graphicData uri="http://schemas.openxmlformats.org/drawingml/2006/table">
            <a:tbl>
              <a:tblPr firstRow="1" firstCol="1" bandRow="1"/>
              <a:tblGrid>
                <a:gridCol w="2493669"/>
                <a:gridCol w="2736416"/>
                <a:gridCol w="2317126"/>
              </a:tblGrid>
              <a:tr h="597772">
                <a:tc>
                  <a:txBody>
                    <a:bodyPr/>
                    <a:lstStyle/>
                    <a:p>
                      <a:pPr algn="ctr">
                        <a:spcAft>
                          <a:spcPts val="0"/>
                        </a:spcAft>
                      </a:pPr>
                      <a:r>
                        <a:rPr lang="zh-CN" sz="1100" kern="0" dirty="0">
                          <a:solidFill>
                            <a:srgbClr val="000000"/>
                          </a:solidFill>
                          <a:effectLst/>
                          <a:latin typeface="Calibri"/>
                          <a:ea typeface="宋体"/>
                          <a:cs typeface="宋体"/>
                        </a:rPr>
                        <a:t>项目</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PFM</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100" kern="0">
                          <a:solidFill>
                            <a:srgbClr val="000000"/>
                          </a:solidFill>
                          <a:effectLst/>
                          <a:latin typeface="宋体"/>
                          <a:ea typeface="宋体"/>
                          <a:cs typeface="宋体"/>
                        </a:rPr>
                        <a:t>PWM</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772">
                <a:tc>
                  <a:txBody>
                    <a:bodyPr/>
                    <a:lstStyle/>
                    <a:p>
                      <a:pPr algn="ctr">
                        <a:spcAft>
                          <a:spcPts val="0"/>
                        </a:spcAft>
                      </a:pPr>
                      <a:r>
                        <a:rPr lang="zh-CN" sz="1100" kern="0">
                          <a:solidFill>
                            <a:srgbClr val="000000"/>
                          </a:solidFill>
                          <a:effectLst/>
                          <a:latin typeface="Calibri"/>
                          <a:ea typeface="宋体"/>
                          <a:cs typeface="宋体"/>
                        </a:rPr>
                        <a:t>电路规模（</a:t>
                      </a:r>
                      <a:r>
                        <a:rPr lang="en-US" sz="1100" kern="0">
                          <a:solidFill>
                            <a:srgbClr val="000000"/>
                          </a:solidFill>
                          <a:effectLst/>
                          <a:latin typeface="Calibri"/>
                          <a:ea typeface="宋体"/>
                          <a:cs typeface="宋体"/>
                        </a:rPr>
                        <a:t>IC</a:t>
                      </a:r>
                      <a:r>
                        <a:rPr lang="zh-CN" sz="1100" kern="0">
                          <a:solidFill>
                            <a:srgbClr val="000000"/>
                          </a:solidFill>
                          <a:effectLst/>
                          <a:latin typeface="Calibri"/>
                          <a:ea typeface="宋体"/>
                          <a:cs typeface="宋体"/>
                        </a:rPr>
                        <a:t>内部）</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dirty="0">
                          <a:solidFill>
                            <a:srgbClr val="000000"/>
                          </a:solidFill>
                          <a:effectLst/>
                          <a:latin typeface="Calibri"/>
                          <a:ea typeface="宋体"/>
                          <a:cs typeface="宋体"/>
                        </a:rPr>
                        <a:t>简单</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复杂</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772">
                <a:tc>
                  <a:txBody>
                    <a:bodyPr/>
                    <a:lstStyle/>
                    <a:p>
                      <a:pPr algn="ctr">
                        <a:spcAft>
                          <a:spcPts val="0"/>
                        </a:spcAft>
                      </a:pPr>
                      <a:r>
                        <a:rPr lang="zh-CN" sz="1100" kern="0">
                          <a:solidFill>
                            <a:srgbClr val="000000"/>
                          </a:solidFill>
                          <a:effectLst/>
                          <a:latin typeface="Calibri"/>
                          <a:ea typeface="宋体"/>
                          <a:cs typeface="宋体"/>
                        </a:rPr>
                        <a:t>消耗电流</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较少</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较多</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772">
                <a:tc>
                  <a:txBody>
                    <a:bodyPr/>
                    <a:lstStyle/>
                    <a:p>
                      <a:pPr algn="ctr">
                        <a:spcAft>
                          <a:spcPts val="0"/>
                        </a:spcAft>
                      </a:pPr>
                      <a:r>
                        <a:rPr lang="zh-CN" sz="1100" kern="0">
                          <a:solidFill>
                            <a:srgbClr val="000000"/>
                          </a:solidFill>
                          <a:effectLst/>
                          <a:latin typeface="Calibri"/>
                          <a:ea typeface="宋体"/>
                          <a:cs typeface="宋体"/>
                        </a:rPr>
                        <a:t>纹波电压</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较大</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较少</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7772">
                <a:tc>
                  <a:txBody>
                    <a:bodyPr/>
                    <a:lstStyle/>
                    <a:p>
                      <a:pPr algn="ctr">
                        <a:spcAft>
                          <a:spcPts val="0"/>
                        </a:spcAft>
                      </a:pPr>
                      <a:r>
                        <a:rPr lang="zh-CN" sz="1100" kern="0" dirty="0">
                          <a:solidFill>
                            <a:srgbClr val="000000"/>
                          </a:solidFill>
                          <a:effectLst/>
                          <a:latin typeface="Calibri"/>
                          <a:ea typeface="宋体"/>
                          <a:cs typeface="宋体"/>
                        </a:rPr>
                        <a:t>瞬态响应</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a:solidFill>
                            <a:srgbClr val="000000"/>
                          </a:solidFill>
                          <a:effectLst/>
                          <a:latin typeface="Calibri"/>
                          <a:ea typeface="宋体"/>
                          <a:cs typeface="宋体"/>
                        </a:rPr>
                        <a:t>较差（反应较慢）</a:t>
                      </a:r>
                      <a:endParaRPr lang="zh-CN" sz="105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100" kern="0" dirty="0">
                          <a:solidFill>
                            <a:srgbClr val="000000"/>
                          </a:solidFill>
                          <a:effectLst/>
                          <a:latin typeface="Calibri"/>
                          <a:ea typeface="宋体"/>
                          <a:cs typeface="宋体"/>
                        </a:rPr>
                        <a:t>较好（反应较快）</a:t>
                      </a:r>
                      <a:endParaRPr lang="zh-CN" sz="105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1494416" y="2499041"/>
            <a:ext cx="4831772" cy="369332"/>
          </a:xfrm>
          <a:prstGeom prst="rect">
            <a:avLst/>
          </a:prstGeom>
          <a:noFill/>
        </p:spPr>
        <p:txBody>
          <a:bodyPr wrap="none" rtlCol="0">
            <a:spAutoFit/>
          </a:bodyPr>
          <a:lstStyle/>
          <a:p>
            <a:r>
              <a:rPr lang="zh-CN" altLang="en-US" dirty="0"/>
              <a:t>表</a:t>
            </a:r>
            <a:r>
              <a:rPr lang="en-US" altLang="zh-CN" dirty="0"/>
              <a:t>3-3-3</a:t>
            </a:r>
            <a:r>
              <a:rPr lang="zh-CN" altLang="en-US" dirty="0"/>
              <a:t>两种不同调制方式转换器的性能不同点</a:t>
            </a:r>
          </a:p>
        </p:txBody>
      </p:sp>
    </p:spTree>
    <p:extLst>
      <p:ext uri="{BB962C8B-B14F-4D97-AF65-F5344CB8AC3E}">
        <p14:creationId xmlns:p14="http://schemas.microsoft.com/office/powerpoint/2010/main" val="634135085"/>
      </p:ext>
    </p:extLst>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319348"/>
            <a:ext cx="11173252" cy="4585871"/>
          </a:xfrm>
          <a:prstGeom prst="rect">
            <a:avLst/>
          </a:prstGeom>
          <a:noFill/>
        </p:spPr>
        <p:txBody>
          <a:bodyPr wrap="none" rtlCol="0">
            <a:spAutoFit/>
          </a:bodyPr>
          <a:lstStyle/>
          <a:p>
            <a:r>
              <a:rPr lang="zh-CN" altLang="zh-CN" b="1" dirty="0">
                <a:solidFill>
                  <a:srgbClr val="0070C0"/>
                </a:solidFill>
              </a:rPr>
              <a:t>直流变换</a:t>
            </a:r>
            <a:r>
              <a:rPr lang="zh-CN" altLang="zh-CN" dirty="0"/>
              <a:t>：由</a:t>
            </a:r>
            <a:r>
              <a:rPr lang="en-US" altLang="zh-CN" dirty="0"/>
              <a:t>MOS</a:t>
            </a:r>
            <a:r>
              <a:rPr lang="zh-CN" altLang="zh-CN" dirty="0"/>
              <a:t>开关管和储能电感组成电压变换电路，输入的脉冲经过推挽放大器放大</a:t>
            </a:r>
            <a:r>
              <a:rPr lang="zh-CN" altLang="zh-CN" dirty="0" smtClean="0"/>
              <a:t>后驱动</a:t>
            </a:r>
            <a:r>
              <a:rPr lang="en-US" altLang="zh-CN" dirty="0"/>
              <a:t>MOS</a:t>
            </a:r>
            <a:r>
              <a:rPr lang="zh-CN" altLang="zh-CN" dirty="0" smtClean="0"/>
              <a:t>管</a:t>
            </a:r>
            <a:endParaRPr lang="en-US" altLang="zh-CN" dirty="0" smtClean="0"/>
          </a:p>
          <a:p>
            <a:r>
              <a:rPr lang="zh-CN" altLang="zh-CN" dirty="0" smtClean="0"/>
              <a:t>做</a:t>
            </a:r>
            <a:r>
              <a:rPr lang="zh-CN" altLang="zh-CN" dirty="0"/>
              <a:t>开关动作，使得直流电压对电感进行充放电，这样电感的另一端就能得到交流电压</a:t>
            </a:r>
            <a:r>
              <a:rPr lang="zh-CN" altLang="zh-CN" dirty="0" smtClean="0"/>
              <a:t>。</a:t>
            </a:r>
            <a:endParaRPr lang="en-US" altLang="zh-CN" dirty="0" smtClean="0"/>
          </a:p>
          <a:p>
            <a:endParaRPr lang="zh-CN" altLang="zh-CN" dirty="0"/>
          </a:p>
          <a:p>
            <a:r>
              <a:rPr lang="en-US" altLang="zh-CN" b="1" dirty="0">
                <a:solidFill>
                  <a:srgbClr val="0070C0"/>
                </a:solidFill>
              </a:rPr>
              <a:t>LC</a:t>
            </a:r>
            <a:r>
              <a:rPr lang="zh-CN" altLang="zh-CN" b="1" dirty="0">
                <a:solidFill>
                  <a:srgbClr val="0070C0"/>
                </a:solidFill>
              </a:rPr>
              <a:t>振荡及输出回路</a:t>
            </a:r>
            <a:r>
              <a:rPr lang="zh-CN" altLang="zh-CN" dirty="0"/>
              <a:t>：保证灯管启动需要的</a:t>
            </a:r>
            <a:r>
              <a:rPr lang="en-US" altLang="zh-CN" dirty="0"/>
              <a:t>1600V</a:t>
            </a:r>
            <a:r>
              <a:rPr lang="zh-CN" altLang="zh-CN" dirty="0"/>
              <a:t>电压，并在灯管启动以后将电压降至</a:t>
            </a:r>
            <a:r>
              <a:rPr lang="en-US" altLang="zh-CN" dirty="0"/>
              <a:t>800V</a:t>
            </a:r>
            <a:r>
              <a:rPr lang="zh-CN" altLang="zh-CN" dirty="0" smtClean="0"/>
              <a:t>。</a:t>
            </a:r>
            <a:endParaRPr lang="en-US" altLang="zh-CN" dirty="0" smtClean="0"/>
          </a:p>
          <a:p>
            <a:endParaRPr lang="zh-CN" altLang="zh-CN" dirty="0"/>
          </a:p>
          <a:p>
            <a:r>
              <a:rPr lang="zh-CN" altLang="zh-CN" b="1" dirty="0">
                <a:solidFill>
                  <a:srgbClr val="0070C0"/>
                </a:solidFill>
              </a:rPr>
              <a:t>输出电压反馈</a:t>
            </a:r>
            <a:r>
              <a:rPr lang="zh-CN" altLang="zh-CN" dirty="0"/>
              <a:t>：当负载工作时，反馈采样电压，起到稳定</a:t>
            </a:r>
            <a:r>
              <a:rPr lang="en-US" altLang="zh-CN" dirty="0"/>
              <a:t>I</a:t>
            </a:r>
            <a:r>
              <a:rPr lang="zh-CN" altLang="zh-CN" dirty="0"/>
              <a:t>逆变器电压输出的作用</a:t>
            </a:r>
            <a:r>
              <a:rPr lang="zh-CN" altLang="zh-CN" dirty="0" smtClean="0"/>
              <a:t>。</a:t>
            </a:r>
            <a:endParaRPr lang="en-US" altLang="zh-CN" dirty="0" smtClean="0"/>
          </a:p>
          <a:p>
            <a:endParaRPr lang="en-US" altLang="zh-CN" dirty="0"/>
          </a:p>
          <a:p>
            <a:r>
              <a:rPr lang="zh-CN" altLang="zh-CN" sz="2200" b="1" dirty="0">
                <a:solidFill>
                  <a:srgbClr val="0070C0"/>
                </a:solidFill>
              </a:rPr>
              <a:t>②</a:t>
            </a:r>
            <a:r>
              <a:rPr lang="zh-CN" altLang="zh-CN" sz="2200" b="1" dirty="0" smtClean="0">
                <a:solidFill>
                  <a:srgbClr val="0070C0"/>
                </a:solidFill>
              </a:rPr>
              <a:t>控制</a:t>
            </a:r>
            <a:endParaRPr lang="en-US" altLang="zh-CN" sz="2200" b="1" dirty="0" smtClean="0">
              <a:solidFill>
                <a:srgbClr val="0070C0"/>
              </a:solidFill>
            </a:endParaRPr>
          </a:p>
          <a:p>
            <a:endParaRPr lang="en-US" altLang="zh-CN" b="1" dirty="0" smtClean="0">
              <a:solidFill>
                <a:srgbClr val="0070C0"/>
              </a:solidFill>
            </a:endParaRPr>
          </a:p>
          <a:p>
            <a:r>
              <a:rPr lang="en-US" altLang="zh-CN" dirty="0" smtClean="0"/>
              <a:t>         </a:t>
            </a:r>
            <a:r>
              <a:rPr lang="zh-CN" altLang="zh-CN" dirty="0" smtClean="0"/>
              <a:t>新能源</a:t>
            </a:r>
            <a:r>
              <a:rPr lang="zh-CN" altLang="zh-CN" dirty="0"/>
              <a:t>汽车采用的驱动电机要求在停止及低速区域输出大转矩，在最高车速区域实现大功率输出等。</a:t>
            </a:r>
            <a:r>
              <a:rPr lang="zh-CN" altLang="zh-CN" dirty="0" smtClean="0"/>
              <a:t>现在</a:t>
            </a:r>
            <a:endParaRPr lang="en-US" altLang="zh-CN" dirty="0" smtClean="0"/>
          </a:p>
          <a:p>
            <a:r>
              <a:rPr lang="zh-CN" altLang="zh-CN" dirty="0" smtClean="0"/>
              <a:t>主流</a:t>
            </a:r>
            <a:r>
              <a:rPr lang="zh-CN" altLang="zh-CN" dirty="0"/>
              <a:t>电机为永磁交流同步电机，通过弱磁场控制，可以实现大范围的转速区域输出</a:t>
            </a:r>
            <a:r>
              <a:rPr lang="zh-CN" altLang="zh-CN" dirty="0" smtClean="0"/>
              <a:t>。</a:t>
            </a:r>
            <a:endParaRPr lang="en-US" altLang="zh-CN" dirty="0" smtClean="0"/>
          </a:p>
          <a:p>
            <a:endParaRPr lang="zh-CN" altLang="zh-CN" dirty="0"/>
          </a:p>
          <a:p>
            <a:r>
              <a:rPr lang="en-US" altLang="zh-CN" dirty="0" smtClean="0"/>
              <a:t>        </a:t>
            </a:r>
            <a:r>
              <a:rPr lang="zh-CN" altLang="zh-CN" dirty="0" smtClean="0"/>
              <a:t>逆变器</a:t>
            </a:r>
            <a:r>
              <a:rPr lang="zh-CN" altLang="zh-CN" dirty="0"/>
              <a:t>大多采用的是电压输出式，</a:t>
            </a:r>
            <a:r>
              <a:rPr lang="en-US" altLang="zh-CN" dirty="0"/>
              <a:t>PWM</a:t>
            </a:r>
            <a:r>
              <a:rPr lang="zh-CN" altLang="zh-CN" dirty="0"/>
              <a:t>方式的矩形波输出电压的脉冲幅度定期变化。频率在数千赫兹</a:t>
            </a:r>
            <a:r>
              <a:rPr lang="zh-CN" altLang="zh-CN" dirty="0" smtClean="0"/>
              <a:t>以上</a:t>
            </a:r>
            <a:endParaRPr lang="en-US" altLang="zh-CN" dirty="0" smtClean="0"/>
          </a:p>
          <a:p>
            <a:r>
              <a:rPr lang="zh-CN" altLang="zh-CN" dirty="0" smtClean="0"/>
              <a:t>的</a:t>
            </a:r>
            <a:r>
              <a:rPr lang="zh-CN" altLang="zh-CN" dirty="0"/>
              <a:t>高频进行转换，将直流电压转换成交流电压。</a:t>
            </a:r>
          </a:p>
          <a:p>
            <a:endParaRPr lang="zh-CN" altLang="zh-CN" b="1" dirty="0">
              <a:solidFill>
                <a:srgbClr val="0070C0"/>
              </a:solidFill>
            </a:endParaRPr>
          </a:p>
          <a:p>
            <a:endParaRPr lang="zh-CN" altLang="zh-CN" dirty="0"/>
          </a:p>
        </p:txBody>
      </p:sp>
    </p:spTree>
    <p:extLst>
      <p:ext uri="{BB962C8B-B14F-4D97-AF65-F5344CB8AC3E}">
        <p14:creationId xmlns:p14="http://schemas.microsoft.com/office/powerpoint/2010/main" val="2978115486"/>
      </p:ext>
    </p:extLst>
  </p:cSld>
  <p:clrMapOvr>
    <a:masterClrMapping/>
  </p:clrMapOvr>
  <p:transition spd="slow">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214847"/>
            <a:ext cx="3491661" cy="461665"/>
          </a:xfrm>
          <a:prstGeom prst="rect">
            <a:avLst/>
          </a:prstGeom>
          <a:noFill/>
        </p:spPr>
        <p:txBody>
          <a:bodyPr wrap="none" rtlCol="0">
            <a:spAutoFit/>
          </a:bodyPr>
          <a:lstStyle/>
          <a:p>
            <a:r>
              <a:rPr lang="zh-CN" altLang="en-US" sz="2400" b="1" dirty="0">
                <a:solidFill>
                  <a:srgbClr val="0070C0"/>
                </a:solidFill>
              </a:rPr>
              <a:t>（</a:t>
            </a:r>
            <a:r>
              <a:rPr lang="en-US" altLang="zh-CN" sz="2400" b="1" dirty="0">
                <a:solidFill>
                  <a:srgbClr val="0070C0"/>
                </a:solidFill>
              </a:rPr>
              <a:t>2</a:t>
            </a:r>
            <a:r>
              <a:rPr lang="zh-CN" altLang="en-US" sz="2400" b="1" dirty="0">
                <a:solidFill>
                  <a:srgbClr val="0070C0"/>
                </a:solidFill>
              </a:rPr>
              <a:t>）双向 </a:t>
            </a:r>
            <a:r>
              <a:rPr lang="en-US" altLang="zh-CN" sz="2400" b="1" dirty="0">
                <a:solidFill>
                  <a:srgbClr val="0070C0"/>
                </a:solidFill>
              </a:rPr>
              <a:t>DC/DC </a:t>
            </a:r>
            <a:r>
              <a:rPr lang="zh-CN" altLang="en-US" sz="2400" b="1" dirty="0">
                <a:solidFill>
                  <a:srgbClr val="0070C0"/>
                </a:solidFill>
              </a:rPr>
              <a:t>转换器</a:t>
            </a:r>
          </a:p>
        </p:txBody>
      </p:sp>
      <p:sp>
        <p:nvSpPr>
          <p:cNvPr id="3" name="TextBox 2"/>
          <p:cNvSpPr txBox="1"/>
          <p:nvPr/>
        </p:nvSpPr>
        <p:spPr>
          <a:xfrm>
            <a:off x="0" y="1789612"/>
            <a:ext cx="11740715" cy="1200329"/>
          </a:xfrm>
          <a:prstGeom prst="rect">
            <a:avLst/>
          </a:prstGeom>
          <a:noFill/>
        </p:spPr>
        <p:txBody>
          <a:bodyPr wrap="none" rtlCol="0">
            <a:spAutoFit/>
          </a:bodyPr>
          <a:lstStyle/>
          <a:p>
            <a:r>
              <a:rPr lang="zh-CN" altLang="en-US" dirty="0" smtClean="0"/>
              <a:t>        在</a:t>
            </a:r>
            <a:r>
              <a:rPr lang="zh-CN" altLang="en-US" dirty="0"/>
              <a:t>以蓄电池和超级电容器组成的混合电源上，一般蓄电池以稳态充、放电的形式工作而超级电容器在</a:t>
            </a:r>
            <a:r>
              <a:rPr lang="zh-CN" altLang="en-US" dirty="0" smtClean="0"/>
              <a:t>电动车辆</a:t>
            </a:r>
            <a:endParaRPr lang="en-US" altLang="zh-CN" dirty="0" smtClean="0"/>
          </a:p>
          <a:p>
            <a:r>
              <a:rPr lang="zh-CN" altLang="en-US" dirty="0" smtClean="0"/>
              <a:t>启动</a:t>
            </a:r>
            <a:r>
              <a:rPr lang="zh-CN" altLang="en-US" dirty="0"/>
              <a:t>时，能够以大电流的放电形式工作，在接收外电源或制动反馈的电能时又能以大电流的充电形式工作</a:t>
            </a:r>
            <a:r>
              <a:rPr lang="zh-CN" altLang="en-US" dirty="0" smtClean="0"/>
              <a:t>。蓄电池</a:t>
            </a:r>
            <a:endParaRPr lang="en-US" altLang="zh-CN" dirty="0" smtClean="0"/>
          </a:p>
          <a:p>
            <a:r>
              <a:rPr lang="zh-CN" altLang="en-US" dirty="0" smtClean="0"/>
              <a:t>和</a:t>
            </a:r>
            <a:r>
              <a:rPr lang="zh-CN" altLang="en-US" dirty="0"/>
              <a:t>超级电容器的电流为双向流动，因此，在蓄电池和超级电容器与电力总线之间装置双向、升降压</a:t>
            </a:r>
            <a:r>
              <a:rPr lang="zh-CN" altLang="en-US" dirty="0" smtClean="0"/>
              <a:t>（</a:t>
            </a:r>
            <a:r>
              <a:rPr lang="en-US" altLang="zh-CN" dirty="0" smtClean="0"/>
              <a:t>Buck- </a:t>
            </a:r>
            <a:r>
              <a:rPr lang="en-US" altLang="zh-CN" dirty="0"/>
              <a:t>Boost</a:t>
            </a:r>
            <a:r>
              <a:rPr lang="zh-CN" altLang="en-US" dirty="0" smtClean="0"/>
              <a:t>）</a:t>
            </a:r>
            <a:endParaRPr lang="en-US" altLang="zh-CN" dirty="0" smtClean="0"/>
          </a:p>
          <a:p>
            <a:r>
              <a:rPr lang="zh-CN" altLang="en-US" dirty="0" smtClean="0"/>
              <a:t>型 </a:t>
            </a:r>
            <a:r>
              <a:rPr lang="en-US" altLang="zh-CN" dirty="0"/>
              <a:t>DC/DC </a:t>
            </a:r>
            <a:r>
              <a:rPr lang="zh-CN" altLang="en-US" dirty="0"/>
              <a:t>转换器，双向控制和调配所输入和输出的电流。升降压双向 </a:t>
            </a:r>
            <a:r>
              <a:rPr lang="en-US" altLang="zh-CN" dirty="0"/>
              <a:t>DC/DC </a:t>
            </a:r>
            <a:r>
              <a:rPr lang="zh-CN" altLang="en-US" dirty="0"/>
              <a:t>转换器电路如图 </a:t>
            </a:r>
            <a:r>
              <a:rPr lang="en-US" altLang="zh-CN" dirty="0">
                <a:solidFill>
                  <a:srgbClr val="0070C0"/>
                </a:solidFill>
              </a:rPr>
              <a:t>8-5</a:t>
            </a:r>
            <a:r>
              <a:rPr lang="en-US" altLang="zh-CN" dirty="0"/>
              <a:t> </a:t>
            </a:r>
            <a:r>
              <a:rPr lang="zh-CN" altLang="en-US" dirty="0"/>
              <a:t>所示。</a:t>
            </a:r>
          </a:p>
        </p:txBody>
      </p:sp>
    </p:spTree>
    <p:extLst>
      <p:ext uri="{BB962C8B-B14F-4D97-AF65-F5344CB8AC3E}">
        <p14:creationId xmlns:p14="http://schemas.microsoft.com/office/powerpoint/2010/main" val="205029256"/>
      </p:ext>
    </p:extLst>
  </p:cSld>
  <p:clrMapOvr>
    <a:masterClrMapping/>
  </p:clrMapOvr>
  <p:transition spd="slow">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17566" y="1166167"/>
            <a:ext cx="4139275" cy="523220"/>
          </a:xfrm>
          <a:prstGeom prst="rect">
            <a:avLst/>
          </a:prstGeom>
          <a:noFill/>
        </p:spPr>
        <p:txBody>
          <a:bodyPr wrap="none" rtlCol="0">
            <a:spAutoFit/>
          </a:bodyPr>
          <a:lstStyle/>
          <a:p>
            <a:r>
              <a:rPr lang="en-US" altLang="zh-CN" sz="2800" b="1" dirty="0">
                <a:solidFill>
                  <a:srgbClr val="0070C0"/>
                </a:solidFill>
              </a:rPr>
              <a:t>5.</a:t>
            </a:r>
            <a:r>
              <a:rPr lang="zh-CN" altLang="en-US" sz="2800" b="1" dirty="0">
                <a:solidFill>
                  <a:srgbClr val="0070C0"/>
                </a:solidFill>
              </a:rPr>
              <a:t>典型 </a:t>
            </a:r>
            <a:r>
              <a:rPr lang="en-US" altLang="zh-CN" sz="2800" b="1" dirty="0">
                <a:solidFill>
                  <a:srgbClr val="0070C0"/>
                </a:solidFill>
              </a:rPr>
              <a:t>DC/DC </a:t>
            </a:r>
            <a:r>
              <a:rPr lang="zh-CN" altLang="en-US" sz="2800" b="1" dirty="0">
                <a:solidFill>
                  <a:srgbClr val="0070C0"/>
                </a:solidFill>
              </a:rPr>
              <a:t>转换器举例</a:t>
            </a:r>
          </a:p>
        </p:txBody>
      </p:sp>
      <p:sp>
        <p:nvSpPr>
          <p:cNvPr id="3" name="TextBox 2"/>
          <p:cNvSpPr txBox="1"/>
          <p:nvPr/>
        </p:nvSpPr>
        <p:spPr>
          <a:xfrm>
            <a:off x="-117566" y="1827014"/>
            <a:ext cx="3972562" cy="461665"/>
          </a:xfrm>
          <a:prstGeom prst="rect">
            <a:avLst/>
          </a:prstGeom>
          <a:noFill/>
        </p:spPr>
        <p:txBody>
          <a:bodyPr wrap="none" rtlCol="0">
            <a:spAutoFit/>
          </a:bodyPr>
          <a:lstStyle/>
          <a:p>
            <a:r>
              <a:rPr lang="zh-CN" altLang="en-US" sz="2400" b="1" dirty="0">
                <a:solidFill>
                  <a:srgbClr val="0070C0"/>
                </a:solidFill>
              </a:rPr>
              <a:t>（</a:t>
            </a:r>
            <a:r>
              <a:rPr lang="en-US" altLang="zh-CN" sz="2400" b="1" dirty="0">
                <a:solidFill>
                  <a:srgbClr val="0070C0"/>
                </a:solidFill>
              </a:rPr>
              <a:t>1</a:t>
            </a:r>
            <a:r>
              <a:rPr lang="zh-CN" altLang="en-US" sz="2400" b="1" dirty="0">
                <a:solidFill>
                  <a:srgbClr val="0070C0"/>
                </a:solidFill>
              </a:rPr>
              <a:t>）</a:t>
            </a:r>
            <a:r>
              <a:rPr lang="en-US" altLang="zh-CN" sz="2400" b="1" dirty="0">
                <a:solidFill>
                  <a:srgbClr val="0070C0"/>
                </a:solidFill>
              </a:rPr>
              <a:t>DC/DC</a:t>
            </a:r>
            <a:r>
              <a:rPr lang="zh-CN" altLang="en-US" sz="2400" b="1" dirty="0">
                <a:solidFill>
                  <a:srgbClr val="0070C0"/>
                </a:solidFill>
              </a:rPr>
              <a:t>转换器控制功能</a:t>
            </a:r>
          </a:p>
        </p:txBody>
      </p:sp>
      <p:sp>
        <p:nvSpPr>
          <p:cNvPr id="7" name="TextBox 6"/>
          <p:cNvSpPr txBox="1"/>
          <p:nvPr/>
        </p:nvSpPr>
        <p:spPr>
          <a:xfrm>
            <a:off x="-21947" y="2299012"/>
            <a:ext cx="12506950" cy="923330"/>
          </a:xfrm>
          <a:prstGeom prst="rect">
            <a:avLst/>
          </a:prstGeom>
          <a:noFill/>
        </p:spPr>
        <p:txBody>
          <a:bodyPr wrap="none" rtlCol="0">
            <a:spAutoFit/>
          </a:bodyPr>
          <a:lstStyle/>
          <a:p>
            <a:r>
              <a:rPr lang="en-US" altLang="zh-CN" dirty="0" smtClean="0"/>
              <a:t>      DC/DC</a:t>
            </a:r>
            <a:r>
              <a:rPr lang="zh-CN" altLang="en-US" dirty="0"/>
              <a:t>转换器将</a:t>
            </a:r>
            <a:r>
              <a:rPr lang="en-US" altLang="zh-CN" dirty="0"/>
              <a:t>HV</a:t>
            </a:r>
            <a:r>
              <a:rPr lang="zh-CN" altLang="en-US" dirty="0"/>
              <a:t>蓄电池的公称电压直流 </a:t>
            </a:r>
            <a:r>
              <a:rPr lang="en-US" altLang="zh-CN" dirty="0"/>
              <a:t>201.6V </a:t>
            </a:r>
            <a:r>
              <a:rPr lang="zh-CN" altLang="en-US" dirty="0"/>
              <a:t>降至大约直流 </a:t>
            </a:r>
            <a:r>
              <a:rPr lang="en-US" altLang="zh-CN" dirty="0"/>
              <a:t>14V</a:t>
            </a:r>
            <a:r>
              <a:rPr lang="zh-CN" altLang="en-US" dirty="0"/>
              <a:t>，从而为电气零部件供电，并为辅助蓄电池再充电。</a:t>
            </a:r>
          </a:p>
          <a:p>
            <a:r>
              <a:rPr lang="zh-CN" altLang="en-US" dirty="0"/>
              <a:t>为调节</a:t>
            </a:r>
            <a:r>
              <a:rPr lang="en-US" altLang="zh-CN" dirty="0"/>
              <a:t>DC/DC</a:t>
            </a:r>
            <a:r>
              <a:rPr lang="zh-CN" altLang="en-US" dirty="0"/>
              <a:t>转换器的输出电压，动力管理控制 </a:t>
            </a:r>
            <a:r>
              <a:rPr lang="en-US" altLang="zh-CN" dirty="0"/>
              <a:t>ECU</a:t>
            </a:r>
            <a:r>
              <a:rPr lang="zh-CN" altLang="en-US" dirty="0"/>
              <a:t>（ </a:t>
            </a:r>
            <a:r>
              <a:rPr lang="en-US" altLang="zh-CN" dirty="0"/>
              <a:t>HV-ECU</a:t>
            </a:r>
            <a:r>
              <a:rPr lang="zh-CN" altLang="en-US" dirty="0"/>
              <a:t>）根据辅助蓄电池温度传感器信号将输出电压请求信号</a:t>
            </a:r>
            <a:r>
              <a:rPr lang="zh-CN" altLang="en-US" dirty="0" smtClean="0"/>
              <a:t>传输</a:t>
            </a:r>
            <a:endParaRPr lang="en-US" altLang="zh-CN" dirty="0" smtClean="0"/>
          </a:p>
          <a:p>
            <a:r>
              <a:rPr lang="zh-CN" altLang="en-US" dirty="0" smtClean="0"/>
              <a:t>至</a:t>
            </a:r>
            <a:r>
              <a:rPr lang="en-US" altLang="zh-CN" dirty="0"/>
              <a:t>DC/DC</a:t>
            </a:r>
            <a:r>
              <a:rPr lang="zh-CN" altLang="en-US" dirty="0"/>
              <a:t>转换器，如图</a:t>
            </a:r>
            <a:r>
              <a:rPr lang="en-US" altLang="zh-CN" dirty="0">
                <a:solidFill>
                  <a:srgbClr val="0070C0"/>
                </a:solidFill>
              </a:rPr>
              <a:t>3-3-5</a:t>
            </a:r>
            <a:r>
              <a:rPr lang="zh-CN" altLang="en-US" dirty="0"/>
              <a:t>所示</a:t>
            </a:r>
          </a:p>
        </p:txBody>
      </p:sp>
      <p:pic>
        <p:nvPicPr>
          <p:cNvPr id="8" name="图片 7" descr="C:\Users\xjx\Desktop\MobileFile\新文档 2019-09-07 15.04.12_1.jpg"/>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p:blipFill>
        <p:spPr bwMode="auto">
          <a:xfrm>
            <a:off x="1054417" y="3222341"/>
            <a:ext cx="6299971" cy="3100081"/>
          </a:xfrm>
          <a:prstGeom prst="rect">
            <a:avLst/>
          </a:prstGeom>
          <a:noFill/>
          <a:ln>
            <a:noFill/>
          </a:ln>
          <a:extLst>
            <a:ext uri="{53640926-AAD7-44D8-BBD7-CCE9431645EC}">
              <a14:shadowObscured xmlns:a14="http://schemas.microsoft.com/office/drawing/2010/main"/>
            </a:ext>
          </a:extLst>
        </p:spPr>
      </p:pic>
      <p:sp>
        <p:nvSpPr>
          <p:cNvPr id="9" name="TextBox 8"/>
          <p:cNvSpPr txBox="1"/>
          <p:nvPr/>
        </p:nvSpPr>
        <p:spPr>
          <a:xfrm>
            <a:off x="2693861" y="6488668"/>
            <a:ext cx="2683748" cy="369332"/>
          </a:xfrm>
          <a:prstGeom prst="rect">
            <a:avLst/>
          </a:prstGeom>
          <a:noFill/>
        </p:spPr>
        <p:txBody>
          <a:bodyPr wrap="none" rtlCol="0">
            <a:spAutoFit/>
          </a:bodyPr>
          <a:lstStyle/>
          <a:p>
            <a:r>
              <a:rPr lang="zh-CN" altLang="en-US" dirty="0"/>
              <a:t>图</a:t>
            </a:r>
            <a:r>
              <a:rPr lang="en-US" altLang="zh-CN" dirty="0"/>
              <a:t>3-3-5DC/DC</a:t>
            </a:r>
            <a:r>
              <a:rPr lang="zh-CN" altLang="en-US" dirty="0"/>
              <a:t>转换器功能</a:t>
            </a:r>
          </a:p>
        </p:txBody>
      </p:sp>
    </p:spTree>
    <p:extLst>
      <p:ext uri="{BB962C8B-B14F-4D97-AF65-F5344CB8AC3E}">
        <p14:creationId xmlns:p14="http://schemas.microsoft.com/office/powerpoint/2010/main" val="205029256"/>
      </p:ext>
    </p:extLst>
  </p:cSld>
  <p:clrMapOvr>
    <a:masterClrMapping/>
  </p:clrMapOvr>
  <p:transition spd="slow">
    <p:strips dir="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136633"/>
            <a:ext cx="3417923" cy="461665"/>
          </a:xfrm>
          <a:prstGeom prst="rect">
            <a:avLst/>
          </a:prstGeom>
          <a:noFill/>
        </p:spPr>
        <p:txBody>
          <a:bodyPr wrap="none" rtlCol="0">
            <a:spAutoFit/>
          </a:bodyPr>
          <a:lstStyle/>
          <a:p>
            <a:r>
              <a:rPr lang="zh-CN" altLang="en-US" sz="2400" b="1" dirty="0">
                <a:solidFill>
                  <a:srgbClr val="0070C0"/>
                </a:solidFill>
              </a:rPr>
              <a:t>（</a:t>
            </a:r>
            <a:r>
              <a:rPr lang="en-US" altLang="zh-CN" sz="2400" b="1" dirty="0">
                <a:solidFill>
                  <a:srgbClr val="0070C0"/>
                </a:solidFill>
              </a:rPr>
              <a:t>2</a:t>
            </a:r>
            <a:r>
              <a:rPr lang="zh-CN" altLang="en-US" sz="2400" b="1" dirty="0">
                <a:solidFill>
                  <a:srgbClr val="0070C0"/>
                </a:solidFill>
              </a:rPr>
              <a:t>）增压型双向转换器</a:t>
            </a:r>
          </a:p>
        </p:txBody>
      </p:sp>
      <p:sp>
        <p:nvSpPr>
          <p:cNvPr id="3" name="TextBox 2"/>
          <p:cNvSpPr txBox="1"/>
          <p:nvPr/>
        </p:nvSpPr>
        <p:spPr>
          <a:xfrm>
            <a:off x="138427" y="1611361"/>
            <a:ext cx="11179664" cy="1200329"/>
          </a:xfrm>
          <a:prstGeom prst="rect">
            <a:avLst/>
          </a:prstGeom>
          <a:noFill/>
        </p:spPr>
        <p:txBody>
          <a:bodyPr wrap="none" rtlCol="0">
            <a:spAutoFit/>
          </a:bodyPr>
          <a:lstStyle/>
          <a:p>
            <a:r>
              <a:rPr lang="zh-CN" altLang="en-US" dirty="0" smtClean="0"/>
              <a:t>       如</a:t>
            </a:r>
            <a:r>
              <a:rPr lang="zh-CN" altLang="en-US" dirty="0"/>
              <a:t>图</a:t>
            </a:r>
            <a:r>
              <a:rPr lang="en-US" altLang="zh-CN" dirty="0">
                <a:solidFill>
                  <a:srgbClr val="0070C0"/>
                </a:solidFill>
              </a:rPr>
              <a:t>3-3-6</a:t>
            </a:r>
            <a:r>
              <a:rPr lang="zh-CN" altLang="en-US" dirty="0"/>
              <a:t>所示，丰田普锐斯增压转换器将</a:t>
            </a:r>
            <a:r>
              <a:rPr lang="en-US" altLang="zh-CN" dirty="0"/>
              <a:t>HV</a:t>
            </a:r>
            <a:r>
              <a:rPr lang="zh-CN" altLang="en-US" dirty="0"/>
              <a:t>蓄电池输出的额定电压</a:t>
            </a:r>
            <a:r>
              <a:rPr lang="en-US" altLang="zh-CN" dirty="0"/>
              <a:t>DC 201.6V</a:t>
            </a:r>
            <a:r>
              <a:rPr lang="zh-CN" altLang="en-US" dirty="0"/>
              <a:t>增压到 </a:t>
            </a:r>
            <a:r>
              <a:rPr lang="en-US" altLang="zh-CN" dirty="0"/>
              <a:t>DC500V</a:t>
            </a:r>
            <a:r>
              <a:rPr lang="zh-CN" altLang="en-US" dirty="0"/>
              <a:t>的最高电压</a:t>
            </a:r>
            <a:r>
              <a:rPr lang="zh-CN" altLang="en-US" dirty="0" smtClean="0"/>
              <a:t>。</a:t>
            </a:r>
            <a:endParaRPr lang="en-US" altLang="zh-CN" dirty="0"/>
          </a:p>
          <a:p>
            <a:r>
              <a:rPr lang="zh-CN" altLang="en-US" dirty="0" smtClean="0"/>
              <a:t>转换器</a:t>
            </a:r>
            <a:r>
              <a:rPr lang="zh-CN" altLang="en-US" dirty="0"/>
              <a:t>包括增压 </a:t>
            </a:r>
            <a:r>
              <a:rPr lang="en-US" altLang="zh-CN" dirty="0"/>
              <a:t>IPM</a:t>
            </a:r>
            <a:r>
              <a:rPr lang="zh-CN" altLang="en-US" dirty="0"/>
              <a:t>（集成功率模块），其中内置的</a:t>
            </a:r>
            <a:r>
              <a:rPr lang="en-US" altLang="zh-CN" dirty="0"/>
              <a:t>IIGBT</a:t>
            </a:r>
            <a:r>
              <a:rPr lang="zh-CN" altLang="en-US" dirty="0"/>
              <a:t>（绝缘栅极双极型晶体管</a:t>
            </a:r>
            <a:r>
              <a:rPr lang="zh-CN" altLang="en-US" dirty="0" smtClean="0"/>
              <a:t>）进行</a:t>
            </a:r>
            <a:r>
              <a:rPr lang="zh-CN" altLang="en-US" dirty="0"/>
              <a:t>转换控制，</a:t>
            </a:r>
            <a:r>
              <a:rPr lang="zh-CN" altLang="en-US" dirty="0" smtClean="0"/>
              <a:t>而反应</a:t>
            </a:r>
            <a:endParaRPr lang="en-US" altLang="zh-CN" dirty="0" smtClean="0"/>
          </a:p>
          <a:p>
            <a:r>
              <a:rPr lang="zh-CN" altLang="en-US" dirty="0" smtClean="0"/>
              <a:t>器</a:t>
            </a:r>
            <a:r>
              <a:rPr lang="zh-CN" altLang="en-US" dirty="0"/>
              <a:t>（电感线圈）存储能量。通过使用这些组件，转换器将电压升高，</a:t>
            </a:r>
            <a:r>
              <a:rPr lang="en-US" altLang="zh-CN" dirty="0"/>
              <a:t>MG1</a:t>
            </a:r>
            <a:r>
              <a:rPr lang="zh-CN" altLang="en-US" dirty="0"/>
              <a:t>或 </a:t>
            </a:r>
            <a:r>
              <a:rPr lang="en-US" altLang="zh-CN" dirty="0"/>
              <a:t>MG2 </a:t>
            </a:r>
            <a:r>
              <a:rPr lang="zh-CN" altLang="en-US" dirty="0" smtClean="0"/>
              <a:t>作为</a:t>
            </a:r>
            <a:r>
              <a:rPr lang="zh-CN" altLang="en-US" dirty="0"/>
              <a:t>发电机工作时</a:t>
            </a:r>
            <a:r>
              <a:rPr lang="zh-CN" altLang="en-US" dirty="0" smtClean="0"/>
              <a:t>，变频器</a:t>
            </a:r>
            <a:endParaRPr lang="en-US" altLang="zh-CN" dirty="0" smtClean="0"/>
          </a:p>
          <a:p>
            <a:r>
              <a:rPr lang="zh-CN" altLang="en-US" dirty="0" smtClean="0"/>
              <a:t>通过</a:t>
            </a:r>
            <a:r>
              <a:rPr lang="zh-CN" altLang="en-US" dirty="0"/>
              <a:t>其将交流电（</a:t>
            </a:r>
            <a:r>
              <a:rPr lang="en-US" altLang="zh-CN" dirty="0"/>
              <a:t>201.6/500V</a:t>
            </a:r>
            <a:r>
              <a:rPr lang="zh-CN" altLang="en-US" dirty="0"/>
              <a:t>）转换为直流电，然后增压转换器将其降低到 </a:t>
            </a:r>
            <a:r>
              <a:rPr lang="en-US" altLang="zh-CN" dirty="0"/>
              <a:t>DC 201.6V</a:t>
            </a:r>
            <a:r>
              <a:rPr lang="zh-CN" altLang="en-US" dirty="0"/>
              <a:t>为</a:t>
            </a:r>
            <a:r>
              <a:rPr lang="en-US" altLang="zh-CN" dirty="0"/>
              <a:t>HV</a:t>
            </a:r>
            <a:r>
              <a:rPr lang="zh-CN" altLang="en-US" dirty="0"/>
              <a:t>蓄电池充电。</a:t>
            </a:r>
          </a:p>
        </p:txBody>
      </p:sp>
      <p:pic>
        <p:nvPicPr>
          <p:cNvPr id="7" name="Picture 8" descr="HWOCRTEMP_ROC1050"/>
          <p:cNvPicPr/>
          <p:nvPr/>
        </p:nvPicPr>
        <p:blipFill>
          <a:blip r:embed="rId4" cstate="print">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b="9489"/>
          <a:stretch>
            <a:fillRect/>
          </a:stretch>
        </p:blipFill>
        <p:spPr bwMode="auto">
          <a:xfrm>
            <a:off x="947375" y="3033760"/>
            <a:ext cx="6106568" cy="2820486"/>
          </a:xfrm>
          <a:prstGeom prst="rect">
            <a:avLst/>
          </a:prstGeom>
          <a:noFill/>
          <a:ln>
            <a:noFill/>
          </a:ln>
          <a:extLst/>
        </p:spPr>
      </p:pic>
      <p:sp>
        <p:nvSpPr>
          <p:cNvPr id="8" name="TextBox 7"/>
          <p:cNvSpPr txBox="1"/>
          <p:nvPr/>
        </p:nvSpPr>
        <p:spPr>
          <a:xfrm>
            <a:off x="2623519" y="6029325"/>
            <a:ext cx="2754280" cy="369332"/>
          </a:xfrm>
          <a:prstGeom prst="rect">
            <a:avLst/>
          </a:prstGeom>
          <a:noFill/>
        </p:spPr>
        <p:txBody>
          <a:bodyPr wrap="none" rtlCol="0">
            <a:spAutoFit/>
          </a:bodyPr>
          <a:lstStyle/>
          <a:p>
            <a:r>
              <a:rPr lang="zh-CN" altLang="en-US" dirty="0"/>
              <a:t>图</a:t>
            </a:r>
            <a:r>
              <a:rPr lang="en-US" altLang="zh-CN" dirty="0"/>
              <a:t>3-3-6</a:t>
            </a:r>
            <a:r>
              <a:rPr lang="zh-CN" altLang="en-US" dirty="0"/>
              <a:t>增压和降压转换器</a:t>
            </a:r>
          </a:p>
        </p:txBody>
      </p:sp>
    </p:spTree>
    <p:extLst>
      <p:ext uri="{BB962C8B-B14F-4D97-AF65-F5344CB8AC3E}">
        <p14:creationId xmlns:p14="http://schemas.microsoft.com/office/powerpoint/2010/main" val="2796625903"/>
      </p:ext>
    </p:extLst>
  </p:cSld>
  <p:clrMapOvr>
    <a:masterClrMapping/>
  </p:clrMapOvr>
  <p:transition spd="slow">
    <p:strips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267096"/>
            <a:ext cx="3377848" cy="461665"/>
          </a:xfrm>
          <a:prstGeom prst="rect">
            <a:avLst/>
          </a:prstGeom>
          <a:noFill/>
        </p:spPr>
        <p:txBody>
          <a:bodyPr wrap="none" rtlCol="0">
            <a:spAutoFit/>
          </a:bodyPr>
          <a:lstStyle/>
          <a:p>
            <a:r>
              <a:rPr lang="zh-CN" altLang="en-US" sz="2400" b="1" dirty="0">
                <a:solidFill>
                  <a:srgbClr val="0070C0"/>
                </a:solidFill>
              </a:rPr>
              <a:t>（</a:t>
            </a:r>
            <a:r>
              <a:rPr lang="en-US" altLang="zh-CN" sz="2400" b="1" dirty="0">
                <a:solidFill>
                  <a:srgbClr val="0070C0"/>
                </a:solidFill>
              </a:rPr>
              <a:t>3</a:t>
            </a:r>
            <a:r>
              <a:rPr lang="zh-CN" altLang="en-US" sz="2400" b="1" dirty="0">
                <a:solidFill>
                  <a:srgbClr val="0070C0"/>
                </a:solidFill>
              </a:rPr>
              <a:t>）降压型 </a:t>
            </a:r>
            <a:r>
              <a:rPr lang="en-US" altLang="zh-CN" sz="2400" b="1" dirty="0">
                <a:solidFill>
                  <a:srgbClr val="0070C0"/>
                </a:solidFill>
              </a:rPr>
              <a:t>12V</a:t>
            </a:r>
            <a:r>
              <a:rPr lang="zh-CN" altLang="en-US" sz="2400" b="1" dirty="0">
                <a:solidFill>
                  <a:srgbClr val="0070C0"/>
                </a:solidFill>
              </a:rPr>
              <a:t>转换器</a:t>
            </a:r>
          </a:p>
        </p:txBody>
      </p:sp>
      <p:sp>
        <p:nvSpPr>
          <p:cNvPr id="3" name="TextBox 2"/>
          <p:cNvSpPr txBox="1"/>
          <p:nvPr/>
        </p:nvSpPr>
        <p:spPr>
          <a:xfrm>
            <a:off x="195944" y="1767949"/>
            <a:ext cx="11317522" cy="923330"/>
          </a:xfrm>
          <a:prstGeom prst="rect">
            <a:avLst/>
          </a:prstGeom>
          <a:noFill/>
        </p:spPr>
        <p:txBody>
          <a:bodyPr wrap="none" rtlCol="0">
            <a:spAutoFit/>
          </a:bodyPr>
          <a:lstStyle/>
          <a:p>
            <a:r>
              <a:rPr lang="zh-CN" altLang="en-US" dirty="0" smtClean="0"/>
              <a:t>      如</a:t>
            </a:r>
            <a:r>
              <a:rPr lang="zh-CN" altLang="en-US" dirty="0"/>
              <a:t>图</a:t>
            </a:r>
            <a:r>
              <a:rPr lang="en-US" altLang="zh-CN" dirty="0">
                <a:solidFill>
                  <a:srgbClr val="0070C0"/>
                </a:solidFill>
              </a:rPr>
              <a:t>3-4-7</a:t>
            </a:r>
            <a:r>
              <a:rPr lang="zh-CN" altLang="en-US" dirty="0"/>
              <a:t>所示，车辆的辅助设备，如车灯、音响系统、空调系统（除空调压缩机）和 </a:t>
            </a:r>
            <a:r>
              <a:rPr lang="en-US" altLang="zh-CN" dirty="0"/>
              <a:t>ECU</a:t>
            </a:r>
            <a:r>
              <a:rPr lang="zh-CN" altLang="en-US" dirty="0"/>
              <a:t>它们由 </a:t>
            </a:r>
            <a:r>
              <a:rPr lang="en-US" altLang="zh-CN" dirty="0"/>
              <a:t>DC 12V </a:t>
            </a:r>
            <a:r>
              <a:rPr lang="zh-CN" altLang="en-US" dirty="0" smtClean="0"/>
              <a:t>的</a:t>
            </a:r>
            <a:endParaRPr lang="en-US" altLang="zh-CN" dirty="0" smtClean="0"/>
          </a:p>
          <a:p>
            <a:r>
              <a:rPr lang="zh-CN" altLang="en-US" dirty="0" smtClean="0"/>
              <a:t>供电系统</a:t>
            </a:r>
            <a:r>
              <a:rPr lang="zh-CN" altLang="en-US" dirty="0"/>
              <a:t>供电。由于二代混合动力普锐斯发电机输出额定电压为</a:t>
            </a:r>
            <a:r>
              <a:rPr lang="en-US" altLang="zh-CN" dirty="0"/>
              <a:t>DC 201.6V</a:t>
            </a:r>
            <a:r>
              <a:rPr lang="zh-CN" altLang="en-US" dirty="0"/>
              <a:t>，因此，需要转换器将这个</a:t>
            </a:r>
            <a:r>
              <a:rPr lang="zh-CN" altLang="en-US" dirty="0" smtClean="0"/>
              <a:t>电压降低</a:t>
            </a:r>
            <a:endParaRPr lang="en-US" altLang="zh-CN" dirty="0" smtClean="0"/>
          </a:p>
          <a:p>
            <a:r>
              <a:rPr lang="zh-CN" altLang="en-US" dirty="0" smtClean="0"/>
              <a:t>到 </a:t>
            </a:r>
            <a:r>
              <a:rPr lang="en-US" altLang="zh-CN" dirty="0"/>
              <a:t>DC 12V</a:t>
            </a:r>
            <a:r>
              <a:rPr lang="zh-CN" altLang="en-US" dirty="0"/>
              <a:t>来为备用蓄电池充电。这个转换器安装于变频器的下部。</a:t>
            </a:r>
          </a:p>
        </p:txBody>
      </p:sp>
      <p:pic>
        <p:nvPicPr>
          <p:cNvPr id="7" name="Picture 9" descr="HWOCRTEMP_ROC1060"/>
          <p:cNvPicPr/>
          <p:nvPr/>
        </p:nvPicPr>
        <p:blipFill>
          <a:blip r:embed="rId4" cstate="print">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b="9065"/>
          <a:stretch>
            <a:fillRect/>
          </a:stretch>
        </p:blipFill>
        <p:spPr bwMode="auto">
          <a:xfrm>
            <a:off x="460744" y="2808845"/>
            <a:ext cx="6710763" cy="3015284"/>
          </a:xfrm>
          <a:prstGeom prst="rect">
            <a:avLst/>
          </a:prstGeom>
          <a:noFill/>
          <a:ln>
            <a:noFill/>
          </a:ln>
          <a:extLst/>
        </p:spPr>
      </p:pic>
      <p:sp>
        <p:nvSpPr>
          <p:cNvPr id="8" name="TextBox 7"/>
          <p:cNvSpPr txBox="1"/>
          <p:nvPr/>
        </p:nvSpPr>
        <p:spPr>
          <a:xfrm>
            <a:off x="2693861" y="6085505"/>
            <a:ext cx="2914580" cy="369332"/>
          </a:xfrm>
          <a:prstGeom prst="rect">
            <a:avLst/>
          </a:prstGeom>
          <a:noFill/>
        </p:spPr>
        <p:txBody>
          <a:bodyPr wrap="none" rtlCol="0">
            <a:spAutoFit/>
          </a:bodyPr>
          <a:lstStyle/>
          <a:p>
            <a:r>
              <a:rPr lang="zh-CN" altLang="en-US" dirty="0"/>
              <a:t>图</a:t>
            </a:r>
            <a:r>
              <a:rPr lang="en-US" altLang="zh-CN" dirty="0"/>
              <a:t>3-3-7DC/DC</a:t>
            </a:r>
            <a:r>
              <a:rPr lang="zh-CN" altLang="en-US" dirty="0"/>
              <a:t>转换器系统图</a:t>
            </a:r>
          </a:p>
        </p:txBody>
      </p:sp>
    </p:spTree>
    <p:extLst>
      <p:ext uri="{BB962C8B-B14F-4D97-AF65-F5344CB8AC3E}">
        <p14:creationId xmlns:p14="http://schemas.microsoft.com/office/powerpoint/2010/main" val="832013023"/>
      </p:ext>
    </p:extLst>
  </p:cSld>
  <p:clrMapOvr>
    <a:masterClrMapping/>
  </p:clrMapOvr>
  <p:transition spd="slow">
    <p:strips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997723" y="-996345"/>
            <a:ext cx="914400" cy="291619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rPr>
              <a:t>DC/DC</a:t>
            </a:r>
            <a:r>
              <a:rPr lang="zh-CN" altLang="en-US" sz="3200" b="1" dirty="0">
                <a:solidFill>
                  <a:schemeClr val="bg1"/>
                </a:solidFill>
              </a:rPr>
              <a:t>转换器</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91437" y="1167339"/>
            <a:ext cx="3645550" cy="461665"/>
          </a:xfrm>
          <a:prstGeom prst="rect">
            <a:avLst/>
          </a:prstGeom>
        </p:spPr>
        <p:txBody>
          <a:bodyPr wrap="none">
            <a:spAutoFit/>
          </a:bodyPr>
          <a:lstStyle/>
          <a:p>
            <a:r>
              <a:rPr lang="zh-CN" altLang="zh-CN" sz="2400" b="1" dirty="0">
                <a:solidFill>
                  <a:srgbClr val="0070C0"/>
                </a:solidFill>
              </a:rPr>
              <a:t>（</a:t>
            </a:r>
            <a:r>
              <a:rPr lang="en-US" altLang="zh-CN" sz="2400" b="1" dirty="0">
                <a:solidFill>
                  <a:srgbClr val="0070C0"/>
                </a:solidFill>
              </a:rPr>
              <a:t>4</a:t>
            </a:r>
            <a:r>
              <a:rPr lang="zh-CN" altLang="zh-CN" sz="2400" b="1" dirty="0">
                <a:solidFill>
                  <a:srgbClr val="0070C0"/>
                </a:solidFill>
              </a:rPr>
              <a:t>）奔驰 </a:t>
            </a:r>
            <a:r>
              <a:rPr lang="en-US" altLang="zh-CN" sz="2400" b="1" dirty="0">
                <a:solidFill>
                  <a:srgbClr val="0070C0"/>
                </a:solidFill>
              </a:rPr>
              <a:t>400</a:t>
            </a:r>
            <a:r>
              <a:rPr lang="zh-CN" altLang="zh-CN" sz="2400" b="1" dirty="0">
                <a:solidFill>
                  <a:srgbClr val="0070C0"/>
                </a:solidFill>
              </a:rPr>
              <a:t>双向转换器</a:t>
            </a:r>
          </a:p>
        </p:txBody>
      </p:sp>
      <p:sp>
        <p:nvSpPr>
          <p:cNvPr id="3" name="TextBox 2"/>
          <p:cNvSpPr txBox="1"/>
          <p:nvPr/>
        </p:nvSpPr>
        <p:spPr>
          <a:xfrm>
            <a:off x="209005" y="1894115"/>
            <a:ext cx="10716395" cy="923330"/>
          </a:xfrm>
          <a:prstGeom prst="rect">
            <a:avLst/>
          </a:prstGeom>
          <a:noFill/>
        </p:spPr>
        <p:txBody>
          <a:bodyPr wrap="none" rtlCol="0">
            <a:spAutoFit/>
          </a:bodyPr>
          <a:lstStyle/>
          <a:p>
            <a:r>
              <a:rPr lang="zh-CN" altLang="en-US" dirty="0" smtClean="0"/>
              <a:t>       奔驰 </a:t>
            </a:r>
            <a:r>
              <a:rPr lang="en-US" altLang="zh-CN" dirty="0"/>
              <a:t>400 </a:t>
            </a:r>
            <a:r>
              <a:rPr lang="zh-CN" altLang="en-US" dirty="0"/>
              <a:t>轻混型混合动力汽车的双向直流电压转换器，该转换器支持高压锂电池向 </a:t>
            </a:r>
            <a:r>
              <a:rPr lang="en-US" altLang="zh-CN" dirty="0"/>
              <a:t>12V </a:t>
            </a:r>
            <a:r>
              <a:rPr lang="zh-CN" altLang="en-US" dirty="0"/>
              <a:t>蓄电池</a:t>
            </a:r>
            <a:r>
              <a:rPr lang="zh-CN" altLang="en-US" dirty="0" smtClean="0"/>
              <a:t>充电；</a:t>
            </a:r>
            <a:endParaRPr lang="en-US" altLang="zh-CN" dirty="0" smtClean="0"/>
          </a:p>
          <a:p>
            <a:r>
              <a:rPr lang="zh-CN" altLang="en-US" dirty="0" smtClean="0"/>
              <a:t>在</a:t>
            </a:r>
            <a:r>
              <a:rPr lang="zh-CN" altLang="en-US" dirty="0"/>
              <a:t>高压锂离子电池馈电时，也支持 </a:t>
            </a:r>
            <a:r>
              <a:rPr lang="en-US" altLang="zh-CN" dirty="0"/>
              <a:t>12V </a:t>
            </a:r>
            <a:r>
              <a:rPr lang="zh-CN" altLang="en-US" dirty="0"/>
              <a:t>蓄电池向高压蓄电池充电；在 </a:t>
            </a:r>
            <a:r>
              <a:rPr lang="en-US" altLang="zh-CN" dirty="0"/>
              <a:t>12V </a:t>
            </a:r>
            <a:r>
              <a:rPr lang="zh-CN" altLang="en-US" dirty="0"/>
              <a:t>铅酸蓄电池也馈电时，可</a:t>
            </a:r>
            <a:r>
              <a:rPr lang="zh-CN" altLang="en-US" dirty="0" smtClean="0"/>
              <a:t>通过</a:t>
            </a:r>
            <a:endParaRPr lang="en-US" altLang="zh-CN" dirty="0" smtClean="0"/>
          </a:p>
          <a:p>
            <a:r>
              <a:rPr lang="zh-CN" altLang="en-US" dirty="0" smtClean="0"/>
              <a:t>跨接</a:t>
            </a:r>
            <a:r>
              <a:rPr lang="zh-CN" altLang="en-US" dirty="0"/>
              <a:t>启动，从 </a:t>
            </a:r>
            <a:r>
              <a:rPr lang="en-US" altLang="zh-CN" dirty="0"/>
              <a:t>12V </a:t>
            </a:r>
            <a:r>
              <a:rPr lang="zh-CN" altLang="en-US" dirty="0"/>
              <a:t>蓄电池向高压蓄电池充电。</a:t>
            </a:r>
          </a:p>
        </p:txBody>
      </p:sp>
    </p:spTree>
    <p:extLst>
      <p:ext uri="{BB962C8B-B14F-4D97-AF65-F5344CB8AC3E}">
        <p14:creationId xmlns:p14="http://schemas.microsoft.com/office/powerpoint/2010/main" val="832013023"/>
      </p:ext>
    </p:extLst>
  </p:cSld>
  <p:clrMapOvr>
    <a:masterClrMapping/>
  </p:clrMapOvr>
  <p:transition spd="slow">
    <p:strips dir="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0" y="1097280"/>
            <a:ext cx="12250469" cy="1754326"/>
          </a:xfrm>
          <a:prstGeom prst="rect">
            <a:avLst/>
          </a:prstGeom>
          <a:noFill/>
        </p:spPr>
        <p:txBody>
          <a:bodyPr wrap="none" rtlCol="0">
            <a:spAutoFit/>
          </a:bodyPr>
          <a:lstStyle/>
          <a:p>
            <a:r>
              <a:rPr lang="zh-CN" altLang="en-US" dirty="0" smtClean="0"/>
              <a:t>       新能源</a:t>
            </a:r>
            <a:r>
              <a:rPr lang="zh-CN" altLang="en-US" dirty="0"/>
              <a:t>汽车驱动系统中的电动机及电机控制器在运行过程中会产生热量，这些热量会对驱动系统的正常</a:t>
            </a:r>
            <a:r>
              <a:rPr lang="zh-CN" altLang="en-US" dirty="0" smtClean="0"/>
              <a:t>工作和使用</a:t>
            </a:r>
            <a:endParaRPr lang="en-US" altLang="zh-CN" dirty="0" smtClean="0"/>
          </a:p>
          <a:p>
            <a:r>
              <a:rPr lang="zh-CN" altLang="en-US" dirty="0" smtClean="0"/>
              <a:t>寿命</a:t>
            </a:r>
            <a:r>
              <a:rPr lang="zh-CN" altLang="en-US" dirty="0"/>
              <a:t>造成不良影响。电动机在运行过程中产生的热量对自身的物理、化学及力学性能有严重的影响</a:t>
            </a:r>
            <a:r>
              <a:rPr lang="zh-CN" altLang="en-US" dirty="0" smtClean="0"/>
              <a:t>，当</a:t>
            </a:r>
            <a:r>
              <a:rPr lang="zh-CN" altLang="en-US" dirty="0"/>
              <a:t>温度上升到</a:t>
            </a:r>
            <a:r>
              <a:rPr lang="zh-CN" altLang="en-US" dirty="0" smtClean="0"/>
              <a:t>一定</a:t>
            </a:r>
            <a:endParaRPr lang="en-US" altLang="zh-CN" dirty="0" smtClean="0"/>
          </a:p>
          <a:p>
            <a:r>
              <a:rPr lang="zh-CN" altLang="en-US" dirty="0" smtClean="0"/>
              <a:t>程度</a:t>
            </a:r>
            <a:r>
              <a:rPr lang="zh-CN" altLang="en-US" dirty="0"/>
              <a:t>时，电动机的绝缘层会发生本质变化，最终失去绝缘能力</a:t>
            </a:r>
            <a:r>
              <a:rPr lang="en-US" altLang="zh-CN" dirty="0"/>
              <a:t>:</a:t>
            </a:r>
            <a:r>
              <a:rPr lang="zh-CN" altLang="en-US" dirty="0"/>
              <a:t>另外，随着温度升高，</a:t>
            </a:r>
            <a:r>
              <a:rPr lang="zh-CN" altLang="en-US" dirty="0" smtClean="0"/>
              <a:t>电动机</a:t>
            </a:r>
            <a:r>
              <a:rPr lang="zh-CN" altLang="en-US" dirty="0"/>
              <a:t>中的永磁体材料会发生</a:t>
            </a:r>
            <a:r>
              <a:rPr lang="zh-CN" altLang="en-US" dirty="0" smtClean="0"/>
              <a:t>不可</a:t>
            </a:r>
            <a:endParaRPr lang="en-US" altLang="zh-CN" dirty="0" smtClean="0"/>
          </a:p>
          <a:p>
            <a:r>
              <a:rPr lang="zh-CN" altLang="en-US" dirty="0" smtClean="0"/>
              <a:t>逆</a:t>
            </a:r>
            <a:r>
              <a:rPr lang="zh-CN" altLang="en-US" dirty="0"/>
              <a:t>退磁，电动机的金属构件的强度和硬度会逐渐下降。电机控制器</a:t>
            </a:r>
            <a:r>
              <a:rPr lang="zh-CN" altLang="en-US" dirty="0" smtClean="0"/>
              <a:t>中的</a:t>
            </a:r>
            <a:r>
              <a:rPr lang="zh-CN" altLang="en-US" dirty="0"/>
              <a:t>电子元器件会因温度升高而性能下降，出现</a:t>
            </a:r>
            <a:r>
              <a:rPr lang="zh-CN" altLang="en-US" dirty="0" smtClean="0"/>
              <a:t>不良</a:t>
            </a:r>
            <a:endParaRPr lang="en-US" altLang="zh-CN" dirty="0" smtClean="0"/>
          </a:p>
          <a:p>
            <a:r>
              <a:rPr lang="zh-CN" altLang="en-US" dirty="0" smtClean="0"/>
              <a:t>影响</a:t>
            </a:r>
            <a:r>
              <a:rPr lang="zh-CN" altLang="en-US" dirty="0"/>
              <a:t>，如温度过高会导致半导体结点、电阻增大、</a:t>
            </a:r>
            <a:r>
              <a:rPr lang="zh-CN" altLang="en-US" dirty="0" smtClean="0"/>
              <a:t>电路损害</a:t>
            </a:r>
            <a:r>
              <a:rPr lang="zh-CN" altLang="en-US" dirty="0"/>
              <a:t>，甚至烧坏元器件。为保证驱动系统在运行过程中产生的</a:t>
            </a:r>
            <a:r>
              <a:rPr lang="zh-CN" altLang="en-US" dirty="0" smtClean="0"/>
              <a:t>热</a:t>
            </a:r>
            <a:endParaRPr lang="en-US" altLang="zh-CN" dirty="0" smtClean="0"/>
          </a:p>
          <a:p>
            <a:r>
              <a:rPr lang="zh-CN" altLang="en-US" dirty="0" smtClean="0"/>
              <a:t>量</a:t>
            </a:r>
            <a:r>
              <a:rPr lang="zh-CN" altLang="en-US" dirty="0"/>
              <a:t>能够及时散发出去，必须对驱动电机和电机控制器进行冷却。</a:t>
            </a:r>
          </a:p>
        </p:txBody>
      </p:sp>
      <p:sp>
        <p:nvSpPr>
          <p:cNvPr id="7" name="TextBox 6"/>
          <p:cNvSpPr txBox="1"/>
          <p:nvPr/>
        </p:nvSpPr>
        <p:spPr>
          <a:xfrm>
            <a:off x="0" y="3004457"/>
            <a:ext cx="7119257" cy="523220"/>
          </a:xfrm>
          <a:prstGeom prst="rect">
            <a:avLst/>
          </a:prstGeom>
          <a:noFill/>
        </p:spPr>
        <p:txBody>
          <a:bodyPr wrap="none" rtlCol="0">
            <a:spAutoFit/>
          </a:bodyPr>
          <a:lstStyle/>
          <a:p>
            <a:r>
              <a:rPr lang="en-US" altLang="zh-CN" sz="2800" b="1" dirty="0" smtClean="0">
                <a:solidFill>
                  <a:srgbClr val="0070C0"/>
                </a:solidFill>
              </a:rPr>
              <a:t>1</a:t>
            </a:r>
            <a:r>
              <a:rPr lang="en-US" altLang="zh-CN" sz="2800" b="1" dirty="0">
                <a:solidFill>
                  <a:srgbClr val="0070C0"/>
                </a:solidFill>
              </a:rPr>
              <a:t>.</a:t>
            </a:r>
            <a:r>
              <a:rPr lang="en-US" altLang="zh-CN" sz="2800" b="1" dirty="0" smtClean="0">
                <a:solidFill>
                  <a:srgbClr val="0070C0"/>
                </a:solidFill>
              </a:rPr>
              <a:t>  </a:t>
            </a:r>
            <a:r>
              <a:rPr lang="zh-CN" altLang="en-US" sz="2800" b="1" dirty="0">
                <a:solidFill>
                  <a:srgbClr val="0070C0"/>
                </a:solidFill>
              </a:rPr>
              <a:t>驱动电机及其管理系统的冷却系统的作用</a:t>
            </a:r>
          </a:p>
        </p:txBody>
      </p:sp>
      <p:sp>
        <p:nvSpPr>
          <p:cNvPr id="8" name="TextBox 7"/>
          <p:cNvSpPr txBox="1"/>
          <p:nvPr/>
        </p:nvSpPr>
        <p:spPr>
          <a:xfrm>
            <a:off x="146674" y="3825631"/>
            <a:ext cx="11957119" cy="923330"/>
          </a:xfrm>
          <a:prstGeom prst="rect">
            <a:avLst/>
          </a:prstGeom>
          <a:noFill/>
        </p:spPr>
        <p:txBody>
          <a:bodyPr wrap="none" rtlCol="0">
            <a:spAutoFit/>
          </a:bodyPr>
          <a:lstStyle/>
          <a:p>
            <a:r>
              <a:rPr lang="zh-CN" altLang="en-US" dirty="0" smtClean="0"/>
              <a:t>    电机（也称电动机）作为电动汽车驱动可实现极低排放或</a:t>
            </a:r>
            <a:r>
              <a:rPr lang="zh-CN" altLang="en-US" dirty="0"/>
              <a:t>零排放。电动汽车驱动电机与控制器的冷却系统主要</a:t>
            </a:r>
            <a:r>
              <a:rPr lang="zh-CN" altLang="en-US" dirty="0" smtClean="0"/>
              <a:t>依靠</a:t>
            </a:r>
            <a:endParaRPr lang="en-US" altLang="zh-CN" dirty="0" smtClean="0"/>
          </a:p>
          <a:p>
            <a:r>
              <a:rPr lang="zh-CN" altLang="en-US" dirty="0" smtClean="0"/>
              <a:t>冷却水泵</a:t>
            </a:r>
            <a:r>
              <a:rPr lang="zh-CN" altLang="en-US" dirty="0"/>
              <a:t>带动冷却液在冷却管道中循环流动，通过在</a:t>
            </a:r>
            <a:r>
              <a:rPr lang="zh-CN" altLang="en-US" dirty="0" smtClean="0"/>
              <a:t>散热器</a:t>
            </a:r>
            <a:r>
              <a:rPr lang="zh-CN" altLang="en-US" dirty="0"/>
              <a:t>的热交换等物理过程，冷却液带走电机与控制器产生</a:t>
            </a:r>
            <a:r>
              <a:rPr lang="zh-CN" altLang="en-US" dirty="0" smtClean="0"/>
              <a:t>的热</a:t>
            </a:r>
            <a:endParaRPr lang="en-US" altLang="zh-CN" dirty="0" smtClean="0"/>
          </a:p>
          <a:p>
            <a:r>
              <a:rPr lang="zh-CN" altLang="en-US" dirty="0" smtClean="0"/>
              <a:t>量</a:t>
            </a:r>
            <a:r>
              <a:rPr lang="zh-CN" altLang="en-US" dirty="0"/>
              <a:t>。为使散热器热量散发更充分，通常还在散热器后方设置风扇，如图</a:t>
            </a:r>
            <a:r>
              <a:rPr lang="en-US" altLang="zh-CN" dirty="0">
                <a:solidFill>
                  <a:srgbClr val="0070C0"/>
                </a:solidFill>
              </a:rPr>
              <a:t>3-4-1</a:t>
            </a:r>
            <a:r>
              <a:rPr lang="zh-CN" altLang="en-US" dirty="0"/>
              <a:t>、图</a:t>
            </a:r>
            <a:r>
              <a:rPr lang="en-US" altLang="zh-CN" dirty="0">
                <a:solidFill>
                  <a:srgbClr val="0070C0"/>
                </a:solidFill>
              </a:rPr>
              <a:t>3-4-2</a:t>
            </a:r>
            <a:r>
              <a:rPr lang="zh-CN" altLang="en-US" dirty="0"/>
              <a:t>所示。</a:t>
            </a:r>
          </a:p>
        </p:txBody>
      </p:sp>
    </p:spTree>
    <p:extLst>
      <p:ext uri="{BB962C8B-B14F-4D97-AF65-F5344CB8AC3E}">
        <p14:creationId xmlns:p14="http://schemas.microsoft.com/office/powerpoint/2010/main" val="4062701048"/>
      </p:ext>
    </p:extLst>
  </p:cSld>
  <p:clrMapOvr>
    <a:masterClrMapping/>
  </p:clrMapOvr>
  <p:transition spd="slow">
    <p:strips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3-3-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97" y="1306286"/>
            <a:ext cx="5869577" cy="3272381"/>
          </a:xfrm>
          <a:prstGeom prst="rect">
            <a:avLst/>
          </a:prstGeom>
          <a:noFill/>
          <a:ln>
            <a:noFill/>
          </a:ln>
          <a:extLst/>
        </p:spPr>
      </p:pic>
      <p:pic>
        <p:nvPicPr>
          <p:cNvPr id="8" name="Picture 6" descr="3-3-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2534" y="737175"/>
            <a:ext cx="5274310" cy="3639820"/>
          </a:xfrm>
          <a:prstGeom prst="rect">
            <a:avLst/>
          </a:prstGeom>
          <a:noFill/>
          <a:ln>
            <a:noFill/>
          </a:ln>
          <a:extLst/>
        </p:spPr>
      </p:pic>
      <p:sp>
        <p:nvSpPr>
          <p:cNvPr id="2" name="TextBox 1"/>
          <p:cNvSpPr txBox="1"/>
          <p:nvPr/>
        </p:nvSpPr>
        <p:spPr>
          <a:xfrm>
            <a:off x="514564" y="5239838"/>
            <a:ext cx="4706738" cy="369332"/>
          </a:xfrm>
          <a:prstGeom prst="rect">
            <a:avLst/>
          </a:prstGeom>
          <a:noFill/>
        </p:spPr>
        <p:txBody>
          <a:bodyPr wrap="none" rtlCol="0">
            <a:spAutoFit/>
          </a:bodyPr>
          <a:lstStyle/>
          <a:p>
            <a:r>
              <a:rPr lang="zh-CN" altLang="en-US" dirty="0"/>
              <a:t>图</a:t>
            </a:r>
            <a:r>
              <a:rPr lang="en-US" altLang="zh-CN" dirty="0"/>
              <a:t>3-4-1  </a:t>
            </a:r>
            <a:r>
              <a:rPr lang="zh-CN" altLang="en-US" dirty="0"/>
              <a:t>驱动电机与控制器冷却系统主要构成</a:t>
            </a:r>
          </a:p>
        </p:txBody>
      </p:sp>
      <p:sp>
        <p:nvSpPr>
          <p:cNvPr id="3" name="TextBox 2"/>
          <p:cNvSpPr txBox="1"/>
          <p:nvPr/>
        </p:nvSpPr>
        <p:spPr>
          <a:xfrm>
            <a:off x="7380514" y="4736153"/>
            <a:ext cx="4245073" cy="369332"/>
          </a:xfrm>
          <a:prstGeom prst="rect">
            <a:avLst/>
          </a:prstGeom>
          <a:noFill/>
        </p:spPr>
        <p:txBody>
          <a:bodyPr wrap="none" rtlCol="0">
            <a:spAutoFit/>
          </a:bodyPr>
          <a:lstStyle/>
          <a:p>
            <a:r>
              <a:rPr lang="zh-CN" altLang="en-US" dirty="0"/>
              <a:t>图</a:t>
            </a:r>
            <a:r>
              <a:rPr lang="en-US" altLang="zh-CN" dirty="0"/>
              <a:t>3-4-2  </a:t>
            </a:r>
            <a:r>
              <a:rPr lang="zh-CN" altLang="en-US" dirty="0"/>
              <a:t>电机与控制器冷却系统主要构成</a:t>
            </a:r>
          </a:p>
        </p:txBody>
      </p:sp>
    </p:spTree>
    <p:extLst>
      <p:ext uri="{BB962C8B-B14F-4D97-AF65-F5344CB8AC3E}">
        <p14:creationId xmlns:p14="http://schemas.microsoft.com/office/powerpoint/2010/main" val="1339515537"/>
      </p:ext>
    </p:extLst>
  </p:cSld>
  <p:clrMapOvr>
    <a:masterClrMapping/>
  </p:clrMapOvr>
  <p:transition spd="slow">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73872"/>
            <a:ext cx="3853940" cy="523220"/>
          </a:xfrm>
          <a:prstGeom prst="rect">
            <a:avLst/>
          </a:prstGeom>
          <a:noFill/>
        </p:spPr>
        <p:txBody>
          <a:bodyPr wrap="none" rtlCol="0">
            <a:spAutoFit/>
          </a:bodyPr>
          <a:lstStyle/>
          <a:p>
            <a:r>
              <a:rPr lang="en-US" altLang="zh-CN" sz="2800" b="1" dirty="0">
                <a:solidFill>
                  <a:srgbClr val="0070C0"/>
                </a:solidFill>
              </a:rPr>
              <a:t>2 </a:t>
            </a:r>
            <a:r>
              <a:rPr lang="en-US" altLang="zh-CN" sz="2800" b="1" dirty="0" smtClean="0">
                <a:solidFill>
                  <a:srgbClr val="0070C0"/>
                </a:solidFill>
              </a:rPr>
              <a:t>. </a:t>
            </a:r>
            <a:r>
              <a:rPr lang="zh-CN" altLang="en-US" sz="2800" b="1" dirty="0">
                <a:solidFill>
                  <a:srgbClr val="0070C0"/>
                </a:solidFill>
              </a:rPr>
              <a:t>驱动电机的散热类型</a:t>
            </a:r>
          </a:p>
        </p:txBody>
      </p:sp>
      <p:sp>
        <p:nvSpPr>
          <p:cNvPr id="3" name="TextBox 2"/>
          <p:cNvSpPr txBox="1"/>
          <p:nvPr/>
        </p:nvSpPr>
        <p:spPr>
          <a:xfrm>
            <a:off x="169817" y="1841863"/>
            <a:ext cx="11884985" cy="646331"/>
          </a:xfrm>
          <a:prstGeom prst="rect">
            <a:avLst/>
          </a:prstGeom>
          <a:noFill/>
        </p:spPr>
        <p:txBody>
          <a:bodyPr wrap="none" rtlCol="0">
            <a:spAutoFit/>
          </a:bodyPr>
          <a:lstStyle/>
          <a:p>
            <a:r>
              <a:rPr lang="zh-CN" altLang="en-US" dirty="0" smtClean="0"/>
              <a:t>    电机</a:t>
            </a:r>
            <a:r>
              <a:rPr lang="zh-CN" altLang="en-US" dirty="0"/>
              <a:t>在进行能量转换时，总是有一小部分损耗转变成热量，它必须通过电机外壳和周围介质不断将热量散发出去</a:t>
            </a:r>
            <a:r>
              <a:rPr lang="zh-CN" altLang="en-US" dirty="0" smtClean="0"/>
              <a:t>，</a:t>
            </a:r>
            <a:endParaRPr lang="en-US" altLang="zh-CN" dirty="0" smtClean="0"/>
          </a:p>
          <a:p>
            <a:r>
              <a:rPr lang="zh-CN" altLang="en-US" dirty="0" smtClean="0"/>
              <a:t>这个</a:t>
            </a:r>
            <a:r>
              <a:rPr lang="zh-CN" altLang="en-US" dirty="0"/>
              <a:t>散发热量的过程，我们就称为冷却。电动机主要冷却方式有自然冷却、风冷和液冷。</a:t>
            </a:r>
          </a:p>
        </p:txBody>
      </p:sp>
      <p:sp>
        <p:nvSpPr>
          <p:cNvPr id="7" name="TextBox 6"/>
          <p:cNvSpPr txBox="1"/>
          <p:nvPr/>
        </p:nvSpPr>
        <p:spPr>
          <a:xfrm>
            <a:off x="0" y="2494818"/>
            <a:ext cx="2020105"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1</a:t>
            </a:r>
            <a:r>
              <a:rPr lang="zh-CN" altLang="en-US" sz="2200" b="1" dirty="0">
                <a:solidFill>
                  <a:srgbClr val="0070C0"/>
                </a:solidFill>
              </a:rPr>
              <a:t>）自然冷却</a:t>
            </a:r>
          </a:p>
        </p:txBody>
      </p:sp>
      <p:sp>
        <p:nvSpPr>
          <p:cNvPr id="8" name="TextBox 7"/>
          <p:cNvSpPr txBox="1"/>
          <p:nvPr/>
        </p:nvSpPr>
        <p:spPr>
          <a:xfrm>
            <a:off x="169817" y="2977956"/>
            <a:ext cx="11937883" cy="646331"/>
          </a:xfrm>
          <a:prstGeom prst="rect">
            <a:avLst/>
          </a:prstGeom>
          <a:noFill/>
        </p:spPr>
        <p:txBody>
          <a:bodyPr wrap="none" rtlCol="0">
            <a:spAutoFit/>
          </a:bodyPr>
          <a:lstStyle/>
          <a:p>
            <a:r>
              <a:rPr lang="zh-CN" altLang="en-US" dirty="0" smtClean="0"/>
              <a:t>    自然冷却</a:t>
            </a:r>
            <a:r>
              <a:rPr lang="zh-CN" altLang="en-US" dirty="0"/>
              <a:t>依靠电机铁芯自身的热传递，散去电机产生的热量，热量通过封闭的机壳表面传递给周围介质，其</a:t>
            </a:r>
            <a:r>
              <a:rPr lang="zh-CN" altLang="en-US" dirty="0" smtClean="0"/>
              <a:t>散热面</a:t>
            </a:r>
            <a:endParaRPr lang="en-US" altLang="zh-CN" dirty="0" smtClean="0"/>
          </a:p>
          <a:p>
            <a:r>
              <a:rPr lang="zh-CN" altLang="en-US" dirty="0" smtClean="0"/>
              <a:t>积</a:t>
            </a:r>
            <a:r>
              <a:rPr lang="zh-CN" altLang="en-US" dirty="0"/>
              <a:t>为机壳的表面，为增加散热面积，机壳表面可加冷却筋（见图</a:t>
            </a:r>
            <a:r>
              <a:rPr lang="en-US" altLang="zh-CN" dirty="0">
                <a:solidFill>
                  <a:srgbClr val="0070C0"/>
                </a:solidFill>
              </a:rPr>
              <a:t>3-4-4</a:t>
            </a:r>
            <a:r>
              <a:rPr lang="zh-CN" altLang="en-US" dirty="0"/>
              <a:t>）。</a:t>
            </a:r>
          </a:p>
        </p:txBody>
      </p:sp>
      <p:pic>
        <p:nvPicPr>
          <p:cNvPr id="9" name="Picture 7" descr="3-3-5"/>
          <p:cNvPicPr/>
          <p:nvPr/>
        </p:nvPicPr>
        <p:blipFill rotWithShape="1">
          <a:blip r:embed="rId4" cstate="print">
            <a:extLst>
              <a:ext uri="{28A0092B-C50C-407E-A947-70E740481C1C}">
                <a14:useLocalDpi xmlns:a14="http://schemas.microsoft.com/office/drawing/2010/main" val="0"/>
              </a:ext>
            </a:extLst>
          </a:blip>
          <a:srcRect l="13897" b="4458"/>
          <a:stretch/>
        </p:blipFill>
        <p:spPr bwMode="auto">
          <a:xfrm>
            <a:off x="1532054" y="3624287"/>
            <a:ext cx="4580255" cy="2778261"/>
          </a:xfrm>
          <a:prstGeom prst="rect">
            <a:avLst/>
          </a:prstGeom>
          <a:noFill/>
          <a:ln>
            <a:noFill/>
          </a:ln>
          <a:extLst>
            <a:ext uri="{53640926-AAD7-44D8-BBD7-CCE9431645EC}">
              <a14:shadowObscured xmlns:a14="http://schemas.microsoft.com/office/drawing/2010/main"/>
            </a:ext>
          </a:extLst>
        </p:spPr>
      </p:pic>
      <p:sp>
        <p:nvSpPr>
          <p:cNvPr id="10" name="TextBox 9"/>
          <p:cNvSpPr txBox="1"/>
          <p:nvPr/>
        </p:nvSpPr>
        <p:spPr>
          <a:xfrm>
            <a:off x="2573382" y="6501730"/>
            <a:ext cx="3090911" cy="369332"/>
          </a:xfrm>
          <a:prstGeom prst="rect">
            <a:avLst/>
          </a:prstGeom>
          <a:noFill/>
        </p:spPr>
        <p:txBody>
          <a:bodyPr wrap="none" rtlCol="0">
            <a:spAutoFit/>
          </a:bodyPr>
          <a:lstStyle/>
          <a:p>
            <a:r>
              <a:rPr lang="zh-CN" altLang="en-US" dirty="0"/>
              <a:t>图</a:t>
            </a:r>
            <a:r>
              <a:rPr lang="en-US" altLang="zh-CN" dirty="0"/>
              <a:t>3-4-4  </a:t>
            </a:r>
            <a:r>
              <a:rPr lang="zh-CN" altLang="en-US" dirty="0"/>
              <a:t>自然冷却的电机机壳</a:t>
            </a:r>
          </a:p>
        </p:txBody>
      </p:sp>
    </p:spTree>
    <p:extLst>
      <p:ext uri="{BB962C8B-B14F-4D97-AF65-F5344CB8AC3E}">
        <p14:creationId xmlns:p14="http://schemas.microsoft.com/office/powerpoint/2010/main" val="1339515537"/>
      </p:ext>
    </p:extLst>
  </p:cSld>
  <p:clrMapOvr>
    <a:masterClrMapping/>
  </p:clrMapOvr>
  <p:transition spd="slow">
    <p:strips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23405"/>
            <a:ext cx="1571264" cy="461665"/>
          </a:xfrm>
          <a:prstGeom prst="rect">
            <a:avLst/>
          </a:prstGeom>
          <a:noFill/>
        </p:spPr>
        <p:txBody>
          <a:bodyPr wrap="none" rtlCol="0">
            <a:spAutoFit/>
          </a:bodyPr>
          <a:lstStyle/>
          <a:p>
            <a:r>
              <a:rPr lang="zh-CN" altLang="en-US" sz="2400" b="1" dirty="0">
                <a:solidFill>
                  <a:srgbClr val="0070C0"/>
                </a:solidFill>
              </a:rPr>
              <a:t>（</a:t>
            </a:r>
            <a:r>
              <a:rPr lang="en-US" altLang="zh-CN" sz="2400" b="1" dirty="0">
                <a:solidFill>
                  <a:srgbClr val="0070C0"/>
                </a:solidFill>
              </a:rPr>
              <a:t>2</a:t>
            </a:r>
            <a:r>
              <a:rPr lang="zh-CN" altLang="en-US" sz="2400" b="1" dirty="0">
                <a:solidFill>
                  <a:srgbClr val="0070C0"/>
                </a:solidFill>
              </a:rPr>
              <a:t>）风冷</a:t>
            </a:r>
          </a:p>
        </p:txBody>
      </p:sp>
      <p:sp>
        <p:nvSpPr>
          <p:cNvPr id="3" name="TextBox 2"/>
          <p:cNvSpPr txBox="1"/>
          <p:nvPr/>
        </p:nvSpPr>
        <p:spPr>
          <a:xfrm>
            <a:off x="91440" y="1624257"/>
            <a:ext cx="11812849" cy="646331"/>
          </a:xfrm>
          <a:prstGeom prst="rect">
            <a:avLst/>
          </a:prstGeom>
          <a:noFill/>
        </p:spPr>
        <p:txBody>
          <a:bodyPr wrap="none" rtlCol="0">
            <a:spAutoFit/>
          </a:bodyPr>
          <a:lstStyle/>
          <a:p>
            <a:r>
              <a:rPr lang="zh-CN" altLang="en-US" dirty="0" smtClean="0"/>
              <a:t>       风冷</a:t>
            </a:r>
            <a:r>
              <a:rPr lang="zh-CN" altLang="en-US" dirty="0"/>
              <a:t>是电机自带同轴风扇来形成内风路循环或外风路循环，通过风扇产生足够的风量，带走电机所产生的热量</a:t>
            </a:r>
            <a:r>
              <a:rPr lang="zh-CN" altLang="en-US" dirty="0" smtClean="0"/>
              <a:t>。</a:t>
            </a:r>
            <a:endParaRPr lang="en-US" altLang="zh-CN" dirty="0" smtClean="0"/>
          </a:p>
          <a:p>
            <a:r>
              <a:rPr lang="zh-CN" altLang="en-US" dirty="0" smtClean="0"/>
              <a:t>介质</a:t>
            </a:r>
            <a:r>
              <a:rPr lang="zh-CN" altLang="en-US" dirty="0"/>
              <a:t>为电机周围的空气，空气直接送入电机内，吸收热量后向周围环境排出。</a:t>
            </a:r>
          </a:p>
        </p:txBody>
      </p:sp>
      <p:sp>
        <p:nvSpPr>
          <p:cNvPr id="7" name="TextBox 6"/>
          <p:cNvSpPr txBox="1"/>
          <p:nvPr/>
        </p:nvSpPr>
        <p:spPr>
          <a:xfrm>
            <a:off x="0" y="2547256"/>
            <a:ext cx="1455848"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3</a:t>
            </a:r>
            <a:r>
              <a:rPr lang="zh-CN" altLang="en-US" sz="2200" b="1" dirty="0">
                <a:solidFill>
                  <a:srgbClr val="0070C0"/>
                </a:solidFill>
              </a:rPr>
              <a:t>）液冷</a:t>
            </a:r>
          </a:p>
        </p:txBody>
      </p:sp>
      <p:sp>
        <p:nvSpPr>
          <p:cNvPr id="8" name="TextBox 7"/>
          <p:cNvSpPr txBox="1"/>
          <p:nvPr/>
        </p:nvSpPr>
        <p:spPr>
          <a:xfrm>
            <a:off x="91440" y="3174274"/>
            <a:ext cx="11812849" cy="646331"/>
          </a:xfrm>
          <a:prstGeom prst="rect">
            <a:avLst/>
          </a:prstGeom>
          <a:noFill/>
        </p:spPr>
        <p:txBody>
          <a:bodyPr wrap="none" rtlCol="0">
            <a:spAutoFit/>
          </a:bodyPr>
          <a:lstStyle/>
          <a:p>
            <a:r>
              <a:rPr lang="zh-CN" altLang="en-US" dirty="0" smtClean="0"/>
              <a:t>       液冷</a:t>
            </a:r>
            <a:r>
              <a:rPr lang="zh-CN" altLang="en-US" dirty="0"/>
              <a:t>是将冷却液通过管道和通路引入定子或转子空心导体内部，通过循环液不断的流动，带走电机转子和定子</a:t>
            </a:r>
            <a:r>
              <a:rPr lang="zh-CN" altLang="en-US" dirty="0" smtClean="0"/>
              <a:t>产</a:t>
            </a:r>
            <a:endParaRPr lang="en-US" altLang="zh-CN" dirty="0" smtClean="0"/>
          </a:p>
          <a:p>
            <a:r>
              <a:rPr lang="zh-CN" altLang="en-US" dirty="0" smtClean="0"/>
              <a:t>生</a:t>
            </a:r>
            <a:r>
              <a:rPr lang="zh-CN" altLang="en-US" dirty="0"/>
              <a:t>的热量，达到对电机的冷却功能。</a:t>
            </a:r>
          </a:p>
        </p:txBody>
      </p:sp>
    </p:spTree>
    <p:extLst>
      <p:ext uri="{BB962C8B-B14F-4D97-AF65-F5344CB8AC3E}">
        <p14:creationId xmlns:p14="http://schemas.microsoft.com/office/powerpoint/2010/main" val="1339515537"/>
      </p:ext>
    </p:extLst>
  </p:cSld>
  <p:clrMapOvr>
    <a:masterClrMapping/>
  </p:clrMapOvr>
  <p:transition spd="slow">
    <p:strips dir="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1289650"/>
            <a:ext cx="4121641" cy="523220"/>
          </a:xfrm>
          <a:prstGeom prst="rect">
            <a:avLst/>
          </a:prstGeom>
        </p:spPr>
        <p:txBody>
          <a:bodyPr wrap="none">
            <a:spAutoFit/>
          </a:bodyPr>
          <a:lstStyle/>
          <a:p>
            <a:r>
              <a:rPr lang="en-US" altLang="zh-CN" sz="2800" b="1" dirty="0">
                <a:solidFill>
                  <a:srgbClr val="0070C0"/>
                </a:solidFill>
              </a:rPr>
              <a:t>3  </a:t>
            </a:r>
            <a:r>
              <a:rPr lang="zh-CN" altLang="en-US" sz="2800" b="1" dirty="0">
                <a:solidFill>
                  <a:srgbClr val="0070C0"/>
                </a:solidFill>
              </a:rPr>
              <a:t>冷却方式的分析与选择</a:t>
            </a:r>
          </a:p>
        </p:txBody>
      </p:sp>
      <p:sp>
        <p:nvSpPr>
          <p:cNvPr id="10" name="TextBox 9"/>
          <p:cNvSpPr txBox="1"/>
          <p:nvPr/>
        </p:nvSpPr>
        <p:spPr>
          <a:xfrm>
            <a:off x="0" y="1946366"/>
            <a:ext cx="2584362"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1</a:t>
            </a:r>
            <a:r>
              <a:rPr lang="zh-CN" altLang="en-US" sz="2200" b="1" dirty="0">
                <a:solidFill>
                  <a:srgbClr val="0070C0"/>
                </a:solidFill>
              </a:rPr>
              <a:t>）驱动电机制冷</a:t>
            </a:r>
          </a:p>
        </p:txBody>
      </p:sp>
      <p:sp>
        <p:nvSpPr>
          <p:cNvPr id="11" name="TextBox 10"/>
          <p:cNvSpPr txBox="1"/>
          <p:nvPr/>
        </p:nvSpPr>
        <p:spPr>
          <a:xfrm>
            <a:off x="156754" y="2442568"/>
            <a:ext cx="11726287" cy="1754326"/>
          </a:xfrm>
          <a:prstGeom prst="rect">
            <a:avLst/>
          </a:prstGeom>
          <a:noFill/>
        </p:spPr>
        <p:txBody>
          <a:bodyPr wrap="none" rtlCol="0">
            <a:spAutoFit/>
          </a:bodyPr>
          <a:lstStyle/>
          <a:p>
            <a:r>
              <a:rPr lang="zh-CN" altLang="en-US" dirty="0" smtClean="0"/>
              <a:t>      驱动</a:t>
            </a:r>
            <a:r>
              <a:rPr lang="zh-CN" altLang="en-US" dirty="0"/>
              <a:t>电机有别于传统的工业用电动机，由于采用驱动电机后，电动汽车一般不再装配离合器，车辆变速器挡</a:t>
            </a:r>
            <a:r>
              <a:rPr lang="zh-CN" altLang="en-US" dirty="0" smtClean="0"/>
              <a:t>位</a:t>
            </a:r>
            <a:endParaRPr lang="en-US" altLang="zh-CN" dirty="0" smtClean="0"/>
          </a:p>
          <a:p>
            <a:r>
              <a:rPr lang="zh-CN" altLang="en-US" dirty="0" smtClean="0"/>
              <a:t>也</a:t>
            </a:r>
            <a:r>
              <a:rPr lang="zh-CN" altLang="en-US" dirty="0"/>
              <a:t>变得较少甚至是取消，车辆的起动、加速、高速运行等全部依靠驱动电机来实现。而电动机的内阻不可能</a:t>
            </a:r>
            <a:r>
              <a:rPr lang="zh-CN" altLang="en-US" dirty="0" smtClean="0"/>
              <a:t>为零，</a:t>
            </a:r>
            <a:endParaRPr lang="en-US" altLang="zh-CN" dirty="0" smtClean="0"/>
          </a:p>
          <a:p>
            <a:r>
              <a:rPr lang="zh-CN" altLang="en-US" dirty="0" smtClean="0"/>
              <a:t>因此</a:t>
            </a:r>
            <a:r>
              <a:rPr lang="zh-CN" altLang="en-US" dirty="0"/>
              <a:t>在上述运行状态中的大电流情况下，电动机的损耗会不断增加，而电动机的损耗几乎全部以热量的</a:t>
            </a:r>
            <a:r>
              <a:rPr lang="zh-CN" altLang="en-US" dirty="0" smtClean="0"/>
              <a:t>形式</a:t>
            </a:r>
            <a:r>
              <a:rPr lang="zh-CN" altLang="en-US" dirty="0"/>
              <a:t>释放</a:t>
            </a:r>
            <a:r>
              <a:rPr lang="zh-CN" altLang="en-US" dirty="0" smtClean="0"/>
              <a:t>。</a:t>
            </a:r>
            <a:endParaRPr lang="en-US" altLang="zh-CN" dirty="0" smtClean="0"/>
          </a:p>
          <a:p>
            <a:r>
              <a:rPr lang="zh-CN" altLang="en-US" dirty="0" smtClean="0"/>
              <a:t>如果</a:t>
            </a:r>
            <a:r>
              <a:rPr lang="zh-CN" altLang="en-US" dirty="0"/>
              <a:t>电动机得不到有效的冷却，电动机的内部温度会不断升高，导致电动机效率下降，如果温度过高</a:t>
            </a:r>
            <a:r>
              <a:rPr lang="zh-CN" altLang="en-US" dirty="0" smtClean="0"/>
              <a:t>，就</a:t>
            </a:r>
            <a:r>
              <a:rPr lang="zh-CN" altLang="en-US" dirty="0"/>
              <a:t>会造成</a:t>
            </a:r>
            <a:r>
              <a:rPr lang="zh-CN" altLang="en-US" dirty="0" smtClean="0"/>
              <a:t>内</a:t>
            </a:r>
            <a:endParaRPr lang="en-US" altLang="zh-CN" dirty="0" smtClean="0"/>
          </a:p>
          <a:p>
            <a:r>
              <a:rPr lang="zh-CN" altLang="en-US" dirty="0" smtClean="0"/>
              <a:t>部</a:t>
            </a:r>
            <a:r>
              <a:rPr lang="zh-CN" altLang="en-US" dirty="0"/>
              <a:t>烧蚀甚至击穿导致电动机损毁。另外，若使用永磁同步电动机作为驱动电机，其转子为磁性材料</a:t>
            </a:r>
            <a:r>
              <a:rPr lang="zh-CN" altLang="en-US" dirty="0" smtClean="0"/>
              <a:t>，温度</a:t>
            </a:r>
            <a:r>
              <a:rPr lang="zh-CN" altLang="en-US" dirty="0"/>
              <a:t>升高会</a:t>
            </a:r>
            <a:r>
              <a:rPr lang="zh-CN" altLang="en-US" dirty="0" smtClean="0"/>
              <a:t>导</a:t>
            </a:r>
            <a:endParaRPr lang="en-US" altLang="zh-CN" dirty="0" smtClean="0"/>
          </a:p>
          <a:p>
            <a:r>
              <a:rPr lang="zh-CN" altLang="en-US" dirty="0" smtClean="0"/>
              <a:t>致</a:t>
            </a:r>
            <a:r>
              <a:rPr lang="zh-CN" altLang="en-US" dirty="0"/>
              <a:t>磁性材料性能下降，出现退磁现象。因此，冷却对于驱动电机的安全运行尤为重要。</a:t>
            </a:r>
          </a:p>
        </p:txBody>
      </p:sp>
      <p:sp>
        <p:nvSpPr>
          <p:cNvPr id="12" name="TextBox 11"/>
          <p:cNvSpPr txBox="1"/>
          <p:nvPr/>
        </p:nvSpPr>
        <p:spPr>
          <a:xfrm>
            <a:off x="156754" y="4379776"/>
            <a:ext cx="11495455" cy="923330"/>
          </a:xfrm>
          <a:prstGeom prst="rect">
            <a:avLst/>
          </a:prstGeom>
          <a:noFill/>
        </p:spPr>
        <p:txBody>
          <a:bodyPr wrap="none" rtlCol="0">
            <a:spAutoFit/>
          </a:bodyPr>
          <a:lstStyle/>
          <a:p>
            <a:r>
              <a:rPr lang="zh-CN" altLang="en-US" dirty="0" smtClean="0"/>
              <a:t>    电动机</a:t>
            </a:r>
            <a:r>
              <a:rPr lang="zh-CN" altLang="en-US" dirty="0"/>
              <a:t>常见的冷却方式有风冷和液冷。采用风冷方式比较常见，如小功率电动机、交流感应（异步）电动机</a:t>
            </a:r>
            <a:r>
              <a:rPr lang="zh-CN" altLang="en-US" dirty="0" smtClean="0"/>
              <a:t>、</a:t>
            </a:r>
            <a:endParaRPr lang="en-US" altLang="zh-CN" dirty="0" smtClean="0"/>
          </a:p>
          <a:p>
            <a:r>
              <a:rPr lang="zh-CN" altLang="en-US" dirty="0" smtClean="0"/>
              <a:t>开关磁阻电动机</a:t>
            </a:r>
            <a:r>
              <a:rPr lang="zh-CN" altLang="en-US" dirty="0"/>
              <a:t>等；液冷方式主要应用于永磁同步电动机。理论上讲，几乎所有的电动机既可以采用风冷</a:t>
            </a:r>
            <a:r>
              <a:rPr lang="zh-CN" altLang="en-US" dirty="0" smtClean="0"/>
              <a:t>也可以</a:t>
            </a:r>
            <a:endParaRPr lang="en-US" altLang="zh-CN" dirty="0" smtClean="0"/>
          </a:p>
          <a:p>
            <a:r>
              <a:rPr lang="zh-CN" altLang="en-US" dirty="0" smtClean="0"/>
              <a:t>采用</a:t>
            </a:r>
            <a:r>
              <a:rPr lang="zh-CN" altLang="en-US" dirty="0"/>
              <a:t>液冷，主要取决于电动机的设计用途和功率密度等条件。</a:t>
            </a:r>
          </a:p>
        </p:txBody>
      </p:sp>
    </p:spTree>
    <p:extLst>
      <p:ext uri="{BB962C8B-B14F-4D97-AF65-F5344CB8AC3E}">
        <p14:creationId xmlns:p14="http://schemas.microsoft.com/office/powerpoint/2010/main" val="4253033786"/>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123405"/>
            <a:ext cx="11525912" cy="923330"/>
          </a:xfrm>
          <a:prstGeom prst="rect">
            <a:avLst/>
          </a:prstGeom>
          <a:noFill/>
        </p:spPr>
        <p:txBody>
          <a:bodyPr wrap="none" rtlCol="0">
            <a:spAutoFit/>
          </a:bodyPr>
          <a:lstStyle/>
          <a:p>
            <a:r>
              <a:rPr lang="en-US" altLang="zh-CN" dirty="0" smtClean="0"/>
              <a:t>         </a:t>
            </a:r>
            <a:r>
              <a:rPr lang="zh-CN" altLang="zh-CN" dirty="0" smtClean="0"/>
              <a:t>影响</a:t>
            </a:r>
            <a:r>
              <a:rPr lang="zh-CN" altLang="zh-CN" dirty="0"/>
              <a:t>电机输出的电压成分取决于基波分量，因此为了加大该基波，采用使逆变器输出电压波形变形增大</a:t>
            </a:r>
            <a:r>
              <a:rPr lang="zh-CN" altLang="zh-CN" dirty="0" smtClean="0"/>
              <a:t>电压</a:t>
            </a:r>
            <a:endParaRPr lang="en-US" altLang="zh-CN" dirty="0" smtClean="0"/>
          </a:p>
          <a:p>
            <a:r>
              <a:rPr lang="zh-CN" altLang="zh-CN" dirty="0" smtClean="0"/>
              <a:t>基波分量</a:t>
            </a:r>
            <a:r>
              <a:rPr lang="zh-CN" altLang="zh-CN" dirty="0"/>
              <a:t>的手法。图</a:t>
            </a:r>
            <a:r>
              <a:rPr lang="en-US" altLang="zh-CN" b="1" dirty="0">
                <a:solidFill>
                  <a:srgbClr val="0070C0"/>
                </a:solidFill>
              </a:rPr>
              <a:t>3-1-4</a:t>
            </a:r>
            <a:r>
              <a:rPr lang="zh-CN" altLang="zh-CN" dirty="0"/>
              <a:t>是逆变器的电压波形与调制度。在此</a:t>
            </a:r>
            <a:r>
              <a:rPr lang="zh-CN" altLang="zh-CN" dirty="0" smtClean="0"/>
              <a:t>，所谓</a:t>
            </a:r>
            <a:r>
              <a:rPr lang="zh-CN" altLang="zh-CN" dirty="0"/>
              <a:t>的调制度是指逆变器电源电压与输出电压</a:t>
            </a:r>
            <a:r>
              <a:rPr lang="zh-CN" altLang="zh-CN" dirty="0" smtClean="0"/>
              <a:t>的</a:t>
            </a:r>
            <a:endParaRPr lang="en-US" altLang="zh-CN" dirty="0" smtClean="0"/>
          </a:p>
          <a:p>
            <a:r>
              <a:rPr lang="zh-CN" altLang="zh-CN" dirty="0" smtClean="0"/>
              <a:t>基波分量</a:t>
            </a:r>
            <a:r>
              <a:rPr lang="zh-CN" altLang="zh-CN" dirty="0"/>
              <a:t>的比。电压波形可划分为正弦波</a:t>
            </a:r>
            <a:r>
              <a:rPr lang="en-US" altLang="zh-CN" dirty="0"/>
              <a:t>PWM</a:t>
            </a:r>
            <a:r>
              <a:rPr lang="zh-CN" altLang="zh-CN" dirty="0"/>
              <a:t>、过调制</a:t>
            </a:r>
            <a:r>
              <a:rPr lang="en-US" altLang="zh-CN" dirty="0" smtClean="0"/>
              <a:t>PWM</a:t>
            </a:r>
            <a:r>
              <a:rPr lang="zh-CN" altLang="zh-CN" dirty="0" smtClean="0"/>
              <a:t>、</a:t>
            </a:r>
            <a:r>
              <a:rPr lang="zh-CN" altLang="zh-CN" dirty="0"/>
              <a:t>矩形波</a:t>
            </a:r>
            <a:r>
              <a:rPr lang="en-US" altLang="zh-CN" dirty="0"/>
              <a:t>3</a:t>
            </a:r>
            <a:r>
              <a:rPr lang="zh-CN" altLang="zh-CN" dirty="0"/>
              <a:t>种。图</a:t>
            </a:r>
            <a:r>
              <a:rPr lang="en-US" altLang="zh-CN" b="1" dirty="0">
                <a:solidFill>
                  <a:srgbClr val="0070C0"/>
                </a:solidFill>
              </a:rPr>
              <a:t>3-1-5</a:t>
            </a:r>
            <a:r>
              <a:rPr lang="zh-CN" altLang="zh-CN" dirty="0"/>
              <a:t>是各自的适用区域。</a:t>
            </a:r>
          </a:p>
        </p:txBody>
      </p:sp>
      <p:pic>
        <p:nvPicPr>
          <p:cNvPr id="7"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217322" y="2462256"/>
            <a:ext cx="7994469" cy="3161211"/>
          </a:xfrm>
          <a:prstGeom prst="rect">
            <a:avLst/>
          </a:prstGeom>
          <a:noFill/>
          <a:ln>
            <a:noFill/>
          </a:ln>
          <a:extLst/>
        </p:spPr>
      </p:pic>
      <p:sp>
        <p:nvSpPr>
          <p:cNvPr id="3" name="TextBox 2"/>
          <p:cNvSpPr txBox="1"/>
          <p:nvPr/>
        </p:nvSpPr>
        <p:spPr>
          <a:xfrm>
            <a:off x="2784518" y="6029325"/>
            <a:ext cx="2860078" cy="369332"/>
          </a:xfrm>
          <a:prstGeom prst="rect">
            <a:avLst/>
          </a:prstGeom>
          <a:noFill/>
        </p:spPr>
        <p:txBody>
          <a:bodyPr wrap="none" rtlCol="0">
            <a:spAutoFit/>
          </a:bodyPr>
          <a:lstStyle/>
          <a:p>
            <a:r>
              <a:rPr lang="zh-CN" altLang="zh-CN" dirty="0"/>
              <a:t>图</a:t>
            </a:r>
            <a:r>
              <a:rPr lang="en-US" altLang="zh-CN" dirty="0"/>
              <a:t>3-1-4  </a:t>
            </a:r>
            <a:r>
              <a:rPr lang="zh-CN" altLang="zh-CN" dirty="0"/>
              <a:t>电压波形与调制度</a:t>
            </a:r>
          </a:p>
        </p:txBody>
      </p:sp>
    </p:spTree>
    <p:extLst>
      <p:ext uri="{BB962C8B-B14F-4D97-AF65-F5344CB8AC3E}">
        <p14:creationId xmlns:p14="http://schemas.microsoft.com/office/powerpoint/2010/main" val="379537655"/>
      </p:ext>
    </p:extLst>
  </p:cSld>
  <p:clrMapOvr>
    <a:masterClrMapping/>
  </p:clrMapOvr>
  <p:transition spd="slow">
    <p:strips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947" y="1214844"/>
            <a:ext cx="3148619"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2</a:t>
            </a:r>
            <a:r>
              <a:rPr lang="zh-CN" altLang="en-US" sz="2200" b="1" dirty="0">
                <a:solidFill>
                  <a:srgbClr val="0070C0"/>
                </a:solidFill>
              </a:rPr>
              <a:t>）电机控制器的冷却</a:t>
            </a:r>
          </a:p>
        </p:txBody>
      </p:sp>
      <p:sp>
        <p:nvSpPr>
          <p:cNvPr id="3" name="TextBox 2"/>
          <p:cNvSpPr txBox="1"/>
          <p:nvPr/>
        </p:nvSpPr>
        <p:spPr>
          <a:xfrm>
            <a:off x="156754" y="1684920"/>
            <a:ext cx="11495455" cy="923330"/>
          </a:xfrm>
          <a:prstGeom prst="rect">
            <a:avLst/>
          </a:prstGeom>
          <a:noFill/>
        </p:spPr>
        <p:txBody>
          <a:bodyPr wrap="none" rtlCol="0">
            <a:spAutoFit/>
          </a:bodyPr>
          <a:lstStyle/>
          <a:p>
            <a:r>
              <a:rPr lang="zh-CN" altLang="en-US" dirty="0" smtClean="0"/>
              <a:t>     电机</a:t>
            </a:r>
            <a:r>
              <a:rPr lang="zh-CN" altLang="en-US" dirty="0"/>
              <a:t>控制器的冷却方式和电动机一样，也有风冷和液冷之分。从外观上看，风冷的控制器体积较大，一般</a:t>
            </a:r>
            <a:r>
              <a:rPr lang="zh-CN" altLang="en-US" dirty="0" smtClean="0"/>
              <a:t>需要</a:t>
            </a:r>
            <a:endParaRPr lang="en-US" altLang="zh-CN" dirty="0" smtClean="0"/>
          </a:p>
          <a:p>
            <a:r>
              <a:rPr lang="zh-CN" altLang="en-US" dirty="0" smtClean="0"/>
              <a:t>安装</a:t>
            </a:r>
            <a:r>
              <a:rPr lang="zh-CN" altLang="en-US" dirty="0"/>
              <a:t>多个散热风扇进行强制通风。电机控制器的冷却方式主要取决于电动机的冷却方式，一般情况下，电机</a:t>
            </a:r>
            <a:r>
              <a:rPr lang="zh-CN" altLang="en-US" dirty="0" smtClean="0"/>
              <a:t>控制</a:t>
            </a:r>
            <a:endParaRPr lang="en-US" altLang="zh-CN" dirty="0" smtClean="0"/>
          </a:p>
          <a:p>
            <a:r>
              <a:rPr lang="zh-CN" altLang="en-US" dirty="0" smtClean="0"/>
              <a:t>器</a:t>
            </a:r>
            <a:r>
              <a:rPr lang="zh-CN" altLang="en-US" dirty="0"/>
              <a:t>和电动机采用相同的冷却方式。</a:t>
            </a:r>
          </a:p>
        </p:txBody>
      </p:sp>
      <p:sp>
        <p:nvSpPr>
          <p:cNvPr id="7" name="TextBox 6"/>
          <p:cNvSpPr txBox="1"/>
          <p:nvPr/>
        </p:nvSpPr>
        <p:spPr>
          <a:xfrm>
            <a:off x="0" y="2665010"/>
            <a:ext cx="2584362"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3</a:t>
            </a:r>
            <a:r>
              <a:rPr lang="zh-CN" altLang="en-US" sz="2200" b="1" dirty="0">
                <a:solidFill>
                  <a:srgbClr val="0070C0"/>
                </a:solidFill>
              </a:rPr>
              <a:t>）其他电能装置</a:t>
            </a:r>
          </a:p>
        </p:txBody>
      </p:sp>
      <p:sp>
        <p:nvSpPr>
          <p:cNvPr id="8" name="TextBox 7"/>
          <p:cNvSpPr txBox="1"/>
          <p:nvPr/>
        </p:nvSpPr>
        <p:spPr>
          <a:xfrm>
            <a:off x="0" y="3200395"/>
            <a:ext cx="11166968" cy="1200329"/>
          </a:xfrm>
          <a:prstGeom prst="rect">
            <a:avLst/>
          </a:prstGeom>
          <a:noFill/>
        </p:spPr>
        <p:txBody>
          <a:bodyPr wrap="none" rtlCol="0">
            <a:spAutoFit/>
          </a:bodyPr>
          <a:lstStyle/>
          <a:p>
            <a:r>
              <a:rPr lang="zh-CN" altLang="en-US" dirty="0" smtClean="0"/>
              <a:t>       电动汽车</a:t>
            </a:r>
            <a:r>
              <a:rPr lang="zh-CN" altLang="en-US" dirty="0"/>
              <a:t>上除了驱动电机和电机控制器，还有</a:t>
            </a:r>
            <a:r>
              <a:rPr lang="en-US" altLang="zh-CN" dirty="0"/>
              <a:t>DC/DC</a:t>
            </a:r>
            <a:r>
              <a:rPr lang="zh-CN" altLang="en-US" dirty="0"/>
              <a:t>变換器、车载充电机、</a:t>
            </a:r>
            <a:r>
              <a:rPr lang="en-US" altLang="zh-CN" dirty="0"/>
              <a:t>DC/AC</a:t>
            </a:r>
            <a:r>
              <a:rPr lang="zh-CN" altLang="en-US" dirty="0"/>
              <a:t>逆变器等功率变换装置</a:t>
            </a:r>
            <a:r>
              <a:rPr lang="zh-CN" altLang="en-US" dirty="0" smtClean="0"/>
              <a:t>，</a:t>
            </a:r>
            <a:endParaRPr lang="en-US" altLang="zh-CN" dirty="0" smtClean="0"/>
          </a:p>
          <a:p>
            <a:r>
              <a:rPr lang="zh-CN" altLang="en-US" dirty="0" smtClean="0"/>
              <a:t>这些</a:t>
            </a:r>
            <a:r>
              <a:rPr lang="zh-CN" altLang="en-US" dirty="0"/>
              <a:t>装置一般允许的最高温度为</a:t>
            </a:r>
            <a:r>
              <a:rPr lang="en-US" altLang="zh-CN" dirty="0"/>
              <a:t>60℃</a:t>
            </a:r>
            <a:r>
              <a:rPr lang="zh-CN" altLang="en-US" dirty="0"/>
              <a:t>～</a:t>
            </a:r>
            <a:r>
              <a:rPr lang="en-US" altLang="zh-CN" dirty="0"/>
              <a:t>70℃</a:t>
            </a:r>
            <a:r>
              <a:rPr lang="zh-CN" altLang="en-US" dirty="0"/>
              <a:t>，而最佳的工作环境温度为</a:t>
            </a:r>
            <a:r>
              <a:rPr lang="en-US" altLang="zh-CN" dirty="0"/>
              <a:t>40℃</a:t>
            </a:r>
            <a:r>
              <a:rPr lang="zh-CN" altLang="en-US" dirty="0"/>
              <a:t>～</a:t>
            </a:r>
            <a:r>
              <a:rPr lang="en-US" altLang="zh-CN" dirty="0"/>
              <a:t>50℃</a:t>
            </a:r>
            <a:r>
              <a:rPr lang="zh-CN" altLang="en-US" dirty="0"/>
              <a:t>，环境温度较高时，很</a:t>
            </a:r>
            <a:r>
              <a:rPr lang="zh-CN" altLang="en-US" dirty="0" smtClean="0"/>
              <a:t>容</a:t>
            </a:r>
            <a:endParaRPr lang="en-US" altLang="zh-CN" dirty="0" smtClean="0"/>
          </a:p>
          <a:p>
            <a:r>
              <a:rPr lang="zh-CN" altLang="en-US" dirty="0" smtClean="0"/>
              <a:t>易</a:t>
            </a:r>
            <a:r>
              <a:rPr lang="zh-CN" altLang="en-US" dirty="0"/>
              <a:t>就达到温度上限值。因此这些装置都需要有自身的散热设备，用来对其温度进行控制，前提是需要选择</a:t>
            </a:r>
            <a:r>
              <a:rPr lang="zh-CN" altLang="en-US" dirty="0" smtClean="0"/>
              <a:t>合</a:t>
            </a:r>
            <a:endParaRPr lang="en-US" altLang="zh-CN" dirty="0" smtClean="0"/>
          </a:p>
          <a:p>
            <a:r>
              <a:rPr lang="zh-CN" altLang="en-US" dirty="0" smtClean="0"/>
              <a:t>适</a:t>
            </a:r>
            <a:r>
              <a:rPr lang="zh-CN" altLang="en-US" dirty="0"/>
              <a:t>的安装位置，并预留出必要的散热空间。</a:t>
            </a:r>
          </a:p>
        </p:txBody>
      </p:sp>
    </p:spTree>
    <p:extLst>
      <p:ext uri="{BB962C8B-B14F-4D97-AF65-F5344CB8AC3E}">
        <p14:creationId xmlns:p14="http://schemas.microsoft.com/office/powerpoint/2010/main" val="205311700"/>
      </p:ext>
    </p:extLst>
  </p:cSld>
  <p:clrMapOvr>
    <a:masterClrMapping/>
  </p:clrMapOvr>
  <p:transition spd="slow">
    <p:strips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49530"/>
            <a:ext cx="1744388"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4</a:t>
            </a:r>
            <a:r>
              <a:rPr lang="zh-CN" altLang="en-US" sz="2200" b="1" dirty="0">
                <a:solidFill>
                  <a:srgbClr val="0070C0"/>
                </a:solidFill>
              </a:rPr>
              <a:t>）</a:t>
            </a:r>
            <a:r>
              <a:rPr lang="zh-CN" altLang="en-US" sz="2200" b="1" dirty="0" smtClean="0">
                <a:solidFill>
                  <a:srgbClr val="0070C0"/>
                </a:solidFill>
              </a:rPr>
              <a:t>冷却器</a:t>
            </a:r>
            <a:endParaRPr lang="en-US" altLang="zh-CN" sz="2200" b="1" dirty="0" smtClean="0">
              <a:solidFill>
                <a:srgbClr val="0070C0"/>
              </a:solidFill>
            </a:endParaRPr>
          </a:p>
        </p:txBody>
      </p:sp>
      <p:sp>
        <p:nvSpPr>
          <p:cNvPr id="3" name="TextBox 2"/>
          <p:cNvSpPr txBox="1"/>
          <p:nvPr/>
        </p:nvSpPr>
        <p:spPr>
          <a:xfrm>
            <a:off x="0" y="1588217"/>
            <a:ext cx="11987577" cy="923330"/>
          </a:xfrm>
          <a:prstGeom prst="rect">
            <a:avLst/>
          </a:prstGeom>
          <a:noFill/>
        </p:spPr>
        <p:txBody>
          <a:bodyPr wrap="none" rtlCol="0">
            <a:spAutoFit/>
          </a:bodyPr>
          <a:lstStyle/>
          <a:p>
            <a:r>
              <a:rPr lang="zh-CN" altLang="en-US" dirty="0" smtClean="0"/>
              <a:t>        逆变器</a:t>
            </a:r>
            <a:r>
              <a:rPr lang="zh-CN" altLang="en-US" dirty="0"/>
              <a:t>主要发热部分是功率半导体元器件</a:t>
            </a:r>
            <a:r>
              <a:rPr lang="en-US" altLang="zh-CN" dirty="0"/>
              <a:t>IIGBT</a:t>
            </a:r>
            <a:r>
              <a:rPr lang="zh-CN" altLang="en-US" dirty="0"/>
              <a:t>和</a:t>
            </a:r>
            <a:r>
              <a:rPr lang="en-US" altLang="zh-CN" dirty="0"/>
              <a:t>FRD</a:t>
            </a:r>
            <a:r>
              <a:rPr lang="zh-CN" altLang="en-US" dirty="0"/>
              <a:t>（</a:t>
            </a:r>
            <a:r>
              <a:rPr lang="en-US" altLang="zh-CN" dirty="0"/>
              <a:t>Fast </a:t>
            </a:r>
            <a:r>
              <a:rPr lang="en-US" altLang="zh-CN" dirty="0" err="1"/>
              <a:t>Recoverv</a:t>
            </a:r>
            <a:r>
              <a:rPr lang="en-US" altLang="zh-CN" dirty="0"/>
              <a:t> Diode</a:t>
            </a:r>
            <a:r>
              <a:rPr lang="zh-CN" altLang="en-US" dirty="0"/>
              <a:t>），需要对其进行</a:t>
            </a:r>
            <a:r>
              <a:rPr lang="zh-CN" altLang="en-US" dirty="0" smtClean="0"/>
              <a:t>高效率的</a:t>
            </a:r>
            <a:r>
              <a:rPr lang="zh-CN" altLang="en-US" dirty="0"/>
              <a:t>冷却。</a:t>
            </a:r>
            <a:r>
              <a:rPr lang="zh-CN" altLang="en-US" dirty="0" smtClean="0"/>
              <a:t>冷却</a:t>
            </a:r>
            <a:endParaRPr lang="en-US" altLang="zh-CN" dirty="0" smtClean="0"/>
          </a:p>
          <a:p>
            <a:r>
              <a:rPr lang="zh-CN" altLang="en-US" dirty="0" smtClean="0"/>
              <a:t>方式有</a:t>
            </a:r>
            <a:r>
              <a:rPr lang="zh-CN" altLang="en-US" dirty="0"/>
              <a:t>风冷方式与水冷方式。大功率逆变器一般采用的是水冷方式。图</a:t>
            </a:r>
            <a:r>
              <a:rPr lang="en-US" altLang="zh-CN" dirty="0">
                <a:solidFill>
                  <a:srgbClr val="0070C0"/>
                </a:solidFill>
              </a:rPr>
              <a:t>3-4-5</a:t>
            </a:r>
            <a:r>
              <a:rPr lang="zh-CN" altLang="en-US" dirty="0"/>
              <a:t>是动力模块剖面。功率</a:t>
            </a:r>
            <a:r>
              <a:rPr lang="zh-CN" altLang="en-US" dirty="0" smtClean="0"/>
              <a:t>半导体元</a:t>
            </a:r>
            <a:r>
              <a:rPr lang="zh-CN" altLang="en-US" dirty="0"/>
              <a:t>器件的</a:t>
            </a:r>
            <a:r>
              <a:rPr lang="zh-CN" altLang="en-US" dirty="0" smtClean="0"/>
              <a:t>冷</a:t>
            </a:r>
            <a:endParaRPr lang="en-US" altLang="zh-CN" dirty="0" smtClean="0"/>
          </a:p>
          <a:p>
            <a:r>
              <a:rPr lang="zh-CN" altLang="en-US" dirty="0" smtClean="0"/>
              <a:t>却是借助动力</a:t>
            </a:r>
            <a:r>
              <a:rPr lang="zh-CN" altLang="en-US" dirty="0"/>
              <a:t>模块内部绝缘印制电路板以及散热板，通过冷却器冷却。网此，降低热阻与提高冷却器能力至关重要。</a:t>
            </a:r>
          </a:p>
        </p:txBody>
      </p:sp>
      <p:pic>
        <p:nvPicPr>
          <p:cNvPr id="7" name="Picture 6" descr="4-1-7"/>
          <p:cNvPicPr/>
          <p:nvPr/>
        </p:nvPicPr>
        <p:blipFill>
          <a:blip r:embed="rId4" cstate="print">
            <a:extLst>
              <a:ext uri="{28A0092B-C50C-407E-A947-70E740481C1C}">
                <a14:useLocalDpi xmlns:a14="http://schemas.microsoft.com/office/drawing/2010/main" val="0"/>
              </a:ext>
            </a:extLst>
          </a:blip>
          <a:srcRect/>
          <a:stretch>
            <a:fillRect/>
          </a:stretch>
        </p:blipFill>
        <p:spPr>
          <a:xfrm>
            <a:off x="826700" y="2620369"/>
            <a:ext cx="5669634" cy="3166281"/>
          </a:xfrm>
          <a:prstGeom prst="rect">
            <a:avLst/>
          </a:prstGeom>
          <a:noFill/>
          <a:ln>
            <a:noFill/>
          </a:ln>
        </p:spPr>
      </p:pic>
      <p:sp>
        <p:nvSpPr>
          <p:cNvPr id="8" name="TextBox 7"/>
          <p:cNvSpPr txBox="1"/>
          <p:nvPr/>
        </p:nvSpPr>
        <p:spPr>
          <a:xfrm>
            <a:off x="2634018" y="6326159"/>
            <a:ext cx="2398413" cy="369332"/>
          </a:xfrm>
          <a:prstGeom prst="rect">
            <a:avLst/>
          </a:prstGeom>
          <a:noFill/>
        </p:spPr>
        <p:txBody>
          <a:bodyPr wrap="none" rtlCol="0">
            <a:spAutoFit/>
          </a:bodyPr>
          <a:lstStyle/>
          <a:p>
            <a:r>
              <a:rPr lang="zh-CN" altLang="en-US" dirty="0"/>
              <a:t>图</a:t>
            </a:r>
            <a:r>
              <a:rPr lang="en-US" altLang="zh-CN" dirty="0"/>
              <a:t>3-4-5  </a:t>
            </a:r>
            <a:r>
              <a:rPr lang="zh-CN" altLang="en-US" dirty="0"/>
              <a:t>动力模块剖面</a:t>
            </a:r>
          </a:p>
        </p:txBody>
      </p:sp>
    </p:spTree>
    <p:extLst>
      <p:ext uri="{BB962C8B-B14F-4D97-AF65-F5344CB8AC3E}">
        <p14:creationId xmlns:p14="http://schemas.microsoft.com/office/powerpoint/2010/main" val="205311700"/>
      </p:ext>
    </p:extLst>
  </p:cSld>
  <p:clrMapOvr>
    <a:masterClrMapping/>
  </p:clrMapOvr>
  <p:transition spd="slow">
    <p:strips dir="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48194" y="1162594"/>
            <a:ext cx="11295080" cy="923330"/>
          </a:xfrm>
          <a:prstGeom prst="rect">
            <a:avLst/>
          </a:prstGeom>
          <a:noFill/>
        </p:spPr>
        <p:txBody>
          <a:bodyPr wrap="none" rtlCol="0">
            <a:spAutoFit/>
          </a:bodyPr>
          <a:lstStyle/>
          <a:p>
            <a:r>
              <a:rPr lang="zh-CN" altLang="en-US" dirty="0" smtClean="0"/>
              <a:t>         为了</a:t>
            </a:r>
            <a:r>
              <a:rPr lang="zh-CN" altLang="en-US" dirty="0"/>
              <a:t>提高散热能力，新的技术中不通过散热润滑剂，而是采用将功率半导体元器件直接安装在冷却器上</a:t>
            </a:r>
            <a:r>
              <a:rPr lang="zh-CN" altLang="en-US" dirty="0" smtClean="0"/>
              <a:t>的</a:t>
            </a:r>
            <a:endParaRPr lang="en-US" altLang="zh-CN" dirty="0" smtClean="0"/>
          </a:p>
          <a:p>
            <a:r>
              <a:rPr lang="zh-CN" altLang="en-US" dirty="0" smtClean="0"/>
              <a:t>直接冷却</a:t>
            </a:r>
            <a:r>
              <a:rPr lang="zh-CN" altLang="en-US" dirty="0"/>
              <a:t>构造与双面冷却方式。图</a:t>
            </a:r>
            <a:r>
              <a:rPr lang="en-US" altLang="zh-CN" dirty="0">
                <a:solidFill>
                  <a:srgbClr val="0070C0"/>
                </a:solidFill>
              </a:rPr>
              <a:t>3-4-6</a:t>
            </a:r>
            <a:r>
              <a:rPr lang="zh-CN" altLang="en-US" dirty="0"/>
              <a:t>为直接冷却构造。直接冷却构造中，线性膨胀系数较高的冷却器的热</a:t>
            </a:r>
            <a:r>
              <a:rPr lang="zh-CN" altLang="en-US" dirty="0" smtClean="0"/>
              <a:t>应</a:t>
            </a:r>
            <a:endParaRPr lang="en-US" altLang="zh-CN" dirty="0" smtClean="0"/>
          </a:p>
          <a:p>
            <a:r>
              <a:rPr lang="zh-CN" altLang="en-US" dirty="0" smtClean="0"/>
              <a:t>力</a:t>
            </a:r>
            <a:r>
              <a:rPr lang="zh-CN" altLang="en-US" dirty="0"/>
              <a:t>直接作用于绝缘电路板，因此，如何确保热收缩的长期可靠性是一个重要的技术。</a:t>
            </a:r>
          </a:p>
        </p:txBody>
      </p:sp>
      <p:pic>
        <p:nvPicPr>
          <p:cNvPr id="10" name="Picture 7" descr="4-1-8"/>
          <p:cNvPicPr/>
          <p:nvPr/>
        </p:nvPicPr>
        <p:blipFill>
          <a:blip r:embed="rId4" cstate="print">
            <a:extLst>
              <a:ext uri="{28A0092B-C50C-407E-A947-70E740481C1C}">
                <a14:useLocalDpi xmlns:a14="http://schemas.microsoft.com/office/drawing/2010/main" val="0"/>
              </a:ext>
            </a:extLst>
          </a:blip>
          <a:srcRect/>
          <a:stretch>
            <a:fillRect/>
          </a:stretch>
        </p:blipFill>
        <p:spPr>
          <a:xfrm>
            <a:off x="420688" y="2351314"/>
            <a:ext cx="5905500" cy="3018882"/>
          </a:xfrm>
          <a:prstGeom prst="rect">
            <a:avLst/>
          </a:prstGeom>
          <a:noFill/>
          <a:ln>
            <a:noFill/>
          </a:ln>
        </p:spPr>
      </p:pic>
      <p:sp>
        <p:nvSpPr>
          <p:cNvPr id="11" name="TextBox 10"/>
          <p:cNvSpPr txBox="1"/>
          <p:nvPr/>
        </p:nvSpPr>
        <p:spPr>
          <a:xfrm>
            <a:off x="1753948" y="5867009"/>
            <a:ext cx="2807179" cy="369332"/>
          </a:xfrm>
          <a:prstGeom prst="rect">
            <a:avLst/>
          </a:prstGeom>
          <a:noFill/>
        </p:spPr>
        <p:txBody>
          <a:bodyPr wrap="none" rtlCol="0">
            <a:spAutoFit/>
          </a:bodyPr>
          <a:lstStyle/>
          <a:p>
            <a:r>
              <a:rPr lang="zh-CN" altLang="en-US" dirty="0"/>
              <a:t>图</a:t>
            </a:r>
            <a:r>
              <a:rPr lang="en-US" altLang="zh-CN" dirty="0"/>
              <a:t>3-4-6 </a:t>
            </a:r>
            <a:r>
              <a:rPr lang="zh-CN" altLang="en-US" dirty="0"/>
              <a:t>直接冷却构造剖面</a:t>
            </a:r>
          </a:p>
        </p:txBody>
      </p:sp>
    </p:spTree>
    <p:extLst>
      <p:ext uri="{BB962C8B-B14F-4D97-AF65-F5344CB8AC3E}">
        <p14:creationId xmlns:p14="http://schemas.microsoft.com/office/powerpoint/2010/main" val="141790826"/>
      </p:ext>
    </p:extLst>
  </p:cSld>
  <p:clrMapOvr>
    <a:masterClrMapping/>
  </p:clrMapOvr>
  <p:transition spd="slow">
    <p:strips dir="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932014"/>
            <a:ext cx="1967205" cy="523220"/>
          </a:xfrm>
          <a:prstGeom prst="rect">
            <a:avLst/>
          </a:prstGeom>
          <a:noFill/>
        </p:spPr>
        <p:txBody>
          <a:bodyPr wrap="none" rtlCol="0">
            <a:spAutoFit/>
          </a:bodyPr>
          <a:lstStyle/>
          <a:p>
            <a:r>
              <a:rPr lang="en-US" altLang="zh-CN" sz="2800" b="1" dirty="0">
                <a:solidFill>
                  <a:srgbClr val="0070C0"/>
                </a:solidFill>
              </a:rPr>
              <a:t>4  </a:t>
            </a:r>
            <a:r>
              <a:rPr lang="zh-CN" altLang="en-US" sz="2800" b="1" dirty="0">
                <a:solidFill>
                  <a:srgbClr val="0070C0"/>
                </a:solidFill>
              </a:rPr>
              <a:t>冷却要求</a:t>
            </a:r>
          </a:p>
        </p:txBody>
      </p:sp>
      <p:sp>
        <p:nvSpPr>
          <p:cNvPr id="3" name="TextBox 2"/>
          <p:cNvSpPr txBox="1"/>
          <p:nvPr/>
        </p:nvSpPr>
        <p:spPr>
          <a:xfrm>
            <a:off x="-21947" y="1455234"/>
            <a:ext cx="12202379" cy="1200329"/>
          </a:xfrm>
          <a:prstGeom prst="rect">
            <a:avLst/>
          </a:prstGeom>
          <a:noFill/>
        </p:spPr>
        <p:txBody>
          <a:bodyPr wrap="none" rtlCol="0">
            <a:spAutoFit/>
          </a:bodyPr>
          <a:lstStyle/>
          <a:p>
            <a:r>
              <a:rPr lang="zh-CN" altLang="en-US" dirty="0" smtClean="0"/>
              <a:t>        电动机</a:t>
            </a:r>
            <a:r>
              <a:rPr lang="zh-CN" altLang="en-US" dirty="0"/>
              <a:t>和电机控制器对最高允许温度有不同的要求，两者的冷却要求也略有差别。对于风冷电动机和控制器来说</a:t>
            </a:r>
            <a:r>
              <a:rPr lang="zh-CN" altLang="en-US" dirty="0" smtClean="0"/>
              <a:t>，</a:t>
            </a:r>
            <a:endParaRPr lang="en-US" altLang="zh-CN" dirty="0" smtClean="0"/>
          </a:p>
          <a:p>
            <a:r>
              <a:rPr lang="zh-CN" altLang="en-US" dirty="0" smtClean="0"/>
              <a:t>只能</a:t>
            </a:r>
            <a:r>
              <a:rPr lang="zh-CN" altLang="en-US" dirty="0"/>
              <a:t>从本身的设计和装配方面进行改善，如增加散热面积、增加必要的强制通风设备等，以及安装在开放位置</a:t>
            </a:r>
            <a:r>
              <a:rPr lang="zh-CN" altLang="en-US" dirty="0" smtClean="0"/>
              <a:t>或是通</a:t>
            </a:r>
            <a:endParaRPr lang="en-US" altLang="zh-CN" dirty="0" smtClean="0"/>
          </a:p>
          <a:p>
            <a:r>
              <a:rPr lang="zh-CN" altLang="en-US" dirty="0" smtClean="0"/>
              <a:t>风</a:t>
            </a:r>
            <a:r>
              <a:rPr lang="zh-CN" altLang="en-US" dirty="0"/>
              <a:t>良好的环境下。对于液冷的电动机及控制器来说，需要对电动机和控制器进行合理的设计和安装，采用匹配</a:t>
            </a:r>
            <a:r>
              <a:rPr lang="zh-CN" altLang="en-US" dirty="0" smtClean="0"/>
              <a:t>的散热</a:t>
            </a:r>
            <a:endParaRPr lang="en-US" altLang="zh-CN" dirty="0" smtClean="0"/>
          </a:p>
          <a:p>
            <a:r>
              <a:rPr lang="zh-CN" altLang="en-US" dirty="0" smtClean="0"/>
              <a:t>系统</a:t>
            </a:r>
            <a:r>
              <a:rPr lang="zh-CN" altLang="en-US" dirty="0"/>
              <a:t>，以达到预期的冷却要求。</a:t>
            </a:r>
          </a:p>
        </p:txBody>
      </p:sp>
      <p:sp>
        <p:nvSpPr>
          <p:cNvPr id="7" name="TextBox 6"/>
          <p:cNvSpPr txBox="1"/>
          <p:nvPr/>
        </p:nvSpPr>
        <p:spPr>
          <a:xfrm>
            <a:off x="-21948" y="2655563"/>
            <a:ext cx="11896205" cy="646331"/>
          </a:xfrm>
          <a:prstGeom prst="rect">
            <a:avLst/>
          </a:prstGeom>
          <a:noFill/>
        </p:spPr>
        <p:txBody>
          <a:bodyPr wrap="none" rtlCol="0">
            <a:spAutoFit/>
          </a:bodyPr>
          <a:lstStyle/>
          <a:p>
            <a:r>
              <a:rPr lang="zh-CN" altLang="en-US" dirty="0" smtClean="0"/>
              <a:t>       冷却系统</a:t>
            </a:r>
            <a:r>
              <a:rPr lang="zh-CN" altLang="en-US" dirty="0"/>
              <a:t>冷却液流向如图</a:t>
            </a:r>
            <a:r>
              <a:rPr lang="en-US" altLang="zh-CN" dirty="0">
                <a:solidFill>
                  <a:srgbClr val="0070C0"/>
                </a:solidFill>
              </a:rPr>
              <a:t>3-4-7</a:t>
            </a:r>
            <a:r>
              <a:rPr lang="zh-CN" altLang="en-US" dirty="0"/>
              <a:t>所示，冷却液从散热水箱下部出来后，经水泵后对电机控制器进行冷却，然后</a:t>
            </a:r>
            <a:r>
              <a:rPr lang="zh-CN" altLang="en-US" dirty="0" smtClean="0"/>
              <a:t>进入</a:t>
            </a:r>
            <a:endParaRPr lang="en-US" altLang="zh-CN" dirty="0" smtClean="0"/>
          </a:p>
          <a:p>
            <a:r>
              <a:rPr lang="zh-CN" altLang="en-US" dirty="0" smtClean="0"/>
              <a:t>电动机</a:t>
            </a:r>
            <a:r>
              <a:rPr lang="zh-CN" altLang="en-US" dirty="0"/>
              <a:t>的低位进水口，从出水口回流到散热水箱的上回水口。如此个冷却循环，就完成了电动机和控制器的冷却。</a:t>
            </a:r>
          </a:p>
        </p:txBody>
      </p:sp>
      <p:pic>
        <p:nvPicPr>
          <p:cNvPr id="8" name="图片 7"/>
          <p:cNvPicPr/>
          <p:nvPr/>
        </p:nvPicPr>
        <p:blipFill>
          <a:blip r:embed="rId4"/>
          <a:stretch>
            <a:fillRect/>
          </a:stretch>
        </p:blipFill>
        <p:spPr>
          <a:xfrm>
            <a:off x="757647" y="3301895"/>
            <a:ext cx="6688182" cy="3496204"/>
          </a:xfrm>
          <a:prstGeom prst="rect">
            <a:avLst/>
          </a:prstGeom>
        </p:spPr>
      </p:pic>
      <p:sp>
        <p:nvSpPr>
          <p:cNvPr id="9" name="TextBox 8"/>
          <p:cNvSpPr txBox="1"/>
          <p:nvPr/>
        </p:nvSpPr>
        <p:spPr>
          <a:xfrm>
            <a:off x="7445829" y="4734758"/>
            <a:ext cx="3446777" cy="369332"/>
          </a:xfrm>
          <a:prstGeom prst="rect">
            <a:avLst/>
          </a:prstGeom>
          <a:noFill/>
        </p:spPr>
        <p:txBody>
          <a:bodyPr wrap="none" rtlCol="0">
            <a:spAutoFit/>
          </a:bodyPr>
          <a:lstStyle/>
          <a:p>
            <a:r>
              <a:rPr lang="zh-CN" altLang="en-US" dirty="0"/>
              <a:t>图</a:t>
            </a:r>
            <a:r>
              <a:rPr lang="en-US" altLang="zh-CN" dirty="0"/>
              <a:t>3-4-7</a:t>
            </a:r>
            <a:r>
              <a:rPr lang="zh-CN" altLang="en-US" dirty="0"/>
              <a:t>电动机与控制器冷却管路</a:t>
            </a:r>
          </a:p>
        </p:txBody>
      </p:sp>
    </p:spTree>
    <p:extLst>
      <p:ext uri="{BB962C8B-B14F-4D97-AF65-F5344CB8AC3E}">
        <p14:creationId xmlns:p14="http://schemas.microsoft.com/office/powerpoint/2010/main" val="2489538292"/>
      </p:ext>
    </p:extLst>
  </p:cSld>
  <p:clrMapOvr>
    <a:masterClrMapping/>
  </p:clrMapOvr>
  <p:transition spd="slow">
    <p:strips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0" y="1136469"/>
            <a:ext cx="9148658" cy="523220"/>
          </a:xfrm>
          <a:prstGeom prst="rect">
            <a:avLst/>
          </a:prstGeom>
          <a:noFill/>
        </p:spPr>
        <p:txBody>
          <a:bodyPr wrap="none" rtlCol="0">
            <a:spAutoFit/>
          </a:bodyPr>
          <a:lstStyle/>
          <a:p>
            <a:r>
              <a:rPr lang="en-US" altLang="zh-CN" sz="2800" b="1" dirty="0">
                <a:solidFill>
                  <a:srgbClr val="0070C0"/>
                </a:solidFill>
              </a:rPr>
              <a:t>5  </a:t>
            </a:r>
            <a:r>
              <a:rPr lang="zh-CN" altLang="en-US" sz="2800" b="1" dirty="0" smtClean="0">
                <a:solidFill>
                  <a:srgbClr val="0070C0"/>
                </a:solidFill>
              </a:rPr>
              <a:t>常见</a:t>
            </a:r>
            <a:r>
              <a:rPr lang="zh-CN" altLang="en-US" sz="2800" b="1" dirty="0">
                <a:solidFill>
                  <a:srgbClr val="0070C0"/>
                </a:solidFill>
              </a:rPr>
              <a:t>新能源车型驱动电机与控制器冷却系统的结构原理</a:t>
            </a:r>
          </a:p>
        </p:txBody>
      </p:sp>
      <p:sp>
        <p:nvSpPr>
          <p:cNvPr id="11" name="TextBox 10"/>
          <p:cNvSpPr txBox="1"/>
          <p:nvPr/>
        </p:nvSpPr>
        <p:spPr>
          <a:xfrm>
            <a:off x="470263" y="1802674"/>
            <a:ext cx="7891904" cy="369332"/>
          </a:xfrm>
          <a:prstGeom prst="rect">
            <a:avLst/>
          </a:prstGeom>
          <a:noFill/>
        </p:spPr>
        <p:txBody>
          <a:bodyPr wrap="none" rtlCol="0">
            <a:spAutoFit/>
          </a:bodyPr>
          <a:lstStyle/>
          <a:p>
            <a:r>
              <a:rPr lang="zh-CN" altLang="en-US" dirty="0"/>
              <a:t>以下介绍荣威</a:t>
            </a:r>
            <a:r>
              <a:rPr lang="en-US" altLang="zh-CN" dirty="0"/>
              <a:t>E50</a:t>
            </a:r>
            <a:r>
              <a:rPr lang="zh-CN" altLang="en-US" dirty="0"/>
              <a:t>电源逆变器（</a:t>
            </a:r>
            <a:r>
              <a:rPr lang="en-US" altLang="zh-CN" dirty="0"/>
              <a:t>PEB</a:t>
            </a:r>
            <a:r>
              <a:rPr lang="zh-CN" altLang="en-US" dirty="0"/>
              <a:t>，或称电力电子箱）</a:t>
            </a:r>
            <a:r>
              <a:rPr lang="en-US" altLang="zh-CN" dirty="0"/>
              <a:t>/</a:t>
            </a:r>
            <a:r>
              <a:rPr lang="zh-CN" altLang="en-US" dirty="0"/>
              <a:t>驱动电机冷却系统。</a:t>
            </a:r>
          </a:p>
        </p:txBody>
      </p:sp>
      <p:sp>
        <p:nvSpPr>
          <p:cNvPr id="12" name="TextBox 11"/>
          <p:cNvSpPr txBox="1"/>
          <p:nvPr/>
        </p:nvSpPr>
        <p:spPr>
          <a:xfrm>
            <a:off x="-113387" y="2305686"/>
            <a:ext cx="5405647"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1</a:t>
            </a:r>
            <a:r>
              <a:rPr lang="zh-CN" altLang="en-US" sz="2200" b="1" dirty="0">
                <a:solidFill>
                  <a:srgbClr val="0070C0"/>
                </a:solidFill>
              </a:rPr>
              <a:t>）驱动电机与控制器冷却系统结构</a:t>
            </a:r>
            <a:r>
              <a:rPr lang="zh-CN" altLang="en-US" sz="2200" b="1" dirty="0" smtClean="0">
                <a:solidFill>
                  <a:srgbClr val="0070C0"/>
                </a:solidFill>
              </a:rPr>
              <a:t>原理</a:t>
            </a:r>
            <a:endParaRPr lang="zh-CN" altLang="en-US" sz="2200" b="1" dirty="0">
              <a:solidFill>
                <a:srgbClr val="0070C0"/>
              </a:solidFill>
            </a:endParaRPr>
          </a:p>
        </p:txBody>
      </p:sp>
      <p:pic>
        <p:nvPicPr>
          <p:cNvPr id="13" name="Picture 6" descr="3-3-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9156" y="2749636"/>
            <a:ext cx="6469290" cy="375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1505255" y="6507654"/>
            <a:ext cx="3552576" cy="369332"/>
          </a:xfrm>
          <a:prstGeom prst="rect">
            <a:avLst/>
          </a:prstGeom>
          <a:noFill/>
        </p:spPr>
        <p:txBody>
          <a:bodyPr wrap="none" rtlCol="0">
            <a:spAutoFit/>
          </a:bodyPr>
          <a:lstStyle/>
          <a:p>
            <a:r>
              <a:rPr lang="zh-CN" altLang="en-US" dirty="0"/>
              <a:t>图</a:t>
            </a:r>
            <a:r>
              <a:rPr lang="en-US" altLang="zh-CN" dirty="0"/>
              <a:t>3-4-8  </a:t>
            </a:r>
            <a:r>
              <a:rPr lang="zh-CN" altLang="en-US" dirty="0"/>
              <a:t>驱动电机与冷却系统组件</a:t>
            </a:r>
          </a:p>
        </p:txBody>
      </p:sp>
    </p:spTree>
    <p:extLst>
      <p:ext uri="{BB962C8B-B14F-4D97-AF65-F5344CB8AC3E}">
        <p14:creationId xmlns:p14="http://schemas.microsoft.com/office/powerpoint/2010/main" val="2709629734"/>
      </p:ext>
    </p:extLst>
  </p:cSld>
  <p:clrMapOvr>
    <a:masterClrMapping/>
  </p:clrMapOvr>
  <p:transition spd="slow">
    <p:strips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1947" y="1031966"/>
            <a:ext cx="1552028" cy="400110"/>
          </a:xfrm>
          <a:prstGeom prst="rect">
            <a:avLst/>
          </a:prstGeom>
          <a:noFill/>
        </p:spPr>
        <p:txBody>
          <a:bodyPr wrap="none" rtlCol="0">
            <a:spAutoFit/>
          </a:bodyPr>
          <a:lstStyle/>
          <a:p>
            <a:r>
              <a:rPr lang="zh-CN" altLang="en-US" sz="2000" b="1" dirty="0">
                <a:solidFill>
                  <a:srgbClr val="0070C0"/>
                </a:solidFill>
              </a:rPr>
              <a:t>①冷却液泵</a:t>
            </a:r>
          </a:p>
        </p:txBody>
      </p:sp>
      <p:sp>
        <p:nvSpPr>
          <p:cNvPr id="11" name="TextBox 10"/>
          <p:cNvSpPr txBox="1"/>
          <p:nvPr/>
        </p:nvSpPr>
        <p:spPr>
          <a:xfrm>
            <a:off x="209005" y="1471265"/>
            <a:ext cx="10432664" cy="646331"/>
          </a:xfrm>
          <a:prstGeom prst="rect">
            <a:avLst/>
          </a:prstGeom>
          <a:noFill/>
        </p:spPr>
        <p:txBody>
          <a:bodyPr wrap="none" rtlCol="0">
            <a:spAutoFit/>
          </a:bodyPr>
          <a:lstStyle/>
          <a:p>
            <a:r>
              <a:rPr lang="en-US" altLang="zh-CN" dirty="0" smtClean="0"/>
              <a:t>PEB</a:t>
            </a:r>
            <a:r>
              <a:rPr lang="en-US" altLang="zh-CN" dirty="0"/>
              <a:t>/</a:t>
            </a:r>
            <a:r>
              <a:rPr lang="zh-CN" altLang="zh-CN" dirty="0"/>
              <a:t>驱动电机冷却液泵通过安装支架，并由</a:t>
            </a:r>
            <a:r>
              <a:rPr lang="en-US" altLang="zh-CN" dirty="0"/>
              <a:t>2</a:t>
            </a:r>
            <a:r>
              <a:rPr lang="zh-CN" altLang="zh-CN" dirty="0"/>
              <a:t>个螺栓固定在前右纵梁上，经由其运转来循环传动系统。</a:t>
            </a:r>
          </a:p>
          <a:p>
            <a:r>
              <a:rPr lang="en-US" altLang="zh-CN" dirty="0" smtClean="0"/>
              <a:t> </a:t>
            </a:r>
            <a:endParaRPr lang="zh-CN" altLang="en-US" dirty="0"/>
          </a:p>
        </p:txBody>
      </p:sp>
      <p:sp>
        <p:nvSpPr>
          <p:cNvPr id="12" name="TextBox 11"/>
          <p:cNvSpPr txBox="1"/>
          <p:nvPr/>
        </p:nvSpPr>
        <p:spPr>
          <a:xfrm>
            <a:off x="0" y="1932930"/>
            <a:ext cx="1808508" cy="400110"/>
          </a:xfrm>
          <a:prstGeom prst="rect">
            <a:avLst/>
          </a:prstGeom>
          <a:noFill/>
        </p:spPr>
        <p:txBody>
          <a:bodyPr wrap="none" rtlCol="0">
            <a:spAutoFit/>
          </a:bodyPr>
          <a:lstStyle/>
          <a:p>
            <a:r>
              <a:rPr lang="zh-CN" altLang="en-US" sz="2000" b="1" dirty="0">
                <a:solidFill>
                  <a:srgbClr val="0070C0"/>
                </a:solidFill>
              </a:rPr>
              <a:t>②冷却液软管</a:t>
            </a:r>
          </a:p>
        </p:txBody>
      </p:sp>
      <p:sp>
        <p:nvSpPr>
          <p:cNvPr id="13" name="TextBox 12"/>
          <p:cNvSpPr txBox="1"/>
          <p:nvPr/>
        </p:nvSpPr>
        <p:spPr>
          <a:xfrm>
            <a:off x="-21949" y="2380078"/>
            <a:ext cx="10578537" cy="646331"/>
          </a:xfrm>
          <a:prstGeom prst="rect">
            <a:avLst/>
          </a:prstGeom>
          <a:noFill/>
        </p:spPr>
        <p:txBody>
          <a:bodyPr wrap="none" rtlCol="0">
            <a:spAutoFit/>
          </a:bodyPr>
          <a:lstStyle/>
          <a:p>
            <a:r>
              <a:rPr lang="zh-CN" altLang="en-US" dirty="0" smtClean="0"/>
              <a:t>     橡胶</a:t>
            </a:r>
            <a:r>
              <a:rPr lang="zh-CN" altLang="en-US" dirty="0"/>
              <a:t>冷却液软管在各组件间传送冷却液，弹簧卡箍将软管固定到各组件上，“快速接头”将软管</a:t>
            </a:r>
            <a:r>
              <a:rPr lang="en-US" altLang="zh-CN" dirty="0"/>
              <a:t>-PEB</a:t>
            </a:r>
            <a:r>
              <a:rPr lang="zh-CN" altLang="en-US" dirty="0" smtClean="0"/>
              <a:t>到</a:t>
            </a:r>
            <a:endParaRPr lang="en-US" altLang="zh-CN" dirty="0" smtClean="0"/>
          </a:p>
          <a:p>
            <a:r>
              <a:rPr lang="zh-CN" altLang="en-US" dirty="0" smtClean="0"/>
              <a:t>驱动</a:t>
            </a:r>
            <a:r>
              <a:rPr lang="zh-CN" altLang="en-US" dirty="0"/>
              <a:t>电机和软管</a:t>
            </a:r>
            <a:r>
              <a:rPr lang="en-US" altLang="zh-CN" dirty="0"/>
              <a:t>-</a:t>
            </a:r>
            <a:r>
              <a:rPr lang="zh-CN" altLang="en-US" dirty="0"/>
              <a:t>水泵到</a:t>
            </a:r>
            <a:r>
              <a:rPr lang="en-US" altLang="zh-CN" dirty="0"/>
              <a:t>PEB</a:t>
            </a:r>
            <a:r>
              <a:rPr lang="zh-CN" altLang="en-US" dirty="0"/>
              <a:t>连接到</a:t>
            </a:r>
            <a:r>
              <a:rPr lang="en-US" altLang="zh-CN" dirty="0"/>
              <a:t>PEB</a:t>
            </a:r>
            <a:r>
              <a:rPr lang="zh-CN" altLang="en-US" dirty="0"/>
              <a:t>上，</a:t>
            </a:r>
            <a:r>
              <a:rPr lang="en-US" altLang="zh-CN" dirty="0"/>
              <a:t>PEB/</a:t>
            </a:r>
            <a:r>
              <a:rPr lang="zh-CN" altLang="en-US" dirty="0"/>
              <a:t>驱动电机冷却系统软管布置在前舱内。</a:t>
            </a:r>
          </a:p>
        </p:txBody>
      </p:sp>
      <p:sp>
        <p:nvSpPr>
          <p:cNvPr id="14" name="TextBox 13"/>
          <p:cNvSpPr txBox="1"/>
          <p:nvPr/>
        </p:nvSpPr>
        <p:spPr>
          <a:xfrm>
            <a:off x="0" y="3026409"/>
            <a:ext cx="1550424" cy="400110"/>
          </a:xfrm>
          <a:prstGeom prst="rect">
            <a:avLst/>
          </a:prstGeom>
          <a:noFill/>
        </p:spPr>
        <p:txBody>
          <a:bodyPr wrap="none" rtlCol="0">
            <a:spAutoFit/>
          </a:bodyPr>
          <a:lstStyle/>
          <a:p>
            <a:r>
              <a:rPr lang="zh-CN" altLang="en-US" sz="2000" b="1" dirty="0">
                <a:solidFill>
                  <a:srgbClr val="0070C0"/>
                </a:solidFill>
              </a:rPr>
              <a:t>③膨胀水箱</a:t>
            </a:r>
          </a:p>
        </p:txBody>
      </p:sp>
      <p:sp>
        <p:nvSpPr>
          <p:cNvPr id="15" name="TextBox 14"/>
          <p:cNvSpPr txBox="1"/>
          <p:nvPr/>
        </p:nvSpPr>
        <p:spPr>
          <a:xfrm>
            <a:off x="-9927" y="3465706"/>
            <a:ext cx="10554492" cy="646331"/>
          </a:xfrm>
          <a:prstGeom prst="rect">
            <a:avLst/>
          </a:prstGeom>
          <a:noFill/>
        </p:spPr>
        <p:txBody>
          <a:bodyPr wrap="none" rtlCol="0">
            <a:spAutoFit/>
          </a:bodyPr>
          <a:lstStyle/>
          <a:p>
            <a:r>
              <a:rPr lang="en-US" altLang="zh-CN" dirty="0" smtClean="0"/>
              <a:t>     PEB</a:t>
            </a:r>
            <a:r>
              <a:rPr lang="en-US" altLang="zh-CN" dirty="0"/>
              <a:t>/</a:t>
            </a:r>
            <a:r>
              <a:rPr lang="zh-CN" altLang="en-US" dirty="0"/>
              <a:t>驱动电机冷却系统配有卸压阀的注塑冷却液膨胀水箱，</a:t>
            </a:r>
            <a:r>
              <a:rPr lang="en-US" altLang="zh-CN" dirty="0"/>
              <a:t>PEB/</a:t>
            </a:r>
            <a:r>
              <a:rPr lang="zh-CN" altLang="en-US" dirty="0"/>
              <a:t>驱动电机冷却系统膨胀水箱</a:t>
            </a:r>
            <a:r>
              <a:rPr lang="zh-CN" altLang="en-US" dirty="0" smtClean="0"/>
              <a:t>安装在右</a:t>
            </a:r>
            <a:endParaRPr lang="en-US" altLang="zh-CN" dirty="0" smtClean="0"/>
          </a:p>
          <a:p>
            <a:r>
              <a:rPr lang="zh-CN" altLang="en-US" dirty="0" smtClean="0"/>
              <a:t>纵梁</a:t>
            </a:r>
            <a:r>
              <a:rPr lang="zh-CN" altLang="en-US" dirty="0"/>
              <a:t>右悬架前部，溢流管连接到散热器左水室顶部，出液管连接到</a:t>
            </a:r>
            <a:r>
              <a:rPr lang="en-US" altLang="zh-CN" dirty="0"/>
              <a:t>PEB/</a:t>
            </a:r>
            <a:r>
              <a:rPr lang="zh-CN" altLang="en-US" dirty="0"/>
              <a:t>驱动电机冷却液泵上。</a:t>
            </a:r>
          </a:p>
        </p:txBody>
      </p:sp>
      <p:sp>
        <p:nvSpPr>
          <p:cNvPr id="16" name="TextBox 15"/>
          <p:cNvSpPr txBox="1"/>
          <p:nvPr/>
        </p:nvSpPr>
        <p:spPr>
          <a:xfrm>
            <a:off x="0" y="4121651"/>
            <a:ext cx="2577950" cy="400110"/>
          </a:xfrm>
          <a:prstGeom prst="rect">
            <a:avLst/>
          </a:prstGeom>
          <a:noFill/>
        </p:spPr>
        <p:txBody>
          <a:bodyPr wrap="none" rtlCol="0">
            <a:spAutoFit/>
          </a:bodyPr>
          <a:lstStyle/>
          <a:p>
            <a:r>
              <a:rPr lang="zh-CN" altLang="en-US" sz="2000" b="1" dirty="0">
                <a:solidFill>
                  <a:srgbClr val="0070C0"/>
                </a:solidFill>
              </a:rPr>
              <a:t>④散热器和冷却风扇</a:t>
            </a:r>
          </a:p>
        </p:txBody>
      </p:sp>
      <p:sp>
        <p:nvSpPr>
          <p:cNvPr id="17" name="TextBox 16"/>
          <p:cNvSpPr txBox="1"/>
          <p:nvPr/>
        </p:nvSpPr>
        <p:spPr>
          <a:xfrm>
            <a:off x="-21949" y="4521761"/>
            <a:ext cx="11139588" cy="923330"/>
          </a:xfrm>
          <a:prstGeom prst="rect">
            <a:avLst/>
          </a:prstGeom>
          <a:noFill/>
        </p:spPr>
        <p:txBody>
          <a:bodyPr wrap="none" rtlCol="0">
            <a:spAutoFit/>
          </a:bodyPr>
          <a:lstStyle/>
          <a:p>
            <a:r>
              <a:rPr lang="zh-CN" altLang="en-US" dirty="0" smtClean="0"/>
              <a:t>      散热器</a:t>
            </a:r>
            <a:r>
              <a:rPr lang="zh-CN" altLang="en-US" dirty="0"/>
              <a:t>都是一个两端带有注塑水箱的铝制横流式散热器。散热器的下部位于紧固在前纵梁的</a:t>
            </a:r>
            <a:r>
              <a:rPr lang="zh-CN" altLang="en-US" dirty="0" smtClean="0"/>
              <a:t>支架所支承</a:t>
            </a:r>
            <a:endParaRPr lang="en-US" altLang="zh-CN" dirty="0" smtClean="0"/>
          </a:p>
          <a:p>
            <a:r>
              <a:rPr lang="zh-CN" altLang="en-US" dirty="0" smtClean="0"/>
              <a:t>的</a:t>
            </a:r>
            <a:r>
              <a:rPr lang="zh-CN" altLang="en-US" dirty="0"/>
              <a:t>橡胶衬套内。散热器的顶部位于水箱上横梁支架所支承的橡胶衬套内，支承了冷却风扇总成、空调（</a:t>
            </a:r>
            <a:r>
              <a:rPr lang="en-US" altLang="zh-CN" dirty="0"/>
              <a:t>A/C</a:t>
            </a:r>
            <a:r>
              <a:rPr lang="zh-CN" altLang="en-US" dirty="0" smtClean="0"/>
              <a:t>）</a:t>
            </a:r>
            <a:endParaRPr lang="en-US" altLang="zh-CN" dirty="0" smtClean="0"/>
          </a:p>
          <a:p>
            <a:r>
              <a:rPr lang="zh-CN" altLang="en-US" dirty="0" smtClean="0"/>
              <a:t>冷凝器</a:t>
            </a:r>
            <a:r>
              <a:rPr lang="zh-CN" altLang="en-US" dirty="0"/>
              <a:t>。</a:t>
            </a:r>
          </a:p>
        </p:txBody>
      </p:sp>
      <p:sp>
        <p:nvSpPr>
          <p:cNvPr id="18" name="TextBox 17"/>
          <p:cNvSpPr txBox="1"/>
          <p:nvPr/>
        </p:nvSpPr>
        <p:spPr>
          <a:xfrm>
            <a:off x="0" y="5484280"/>
            <a:ext cx="3476016" cy="400110"/>
          </a:xfrm>
          <a:prstGeom prst="rect">
            <a:avLst/>
          </a:prstGeom>
          <a:noFill/>
        </p:spPr>
        <p:txBody>
          <a:bodyPr wrap="none" rtlCol="0">
            <a:spAutoFit/>
          </a:bodyPr>
          <a:lstStyle/>
          <a:p>
            <a:r>
              <a:rPr lang="zh-CN" altLang="en-US" sz="2000" b="1" dirty="0">
                <a:solidFill>
                  <a:srgbClr val="0070C0"/>
                </a:solidFill>
              </a:rPr>
              <a:t>⑤冷却液温度（</a:t>
            </a:r>
            <a:r>
              <a:rPr lang="en-US" altLang="zh-CN" sz="2000" b="1" dirty="0">
                <a:solidFill>
                  <a:srgbClr val="0070C0"/>
                </a:solidFill>
              </a:rPr>
              <a:t>ECT</a:t>
            </a:r>
            <a:r>
              <a:rPr lang="zh-CN" altLang="en-US" sz="2000" b="1" dirty="0">
                <a:solidFill>
                  <a:srgbClr val="0070C0"/>
                </a:solidFill>
              </a:rPr>
              <a:t>）传感器</a:t>
            </a:r>
          </a:p>
        </p:txBody>
      </p:sp>
      <p:sp>
        <p:nvSpPr>
          <p:cNvPr id="19" name="TextBox 18"/>
          <p:cNvSpPr txBox="1"/>
          <p:nvPr/>
        </p:nvSpPr>
        <p:spPr>
          <a:xfrm>
            <a:off x="0" y="5922347"/>
            <a:ext cx="11170046" cy="923330"/>
          </a:xfrm>
          <a:prstGeom prst="rect">
            <a:avLst/>
          </a:prstGeom>
          <a:noFill/>
        </p:spPr>
        <p:txBody>
          <a:bodyPr wrap="none" rtlCol="0">
            <a:spAutoFit/>
          </a:bodyPr>
          <a:lstStyle/>
          <a:p>
            <a:r>
              <a:rPr lang="en-US" altLang="zh-CN" dirty="0" smtClean="0"/>
              <a:t>     ECT</a:t>
            </a:r>
            <a:r>
              <a:rPr lang="zh-CN" altLang="en-US" dirty="0"/>
              <a:t>传感器安装在散热器右侧前部，内含一个封装的负温度系数（</a:t>
            </a:r>
            <a:r>
              <a:rPr lang="en-US" altLang="zh-CN" dirty="0"/>
              <a:t>NTC</a:t>
            </a:r>
            <a:r>
              <a:rPr lang="zh-CN" altLang="en-US" dirty="0"/>
              <a:t>）热敏电阻，该电阻与</a:t>
            </a:r>
            <a:r>
              <a:rPr lang="en-US" altLang="zh-CN" dirty="0"/>
              <a:t>PEB/</a:t>
            </a:r>
            <a:r>
              <a:rPr lang="zh-CN" altLang="en-US" dirty="0"/>
              <a:t>驱动</a:t>
            </a:r>
            <a:r>
              <a:rPr lang="zh-CN" altLang="en-US" dirty="0" smtClean="0"/>
              <a:t>电机</a:t>
            </a:r>
            <a:endParaRPr lang="en-US" altLang="zh-CN" dirty="0" smtClean="0"/>
          </a:p>
          <a:p>
            <a:r>
              <a:rPr lang="zh-CN" altLang="en-US" dirty="0" smtClean="0"/>
              <a:t>冷却系统</a:t>
            </a:r>
            <a:r>
              <a:rPr lang="zh-CN" altLang="en-US" dirty="0"/>
              <a:t>冷却液相接触，是分压器电路的一部分。该电路由额定的</a:t>
            </a:r>
            <a:r>
              <a:rPr lang="en-US" altLang="zh-CN" dirty="0"/>
              <a:t>5V</a:t>
            </a:r>
            <a:r>
              <a:rPr lang="zh-CN" altLang="en-US" dirty="0"/>
              <a:t>电源、一个</a:t>
            </a:r>
            <a:r>
              <a:rPr lang="en-US" altLang="zh-CN" dirty="0"/>
              <a:t>PEB</a:t>
            </a:r>
            <a:r>
              <a:rPr lang="zh-CN" altLang="en-US" dirty="0"/>
              <a:t>控制模块内部电阻和一</a:t>
            </a:r>
            <a:r>
              <a:rPr lang="zh-CN" altLang="en-US" dirty="0" smtClean="0"/>
              <a:t>个</a:t>
            </a:r>
            <a:endParaRPr lang="en-US" altLang="zh-CN" dirty="0" smtClean="0"/>
          </a:p>
          <a:p>
            <a:r>
              <a:rPr lang="zh-CN" altLang="en-US" dirty="0" smtClean="0"/>
              <a:t>温度</a:t>
            </a:r>
            <a:r>
              <a:rPr lang="zh-CN" altLang="en-US" dirty="0"/>
              <a:t>相关的可变电阻（</a:t>
            </a:r>
            <a:r>
              <a:rPr lang="en-US" altLang="zh-CN" dirty="0"/>
              <a:t>ECT</a:t>
            </a:r>
            <a:r>
              <a:rPr lang="zh-CN" altLang="en-US" dirty="0"/>
              <a:t>传感器）组成。</a:t>
            </a:r>
          </a:p>
        </p:txBody>
      </p:sp>
    </p:spTree>
    <p:extLst>
      <p:ext uri="{BB962C8B-B14F-4D97-AF65-F5344CB8AC3E}">
        <p14:creationId xmlns:p14="http://schemas.microsoft.com/office/powerpoint/2010/main" val="2709629734"/>
      </p:ext>
    </p:extLst>
  </p:cSld>
  <p:clrMapOvr>
    <a:masterClrMapping/>
  </p:clrMapOvr>
  <p:transition spd="slow">
    <p:strips dir="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56754" y="1123405"/>
            <a:ext cx="5150769"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2</a:t>
            </a:r>
            <a:r>
              <a:rPr lang="zh-CN" altLang="en-US" sz="2200" b="1" dirty="0">
                <a:solidFill>
                  <a:srgbClr val="0070C0"/>
                </a:solidFill>
              </a:rPr>
              <a:t>）驱动电机与控制器冷却液循环</a:t>
            </a:r>
            <a:r>
              <a:rPr lang="zh-CN" altLang="en-US" sz="2200" b="1" dirty="0" smtClean="0">
                <a:solidFill>
                  <a:srgbClr val="0070C0"/>
                </a:solidFill>
              </a:rPr>
              <a:t>路线</a:t>
            </a:r>
            <a:endParaRPr lang="zh-CN" altLang="en-US" sz="2200" b="1" dirty="0">
              <a:solidFill>
                <a:srgbClr val="0070C0"/>
              </a:solidFill>
            </a:endParaRPr>
          </a:p>
        </p:txBody>
      </p:sp>
      <p:sp>
        <p:nvSpPr>
          <p:cNvPr id="3" name="TextBox 2"/>
          <p:cNvSpPr txBox="1"/>
          <p:nvPr/>
        </p:nvSpPr>
        <p:spPr>
          <a:xfrm>
            <a:off x="339634" y="1644134"/>
            <a:ext cx="6332183" cy="369332"/>
          </a:xfrm>
          <a:prstGeom prst="rect">
            <a:avLst/>
          </a:prstGeom>
          <a:noFill/>
        </p:spPr>
        <p:txBody>
          <a:bodyPr wrap="none" rtlCol="0">
            <a:spAutoFit/>
          </a:bodyPr>
          <a:lstStyle/>
          <a:p>
            <a:r>
              <a:rPr lang="zh-CN" altLang="en-US" dirty="0"/>
              <a:t>荣威</a:t>
            </a:r>
            <a:r>
              <a:rPr lang="en-US" altLang="zh-CN" dirty="0"/>
              <a:t>E50</a:t>
            </a:r>
            <a:r>
              <a:rPr lang="zh-CN" altLang="en-US" dirty="0"/>
              <a:t>驱动电机与控制器冷却液流循环路线如图</a:t>
            </a:r>
            <a:r>
              <a:rPr lang="en-US" altLang="zh-CN" dirty="0">
                <a:solidFill>
                  <a:srgbClr val="0070C0"/>
                </a:solidFill>
              </a:rPr>
              <a:t>3-4-9</a:t>
            </a:r>
            <a:r>
              <a:rPr lang="zh-CN" altLang="en-US" dirty="0"/>
              <a:t>所示。</a:t>
            </a:r>
          </a:p>
        </p:txBody>
      </p:sp>
      <p:pic>
        <p:nvPicPr>
          <p:cNvPr id="15" name="Picture 8"/>
          <p:cNvPicPr/>
          <p:nvPr/>
        </p:nvPicPr>
        <p:blipFill rotWithShape="1">
          <a:blip r:embed="rId4">
            <a:extLst>
              <a:ext uri="{28A0092B-C50C-407E-A947-70E740481C1C}">
                <a14:useLocalDpi xmlns:a14="http://schemas.microsoft.com/office/drawing/2010/main" val="0"/>
              </a:ext>
            </a:extLst>
          </a:blip>
          <a:srcRect l="-1" t="1" r="954" b="11037"/>
          <a:stretch/>
        </p:blipFill>
        <p:spPr bwMode="auto">
          <a:xfrm>
            <a:off x="626534" y="2196556"/>
            <a:ext cx="5758381" cy="3374208"/>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1828800" y="6029325"/>
            <a:ext cx="2754280" cy="369332"/>
          </a:xfrm>
          <a:prstGeom prst="rect">
            <a:avLst/>
          </a:prstGeom>
          <a:noFill/>
        </p:spPr>
        <p:txBody>
          <a:bodyPr wrap="none" rtlCol="0">
            <a:spAutoFit/>
          </a:bodyPr>
          <a:lstStyle/>
          <a:p>
            <a:r>
              <a:rPr lang="zh-CN" altLang="en-US" dirty="0"/>
              <a:t>图</a:t>
            </a:r>
            <a:r>
              <a:rPr lang="en-US" altLang="zh-CN" dirty="0"/>
              <a:t>3-4-9</a:t>
            </a:r>
            <a:r>
              <a:rPr lang="zh-CN" altLang="en-US" dirty="0"/>
              <a:t>冷却液流循环路线</a:t>
            </a:r>
          </a:p>
        </p:txBody>
      </p:sp>
    </p:spTree>
    <p:extLst>
      <p:ext uri="{BB962C8B-B14F-4D97-AF65-F5344CB8AC3E}">
        <p14:creationId xmlns:p14="http://schemas.microsoft.com/office/powerpoint/2010/main" val="1873902234"/>
      </p:ext>
    </p:extLst>
  </p:cSld>
  <p:clrMapOvr>
    <a:masterClrMapping/>
  </p:clrMapOvr>
  <p:transition spd="slow">
    <p:strips dir="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017117"/>
            <a:ext cx="4867038"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3</a:t>
            </a:r>
            <a:r>
              <a:rPr lang="zh-CN" altLang="en-US" sz="2200" b="1" dirty="0">
                <a:solidFill>
                  <a:srgbClr val="0070C0"/>
                </a:solidFill>
              </a:rPr>
              <a:t>）驱动电机与控制器冷却风扇控制</a:t>
            </a:r>
          </a:p>
        </p:txBody>
      </p:sp>
      <p:sp>
        <p:nvSpPr>
          <p:cNvPr id="3" name="TextBox 2"/>
          <p:cNvSpPr txBox="1"/>
          <p:nvPr/>
        </p:nvSpPr>
        <p:spPr>
          <a:xfrm>
            <a:off x="417358" y="1487192"/>
            <a:ext cx="11817659" cy="369332"/>
          </a:xfrm>
          <a:prstGeom prst="rect">
            <a:avLst/>
          </a:prstGeom>
          <a:noFill/>
        </p:spPr>
        <p:txBody>
          <a:bodyPr wrap="none" rtlCol="0">
            <a:spAutoFit/>
          </a:bodyPr>
          <a:lstStyle/>
          <a:p>
            <a:r>
              <a:rPr lang="zh-CN" altLang="en-US" dirty="0"/>
              <a:t>荣威</a:t>
            </a:r>
            <a:r>
              <a:rPr lang="en-US" altLang="zh-CN" dirty="0"/>
              <a:t>E50</a:t>
            </a:r>
            <a:r>
              <a:rPr lang="zh-CN" altLang="en-US" dirty="0"/>
              <a:t>驱动电机与控制器冷却风扇控制框图如图</a:t>
            </a:r>
            <a:r>
              <a:rPr lang="en-US" altLang="zh-CN" dirty="0">
                <a:solidFill>
                  <a:srgbClr val="0070C0"/>
                </a:solidFill>
              </a:rPr>
              <a:t>3-4-10</a:t>
            </a:r>
            <a:r>
              <a:rPr lang="zh-CN" altLang="en-US" dirty="0"/>
              <a:t>所示，冷却风扇采用脉冲调制（</a:t>
            </a:r>
            <a:r>
              <a:rPr lang="en-US" altLang="zh-CN" dirty="0"/>
              <a:t>PWM</a:t>
            </a:r>
            <a:r>
              <a:rPr lang="zh-CN" altLang="en-US" dirty="0"/>
              <a:t>，又称占空比控制）。</a:t>
            </a:r>
          </a:p>
        </p:txBody>
      </p:sp>
      <p:pic>
        <p:nvPicPr>
          <p:cNvPr id="7"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510994" y="2037805"/>
            <a:ext cx="6895645" cy="3383281"/>
          </a:xfrm>
          <a:prstGeom prst="rect">
            <a:avLst/>
          </a:prstGeom>
          <a:noFill/>
          <a:ln>
            <a:noFill/>
          </a:ln>
          <a:extLst/>
        </p:spPr>
      </p:pic>
      <p:sp>
        <p:nvSpPr>
          <p:cNvPr id="8" name="TextBox 7"/>
          <p:cNvSpPr txBox="1"/>
          <p:nvPr/>
        </p:nvSpPr>
        <p:spPr>
          <a:xfrm>
            <a:off x="1942840" y="5926405"/>
            <a:ext cx="2924198" cy="369332"/>
          </a:xfrm>
          <a:prstGeom prst="rect">
            <a:avLst/>
          </a:prstGeom>
          <a:noFill/>
        </p:spPr>
        <p:txBody>
          <a:bodyPr wrap="none" rtlCol="0">
            <a:spAutoFit/>
          </a:bodyPr>
          <a:lstStyle/>
          <a:p>
            <a:r>
              <a:rPr lang="zh-CN" altLang="en-US" dirty="0"/>
              <a:t>图</a:t>
            </a:r>
            <a:r>
              <a:rPr lang="en-US" altLang="zh-CN" dirty="0"/>
              <a:t>3-4-10 </a:t>
            </a:r>
            <a:r>
              <a:rPr lang="zh-CN" altLang="en-US" dirty="0"/>
              <a:t>冷却风扇控制框图</a:t>
            </a:r>
          </a:p>
        </p:txBody>
      </p:sp>
    </p:spTree>
    <p:extLst>
      <p:ext uri="{BB962C8B-B14F-4D97-AF65-F5344CB8AC3E}">
        <p14:creationId xmlns:p14="http://schemas.microsoft.com/office/powerpoint/2010/main" val="1389337570"/>
      </p:ext>
    </p:extLst>
  </p:cSld>
  <p:clrMapOvr>
    <a:masterClrMapping/>
  </p:clrMapOvr>
  <p:transition spd="slow">
    <p:strips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10343"/>
            <a:ext cx="11710835" cy="646331"/>
          </a:xfrm>
          <a:prstGeom prst="rect">
            <a:avLst/>
          </a:prstGeom>
          <a:noFill/>
        </p:spPr>
        <p:txBody>
          <a:bodyPr wrap="none" rtlCol="0">
            <a:spAutoFit/>
          </a:bodyPr>
          <a:lstStyle/>
          <a:p>
            <a:r>
              <a:rPr lang="en-US" altLang="zh-CN" dirty="0" smtClean="0"/>
              <a:t>      PWM</a:t>
            </a:r>
            <a:r>
              <a:rPr lang="zh-CN" altLang="en-US" dirty="0"/>
              <a:t>冷却风扇受</a:t>
            </a:r>
            <a:r>
              <a:rPr lang="en-US" altLang="zh-CN" dirty="0"/>
              <a:t>VCU</a:t>
            </a:r>
            <a:r>
              <a:rPr lang="zh-CN" altLang="en-US" dirty="0"/>
              <a:t>控制，冷却风扇工作时，</a:t>
            </a:r>
            <a:r>
              <a:rPr lang="en-US" altLang="zh-CN" dirty="0"/>
              <a:t>VCU</a:t>
            </a:r>
            <a:r>
              <a:rPr lang="zh-CN" altLang="en-US" dirty="0"/>
              <a:t>通过</a:t>
            </a:r>
            <a:r>
              <a:rPr lang="en-US" altLang="zh-CN" dirty="0"/>
              <a:t>CAN</a:t>
            </a:r>
            <a:r>
              <a:rPr lang="zh-CN" altLang="en-US" dirty="0"/>
              <a:t>系统接收来自空调控制模块（</a:t>
            </a:r>
            <a:r>
              <a:rPr lang="en-US" altLang="zh-CN" dirty="0"/>
              <a:t>ETCECU</a:t>
            </a:r>
            <a:r>
              <a:rPr lang="zh-CN" altLang="en-US" dirty="0"/>
              <a:t>）的信号，</a:t>
            </a:r>
            <a:r>
              <a:rPr lang="zh-CN" altLang="en-US" dirty="0" smtClean="0"/>
              <a:t>控制</a:t>
            </a:r>
            <a:endParaRPr lang="en-US" altLang="zh-CN" dirty="0" smtClean="0"/>
          </a:p>
          <a:p>
            <a:r>
              <a:rPr lang="en-US" altLang="zh-CN" dirty="0" smtClean="0"/>
              <a:t>PWM</a:t>
            </a:r>
            <a:r>
              <a:rPr lang="zh-CN" altLang="en-US" dirty="0"/>
              <a:t>模块使冷却风扇在</a:t>
            </a:r>
            <a:r>
              <a:rPr lang="en-US" altLang="zh-CN" dirty="0"/>
              <a:t>20%</a:t>
            </a:r>
            <a:r>
              <a:rPr lang="zh-CN" altLang="en-US" dirty="0"/>
              <a:t>～</a:t>
            </a:r>
            <a:r>
              <a:rPr lang="en-US" altLang="zh-CN" dirty="0"/>
              <a:t>90%</a:t>
            </a:r>
            <a:r>
              <a:rPr lang="zh-CN" altLang="en-US" dirty="0"/>
              <a:t>的占空比范围内的</a:t>
            </a:r>
            <a:r>
              <a:rPr lang="en-US" altLang="zh-CN" dirty="0"/>
              <a:t>8</a:t>
            </a:r>
            <a:r>
              <a:rPr lang="zh-CN" altLang="en-US" dirty="0"/>
              <a:t>个挡位的速度工作，以满足不同的冷却负荷要求。</a:t>
            </a:r>
          </a:p>
        </p:txBody>
      </p:sp>
      <p:sp>
        <p:nvSpPr>
          <p:cNvPr id="3" name="TextBox 2"/>
          <p:cNvSpPr txBox="1"/>
          <p:nvPr/>
        </p:nvSpPr>
        <p:spPr>
          <a:xfrm>
            <a:off x="0" y="1864416"/>
            <a:ext cx="2577950" cy="400110"/>
          </a:xfrm>
          <a:prstGeom prst="rect">
            <a:avLst/>
          </a:prstGeom>
          <a:noFill/>
        </p:spPr>
        <p:txBody>
          <a:bodyPr wrap="none" rtlCol="0">
            <a:spAutoFit/>
          </a:bodyPr>
          <a:lstStyle/>
          <a:p>
            <a:r>
              <a:rPr lang="zh-CN" altLang="en-US" sz="2000" b="1" dirty="0">
                <a:solidFill>
                  <a:srgbClr val="0070C0"/>
                </a:solidFill>
              </a:rPr>
              <a:t>①冷却风扇开启条件</a:t>
            </a:r>
          </a:p>
        </p:txBody>
      </p:sp>
      <p:sp>
        <p:nvSpPr>
          <p:cNvPr id="7" name="TextBox 6"/>
          <p:cNvSpPr txBox="1"/>
          <p:nvPr/>
        </p:nvSpPr>
        <p:spPr>
          <a:xfrm>
            <a:off x="0" y="2264526"/>
            <a:ext cx="12271308" cy="646331"/>
          </a:xfrm>
          <a:prstGeom prst="rect">
            <a:avLst/>
          </a:prstGeom>
          <a:noFill/>
        </p:spPr>
        <p:txBody>
          <a:bodyPr wrap="none" rtlCol="0">
            <a:spAutoFit/>
          </a:bodyPr>
          <a:lstStyle/>
          <a:p>
            <a:r>
              <a:rPr lang="zh-CN" altLang="en-US" dirty="0" smtClean="0"/>
              <a:t>      冷却风扇</a:t>
            </a:r>
            <a:r>
              <a:rPr lang="zh-CN" altLang="en-US" dirty="0"/>
              <a:t>开启取决于空调</a:t>
            </a:r>
            <a:r>
              <a:rPr lang="en-US" altLang="zh-CN" dirty="0"/>
              <a:t>A/C</a:t>
            </a:r>
            <a:r>
              <a:rPr lang="zh-CN" altLang="en-US" dirty="0"/>
              <a:t>和电机逆变器</a:t>
            </a:r>
            <a:r>
              <a:rPr lang="en-US" altLang="zh-CN" dirty="0"/>
              <a:t>PEB</a:t>
            </a:r>
            <a:r>
              <a:rPr lang="zh-CN" altLang="en-US" dirty="0"/>
              <a:t>冷却液温度这两个重要因素。当</a:t>
            </a:r>
            <a:r>
              <a:rPr lang="en-US" altLang="zh-CN" dirty="0"/>
              <a:t>A/C</a:t>
            </a:r>
            <a:r>
              <a:rPr lang="zh-CN" altLang="en-US" dirty="0"/>
              <a:t>开启或</a:t>
            </a:r>
            <a:r>
              <a:rPr lang="en-US" altLang="zh-CN" dirty="0"/>
              <a:t>PEB</a:t>
            </a:r>
            <a:r>
              <a:rPr lang="zh-CN" altLang="en-US" dirty="0"/>
              <a:t>冷却液温度高于</a:t>
            </a:r>
            <a:r>
              <a:rPr lang="en-US" altLang="zh-CN" dirty="0"/>
              <a:t>52℃</a:t>
            </a:r>
            <a:r>
              <a:rPr lang="zh-CN" altLang="en-US" dirty="0"/>
              <a:t>时</a:t>
            </a:r>
            <a:r>
              <a:rPr lang="zh-CN" altLang="en-US" dirty="0" smtClean="0"/>
              <a:t>，</a:t>
            </a:r>
            <a:endParaRPr lang="en-US" altLang="zh-CN" dirty="0" smtClean="0"/>
          </a:p>
          <a:p>
            <a:r>
              <a:rPr lang="zh-CN" altLang="en-US" dirty="0" smtClean="0"/>
              <a:t>冷却</a:t>
            </a:r>
            <a:r>
              <a:rPr lang="zh-CN" altLang="en-US" dirty="0"/>
              <a:t>液风扇开始工作。</a:t>
            </a:r>
          </a:p>
        </p:txBody>
      </p:sp>
      <p:sp>
        <p:nvSpPr>
          <p:cNvPr id="8" name="TextBox 7"/>
          <p:cNvSpPr txBox="1"/>
          <p:nvPr/>
        </p:nvSpPr>
        <p:spPr>
          <a:xfrm>
            <a:off x="0" y="2910857"/>
            <a:ext cx="3090911" cy="400110"/>
          </a:xfrm>
          <a:prstGeom prst="rect">
            <a:avLst/>
          </a:prstGeom>
          <a:noFill/>
        </p:spPr>
        <p:txBody>
          <a:bodyPr wrap="none" rtlCol="0">
            <a:spAutoFit/>
          </a:bodyPr>
          <a:lstStyle/>
          <a:p>
            <a:r>
              <a:rPr lang="zh-CN" altLang="en-US" sz="2000" b="1" dirty="0">
                <a:solidFill>
                  <a:srgbClr val="0070C0"/>
                </a:solidFill>
              </a:rPr>
              <a:t>②冷却风扇停止工作条件</a:t>
            </a:r>
          </a:p>
        </p:txBody>
      </p:sp>
      <p:sp>
        <p:nvSpPr>
          <p:cNvPr id="9" name="TextBox 8"/>
          <p:cNvSpPr txBox="1"/>
          <p:nvPr/>
        </p:nvSpPr>
        <p:spPr>
          <a:xfrm>
            <a:off x="313510" y="3445023"/>
            <a:ext cx="7340471" cy="369332"/>
          </a:xfrm>
          <a:prstGeom prst="rect">
            <a:avLst/>
          </a:prstGeom>
          <a:noFill/>
        </p:spPr>
        <p:txBody>
          <a:bodyPr wrap="none" rtlCol="0">
            <a:spAutoFit/>
          </a:bodyPr>
          <a:lstStyle/>
          <a:p>
            <a:r>
              <a:rPr lang="zh-CN" altLang="en-US" dirty="0"/>
              <a:t>如果</a:t>
            </a:r>
            <a:r>
              <a:rPr lang="en-US" altLang="zh-CN" dirty="0"/>
              <a:t>PEB</a:t>
            </a:r>
            <a:r>
              <a:rPr lang="zh-CN" altLang="en-US" dirty="0"/>
              <a:t>冷却液温度低于</a:t>
            </a:r>
            <a:r>
              <a:rPr lang="en-US" altLang="zh-CN" dirty="0"/>
              <a:t>65℃</a:t>
            </a:r>
            <a:r>
              <a:rPr lang="zh-CN" altLang="en-US" dirty="0"/>
              <a:t>，并且空调</a:t>
            </a:r>
            <a:r>
              <a:rPr lang="en-US" altLang="zh-CN" dirty="0"/>
              <a:t>A/C</a:t>
            </a:r>
            <a:r>
              <a:rPr lang="zh-CN" altLang="en-US" dirty="0"/>
              <a:t>关闭，冷却风扇停止工作。</a:t>
            </a:r>
          </a:p>
        </p:txBody>
      </p:sp>
      <p:sp>
        <p:nvSpPr>
          <p:cNvPr id="10" name="TextBox 9"/>
          <p:cNvSpPr txBox="1"/>
          <p:nvPr/>
        </p:nvSpPr>
        <p:spPr>
          <a:xfrm>
            <a:off x="91440" y="4180113"/>
            <a:ext cx="11888191" cy="646331"/>
          </a:xfrm>
          <a:prstGeom prst="rect">
            <a:avLst/>
          </a:prstGeom>
          <a:noFill/>
        </p:spPr>
        <p:txBody>
          <a:bodyPr wrap="none" rtlCol="0">
            <a:spAutoFit/>
          </a:bodyPr>
          <a:lstStyle/>
          <a:p>
            <a:r>
              <a:rPr lang="zh-CN" altLang="en-US" dirty="0" smtClean="0"/>
              <a:t>   点火</a:t>
            </a:r>
            <a:r>
              <a:rPr lang="zh-CN" altLang="en-US" dirty="0"/>
              <a:t>开关关闭，</a:t>
            </a:r>
            <a:r>
              <a:rPr lang="en-US" altLang="zh-CN" dirty="0"/>
              <a:t>A/C</a:t>
            </a:r>
            <a:r>
              <a:rPr lang="zh-CN" altLang="en-US" dirty="0"/>
              <a:t>关闭，</a:t>
            </a:r>
            <a:r>
              <a:rPr lang="en-US" altLang="zh-CN" dirty="0"/>
              <a:t>PEB</a:t>
            </a:r>
            <a:r>
              <a:rPr lang="zh-CN" altLang="en-US" dirty="0"/>
              <a:t>冷却液温度高于</a:t>
            </a:r>
            <a:r>
              <a:rPr lang="en-US" altLang="zh-CN" dirty="0"/>
              <a:t>65℃</a:t>
            </a:r>
            <a:r>
              <a:rPr lang="zh-CN" altLang="en-US" dirty="0"/>
              <a:t>，冷却风扇继续工作，如果环境温度低于</a:t>
            </a:r>
            <a:r>
              <a:rPr lang="en-US" altLang="zh-CN" dirty="0"/>
              <a:t>10℃</a:t>
            </a:r>
            <a:r>
              <a:rPr lang="zh-CN" altLang="en-US" dirty="0"/>
              <a:t>，冷却风扇</a:t>
            </a:r>
            <a:r>
              <a:rPr lang="zh-CN" altLang="en-US" dirty="0" smtClean="0"/>
              <a:t>会工作</a:t>
            </a:r>
            <a:endParaRPr lang="en-US" altLang="zh-CN" dirty="0" smtClean="0"/>
          </a:p>
          <a:p>
            <a:r>
              <a:rPr lang="en-US" altLang="zh-CN" dirty="0" smtClean="0"/>
              <a:t>30s</a:t>
            </a:r>
            <a:r>
              <a:rPr lang="zh-CN" altLang="en-US" dirty="0"/>
              <a:t>，环境温度高于</a:t>
            </a:r>
            <a:r>
              <a:rPr lang="en-US" altLang="zh-CN" dirty="0"/>
              <a:t>10℃</a:t>
            </a:r>
            <a:r>
              <a:rPr lang="zh-CN" altLang="en-US" dirty="0"/>
              <a:t>，冷却风扇会工作</a:t>
            </a:r>
            <a:r>
              <a:rPr lang="en-US" altLang="zh-CN" dirty="0"/>
              <a:t>60s</a:t>
            </a:r>
            <a:r>
              <a:rPr lang="zh-CN" altLang="en-US" dirty="0"/>
              <a:t>。</a:t>
            </a:r>
          </a:p>
        </p:txBody>
      </p:sp>
    </p:spTree>
    <p:extLst>
      <p:ext uri="{BB962C8B-B14F-4D97-AF65-F5344CB8AC3E}">
        <p14:creationId xmlns:p14="http://schemas.microsoft.com/office/powerpoint/2010/main" val="1389337570"/>
      </p:ext>
    </p:extLst>
  </p:cSld>
  <p:clrMapOvr>
    <a:masterClrMapping/>
  </p:clrMapOvr>
  <p:transition spd="slow">
    <p:strips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2700338" y="-2698960"/>
            <a:ext cx="914400" cy="6321424"/>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63401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电机及其管理系统的冷却系统</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52575" y="1175654"/>
            <a:ext cx="4301177" cy="430887"/>
          </a:xfrm>
          <a:prstGeom prst="rect">
            <a:avLst/>
          </a:prstGeom>
          <a:noFill/>
        </p:spPr>
        <p:txBody>
          <a:bodyPr wrap="none" rtlCol="0">
            <a:spAutoFit/>
          </a:bodyPr>
          <a:lstStyle/>
          <a:p>
            <a:r>
              <a:rPr lang="zh-CN" altLang="en-US" sz="2200" b="1" dirty="0" smtClean="0">
                <a:solidFill>
                  <a:srgbClr val="0070C0"/>
                </a:solidFill>
              </a:rPr>
              <a:t>（</a:t>
            </a:r>
            <a:r>
              <a:rPr lang="en-US" altLang="zh-CN" sz="2200" b="1" dirty="0" smtClean="0">
                <a:solidFill>
                  <a:srgbClr val="0070C0"/>
                </a:solidFill>
              </a:rPr>
              <a:t>4</a:t>
            </a:r>
            <a:r>
              <a:rPr lang="zh-CN" altLang="en-US" sz="2200" b="1" dirty="0" smtClean="0">
                <a:solidFill>
                  <a:srgbClr val="0070C0"/>
                </a:solidFill>
              </a:rPr>
              <a:t>）</a:t>
            </a:r>
            <a:r>
              <a:rPr lang="en-US" altLang="zh-CN" sz="2200" b="1" dirty="0" smtClean="0">
                <a:solidFill>
                  <a:srgbClr val="0070C0"/>
                </a:solidFill>
              </a:rPr>
              <a:t>PEB/</a:t>
            </a:r>
            <a:r>
              <a:rPr lang="zh-CN" altLang="en-US" sz="2200" b="1" dirty="0" smtClean="0">
                <a:solidFill>
                  <a:srgbClr val="0070C0"/>
                </a:solidFill>
              </a:rPr>
              <a:t>驱动电机冷却系统控制</a:t>
            </a:r>
            <a:endParaRPr lang="zh-CN" altLang="en-US" sz="2200" b="1" dirty="0">
              <a:solidFill>
                <a:srgbClr val="0070C0"/>
              </a:solidFill>
            </a:endParaRPr>
          </a:p>
        </p:txBody>
      </p:sp>
      <p:sp>
        <p:nvSpPr>
          <p:cNvPr id="3" name="TextBox 2"/>
          <p:cNvSpPr txBox="1"/>
          <p:nvPr/>
        </p:nvSpPr>
        <p:spPr>
          <a:xfrm>
            <a:off x="26978" y="1621358"/>
            <a:ext cx="12072536" cy="646331"/>
          </a:xfrm>
          <a:prstGeom prst="rect">
            <a:avLst/>
          </a:prstGeom>
          <a:noFill/>
        </p:spPr>
        <p:txBody>
          <a:bodyPr wrap="none" rtlCol="0">
            <a:spAutoFit/>
          </a:bodyPr>
          <a:lstStyle/>
          <a:p>
            <a:r>
              <a:rPr lang="en-US" altLang="zh-CN" dirty="0" smtClean="0"/>
              <a:t>      PEB</a:t>
            </a:r>
            <a:r>
              <a:rPr lang="zh-CN" altLang="en-US" dirty="0"/>
              <a:t>的工作温度不能超过</a:t>
            </a:r>
            <a:r>
              <a:rPr lang="en-US" altLang="zh-CN" dirty="0"/>
              <a:t>75℃</a:t>
            </a:r>
            <a:r>
              <a:rPr lang="zh-CN" altLang="en-US" dirty="0"/>
              <a:t>，最合适的工作温度应该低于</a:t>
            </a:r>
            <a:r>
              <a:rPr lang="en-US" altLang="zh-CN" dirty="0"/>
              <a:t>65℃</a:t>
            </a:r>
            <a:r>
              <a:rPr lang="zh-CN" altLang="en-US" dirty="0"/>
              <a:t>。将温度控制在</a:t>
            </a:r>
            <a:r>
              <a:rPr lang="en-US" altLang="zh-CN" dirty="0"/>
              <a:t>75℃</a:t>
            </a:r>
            <a:r>
              <a:rPr lang="zh-CN" altLang="en-US" dirty="0"/>
              <a:t>以下可以更好地延长</a:t>
            </a:r>
            <a:r>
              <a:rPr lang="en-US" altLang="zh-CN" dirty="0"/>
              <a:t>PEB</a:t>
            </a:r>
            <a:r>
              <a:rPr lang="zh-CN" altLang="en-US" dirty="0"/>
              <a:t>和</a:t>
            </a:r>
            <a:r>
              <a:rPr lang="zh-CN" altLang="en-US" dirty="0" smtClean="0"/>
              <a:t>驱动</a:t>
            </a:r>
            <a:endParaRPr lang="en-US" altLang="zh-CN" dirty="0" smtClean="0"/>
          </a:p>
          <a:p>
            <a:r>
              <a:rPr lang="zh-CN" altLang="en-US" dirty="0" smtClean="0"/>
              <a:t>电机</a:t>
            </a:r>
            <a:r>
              <a:rPr lang="zh-CN" altLang="en-US" dirty="0"/>
              <a:t>的使用寿命。</a:t>
            </a:r>
          </a:p>
        </p:txBody>
      </p:sp>
      <p:sp>
        <p:nvSpPr>
          <p:cNvPr id="7" name="TextBox 6"/>
          <p:cNvSpPr txBox="1"/>
          <p:nvPr/>
        </p:nvSpPr>
        <p:spPr>
          <a:xfrm>
            <a:off x="26978" y="2294984"/>
            <a:ext cx="12175192" cy="646331"/>
          </a:xfrm>
          <a:prstGeom prst="rect">
            <a:avLst/>
          </a:prstGeom>
          <a:noFill/>
        </p:spPr>
        <p:txBody>
          <a:bodyPr wrap="none" rtlCol="0">
            <a:spAutoFit/>
          </a:bodyPr>
          <a:lstStyle/>
          <a:p>
            <a:r>
              <a:rPr lang="en-US" altLang="zh-CN" dirty="0" smtClean="0"/>
              <a:t>      PEB</a:t>
            </a:r>
            <a:r>
              <a:rPr lang="zh-CN" altLang="en-US" dirty="0"/>
              <a:t>开始工作时，电动冷却液泵会立即打开，冷却液温度传感器向空调控制模块</a:t>
            </a:r>
            <a:r>
              <a:rPr lang="en-US" altLang="zh-CN" dirty="0"/>
              <a:t>ETC</a:t>
            </a:r>
            <a:r>
              <a:rPr lang="zh-CN" altLang="en-US" dirty="0"/>
              <a:t>提供温度信号</a:t>
            </a:r>
            <a:r>
              <a:rPr lang="zh-CN" altLang="en-US" dirty="0" smtClean="0"/>
              <a:t>。</a:t>
            </a:r>
            <a:r>
              <a:rPr lang="en-US" altLang="zh-CN" dirty="0" smtClean="0"/>
              <a:t>PEB</a:t>
            </a:r>
            <a:r>
              <a:rPr lang="zh-CN" altLang="en-US" dirty="0"/>
              <a:t>计算冷却液</a:t>
            </a:r>
            <a:r>
              <a:rPr lang="zh-CN" altLang="en-US" dirty="0" smtClean="0"/>
              <a:t>温</a:t>
            </a:r>
            <a:endParaRPr lang="en-US" altLang="zh-CN" dirty="0" smtClean="0"/>
          </a:p>
          <a:p>
            <a:r>
              <a:rPr lang="zh-CN" altLang="en-US" dirty="0" smtClean="0"/>
              <a:t>度</a:t>
            </a:r>
            <a:r>
              <a:rPr lang="zh-CN" altLang="en-US" dirty="0"/>
              <a:t>将它与</a:t>
            </a:r>
            <a:r>
              <a:rPr lang="en-US" altLang="zh-CN" dirty="0"/>
              <a:t>PEB</a:t>
            </a:r>
            <a:r>
              <a:rPr lang="zh-CN" altLang="en-US" dirty="0"/>
              <a:t>冷却温度传感器信号进行比较，从而判断是否需要使用</a:t>
            </a:r>
            <a:r>
              <a:rPr lang="en-US" altLang="zh-CN" dirty="0"/>
              <a:t>PEB</a:t>
            </a:r>
            <a:r>
              <a:rPr lang="zh-CN" altLang="en-US" dirty="0"/>
              <a:t>冷却液温度传感器。</a:t>
            </a:r>
          </a:p>
        </p:txBody>
      </p:sp>
    </p:spTree>
    <p:extLst>
      <p:ext uri="{BB962C8B-B14F-4D97-AF65-F5344CB8AC3E}">
        <p14:creationId xmlns:p14="http://schemas.microsoft.com/office/powerpoint/2010/main" val="2002622498"/>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4-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738" y="1089250"/>
            <a:ext cx="7541416" cy="3902393"/>
          </a:xfrm>
          <a:prstGeom prst="rect">
            <a:avLst/>
          </a:prstGeom>
          <a:noFill/>
          <a:ln>
            <a:noFill/>
          </a:ln>
          <a:extLst/>
        </p:spPr>
      </p:pic>
      <p:sp>
        <p:nvSpPr>
          <p:cNvPr id="2" name="TextBox 1"/>
          <p:cNvSpPr txBox="1"/>
          <p:nvPr/>
        </p:nvSpPr>
        <p:spPr>
          <a:xfrm>
            <a:off x="3082834" y="5458488"/>
            <a:ext cx="2860078" cy="369332"/>
          </a:xfrm>
          <a:prstGeom prst="rect">
            <a:avLst/>
          </a:prstGeom>
          <a:noFill/>
        </p:spPr>
        <p:txBody>
          <a:bodyPr wrap="none" rtlCol="0">
            <a:spAutoFit/>
          </a:bodyPr>
          <a:lstStyle/>
          <a:p>
            <a:r>
              <a:rPr lang="zh-CN" altLang="zh-CN" dirty="0"/>
              <a:t>图</a:t>
            </a:r>
            <a:r>
              <a:rPr lang="en-US" altLang="zh-CN" dirty="0"/>
              <a:t>3-1-5  </a:t>
            </a:r>
            <a:r>
              <a:rPr lang="zh-CN" altLang="zh-CN" dirty="0"/>
              <a:t>各电压波形的控制</a:t>
            </a:r>
          </a:p>
        </p:txBody>
      </p:sp>
    </p:spTree>
    <p:extLst>
      <p:ext uri="{BB962C8B-B14F-4D97-AF65-F5344CB8AC3E}">
        <p14:creationId xmlns:p14="http://schemas.microsoft.com/office/powerpoint/2010/main" val="831657106"/>
      </p:ext>
    </p:extLst>
  </p:cSld>
  <p:clrMapOvr>
    <a:masterClrMapping/>
  </p:clrMapOvr>
  <p:transition spd="slow">
    <p:strips dir="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729242" y="-1727864"/>
            <a:ext cx="914400" cy="4379231"/>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电机管理系统检测</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084216"/>
            <a:ext cx="11582017" cy="646331"/>
          </a:xfrm>
          <a:prstGeom prst="rect">
            <a:avLst/>
          </a:prstGeom>
          <a:noFill/>
        </p:spPr>
        <p:txBody>
          <a:bodyPr wrap="none" rtlCol="0">
            <a:spAutoFit/>
          </a:bodyPr>
          <a:lstStyle/>
          <a:p>
            <a:r>
              <a:rPr lang="zh-CN" altLang="en-US" dirty="0" smtClean="0"/>
              <a:t>        驱动</a:t>
            </a:r>
            <a:r>
              <a:rPr lang="zh-CN" altLang="en-US" dirty="0"/>
              <a:t>电机管理系统除了具有对新能源汽车驱动电机系统进行控制和管理，还</a:t>
            </a:r>
            <a:r>
              <a:rPr lang="zh-CN" altLang="en-US" dirty="0" smtClean="0"/>
              <a:t>需要对</a:t>
            </a:r>
            <a:r>
              <a:rPr lang="zh-CN" altLang="en-US" dirty="0"/>
              <a:t>驱动电机、解角器以及</a:t>
            </a:r>
            <a:r>
              <a:rPr lang="zh-CN" altLang="en-US" dirty="0" smtClean="0"/>
              <a:t>自身</a:t>
            </a:r>
            <a:endParaRPr lang="en-US" altLang="zh-CN" dirty="0" smtClean="0"/>
          </a:p>
          <a:p>
            <a:r>
              <a:rPr lang="zh-CN" altLang="en-US" dirty="0" smtClean="0"/>
              <a:t>控制</a:t>
            </a:r>
            <a:r>
              <a:rPr lang="zh-CN" altLang="en-US" dirty="0"/>
              <a:t>模块进行实时自</a:t>
            </a:r>
            <a:r>
              <a:rPr lang="zh-CN" altLang="en-US" dirty="0" smtClean="0"/>
              <a:t>检</a:t>
            </a:r>
            <a:r>
              <a:rPr lang="zh-CN" altLang="en-US" dirty="0"/>
              <a:t>。</a:t>
            </a:r>
          </a:p>
        </p:txBody>
      </p:sp>
      <p:sp>
        <p:nvSpPr>
          <p:cNvPr id="3" name="TextBox 2"/>
          <p:cNvSpPr txBox="1"/>
          <p:nvPr/>
        </p:nvSpPr>
        <p:spPr>
          <a:xfrm>
            <a:off x="0" y="1933303"/>
            <a:ext cx="4480714" cy="523220"/>
          </a:xfrm>
          <a:prstGeom prst="rect">
            <a:avLst/>
          </a:prstGeom>
          <a:noFill/>
        </p:spPr>
        <p:txBody>
          <a:bodyPr wrap="none" rtlCol="0">
            <a:spAutoFit/>
          </a:bodyPr>
          <a:lstStyle/>
          <a:p>
            <a:r>
              <a:rPr lang="en-US" altLang="zh-CN" sz="2800" b="1" dirty="0">
                <a:solidFill>
                  <a:srgbClr val="0070C0"/>
                </a:solidFill>
              </a:rPr>
              <a:t>1  </a:t>
            </a:r>
            <a:r>
              <a:rPr lang="zh-CN" altLang="en-US" sz="2800" b="1" dirty="0">
                <a:solidFill>
                  <a:srgbClr val="0070C0"/>
                </a:solidFill>
              </a:rPr>
              <a:t>驱动电机管理系统的检测</a:t>
            </a:r>
          </a:p>
        </p:txBody>
      </p:sp>
      <p:sp>
        <p:nvSpPr>
          <p:cNvPr id="7" name="TextBox 6"/>
          <p:cNvSpPr txBox="1"/>
          <p:nvPr/>
        </p:nvSpPr>
        <p:spPr>
          <a:xfrm>
            <a:off x="348813" y="2558534"/>
            <a:ext cx="8263801" cy="369332"/>
          </a:xfrm>
          <a:prstGeom prst="rect">
            <a:avLst/>
          </a:prstGeom>
          <a:noFill/>
        </p:spPr>
        <p:txBody>
          <a:bodyPr wrap="none" rtlCol="0">
            <a:spAutoFit/>
          </a:bodyPr>
          <a:lstStyle/>
          <a:p>
            <a:r>
              <a:rPr lang="zh-CN" altLang="en-US" dirty="0"/>
              <a:t>大多数混合动力汽车或纯电动汽车的驱动电机控制器主要在以下方面实施自检。</a:t>
            </a:r>
          </a:p>
        </p:txBody>
      </p:sp>
      <p:sp>
        <p:nvSpPr>
          <p:cNvPr id="8" name="TextBox 7"/>
          <p:cNvSpPr txBox="1"/>
          <p:nvPr/>
        </p:nvSpPr>
        <p:spPr>
          <a:xfrm>
            <a:off x="-182880" y="3002670"/>
            <a:ext cx="3712876"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1</a:t>
            </a:r>
            <a:r>
              <a:rPr lang="zh-CN" altLang="en-US" sz="2200" b="1" dirty="0">
                <a:solidFill>
                  <a:srgbClr val="0070C0"/>
                </a:solidFill>
              </a:rPr>
              <a:t>）控制器供电和程序检测</a:t>
            </a:r>
          </a:p>
        </p:txBody>
      </p:sp>
      <p:sp>
        <p:nvSpPr>
          <p:cNvPr id="9" name="TextBox 8"/>
          <p:cNvSpPr txBox="1"/>
          <p:nvPr/>
        </p:nvSpPr>
        <p:spPr>
          <a:xfrm>
            <a:off x="0" y="3631474"/>
            <a:ext cx="1552028" cy="400110"/>
          </a:xfrm>
          <a:prstGeom prst="rect">
            <a:avLst/>
          </a:prstGeom>
          <a:noFill/>
        </p:spPr>
        <p:txBody>
          <a:bodyPr wrap="none" rtlCol="0">
            <a:spAutoFit/>
          </a:bodyPr>
          <a:lstStyle/>
          <a:p>
            <a:r>
              <a:rPr lang="zh-CN" altLang="en-US" sz="2000" b="1" dirty="0">
                <a:solidFill>
                  <a:srgbClr val="0070C0"/>
                </a:solidFill>
              </a:rPr>
              <a:t>①供电检测</a:t>
            </a:r>
          </a:p>
        </p:txBody>
      </p:sp>
      <p:sp>
        <p:nvSpPr>
          <p:cNvPr id="10" name="TextBox 9"/>
          <p:cNvSpPr txBox="1"/>
          <p:nvPr/>
        </p:nvSpPr>
        <p:spPr>
          <a:xfrm>
            <a:off x="0" y="4057710"/>
            <a:ext cx="11485837" cy="646331"/>
          </a:xfrm>
          <a:prstGeom prst="rect">
            <a:avLst/>
          </a:prstGeom>
          <a:noFill/>
        </p:spPr>
        <p:txBody>
          <a:bodyPr wrap="none" rtlCol="0">
            <a:spAutoFit/>
          </a:bodyPr>
          <a:lstStyle/>
          <a:p>
            <a:r>
              <a:rPr lang="zh-CN" altLang="en-US" dirty="0" smtClean="0"/>
              <a:t>       电机</a:t>
            </a:r>
            <a:r>
              <a:rPr lang="zh-CN" altLang="en-US" dirty="0"/>
              <a:t>控制器内部也会有来自车辆蓄电池的</a:t>
            </a:r>
            <a:r>
              <a:rPr lang="en-US" altLang="zh-CN" dirty="0"/>
              <a:t>12V</a:t>
            </a:r>
            <a:r>
              <a:rPr lang="zh-CN" altLang="en-US" dirty="0"/>
              <a:t>参考电源，以运行驱动电机传感器及其他处理器。当连接的</a:t>
            </a:r>
            <a:r>
              <a:rPr lang="zh-CN" altLang="en-US" dirty="0" smtClean="0"/>
              <a:t>参考</a:t>
            </a:r>
            <a:endParaRPr lang="en-US" altLang="zh-CN" dirty="0" smtClean="0"/>
          </a:p>
          <a:p>
            <a:r>
              <a:rPr lang="zh-CN" altLang="en-US" dirty="0" smtClean="0"/>
              <a:t>电源电压</a:t>
            </a:r>
            <a:r>
              <a:rPr lang="zh-CN" altLang="en-US" dirty="0"/>
              <a:t>过低或过高时，控制器将会实行自我关闭，并对外输出诊断故障码。</a:t>
            </a:r>
          </a:p>
        </p:txBody>
      </p:sp>
      <p:sp>
        <p:nvSpPr>
          <p:cNvPr id="11" name="TextBox 10"/>
          <p:cNvSpPr txBox="1"/>
          <p:nvPr/>
        </p:nvSpPr>
        <p:spPr>
          <a:xfrm>
            <a:off x="-3174" y="4780886"/>
            <a:ext cx="2577950" cy="400110"/>
          </a:xfrm>
          <a:prstGeom prst="rect">
            <a:avLst/>
          </a:prstGeom>
          <a:noFill/>
        </p:spPr>
        <p:txBody>
          <a:bodyPr wrap="none" rtlCol="0">
            <a:spAutoFit/>
          </a:bodyPr>
          <a:lstStyle/>
          <a:p>
            <a:r>
              <a:rPr lang="zh-CN" altLang="en-US" sz="2000" b="1" dirty="0">
                <a:solidFill>
                  <a:srgbClr val="0070C0"/>
                </a:solidFill>
              </a:rPr>
              <a:t>②内部软件的自检测</a:t>
            </a:r>
          </a:p>
        </p:txBody>
      </p:sp>
      <p:sp>
        <p:nvSpPr>
          <p:cNvPr id="12" name="TextBox 11"/>
          <p:cNvSpPr txBox="1"/>
          <p:nvPr/>
        </p:nvSpPr>
        <p:spPr>
          <a:xfrm>
            <a:off x="-72136" y="5215346"/>
            <a:ext cx="11726287" cy="923330"/>
          </a:xfrm>
          <a:prstGeom prst="rect">
            <a:avLst/>
          </a:prstGeom>
          <a:noFill/>
        </p:spPr>
        <p:txBody>
          <a:bodyPr wrap="none" rtlCol="0">
            <a:spAutoFit/>
          </a:bodyPr>
          <a:lstStyle/>
          <a:p>
            <a:r>
              <a:rPr lang="zh-CN" altLang="en-US" dirty="0" smtClean="0"/>
              <a:t>        电机</a:t>
            </a:r>
            <a:r>
              <a:rPr lang="zh-CN" altLang="en-US" dirty="0"/>
              <a:t>控制器内部包括有电机控制单元、逆变器控制单元等，这些部件都有集成电路及</a:t>
            </a:r>
            <a:r>
              <a:rPr lang="en-US" altLang="zh-CN" dirty="0"/>
              <a:t>CPU</a:t>
            </a:r>
            <a:r>
              <a:rPr lang="zh-CN" altLang="en-US" dirty="0"/>
              <a:t>单元，在正常</a:t>
            </a:r>
            <a:r>
              <a:rPr lang="zh-CN" altLang="en-US" dirty="0" smtClean="0"/>
              <a:t>运行过</a:t>
            </a:r>
            <a:endParaRPr lang="en-US" altLang="zh-CN" dirty="0" smtClean="0"/>
          </a:p>
          <a:p>
            <a:r>
              <a:rPr lang="zh-CN" altLang="en-US" dirty="0" smtClean="0"/>
              <a:t>程</a:t>
            </a:r>
            <a:r>
              <a:rPr lang="zh-CN" altLang="en-US" dirty="0"/>
              <a:t>中，系统会实施进行自我对其自身读、写存储器的能力进行监测，这属于控制器的内部故障检测，一般不能</a:t>
            </a:r>
            <a:r>
              <a:rPr lang="zh-CN" altLang="en-US" dirty="0" smtClean="0"/>
              <a:t>进行</a:t>
            </a:r>
            <a:endParaRPr lang="en-US" altLang="zh-CN" dirty="0" smtClean="0"/>
          </a:p>
          <a:p>
            <a:r>
              <a:rPr lang="zh-CN" altLang="en-US" dirty="0" smtClean="0"/>
              <a:t>维修</a:t>
            </a:r>
            <a:r>
              <a:rPr lang="zh-CN" altLang="en-US" dirty="0"/>
              <a:t>处理。</a:t>
            </a:r>
          </a:p>
        </p:txBody>
      </p:sp>
    </p:spTree>
    <p:extLst>
      <p:ext uri="{BB962C8B-B14F-4D97-AF65-F5344CB8AC3E}">
        <p14:creationId xmlns:p14="http://schemas.microsoft.com/office/powerpoint/2010/main" val="2002622498"/>
      </p:ext>
    </p:extLst>
  </p:cSld>
  <p:clrMapOvr>
    <a:masterClrMapping/>
  </p:clrMapOvr>
  <p:transition spd="slow">
    <p:strips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729242" y="-1727864"/>
            <a:ext cx="914400" cy="4379231"/>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电机管理系统检测</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084217"/>
            <a:ext cx="2553712"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2</a:t>
            </a:r>
            <a:r>
              <a:rPr lang="zh-CN" altLang="en-US" sz="2200" b="1" dirty="0">
                <a:solidFill>
                  <a:srgbClr val="0070C0"/>
                </a:solidFill>
              </a:rPr>
              <a:t>）</a:t>
            </a:r>
            <a:r>
              <a:rPr lang="en-US" altLang="zh-CN" sz="2200" b="1" dirty="0">
                <a:solidFill>
                  <a:srgbClr val="0070C0"/>
                </a:solidFill>
              </a:rPr>
              <a:t>IGBT</a:t>
            </a:r>
            <a:r>
              <a:rPr lang="zh-CN" altLang="en-US" sz="2200" b="1" dirty="0">
                <a:solidFill>
                  <a:srgbClr val="0070C0"/>
                </a:solidFill>
              </a:rPr>
              <a:t>性能检测</a:t>
            </a:r>
          </a:p>
        </p:txBody>
      </p:sp>
      <p:sp>
        <p:nvSpPr>
          <p:cNvPr id="3" name="TextBox 2"/>
          <p:cNvSpPr txBox="1"/>
          <p:nvPr/>
        </p:nvSpPr>
        <p:spPr>
          <a:xfrm>
            <a:off x="32581" y="1515104"/>
            <a:ext cx="11930895" cy="923330"/>
          </a:xfrm>
          <a:prstGeom prst="rect">
            <a:avLst/>
          </a:prstGeom>
          <a:noFill/>
        </p:spPr>
        <p:txBody>
          <a:bodyPr wrap="none" rtlCol="0">
            <a:spAutoFit/>
          </a:bodyPr>
          <a:lstStyle/>
          <a:p>
            <a:r>
              <a:rPr lang="en-US" altLang="zh-CN" dirty="0" smtClean="0"/>
              <a:t>        </a:t>
            </a:r>
            <a:r>
              <a:rPr lang="zh-CN" altLang="zh-CN" dirty="0" smtClean="0"/>
              <a:t>驱动</a:t>
            </a:r>
            <a:r>
              <a:rPr lang="zh-CN" altLang="zh-CN" dirty="0"/>
              <a:t>电机控制器</a:t>
            </a:r>
            <a:r>
              <a:rPr lang="en-US" altLang="zh-CN" dirty="0"/>
              <a:t>MCU</a:t>
            </a:r>
            <a:r>
              <a:rPr lang="zh-CN" altLang="zh-CN" dirty="0"/>
              <a:t>会根据整车控制器</a:t>
            </a:r>
            <a:r>
              <a:rPr lang="en-US" altLang="zh-CN" dirty="0"/>
              <a:t>VCU</a:t>
            </a:r>
            <a:r>
              <a:rPr lang="zh-CN" altLang="zh-CN" dirty="0"/>
              <a:t>的指令，控制</a:t>
            </a:r>
            <a:r>
              <a:rPr lang="en-US" altLang="zh-CN" dirty="0"/>
              <a:t>IGBT</a:t>
            </a:r>
            <a:r>
              <a:rPr lang="zh-CN" altLang="zh-CN" dirty="0"/>
              <a:t>的接通和断开，从而来实现驱动电机的</a:t>
            </a:r>
            <a:r>
              <a:rPr lang="zh-CN" altLang="zh-CN" dirty="0" smtClean="0"/>
              <a:t>输出或作为</a:t>
            </a:r>
            <a:endParaRPr lang="en-US" altLang="zh-CN" dirty="0" smtClean="0"/>
          </a:p>
          <a:p>
            <a:r>
              <a:rPr lang="zh-CN" altLang="zh-CN" dirty="0" smtClean="0"/>
              <a:t>发电</a:t>
            </a:r>
            <a:r>
              <a:rPr lang="zh-CN" altLang="zh-CN" dirty="0"/>
              <a:t>机工作。在对电机逆变的过程中，通过顺序启动</a:t>
            </a:r>
            <a:r>
              <a:rPr lang="en-US" altLang="zh-CN" dirty="0"/>
              <a:t>IGBT</a:t>
            </a:r>
            <a:r>
              <a:rPr lang="zh-CN" altLang="zh-CN" dirty="0"/>
              <a:t>的高电流开关晶体管，控制其相应的</a:t>
            </a:r>
            <a:r>
              <a:rPr lang="zh-CN" altLang="zh-CN" dirty="0" smtClean="0"/>
              <a:t>驱动电机</a:t>
            </a:r>
            <a:r>
              <a:rPr lang="zh-CN" altLang="zh-CN" dirty="0"/>
              <a:t>或</a:t>
            </a:r>
            <a:r>
              <a:rPr lang="zh-CN" altLang="zh-CN" dirty="0" smtClean="0"/>
              <a:t>发电机的速</a:t>
            </a:r>
            <a:endParaRPr lang="en-US" altLang="zh-CN" dirty="0" smtClean="0"/>
          </a:p>
          <a:p>
            <a:r>
              <a:rPr lang="zh-CN" altLang="zh-CN" dirty="0" smtClean="0"/>
              <a:t>度</a:t>
            </a:r>
            <a:r>
              <a:rPr lang="zh-CN" altLang="zh-CN" dirty="0"/>
              <a:t>、方向和输出转矩。同时，控制器会检测每个</a:t>
            </a:r>
            <a:r>
              <a:rPr lang="en-US" altLang="zh-CN" dirty="0"/>
              <a:t>IGBT</a:t>
            </a:r>
            <a:r>
              <a:rPr lang="zh-CN" altLang="zh-CN" dirty="0"/>
              <a:t>的故障情况，当发现相应故障后，会关闭逆变器功能。</a:t>
            </a:r>
          </a:p>
        </p:txBody>
      </p:sp>
      <p:sp>
        <p:nvSpPr>
          <p:cNvPr id="7" name="TextBox 6"/>
          <p:cNvSpPr txBox="1"/>
          <p:nvPr/>
        </p:nvSpPr>
        <p:spPr>
          <a:xfrm>
            <a:off x="32581" y="2456003"/>
            <a:ext cx="4196983"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3</a:t>
            </a:r>
            <a:r>
              <a:rPr lang="zh-CN" altLang="en-US" sz="2200" b="1" dirty="0">
                <a:solidFill>
                  <a:srgbClr val="0070C0"/>
                </a:solidFill>
              </a:rPr>
              <a:t>）驱动电机</a:t>
            </a:r>
            <a:r>
              <a:rPr lang="en-US" altLang="zh-CN" sz="2200" b="1" dirty="0">
                <a:solidFill>
                  <a:srgbClr val="0070C0"/>
                </a:solidFill>
              </a:rPr>
              <a:t>U-V-W</a:t>
            </a:r>
            <a:r>
              <a:rPr lang="zh-CN" altLang="en-US" sz="2200" b="1" dirty="0">
                <a:solidFill>
                  <a:srgbClr val="0070C0"/>
                </a:solidFill>
              </a:rPr>
              <a:t>相电流检测</a:t>
            </a:r>
          </a:p>
        </p:txBody>
      </p:sp>
      <p:sp>
        <p:nvSpPr>
          <p:cNvPr id="8" name="TextBox 7"/>
          <p:cNvSpPr txBox="1"/>
          <p:nvPr/>
        </p:nvSpPr>
        <p:spPr>
          <a:xfrm>
            <a:off x="32581" y="2929484"/>
            <a:ext cx="11979561" cy="923330"/>
          </a:xfrm>
          <a:prstGeom prst="rect">
            <a:avLst/>
          </a:prstGeom>
          <a:noFill/>
        </p:spPr>
        <p:txBody>
          <a:bodyPr wrap="none" rtlCol="0">
            <a:spAutoFit/>
          </a:bodyPr>
          <a:lstStyle/>
          <a:p>
            <a:r>
              <a:rPr lang="zh-CN" altLang="en-US" dirty="0" smtClean="0"/>
              <a:t>        由于</a:t>
            </a:r>
            <a:r>
              <a:rPr lang="zh-CN" altLang="en-US" dirty="0"/>
              <a:t>驱动电机或发电机使用三相交流电运行，且</a:t>
            </a:r>
            <a:r>
              <a:rPr lang="en-US" altLang="zh-CN" dirty="0"/>
              <a:t>IGBT</a:t>
            </a:r>
            <a:r>
              <a:rPr lang="zh-CN" altLang="en-US" dirty="0"/>
              <a:t>通常会对应控制驱动电机或发电机的其中一个相，各</a:t>
            </a:r>
            <a:r>
              <a:rPr lang="zh-CN" altLang="en-US" dirty="0" smtClean="0"/>
              <a:t>相分别</a:t>
            </a:r>
            <a:endParaRPr lang="en-US" altLang="zh-CN" dirty="0" smtClean="0"/>
          </a:p>
          <a:p>
            <a:r>
              <a:rPr lang="zh-CN" altLang="en-US" dirty="0" smtClean="0"/>
              <a:t>标识</a:t>
            </a:r>
            <a:r>
              <a:rPr lang="zh-CN" altLang="en-US" dirty="0"/>
              <a:t>为</a:t>
            </a:r>
            <a:r>
              <a:rPr lang="en-US" altLang="zh-CN" dirty="0"/>
              <a:t>U</a:t>
            </a:r>
            <a:r>
              <a:rPr lang="zh-CN" altLang="en-US" dirty="0"/>
              <a:t>、</a:t>
            </a:r>
            <a:r>
              <a:rPr lang="en-US" altLang="zh-CN" dirty="0"/>
              <a:t>V</a:t>
            </a:r>
            <a:r>
              <a:rPr lang="zh-CN" altLang="en-US" dirty="0"/>
              <a:t>、</a:t>
            </a:r>
            <a:r>
              <a:rPr lang="en-US" altLang="zh-CN" dirty="0"/>
              <a:t>W</a:t>
            </a:r>
            <a:r>
              <a:rPr lang="zh-CN" altLang="en-US" dirty="0"/>
              <a:t>。控制器通过监测连接到各驱动电机或发电机相的电流传感器，以便检测逆变器是否存在电流过</a:t>
            </a:r>
            <a:r>
              <a:rPr lang="zh-CN" altLang="en-US" dirty="0" smtClean="0"/>
              <a:t>大故</a:t>
            </a:r>
            <a:endParaRPr lang="en-US" altLang="zh-CN" dirty="0" smtClean="0"/>
          </a:p>
          <a:p>
            <a:r>
              <a:rPr lang="zh-CN" altLang="en-US" dirty="0" smtClean="0"/>
              <a:t>障</a:t>
            </a:r>
            <a:r>
              <a:rPr lang="zh-CN" altLang="en-US" dirty="0"/>
              <a:t>。</a:t>
            </a:r>
          </a:p>
        </p:txBody>
      </p:sp>
      <p:sp>
        <p:nvSpPr>
          <p:cNvPr id="9" name="TextBox 8"/>
          <p:cNvSpPr txBox="1"/>
          <p:nvPr/>
        </p:nvSpPr>
        <p:spPr>
          <a:xfrm>
            <a:off x="32581" y="3852998"/>
            <a:ext cx="2584362"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4</a:t>
            </a:r>
            <a:r>
              <a:rPr lang="zh-CN" altLang="en-US" sz="2200" b="1" dirty="0">
                <a:solidFill>
                  <a:srgbClr val="0070C0"/>
                </a:solidFill>
              </a:rPr>
              <a:t>）电机温度检测</a:t>
            </a:r>
          </a:p>
        </p:txBody>
      </p:sp>
      <p:sp>
        <p:nvSpPr>
          <p:cNvPr id="10" name="TextBox 9"/>
          <p:cNvSpPr txBox="1"/>
          <p:nvPr/>
        </p:nvSpPr>
        <p:spPr>
          <a:xfrm>
            <a:off x="32581" y="4322732"/>
            <a:ext cx="11957119" cy="923330"/>
          </a:xfrm>
          <a:prstGeom prst="rect">
            <a:avLst/>
          </a:prstGeom>
          <a:noFill/>
        </p:spPr>
        <p:txBody>
          <a:bodyPr wrap="none" rtlCol="0">
            <a:spAutoFit/>
          </a:bodyPr>
          <a:lstStyle/>
          <a:p>
            <a:r>
              <a:rPr lang="zh-CN" altLang="en-US" dirty="0" smtClean="0"/>
              <a:t>        在</a:t>
            </a:r>
            <a:r>
              <a:rPr lang="zh-CN" altLang="en-US" dirty="0"/>
              <a:t>大多数的电机控制器模块内部会设置有温度传感器，用于检测连接电机电缆的温度，以及模块自身集成电路</a:t>
            </a:r>
            <a:r>
              <a:rPr lang="zh-CN" altLang="en-US" dirty="0" smtClean="0"/>
              <a:t>的</a:t>
            </a:r>
            <a:endParaRPr lang="en-US" altLang="zh-CN" dirty="0" smtClean="0"/>
          </a:p>
          <a:p>
            <a:r>
              <a:rPr lang="zh-CN" altLang="en-US" dirty="0" smtClean="0"/>
              <a:t>温度</a:t>
            </a:r>
            <a:r>
              <a:rPr lang="zh-CN" altLang="en-US" dirty="0"/>
              <a:t>。温度传感器是一个热敏电阻，它的电阻值随温度而改变，具有负温度系数。这表示随着温度升高，电阻减小</a:t>
            </a:r>
            <a:r>
              <a:rPr lang="zh-CN" altLang="en-US" dirty="0" smtClean="0"/>
              <a:t>，</a:t>
            </a:r>
            <a:endParaRPr lang="en-US" altLang="zh-CN" dirty="0" smtClean="0"/>
          </a:p>
          <a:p>
            <a:r>
              <a:rPr lang="zh-CN" altLang="en-US" dirty="0" smtClean="0"/>
              <a:t>随着</a:t>
            </a:r>
            <a:r>
              <a:rPr lang="zh-CN" altLang="en-US" dirty="0"/>
              <a:t>温度降低，电阻增大。</a:t>
            </a:r>
          </a:p>
        </p:txBody>
      </p:sp>
      <p:sp>
        <p:nvSpPr>
          <p:cNvPr id="11" name="TextBox 10"/>
          <p:cNvSpPr txBox="1"/>
          <p:nvPr/>
        </p:nvSpPr>
        <p:spPr>
          <a:xfrm>
            <a:off x="47875" y="5257893"/>
            <a:ext cx="4277133"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5</a:t>
            </a:r>
            <a:r>
              <a:rPr lang="zh-CN" altLang="en-US" sz="2200" b="1" dirty="0">
                <a:solidFill>
                  <a:srgbClr val="0070C0"/>
                </a:solidFill>
              </a:rPr>
              <a:t>）驱动电机位置传感器的检测</a:t>
            </a:r>
          </a:p>
        </p:txBody>
      </p:sp>
      <p:sp>
        <p:nvSpPr>
          <p:cNvPr id="12" name="TextBox 11"/>
          <p:cNvSpPr txBox="1"/>
          <p:nvPr/>
        </p:nvSpPr>
        <p:spPr>
          <a:xfrm>
            <a:off x="32581" y="5637921"/>
            <a:ext cx="11957119" cy="1200329"/>
          </a:xfrm>
          <a:prstGeom prst="rect">
            <a:avLst/>
          </a:prstGeom>
          <a:noFill/>
        </p:spPr>
        <p:txBody>
          <a:bodyPr wrap="none" rtlCol="0">
            <a:spAutoFit/>
          </a:bodyPr>
          <a:lstStyle/>
          <a:p>
            <a:r>
              <a:rPr lang="zh-CN" altLang="en-US" dirty="0" smtClean="0"/>
              <a:t>       驱动</a:t>
            </a:r>
            <a:r>
              <a:rPr lang="zh-CN" altLang="en-US" dirty="0"/>
              <a:t>电机位置传感器由驱动电机控制器监测。根据旋转变压器型位置传感器信号，电机控制器监测</a:t>
            </a:r>
            <a:r>
              <a:rPr lang="zh-CN" altLang="en-US" dirty="0" smtClean="0"/>
              <a:t>驱动电机发电</a:t>
            </a:r>
            <a:endParaRPr lang="en-US" altLang="zh-CN" dirty="0" smtClean="0"/>
          </a:p>
          <a:p>
            <a:r>
              <a:rPr lang="zh-CN" altLang="en-US" dirty="0" smtClean="0"/>
              <a:t>机</a:t>
            </a:r>
            <a:r>
              <a:rPr lang="zh-CN" altLang="en-US" dirty="0"/>
              <a:t>转子的角位置、转速和方向</a:t>
            </a:r>
            <a:r>
              <a:rPr lang="zh-CN" altLang="en-US" dirty="0" smtClean="0"/>
              <a:t>。位置传感器</a:t>
            </a:r>
            <a:r>
              <a:rPr lang="zh-CN" altLang="en-US" dirty="0"/>
              <a:t>包含一个主动线圈、两个从动线圈和一个不规则</a:t>
            </a:r>
            <a:r>
              <a:rPr lang="zh-CN" altLang="en-US" dirty="0" smtClean="0"/>
              <a:t>形状</a:t>
            </a:r>
            <a:r>
              <a:rPr lang="zh-CN" altLang="en-US" dirty="0"/>
              <a:t>的金属转子。金属</a:t>
            </a:r>
            <a:r>
              <a:rPr lang="zh-CN" altLang="en-US" dirty="0" smtClean="0"/>
              <a:t>转</a:t>
            </a:r>
            <a:endParaRPr lang="en-US" altLang="zh-CN" dirty="0" smtClean="0"/>
          </a:p>
          <a:p>
            <a:r>
              <a:rPr lang="zh-CN" altLang="en-US" dirty="0" smtClean="0"/>
              <a:t>子</a:t>
            </a:r>
            <a:r>
              <a:rPr lang="zh-CN" altLang="en-US" dirty="0"/>
              <a:t>以机械方式</a:t>
            </a:r>
            <a:r>
              <a:rPr lang="zh-CN" altLang="en-US" dirty="0" smtClean="0"/>
              <a:t>固定在</a:t>
            </a:r>
            <a:r>
              <a:rPr lang="zh-CN" altLang="en-US" dirty="0"/>
              <a:t>驱动电机发电机的轴上。车辆起动时，电机控制器输出一个</a:t>
            </a:r>
            <a:r>
              <a:rPr lang="en-US" altLang="zh-CN" dirty="0"/>
              <a:t>7V</a:t>
            </a:r>
            <a:r>
              <a:rPr lang="zh-CN" altLang="en-US" dirty="0"/>
              <a:t>交流电、</a:t>
            </a:r>
            <a:r>
              <a:rPr lang="en-US" altLang="zh-CN" dirty="0"/>
              <a:t>10kHz</a:t>
            </a:r>
            <a:r>
              <a:rPr lang="zh-CN" altLang="en-US" dirty="0"/>
              <a:t>的励磁信号至</a:t>
            </a:r>
            <a:r>
              <a:rPr lang="zh-CN" altLang="en-US" dirty="0" smtClean="0"/>
              <a:t>驱动</a:t>
            </a:r>
            <a:endParaRPr lang="en-US" altLang="zh-CN" dirty="0" smtClean="0"/>
          </a:p>
          <a:p>
            <a:r>
              <a:rPr lang="zh-CN" altLang="en-US" dirty="0" smtClean="0"/>
              <a:t>线圈</a:t>
            </a:r>
            <a:r>
              <a:rPr lang="zh-CN" altLang="en-US" dirty="0"/>
              <a:t>。</a:t>
            </a:r>
          </a:p>
        </p:txBody>
      </p:sp>
    </p:spTree>
    <p:extLst>
      <p:ext uri="{BB962C8B-B14F-4D97-AF65-F5344CB8AC3E}">
        <p14:creationId xmlns:p14="http://schemas.microsoft.com/office/powerpoint/2010/main" val="1589427426"/>
      </p:ext>
    </p:extLst>
  </p:cSld>
  <p:clrMapOvr>
    <a:masterClrMapping/>
  </p:clrMapOvr>
  <p:transition spd="slow">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729242" y="-1727864"/>
            <a:ext cx="914400" cy="4379231"/>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电机管理系统检测</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058091"/>
            <a:ext cx="3430747" cy="430887"/>
          </a:xfrm>
          <a:prstGeom prst="rect">
            <a:avLst/>
          </a:prstGeom>
          <a:noFill/>
        </p:spPr>
        <p:txBody>
          <a:bodyPr wrap="none" rtlCol="0">
            <a:spAutoFit/>
          </a:bodyPr>
          <a:lstStyle/>
          <a:p>
            <a:r>
              <a:rPr lang="zh-CN" altLang="en-US" sz="2200" b="1" dirty="0">
                <a:solidFill>
                  <a:srgbClr val="0070C0"/>
                </a:solidFill>
              </a:rPr>
              <a:t>（</a:t>
            </a:r>
            <a:r>
              <a:rPr lang="en-US" altLang="zh-CN" sz="2200" b="1" dirty="0">
                <a:solidFill>
                  <a:srgbClr val="0070C0"/>
                </a:solidFill>
              </a:rPr>
              <a:t>6</a:t>
            </a:r>
            <a:r>
              <a:rPr lang="zh-CN" altLang="en-US" sz="2200" b="1" dirty="0">
                <a:solidFill>
                  <a:srgbClr val="0070C0"/>
                </a:solidFill>
              </a:rPr>
              <a:t>）控制器高压绝缘检测</a:t>
            </a:r>
          </a:p>
        </p:txBody>
      </p:sp>
      <p:sp>
        <p:nvSpPr>
          <p:cNvPr id="3" name="TextBox 2"/>
          <p:cNvSpPr txBox="1"/>
          <p:nvPr/>
        </p:nvSpPr>
        <p:spPr>
          <a:xfrm>
            <a:off x="0" y="1711234"/>
            <a:ext cx="11740715" cy="1200329"/>
          </a:xfrm>
          <a:prstGeom prst="rect">
            <a:avLst/>
          </a:prstGeom>
          <a:noFill/>
        </p:spPr>
        <p:txBody>
          <a:bodyPr wrap="none" rtlCol="0">
            <a:spAutoFit/>
          </a:bodyPr>
          <a:lstStyle/>
          <a:p>
            <a:r>
              <a:rPr lang="zh-CN" altLang="en-US" dirty="0" smtClean="0"/>
              <a:t>         驱动</a:t>
            </a:r>
            <a:r>
              <a:rPr lang="zh-CN" altLang="en-US" dirty="0"/>
              <a:t>电机控制器利用若干内部传感器测量混合动力或纯电动汽车来自动力电池的高电压</a:t>
            </a:r>
            <a:r>
              <a:rPr lang="zh-CN" altLang="en-US" dirty="0" smtClean="0"/>
              <a:t>。驱动</a:t>
            </a:r>
            <a:r>
              <a:rPr lang="zh-CN" altLang="en-US" dirty="0"/>
              <a:t>电机控制器</a:t>
            </a:r>
            <a:r>
              <a:rPr lang="zh-CN" altLang="en-US" dirty="0" smtClean="0"/>
              <a:t>测试</a:t>
            </a:r>
            <a:endParaRPr lang="en-US" altLang="zh-CN" dirty="0" smtClean="0"/>
          </a:p>
          <a:p>
            <a:r>
              <a:rPr lang="zh-CN" altLang="en-US" dirty="0" smtClean="0"/>
              <a:t>高电压</a:t>
            </a:r>
            <a:r>
              <a:rPr lang="zh-CN" altLang="en-US" dirty="0"/>
              <a:t>正极电路或高电压负极电路和车辆底盘之间是否存在失去隔离的情况，当检测到电机控制器或者相关电路</a:t>
            </a:r>
            <a:r>
              <a:rPr lang="zh-CN" altLang="en-US" dirty="0" smtClean="0"/>
              <a:t>在</a:t>
            </a:r>
            <a:endParaRPr lang="en-US" altLang="zh-CN" dirty="0" smtClean="0"/>
          </a:p>
          <a:p>
            <a:r>
              <a:rPr lang="zh-CN" altLang="en-US" dirty="0" smtClean="0"/>
              <a:t>动力电池</a:t>
            </a:r>
            <a:r>
              <a:rPr lang="zh-CN" altLang="en-US" dirty="0"/>
              <a:t>输出高电压后，存在对车辆底盘的电阻过低情况，系统将会将这一情况反馈给整车控制器，并与整车</a:t>
            </a:r>
            <a:r>
              <a:rPr lang="zh-CN" altLang="en-US" dirty="0" smtClean="0"/>
              <a:t>控制</a:t>
            </a:r>
            <a:endParaRPr lang="en-US" altLang="zh-CN" dirty="0" smtClean="0"/>
          </a:p>
          <a:p>
            <a:r>
              <a:rPr lang="zh-CN" altLang="en-US" dirty="0" smtClean="0"/>
              <a:t>器</a:t>
            </a:r>
            <a:r>
              <a:rPr lang="zh-CN" altLang="en-US" dirty="0"/>
              <a:t>一起切断车辆的高电压，避免发生事故。</a:t>
            </a:r>
          </a:p>
        </p:txBody>
      </p:sp>
    </p:spTree>
    <p:extLst>
      <p:ext uri="{BB962C8B-B14F-4D97-AF65-F5344CB8AC3E}">
        <p14:creationId xmlns:p14="http://schemas.microsoft.com/office/powerpoint/2010/main" val="1589427426"/>
      </p:ext>
    </p:extLst>
  </p:cSld>
  <p:clrMapOvr>
    <a:masterClrMapping/>
  </p:clrMapOvr>
  <p:transition spd="slow">
    <p:strips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7">
            <a:extLst>
              <a:ext uri="{FF2B5EF4-FFF2-40B4-BE49-F238E27FC236}">
                <a16:creationId xmlns="" xmlns:a16="http://schemas.microsoft.com/office/drawing/2014/main" id="{90359192-DC60-4B79-9EDF-E594C6041632}"/>
              </a:ext>
            </a:extLst>
          </p:cNvPr>
          <p:cNvSpPr/>
          <p:nvPr/>
        </p:nvSpPr>
        <p:spPr>
          <a:xfrm rot="5400000">
            <a:off x="1729242" y="-1727864"/>
            <a:ext cx="914400" cy="4379231"/>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en-US" sz="3200" b="1" dirty="0" smtClean="0">
                <a:solidFill>
                  <a:schemeClr val="bg1"/>
                </a:solidFill>
              </a:rPr>
              <a:t>驱动</a:t>
            </a:r>
            <a:r>
              <a:rPr lang="zh-CN" altLang="en-US" sz="3200" b="1" dirty="0">
                <a:solidFill>
                  <a:schemeClr val="bg1"/>
                </a:solidFill>
              </a:rPr>
              <a:t>电机管理系统检测</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2069" y="1149531"/>
            <a:ext cx="184731" cy="369332"/>
          </a:xfrm>
          <a:prstGeom prst="rect">
            <a:avLst/>
          </a:prstGeom>
          <a:noFill/>
        </p:spPr>
        <p:txBody>
          <a:bodyPr wrap="none" rtlCol="0">
            <a:spAutoFit/>
          </a:bodyPr>
          <a:lstStyle/>
          <a:p>
            <a:endParaRPr lang="zh-CN" altLang="en-US" dirty="0"/>
          </a:p>
        </p:txBody>
      </p:sp>
      <p:sp>
        <p:nvSpPr>
          <p:cNvPr id="3" name="TextBox 2"/>
          <p:cNvSpPr txBox="1"/>
          <p:nvPr/>
        </p:nvSpPr>
        <p:spPr>
          <a:xfrm>
            <a:off x="0" y="1151317"/>
            <a:ext cx="5557932" cy="523220"/>
          </a:xfrm>
          <a:prstGeom prst="rect">
            <a:avLst/>
          </a:prstGeom>
          <a:noFill/>
        </p:spPr>
        <p:txBody>
          <a:bodyPr wrap="none" rtlCol="0">
            <a:spAutoFit/>
          </a:bodyPr>
          <a:lstStyle/>
          <a:p>
            <a:r>
              <a:rPr lang="en-US" altLang="zh-CN" sz="2800" b="1" dirty="0">
                <a:solidFill>
                  <a:srgbClr val="0070C0"/>
                </a:solidFill>
              </a:rPr>
              <a:t>2  </a:t>
            </a:r>
            <a:r>
              <a:rPr lang="zh-CN" altLang="en-US" sz="2800" b="1" dirty="0">
                <a:solidFill>
                  <a:srgbClr val="0070C0"/>
                </a:solidFill>
              </a:rPr>
              <a:t>驱动电机管理系统运行注意事项</a:t>
            </a:r>
          </a:p>
        </p:txBody>
      </p:sp>
      <p:sp>
        <p:nvSpPr>
          <p:cNvPr id="7" name="TextBox 6"/>
          <p:cNvSpPr txBox="1"/>
          <p:nvPr/>
        </p:nvSpPr>
        <p:spPr>
          <a:xfrm>
            <a:off x="406800" y="1789611"/>
            <a:ext cx="4801314" cy="369332"/>
          </a:xfrm>
          <a:prstGeom prst="rect">
            <a:avLst/>
          </a:prstGeom>
          <a:noFill/>
        </p:spPr>
        <p:txBody>
          <a:bodyPr wrap="none" rtlCol="0">
            <a:spAutoFit/>
          </a:bodyPr>
          <a:lstStyle/>
          <a:p>
            <a:r>
              <a:rPr lang="zh-CN" altLang="en-US" dirty="0"/>
              <a:t>驱动电机管理系统运行时必须注意以下事项：</a:t>
            </a:r>
          </a:p>
        </p:txBody>
      </p:sp>
      <p:sp>
        <p:nvSpPr>
          <p:cNvPr id="8" name="TextBox 7"/>
          <p:cNvSpPr txBox="1"/>
          <p:nvPr/>
        </p:nvSpPr>
        <p:spPr>
          <a:xfrm>
            <a:off x="4945" y="2218900"/>
            <a:ext cx="11957119" cy="5078313"/>
          </a:xfrm>
          <a:prstGeom prst="rect">
            <a:avLst/>
          </a:prstGeom>
          <a:noFill/>
        </p:spPr>
        <p:txBody>
          <a:bodyPr wrap="none" rtlCol="0">
            <a:spAutoFit/>
          </a:bodyPr>
          <a:lstStyle/>
          <a:p>
            <a:r>
              <a:rPr lang="zh-CN" altLang="en-US" dirty="0"/>
              <a:t>（</a:t>
            </a:r>
            <a:r>
              <a:rPr lang="en-US" altLang="zh-CN" dirty="0"/>
              <a:t>1</a:t>
            </a:r>
            <a:r>
              <a:rPr lang="zh-CN" altLang="en-US" dirty="0"/>
              <a:t>）电机系统上电顺序要求。在给电机控制器上高压电源之前，必须先将低压控制电源接通。断电时，先断开</a:t>
            </a:r>
            <a:r>
              <a:rPr lang="zh-CN" altLang="en-US" dirty="0" smtClean="0"/>
              <a:t>高压</a:t>
            </a:r>
            <a:endParaRPr lang="en-US" altLang="zh-CN" dirty="0" smtClean="0"/>
          </a:p>
          <a:p>
            <a:r>
              <a:rPr lang="zh-CN" altLang="en-US" dirty="0" smtClean="0"/>
              <a:t>电源</a:t>
            </a:r>
            <a:r>
              <a:rPr lang="zh-CN" altLang="en-US" dirty="0"/>
              <a:t>，再断开低压控制电源</a:t>
            </a:r>
            <a:r>
              <a:rPr lang="zh-CN" altLang="en-US" dirty="0" smtClean="0"/>
              <a:t>。</a:t>
            </a:r>
            <a:endParaRPr lang="en-US" altLang="zh-CN" dirty="0" smtClean="0"/>
          </a:p>
          <a:p>
            <a:endParaRPr lang="en-US" altLang="zh-CN" dirty="0" smtClean="0"/>
          </a:p>
          <a:p>
            <a:r>
              <a:rPr lang="zh-CN" altLang="en-US" dirty="0"/>
              <a:t>（</a:t>
            </a:r>
            <a:r>
              <a:rPr lang="en-US" altLang="zh-CN" dirty="0"/>
              <a:t>2</a:t>
            </a:r>
            <a:r>
              <a:rPr lang="zh-CN" altLang="en-US" dirty="0"/>
              <a:t>）电机控制器不能应用在与标称电压不符的电源上，这时控制器或者不能正常工作，或者会被烧毁</a:t>
            </a:r>
            <a:r>
              <a:rPr lang="zh-CN" altLang="en-US" dirty="0" smtClean="0"/>
              <a:t>。</a:t>
            </a:r>
            <a:endParaRPr lang="en-US" altLang="zh-CN" dirty="0" smtClean="0"/>
          </a:p>
          <a:p>
            <a:endParaRPr lang="zh-CN" altLang="en-US" dirty="0"/>
          </a:p>
          <a:p>
            <a:r>
              <a:rPr lang="zh-CN" altLang="en-US" dirty="0"/>
              <a:t>（</a:t>
            </a:r>
            <a:r>
              <a:rPr lang="en-US" altLang="zh-CN" dirty="0"/>
              <a:t>3</a:t>
            </a:r>
            <a:r>
              <a:rPr lang="zh-CN" altLang="en-US" dirty="0"/>
              <a:t>）电机控制器只能与车用动力电池组配套使用，不要从事使用整流电源</a:t>
            </a:r>
            <a:r>
              <a:rPr lang="zh-CN" altLang="en-US" dirty="0" smtClean="0"/>
              <a:t>。</a:t>
            </a:r>
            <a:endParaRPr lang="en-US" altLang="zh-CN" dirty="0" smtClean="0"/>
          </a:p>
          <a:p>
            <a:endParaRPr lang="zh-CN" altLang="en-US" dirty="0"/>
          </a:p>
          <a:p>
            <a:r>
              <a:rPr lang="zh-CN" altLang="en-US" dirty="0"/>
              <a:t>（</a:t>
            </a:r>
            <a:r>
              <a:rPr lang="en-US" altLang="zh-CN" dirty="0"/>
              <a:t>4</a:t>
            </a:r>
            <a:r>
              <a:rPr lang="zh-CN" altLang="en-US" dirty="0"/>
              <a:t>）故障出现在电机及控制器的任何地方都有可能导致重大的设备损坏，甚至是严重的人身伤害（即存在潜在的</a:t>
            </a:r>
            <a:r>
              <a:rPr lang="zh-CN" altLang="en-US" dirty="0" smtClean="0"/>
              <a:t>危</a:t>
            </a:r>
            <a:endParaRPr lang="en-US" altLang="zh-CN" dirty="0" smtClean="0"/>
          </a:p>
          <a:p>
            <a:r>
              <a:rPr lang="zh-CN" altLang="en-US" dirty="0" smtClean="0"/>
              <a:t>险</a:t>
            </a:r>
            <a:r>
              <a:rPr lang="zh-CN" altLang="en-US" dirty="0"/>
              <a:t>故障），因此，还必须采取附加的外部预防措施（如主接触器）用于确保安全运行，即使在故障出现时也应如此</a:t>
            </a:r>
            <a:r>
              <a:rPr lang="zh-CN" altLang="en-US" dirty="0" smtClean="0"/>
              <a:t>。</a:t>
            </a:r>
            <a:endParaRPr lang="en-US" altLang="zh-CN" dirty="0" smtClean="0"/>
          </a:p>
          <a:p>
            <a:endParaRPr lang="en-US" altLang="zh-CN" dirty="0" smtClean="0"/>
          </a:p>
          <a:p>
            <a:r>
              <a:rPr lang="zh-CN" altLang="en-US" dirty="0"/>
              <a:t>（</a:t>
            </a:r>
            <a:r>
              <a:rPr lang="en-US" altLang="zh-CN" dirty="0"/>
              <a:t>5</a:t>
            </a:r>
            <a:r>
              <a:rPr lang="zh-CN" altLang="en-US" dirty="0"/>
              <a:t>）对动力电池组进行充电时，应将电机控制器断开</a:t>
            </a:r>
            <a:r>
              <a:rPr lang="zh-CN" altLang="en-US" dirty="0" smtClean="0"/>
              <a:t>。</a:t>
            </a:r>
            <a:endParaRPr lang="en-US" altLang="zh-CN" dirty="0" smtClean="0"/>
          </a:p>
          <a:p>
            <a:endParaRPr lang="zh-CN" altLang="en-US" dirty="0"/>
          </a:p>
          <a:p>
            <a:r>
              <a:rPr lang="zh-CN" altLang="en-US" dirty="0"/>
              <a:t>（</a:t>
            </a:r>
            <a:r>
              <a:rPr lang="en-US" altLang="zh-CN" dirty="0"/>
              <a:t>6</a:t>
            </a:r>
            <a:r>
              <a:rPr lang="zh-CN" altLang="en-US" dirty="0"/>
              <a:t>）车辆停止使用或长期驻车时，需将高、低压电源断开</a:t>
            </a:r>
            <a:r>
              <a:rPr lang="zh-CN" altLang="en-US" dirty="0" smtClean="0"/>
              <a:t>。</a:t>
            </a:r>
            <a:endParaRPr lang="en-US" altLang="zh-CN" dirty="0" smtClean="0"/>
          </a:p>
          <a:p>
            <a:endParaRPr lang="zh-CN" altLang="en-US" dirty="0"/>
          </a:p>
          <a:p>
            <a:r>
              <a:rPr lang="zh-CN" altLang="en-US" dirty="0"/>
              <a:t>（</a:t>
            </a:r>
            <a:r>
              <a:rPr lang="en-US" altLang="zh-CN" dirty="0"/>
              <a:t>7</a:t>
            </a:r>
            <a:r>
              <a:rPr lang="zh-CN" altLang="en-US" dirty="0"/>
              <a:t>）装有该型号电机及其控制器的电动车辆出现故障，被拖车拖走维修时必须保证该电动车辆挡位处于空挡位置</a:t>
            </a:r>
            <a:r>
              <a:rPr lang="zh-CN" altLang="en-US" dirty="0" smtClean="0"/>
              <a:t>，</a:t>
            </a:r>
            <a:endParaRPr lang="en-US" altLang="zh-CN" dirty="0" smtClean="0"/>
          </a:p>
          <a:p>
            <a:r>
              <a:rPr lang="zh-CN" altLang="en-US" dirty="0" smtClean="0"/>
              <a:t>实现</a:t>
            </a:r>
            <a:r>
              <a:rPr lang="zh-CN" altLang="en-US" dirty="0"/>
              <a:t>电机轴与变速器输入轴的连接脱离，避免电机高压发电造成系统损坏以及安全事故。</a:t>
            </a:r>
          </a:p>
          <a:p>
            <a:endParaRPr lang="zh-CN" altLang="en-US" dirty="0"/>
          </a:p>
          <a:p>
            <a:endParaRPr lang="zh-CN" altLang="en-US" dirty="0"/>
          </a:p>
        </p:txBody>
      </p:sp>
    </p:spTree>
    <p:extLst>
      <p:ext uri="{BB962C8B-B14F-4D97-AF65-F5344CB8AC3E}">
        <p14:creationId xmlns:p14="http://schemas.microsoft.com/office/powerpoint/2010/main" val="2271329759"/>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03905"/>
            <a:ext cx="12385122" cy="5201424"/>
          </a:xfrm>
          <a:prstGeom prst="rect">
            <a:avLst/>
          </a:prstGeom>
          <a:noFill/>
        </p:spPr>
        <p:txBody>
          <a:bodyPr wrap="none" rtlCol="0">
            <a:spAutoFit/>
          </a:bodyPr>
          <a:lstStyle/>
          <a:p>
            <a:r>
              <a:rPr lang="zh-CN" altLang="zh-CN" sz="2200" b="1" dirty="0">
                <a:solidFill>
                  <a:srgbClr val="0070C0"/>
                </a:solidFill>
              </a:rPr>
              <a:t>③内部</a:t>
            </a:r>
            <a:r>
              <a:rPr lang="zh-CN" altLang="zh-CN" sz="2200" b="1" dirty="0" smtClean="0">
                <a:solidFill>
                  <a:srgbClr val="0070C0"/>
                </a:solidFill>
              </a:rPr>
              <a:t>元件</a:t>
            </a:r>
            <a:endParaRPr lang="en-US" altLang="zh-CN" sz="2200" b="1" dirty="0" smtClean="0">
              <a:solidFill>
                <a:srgbClr val="0070C0"/>
              </a:solidFill>
            </a:endParaRPr>
          </a:p>
          <a:p>
            <a:r>
              <a:rPr lang="en-US" altLang="zh-CN" dirty="0" smtClean="0"/>
              <a:t>         </a:t>
            </a:r>
            <a:r>
              <a:rPr lang="zh-CN" altLang="zh-CN" dirty="0" smtClean="0"/>
              <a:t>车辆</a:t>
            </a:r>
            <a:r>
              <a:rPr lang="zh-CN" altLang="zh-CN" dirty="0"/>
              <a:t>驱动用逆变器由于在高频下进行转换，功率半导体元器件要求转换高速化。另外，</a:t>
            </a:r>
            <a:r>
              <a:rPr lang="zh-CN" altLang="zh-CN" dirty="0" smtClean="0"/>
              <a:t>为了应对</a:t>
            </a:r>
            <a:r>
              <a:rPr lang="zh-CN" altLang="zh-CN" dirty="0"/>
              <a:t>大功率输出</a:t>
            </a:r>
            <a:r>
              <a:rPr lang="zh-CN" altLang="zh-CN" dirty="0" smtClean="0"/>
              <a:t>，</a:t>
            </a:r>
            <a:endParaRPr lang="en-US" altLang="zh-CN" dirty="0" smtClean="0"/>
          </a:p>
          <a:p>
            <a:r>
              <a:rPr lang="zh-CN" altLang="zh-CN" dirty="0" smtClean="0"/>
              <a:t>也</a:t>
            </a:r>
            <a:r>
              <a:rPr lang="zh-CN" altLang="zh-CN" dirty="0"/>
              <a:t>要求高电压。因此，大多采用</a:t>
            </a:r>
            <a:r>
              <a:rPr lang="en-US" altLang="zh-CN" dirty="0"/>
              <a:t>IIGBT</a:t>
            </a:r>
            <a:r>
              <a:rPr lang="zh-CN" altLang="zh-CN" dirty="0"/>
              <a:t>兼具</a:t>
            </a:r>
            <a:r>
              <a:rPr lang="en-US" altLang="zh-CN" dirty="0"/>
              <a:t>MOS</a:t>
            </a:r>
            <a:r>
              <a:rPr lang="zh-CN" altLang="zh-CN" dirty="0"/>
              <a:t>构造的电压驱动特性与双极晶体管的强电力特性</a:t>
            </a:r>
            <a:r>
              <a:rPr lang="zh-CN" altLang="zh-CN" dirty="0" smtClean="0"/>
              <a:t>。</a:t>
            </a:r>
            <a:endParaRPr lang="en-US" altLang="zh-CN" dirty="0" smtClean="0"/>
          </a:p>
          <a:p>
            <a:endParaRPr lang="en-US" altLang="zh-CN" dirty="0"/>
          </a:p>
          <a:p>
            <a:r>
              <a:rPr lang="en-US" altLang="zh-CN" dirty="0" smtClean="0"/>
              <a:t>         </a:t>
            </a:r>
            <a:r>
              <a:rPr lang="zh-CN" altLang="zh-CN" dirty="0" smtClean="0"/>
              <a:t>通过</a:t>
            </a:r>
            <a:r>
              <a:rPr lang="zh-CN" altLang="zh-CN" dirty="0"/>
              <a:t>将平面型闸门构造向槽型闸门构造改进，使基本构造小型化，再进一步通过推进元器件厚度的薄板化技术</a:t>
            </a:r>
            <a:r>
              <a:rPr lang="zh-CN" altLang="zh-CN" dirty="0" smtClean="0"/>
              <a:t>来</a:t>
            </a:r>
            <a:endParaRPr lang="en-US" altLang="zh-CN" dirty="0" smtClean="0"/>
          </a:p>
          <a:p>
            <a:r>
              <a:rPr lang="zh-CN" altLang="zh-CN" dirty="0" smtClean="0"/>
              <a:t>实现</a:t>
            </a:r>
            <a:r>
              <a:rPr lang="zh-CN" altLang="zh-CN" dirty="0"/>
              <a:t>低损耗</a:t>
            </a:r>
            <a:r>
              <a:rPr lang="zh-CN" altLang="zh-CN" dirty="0" smtClean="0"/>
              <a:t>。</a:t>
            </a:r>
            <a:endParaRPr lang="en-US" altLang="zh-CN" dirty="0" smtClean="0"/>
          </a:p>
          <a:p>
            <a:endParaRPr lang="zh-CN" altLang="zh-CN" dirty="0"/>
          </a:p>
          <a:p>
            <a:r>
              <a:rPr lang="en-US" altLang="zh-CN" dirty="0" smtClean="0"/>
              <a:t>         </a:t>
            </a:r>
            <a:r>
              <a:rPr lang="zh-CN" altLang="zh-CN" dirty="0" smtClean="0"/>
              <a:t>逆变器</a:t>
            </a:r>
            <a:r>
              <a:rPr lang="zh-CN" altLang="zh-CN" dirty="0"/>
              <a:t>采用与</a:t>
            </a:r>
            <a:r>
              <a:rPr lang="en-US" altLang="zh-CN" dirty="0"/>
              <a:t>IIGBT</a:t>
            </a:r>
            <a:r>
              <a:rPr lang="zh-CN" altLang="zh-CN" dirty="0"/>
              <a:t>同样的</a:t>
            </a:r>
            <a:r>
              <a:rPr lang="en-US" altLang="zh-CN" dirty="0"/>
              <a:t>FWD</a:t>
            </a:r>
            <a:r>
              <a:rPr lang="zh-CN" altLang="zh-CN" dirty="0"/>
              <a:t>（同流用二极管）并列连接，二极管与</a:t>
            </a:r>
            <a:r>
              <a:rPr lang="en-US" altLang="zh-CN" dirty="0"/>
              <a:t>IIGBT</a:t>
            </a:r>
            <a:r>
              <a:rPr lang="zh-CN" altLang="zh-CN" dirty="0"/>
              <a:t>同样，要求具有高耐压、低损耗特性</a:t>
            </a:r>
            <a:r>
              <a:rPr lang="zh-CN" altLang="zh-CN" dirty="0" smtClean="0"/>
              <a:t>，</a:t>
            </a:r>
            <a:endParaRPr lang="en-US" altLang="zh-CN" dirty="0" smtClean="0"/>
          </a:p>
          <a:p>
            <a:r>
              <a:rPr lang="zh-CN" altLang="zh-CN" dirty="0" smtClean="0"/>
              <a:t>因此</a:t>
            </a:r>
            <a:r>
              <a:rPr lang="zh-CN" altLang="zh-CN" dirty="0"/>
              <a:t>采用耐高压的</a:t>
            </a:r>
            <a:r>
              <a:rPr lang="en-US" altLang="zh-CN" dirty="0"/>
              <a:t>PIN</a:t>
            </a:r>
            <a:r>
              <a:rPr lang="zh-CN" altLang="zh-CN" dirty="0"/>
              <a:t>构造，另外，为降低二极管特有的导通状态向闭合状态切换时产生的损耗，一般通过形</a:t>
            </a:r>
            <a:r>
              <a:rPr lang="zh-CN" altLang="zh-CN" dirty="0" smtClean="0"/>
              <a:t>成品</a:t>
            </a:r>
            <a:endParaRPr lang="en-US" altLang="zh-CN" dirty="0" smtClean="0"/>
          </a:p>
          <a:p>
            <a:r>
              <a:rPr lang="zh-CN" altLang="zh-CN" dirty="0" smtClean="0"/>
              <a:t>格</a:t>
            </a:r>
            <a:r>
              <a:rPr lang="zh-CN" altLang="zh-CN" dirty="0"/>
              <a:t>缺陷来减少转换损耗</a:t>
            </a:r>
            <a:r>
              <a:rPr lang="zh-CN" altLang="zh-CN" dirty="0" smtClean="0"/>
              <a:t>。</a:t>
            </a:r>
            <a:endParaRPr lang="en-US" altLang="zh-CN" dirty="0" smtClean="0"/>
          </a:p>
          <a:p>
            <a:endParaRPr lang="en-US" altLang="zh-CN" dirty="0"/>
          </a:p>
          <a:p>
            <a:r>
              <a:rPr lang="zh-CN" altLang="zh-CN" sz="2400" b="1" dirty="0">
                <a:solidFill>
                  <a:srgbClr val="0070C0"/>
                </a:solidFill>
              </a:rPr>
              <a:t>⑤</a:t>
            </a:r>
            <a:r>
              <a:rPr lang="zh-CN" altLang="zh-CN" sz="2200" b="1" dirty="0" smtClean="0">
                <a:solidFill>
                  <a:srgbClr val="0070C0"/>
                </a:solidFill>
              </a:rPr>
              <a:t>电容器</a:t>
            </a:r>
            <a:endParaRPr lang="en-US" altLang="zh-CN" sz="2200" b="1" dirty="0" smtClean="0">
              <a:solidFill>
                <a:srgbClr val="0070C0"/>
              </a:solidFill>
            </a:endParaRPr>
          </a:p>
          <a:p>
            <a:endParaRPr lang="en-US" altLang="zh-CN" dirty="0"/>
          </a:p>
          <a:p>
            <a:r>
              <a:rPr lang="en-US" altLang="zh-CN" dirty="0" smtClean="0"/>
              <a:t>        </a:t>
            </a:r>
            <a:r>
              <a:rPr lang="zh-CN" altLang="zh-CN" dirty="0" smtClean="0"/>
              <a:t>电动汽车</a:t>
            </a:r>
            <a:r>
              <a:rPr lang="zh-CN" altLang="zh-CN" dirty="0"/>
              <a:t>逆变器的平滑电容器采用薄膜电容器，这是因为薄膜电容器耐压性及频率特性较为出色的结果。日本指月</a:t>
            </a:r>
            <a:r>
              <a:rPr lang="zh-CN" altLang="zh-CN" dirty="0" smtClean="0"/>
              <a:t>电</a:t>
            </a:r>
            <a:endParaRPr lang="en-US" altLang="zh-CN" dirty="0" smtClean="0"/>
          </a:p>
          <a:p>
            <a:r>
              <a:rPr lang="zh-CN" altLang="zh-CN" dirty="0" smtClean="0"/>
              <a:t>机制</a:t>
            </a:r>
            <a:r>
              <a:rPr lang="zh-CN" altLang="zh-CN" dirty="0"/>
              <a:t>作所采用厚度在</a:t>
            </a:r>
            <a:r>
              <a:rPr lang="en-US" altLang="zh-CN" dirty="0"/>
              <a:t>3</a:t>
            </a:r>
            <a:r>
              <a:rPr lang="zh-CN" altLang="zh-CN" dirty="0"/>
              <a:t>μ</a:t>
            </a:r>
            <a:r>
              <a:rPr lang="en-US" altLang="zh-CN" dirty="0"/>
              <a:t>m</a:t>
            </a:r>
            <a:r>
              <a:rPr lang="zh-CN" altLang="zh-CN" dirty="0"/>
              <a:t>以下的薄膜实现了薄膜电容器的小型化，并减轻了制造时给介电体带来的负荷，提高了可靠性</a:t>
            </a:r>
            <a:r>
              <a:rPr lang="zh-CN" altLang="zh-CN" dirty="0" smtClean="0"/>
              <a:t>。</a:t>
            </a:r>
            <a:endParaRPr lang="en-US" altLang="zh-CN" dirty="0" smtClean="0"/>
          </a:p>
          <a:p>
            <a:r>
              <a:rPr lang="zh-CN" altLang="zh-CN" dirty="0" smtClean="0"/>
              <a:t>另外</a:t>
            </a:r>
            <a:r>
              <a:rPr lang="zh-CN" altLang="zh-CN" dirty="0"/>
              <a:t>，还采用了即使部分电极发生短路也不会对整体带来不良影响的蒸镀形状。</a:t>
            </a:r>
          </a:p>
          <a:p>
            <a:endParaRPr lang="zh-CN" altLang="zh-CN" dirty="0"/>
          </a:p>
          <a:p>
            <a:endParaRPr lang="en-US" altLang="zh-CN" b="1" dirty="0">
              <a:solidFill>
                <a:srgbClr val="0070C0"/>
              </a:solidFill>
            </a:endParaRPr>
          </a:p>
        </p:txBody>
      </p:sp>
    </p:spTree>
    <p:extLst>
      <p:ext uri="{BB962C8B-B14F-4D97-AF65-F5344CB8AC3E}">
        <p14:creationId xmlns:p14="http://schemas.microsoft.com/office/powerpoint/2010/main" val="3461274015"/>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riculum_285699">
            <a:extLst>
              <a:ext uri="{FF2B5EF4-FFF2-40B4-BE49-F238E27FC236}">
                <a16:creationId xmlns="" xmlns:a16="http://schemas.microsoft.com/office/drawing/2014/main" id="{74722777-48C8-47D5-BB80-31B27134E676}"/>
              </a:ext>
            </a:extLst>
          </p:cNvPr>
          <p:cNvSpPr>
            <a:spLocks noChangeAspect="1"/>
          </p:cNvSpPr>
          <p:nvPr/>
        </p:nvSpPr>
        <p:spPr bwMode="auto">
          <a:xfrm>
            <a:off x="5644596" y="1573071"/>
            <a:ext cx="902811" cy="1046850"/>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bg1"/>
          </a:solidFill>
          <a:ln>
            <a:noFill/>
          </a:ln>
        </p:spPr>
      </p:sp>
      <p:sp>
        <p:nvSpPr>
          <p:cNvPr id="4" name="任意多边形 47">
            <a:extLst>
              <a:ext uri="{FF2B5EF4-FFF2-40B4-BE49-F238E27FC236}">
                <a16:creationId xmlns="" xmlns:a16="http://schemas.microsoft.com/office/drawing/2014/main" id="{90359192-DC60-4B79-9EDF-E594C6041632}"/>
              </a:ext>
            </a:extLst>
          </p:cNvPr>
          <p:cNvSpPr/>
          <p:nvPr/>
        </p:nvSpPr>
        <p:spPr>
          <a:xfrm rot="5400000">
            <a:off x="1879600" y="-1878223"/>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文本框 1066">
            <a:extLst>
              <a:ext uri="{FF2B5EF4-FFF2-40B4-BE49-F238E27FC236}">
                <a16:creationId xmlns="" xmlns:a16="http://schemas.microsoft.com/office/drawing/2014/main" id="{31CB74EE-7564-489F-BDE1-7EE01310334C}"/>
              </a:ext>
            </a:extLst>
          </p:cNvPr>
          <p:cNvSpPr txBox="1">
            <a:spLocks noChangeArrowheads="1"/>
          </p:cNvSpPr>
          <p:nvPr/>
        </p:nvSpPr>
        <p:spPr bwMode="auto">
          <a:xfrm>
            <a:off x="-21947" y="152400"/>
            <a:ext cx="4698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r>
              <a:rPr lang="zh-CN" altLang="zh-CN" sz="3200" b="1" dirty="0" smtClean="0">
                <a:solidFill>
                  <a:schemeClr val="bg1"/>
                </a:solidFill>
              </a:rPr>
              <a:t>驱动</a:t>
            </a:r>
            <a:r>
              <a:rPr lang="zh-CN" altLang="zh-CN" sz="3200" b="1" dirty="0">
                <a:solidFill>
                  <a:schemeClr val="bg1"/>
                </a:solidFill>
              </a:rPr>
              <a:t>电机管理系统的认知</a:t>
            </a:r>
            <a:endParaRPr lang="zh-CN" altLang="en-US" sz="3200" b="1" dirty="0">
              <a:solidFill>
                <a:schemeClr val="bg1"/>
              </a:solidFill>
            </a:endParaRPr>
          </a:p>
        </p:txBody>
      </p:sp>
      <p:pic>
        <p:nvPicPr>
          <p:cNvPr id="6" name="图片 6">
            <a:extLst>
              <a:ext uri="{FF2B5EF4-FFF2-40B4-BE49-F238E27FC236}">
                <a16:creationId xmlns="" xmlns:a16="http://schemas.microsoft.com/office/drawing/2014/main" id="{438A847F-E5F0-4E78-AEDD-45D372886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8351" y="1058092"/>
            <a:ext cx="10827003" cy="3970318"/>
          </a:xfrm>
          <a:prstGeom prst="rect">
            <a:avLst/>
          </a:prstGeom>
          <a:noFill/>
        </p:spPr>
        <p:txBody>
          <a:bodyPr wrap="none" rtlCol="0">
            <a:spAutoFit/>
          </a:bodyPr>
          <a:lstStyle/>
          <a:p>
            <a:r>
              <a:rPr lang="en-US" altLang="zh-CN" dirty="0" smtClean="0"/>
              <a:t>          </a:t>
            </a:r>
            <a:r>
              <a:rPr lang="zh-CN" altLang="zh-CN" dirty="0" smtClean="0"/>
              <a:t>逆变器</a:t>
            </a:r>
            <a:r>
              <a:rPr lang="zh-CN" altLang="zh-CN" dirty="0"/>
              <a:t>可将来自电池的直流电通过转换器转换成变动较小的电压，再通过名为</a:t>
            </a:r>
            <a:r>
              <a:rPr lang="zh-CN" altLang="zh-CN" dirty="0" smtClean="0"/>
              <a:t>绝缘栅双极晶体管</a:t>
            </a:r>
            <a:endParaRPr lang="en-US" altLang="zh-CN" dirty="0" smtClean="0"/>
          </a:p>
          <a:p>
            <a:r>
              <a:rPr lang="zh-CN" altLang="zh-CN" dirty="0" smtClean="0"/>
              <a:t>（</a:t>
            </a:r>
            <a:r>
              <a:rPr lang="en-US" altLang="zh-CN" dirty="0"/>
              <a:t>Insulated Gate Bipolar Transistor</a:t>
            </a:r>
            <a:r>
              <a:rPr lang="zh-CN" altLang="zh-CN" dirty="0"/>
              <a:t>，</a:t>
            </a:r>
            <a:r>
              <a:rPr lang="en-US" altLang="zh-CN" dirty="0"/>
              <a:t>IGBT</a:t>
            </a:r>
            <a:r>
              <a:rPr lang="zh-CN" altLang="zh-CN" dirty="0"/>
              <a:t>）的开关元件转换成近似于交流电的矩形波（图</a:t>
            </a:r>
            <a:r>
              <a:rPr lang="en-US" altLang="zh-CN" dirty="0"/>
              <a:t>1</a:t>
            </a:r>
            <a:r>
              <a:rPr lang="zh-CN" altLang="zh-CN" dirty="0"/>
              <a:t>）。</a:t>
            </a:r>
            <a:r>
              <a:rPr lang="zh-CN" altLang="zh-CN" dirty="0" smtClean="0"/>
              <a:t>开关频率</a:t>
            </a:r>
            <a:endParaRPr lang="en-US" altLang="zh-CN" dirty="0" smtClean="0"/>
          </a:p>
          <a:p>
            <a:r>
              <a:rPr lang="zh-CN" altLang="zh-CN" dirty="0" smtClean="0"/>
              <a:t>快</a:t>
            </a:r>
            <a:r>
              <a:rPr lang="zh-CN" altLang="zh-CN" dirty="0"/>
              <a:t>至十数</a:t>
            </a:r>
            <a:r>
              <a:rPr lang="en-US" altLang="zh-CN" dirty="0"/>
              <a:t>kHz</a:t>
            </a:r>
            <a:r>
              <a:rPr lang="zh-CN" altLang="zh-CN" dirty="0"/>
              <a:t>～数十</a:t>
            </a:r>
            <a:r>
              <a:rPr lang="en-US" altLang="zh-CN" dirty="0"/>
              <a:t>kHz</a:t>
            </a:r>
            <a:r>
              <a:rPr lang="zh-CN" altLang="zh-CN" dirty="0"/>
              <a:t>，由此产生的</a:t>
            </a:r>
            <a:r>
              <a:rPr lang="zh-CN" altLang="zh-CN" dirty="0" smtClean="0"/>
              <a:t>浪涌电压</a:t>
            </a:r>
            <a:r>
              <a:rPr lang="zh-CN" altLang="zh-CN" dirty="0"/>
              <a:t>很大。这种浪涌电压与开关元件的输入电压重叠，便</a:t>
            </a:r>
            <a:r>
              <a:rPr lang="zh-CN" altLang="zh-CN" dirty="0" smtClean="0"/>
              <a:t>会</a:t>
            </a:r>
            <a:endParaRPr lang="en-US" altLang="zh-CN" dirty="0" smtClean="0"/>
          </a:p>
          <a:p>
            <a:r>
              <a:rPr lang="zh-CN" altLang="zh-CN" dirty="0" smtClean="0"/>
              <a:t>产生</a:t>
            </a:r>
            <a:r>
              <a:rPr lang="zh-CN" altLang="zh-CN" dirty="0"/>
              <a:t>尖峰（变动）。为了减少这种尖峰</a:t>
            </a:r>
            <a:r>
              <a:rPr lang="zh-CN" altLang="zh-CN" dirty="0" smtClean="0"/>
              <a:t>，需要</a:t>
            </a:r>
            <a:r>
              <a:rPr lang="zh-CN" altLang="zh-CN" dirty="0"/>
              <a:t>采用平滑电容器</a:t>
            </a:r>
            <a:r>
              <a:rPr lang="zh-CN" altLang="zh-CN" dirty="0" smtClean="0"/>
              <a:t>。</a:t>
            </a:r>
            <a:endParaRPr lang="en-US" altLang="zh-CN" dirty="0" smtClean="0"/>
          </a:p>
          <a:p>
            <a:endParaRPr lang="zh-CN" altLang="zh-CN" dirty="0"/>
          </a:p>
          <a:p>
            <a:r>
              <a:rPr lang="en-US" altLang="zh-CN" dirty="0" smtClean="0"/>
              <a:t>          </a:t>
            </a:r>
            <a:r>
              <a:rPr lang="zh-CN" altLang="zh-CN" dirty="0" smtClean="0"/>
              <a:t>变动</a:t>
            </a:r>
            <a:r>
              <a:rPr lang="zh-CN" altLang="zh-CN" dirty="0"/>
              <a:t>较大的电压施加到开关元件上之后，最坏的情况下，元件会损坏。通过平滑电容器吸收</a:t>
            </a:r>
            <a:r>
              <a:rPr lang="zh-CN" altLang="zh-CN" dirty="0" smtClean="0"/>
              <a:t>电压</a:t>
            </a:r>
            <a:endParaRPr lang="en-US" altLang="zh-CN" dirty="0" smtClean="0"/>
          </a:p>
          <a:p>
            <a:r>
              <a:rPr lang="zh-CN" altLang="zh-CN" dirty="0" smtClean="0"/>
              <a:t>变动</a:t>
            </a:r>
            <a:r>
              <a:rPr lang="zh-CN" altLang="zh-CN" dirty="0"/>
              <a:t>，以便向元件供给稳定的电力。逆变器的电流高于</a:t>
            </a:r>
            <a:r>
              <a:rPr lang="en-US" altLang="zh-CN" dirty="0"/>
              <a:t>100A</a:t>
            </a:r>
            <a:r>
              <a:rPr lang="zh-CN" altLang="zh-CN" dirty="0"/>
              <a:t>，平滑电容器需要</a:t>
            </a:r>
            <a:r>
              <a:rPr lang="en-US" altLang="zh-CN" dirty="0"/>
              <a:t>1000</a:t>
            </a:r>
            <a:r>
              <a:rPr lang="zh-CN" altLang="zh-CN" dirty="0"/>
              <a:t>μ</a:t>
            </a:r>
            <a:r>
              <a:rPr lang="en-US" altLang="zh-CN" dirty="0"/>
              <a:t>F</a:t>
            </a:r>
            <a:r>
              <a:rPr lang="zh-CN" altLang="zh-CN" dirty="0"/>
              <a:t>左右的大容量</a:t>
            </a:r>
            <a:r>
              <a:rPr lang="zh-CN" altLang="zh-CN" dirty="0" smtClean="0"/>
              <a:t>。而</a:t>
            </a:r>
            <a:endParaRPr lang="en-US" altLang="zh-CN" dirty="0" smtClean="0"/>
          </a:p>
          <a:p>
            <a:r>
              <a:rPr lang="zh-CN" altLang="zh-CN" dirty="0" smtClean="0"/>
              <a:t>且</a:t>
            </a:r>
            <a:r>
              <a:rPr lang="zh-CN" altLang="zh-CN" dirty="0"/>
              <a:t>，必须支持</a:t>
            </a:r>
            <a:r>
              <a:rPr lang="en-US" altLang="zh-CN" dirty="0"/>
              <a:t>500V</a:t>
            </a:r>
            <a:r>
              <a:rPr lang="zh-CN" altLang="zh-CN" dirty="0"/>
              <a:t>以上的高电压。为了提高马达及逆变器的效率，现在的混合动力车更倾向于</a:t>
            </a:r>
            <a:r>
              <a:rPr lang="zh-CN" altLang="zh-CN" dirty="0" smtClean="0"/>
              <a:t>提高电压。</a:t>
            </a:r>
            <a:endParaRPr lang="en-US" altLang="zh-CN" dirty="0" smtClean="0"/>
          </a:p>
          <a:p>
            <a:r>
              <a:rPr lang="zh-CN" altLang="zh-CN" dirty="0" smtClean="0"/>
              <a:t>例如</a:t>
            </a:r>
            <a:r>
              <a:rPr lang="zh-CN" altLang="zh-CN" dirty="0"/>
              <a:t>“普锐斯”，将施加在马达上的电压从第</a:t>
            </a:r>
            <a:r>
              <a:rPr lang="en-US" altLang="zh-CN" dirty="0"/>
              <a:t>2</a:t>
            </a:r>
            <a:r>
              <a:rPr lang="zh-CN" altLang="zh-CN" dirty="0"/>
              <a:t>代车型的最大</a:t>
            </a:r>
            <a:r>
              <a:rPr lang="en-US" altLang="zh-CN" dirty="0"/>
              <a:t>500V</a:t>
            </a:r>
            <a:r>
              <a:rPr lang="zh-CN" altLang="zh-CN" dirty="0"/>
              <a:t>提高到了最大</a:t>
            </a:r>
            <a:r>
              <a:rPr lang="en-US" altLang="zh-CN" dirty="0"/>
              <a:t>650V</a:t>
            </a:r>
            <a:r>
              <a:rPr lang="zh-CN" altLang="zh-CN" dirty="0" smtClean="0"/>
              <a:t>。</a:t>
            </a:r>
            <a:endParaRPr lang="en-US" altLang="zh-CN" dirty="0" smtClean="0"/>
          </a:p>
          <a:p>
            <a:endParaRPr lang="zh-CN" altLang="zh-CN" dirty="0"/>
          </a:p>
          <a:p>
            <a:r>
              <a:rPr lang="en-US" altLang="zh-CN" dirty="0" smtClean="0"/>
              <a:t>           </a:t>
            </a:r>
            <a:r>
              <a:rPr lang="zh-CN" altLang="zh-CN" dirty="0" smtClean="0"/>
              <a:t>通常</a:t>
            </a:r>
            <a:r>
              <a:rPr lang="zh-CN" altLang="zh-CN" dirty="0"/>
              <a:t>，大容量电容器采用铝电解电容器。第一代普锐斯的平滑电容器就是如此。如果按平均</a:t>
            </a:r>
            <a:r>
              <a:rPr lang="en-US" altLang="zh-CN" dirty="0"/>
              <a:t>1</a:t>
            </a:r>
            <a:r>
              <a:rPr lang="zh-CN" altLang="zh-CN" dirty="0"/>
              <a:t>μ</a:t>
            </a:r>
            <a:r>
              <a:rPr lang="en-US" altLang="zh-CN" dirty="0"/>
              <a:t>F</a:t>
            </a:r>
            <a:r>
              <a:rPr lang="zh-CN" altLang="zh-CN" dirty="0"/>
              <a:t>的</a:t>
            </a:r>
            <a:r>
              <a:rPr lang="zh-CN" altLang="zh-CN" dirty="0" smtClean="0"/>
              <a:t>制</a:t>
            </a:r>
            <a:endParaRPr lang="en-US" altLang="zh-CN" dirty="0" smtClean="0"/>
          </a:p>
          <a:p>
            <a:r>
              <a:rPr lang="zh-CN" altLang="zh-CN" dirty="0" smtClean="0"/>
              <a:t>造成</a:t>
            </a:r>
            <a:r>
              <a:rPr lang="zh-CN" altLang="zh-CN" dirty="0"/>
              <a:t>本来看，多数情况下铝电解电容器要比薄膜电容器便宜。但是如果逆变器的电压进一步提高，</a:t>
            </a:r>
            <a:r>
              <a:rPr lang="zh-CN" altLang="zh-CN" dirty="0" smtClean="0"/>
              <a:t>则铝电</a:t>
            </a:r>
            <a:endParaRPr lang="en-US" altLang="zh-CN" dirty="0" smtClean="0"/>
          </a:p>
          <a:p>
            <a:r>
              <a:rPr lang="zh-CN" altLang="zh-CN" dirty="0" smtClean="0"/>
              <a:t>解电容器</a:t>
            </a:r>
            <a:r>
              <a:rPr lang="zh-CN" altLang="zh-CN" dirty="0"/>
              <a:t>难以对应。目前投入实用的</a:t>
            </a:r>
            <a:r>
              <a:rPr lang="en-US" altLang="zh-CN" dirty="0"/>
              <a:t>1000</a:t>
            </a:r>
            <a:r>
              <a:rPr lang="zh-CN" altLang="zh-CN" dirty="0"/>
              <a:t>μ</a:t>
            </a:r>
            <a:r>
              <a:rPr lang="en-US" altLang="zh-CN" dirty="0"/>
              <a:t>F</a:t>
            </a:r>
            <a:r>
              <a:rPr lang="zh-CN" altLang="zh-CN" dirty="0"/>
              <a:t>左右铝电解电容器的耐压约为</a:t>
            </a:r>
            <a:r>
              <a:rPr lang="en-US" altLang="zh-CN" dirty="0"/>
              <a:t>500V</a:t>
            </a:r>
            <a:r>
              <a:rPr lang="zh-CN" altLang="zh-CN" dirty="0"/>
              <a:t>左右，因此必须</a:t>
            </a:r>
            <a:r>
              <a:rPr lang="zh-CN" altLang="zh-CN" dirty="0" smtClean="0"/>
              <a:t>使电压比该</a:t>
            </a:r>
            <a:endParaRPr lang="en-US" altLang="zh-CN" dirty="0" smtClean="0"/>
          </a:p>
          <a:p>
            <a:r>
              <a:rPr lang="zh-CN" altLang="zh-CN" dirty="0" smtClean="0"/>
              <a:t>数据</a:t>
            </a:r>
            <a:r>
              <a:rPr lang="zh-CN" altLang="zh-CN" dirty="0"/>
              <a:t>更低。这样要想在混合动力车上使用，就必须将两个铝电解电容器串联起来。</a:t>
            </a:r>
          </a:p>
        </p:txBody>
      </p:sp>
    </p:spTree>
    <p:extLst>
      <p:ext uri="{BB962C8B-B14F-4D97-AF65-F5344CB8AC3E}">
        <p14:creationId xmlns:p14="http://schemas.microsoft.com/office/powerpoint/2010/main" val="3461274015"/>
      </p:ext>
    </p:extLst>
  </p:cSld>
  <p:clrMapOvr>
    <a:masterClrMapping/>
  </p:clrMapOvr>
  <p:transition spd="slow">
    <p:strips dir="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1212</TotalTime>
  <Words>9869</Words>
  <Application>Microsoft Office PowerPoint</Application>
  <PresentationFormat>自定义</PresentationFormat>
  <Paragraphs>817</Paragraphs>
  <Slides>73</Slides>
  <Notes>73</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73</vt:i4>
      </vt:variant>
    </vt:vector>
  </HeadingPairs>
  <TitlesOfParts>
    <vt:vector size="7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范翔</dc:creator>
  <cp:lastModifiedBy>PC</cp:lastModifiedBy>
  <cp:revision>145</cp:revision>
  <dcterms:created xsi:type="dcterms:W3CDTF">2018-04-10T07:16:39Z</dcterms:created>
  <dcterms:modified xsi:type="dcterms:W3CDTF">2020-08-05T01:39:59Z</dcterms:modified>
</cp:coreProperties>
</file>