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25"/>
  </p:notesMasterIdLst>
  <p:handoutMasterIdLst>
    <p:handoutMasterId r:id="rId26"/>
  </p:handoutMasterIdLst>
  <p:sldIdLst>
    <p:sldId id="349" r:id="rId5"/>
    <p:sldId id="416" r:id="rId6"/>
    <p:sldId id="417" r:id="rId7"/>
    <p:sldId id="350" r:id="rId8"/>
    <p:sldId id="421" r:id="rId9"/>
    <p:sldId id="424" r:id="rId10"/>
    <p:sldId id="428" r:id="rId11"/>
    <p:sldId id="430" r:id="rId12"/>
    <p:sldId id="431" r:id="rId13"/>
    <p:sldId id="429" r:id="rId14"/>
    <p:sldId id="425" r:id="rId15"/>
    <p:sldId id="426" r:id="rId16"/>
    <p:sldId id="427" r:id="rId17"/>
    <p:sldId id="432" r:id="rId18"/>
    <p:sldId id="433" r:id="rId19"/>
    <p:sldId id="437" r:id="rId20"/>
    <p:sldId id="438" r:id="rId21"/>
    <p:sldId id="445" r:id="rId22"/>
    <p:sldId id="443" r:id="rId23"/>
    <p:sldId id="441" r:id="rId24"/>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3" name="矩形 2"/>
          <p:cNvSpPr/>
          <p:nvPr/>
        </p:nvSpPr>
        <p:spPr>
          <a:xfrm>
            <a:off x="475525" y="1767711"/>
            <a:ext cx="7471954" cy="3692525"/>
          </a:xfrm>
          <a:prstGeom prst="rect">
            <a:avLst/>
          </a:prstGeom>
        </p:spPr>
        <p:txBody>
          <a:bodyPr wrap="square">
            <a:spAutoFit/>
          </a:bodyPr>
          <a:lstStyle/>
          <a:p>
            <a:pPr indent="457200"/>
            <a:r>
              <a:rPr dirty="0" smtClean="0"/>
              <a:t>【</a:t>
            </a:r>
            <a:r>
              <a:rPr b="1" dirty="0" smtClean="0"/>
              <a:t>学习目标</a:t>
            </a:r>
            <a:r>
              <a:rPr dirty="0" smtClean="0"/>
              <a:t>】</a:t>
            </a:r>
            <a:endParaRPr dirty="0" smtClean="0"/>
          </a:p>
          <a:p>
            <a:pPr indent="457200"/>
            <a:endParaRPr dirty="0" smtClean="0"/>
          </a:p>
          <a:p>
            <a:pPr indent="457200"/>
            <a:r>
              <a:rPr b="1" dirty="0" smtClean="0"/>
              <a:t>知识目标</a:t>
            </a:r>
            <a:endParaRPr b="1" dirty="0" smtClean="0"/>
          </a:p>
          <a:p>
            <a:pPr indent="457200"/>
            <a:r>
              <a:rPr b="1" dirty="0" smtClean="0"/>
              <a:t>1.了解燕赵文化旅游区旅游地理环境和旅游资源特征；</a:t>
            </a:r>
            <a:endParaRPr b="1" dirty="0" smtClean="0"/>
          </a:p>
          <a:p>
            <a:pPr indent="457200"/>
            <a:r>
              <a:rPr b="1" dirty="0" smtClean="0"/>
              <a:t>2.了解燕赵文化旅游区旅游业发展概况；</a:t>
            </a:r>
            <a:endParaRPr b="1" dirty="0" smtClean="0"/>
          </a:p>
          <a:p>
            <a:pPr indent="457200"/>
            <a:r>
              <a:rPr b="1" dirty="0" smtClean="0"/>
              <a:t>3.熟悉燕赵文化旅游区最主要的旅游景点概况；</a:t>
            </a:r>
            <a:endParaRPr b="1" dirty="0" smtClean="0"/>
          </a:p>
          <a:p>
            <a:pPr indent="457200"/>
            <a:r>
              <a:rPr b="1" dirty="0" smtClean="0"/>
              <a:t>4.掌握燕赵文化旅游区景点旅游线路。</a:t>
            </a:r>
            <a:endParaRPr b="1" dirty="0" smtClean="0"/>
          </a:p>
          <a:p>
            <a:pPr indent="457200"/>
            <a:r>
              <a:rPr b="1" dirty="0" smtClean="0"/>
              <a:t>技能目标</a:t>
            </a:r>
            <a:endParaRPr b="1" dirty="0" smtClean="0"/>
          </a:p>
          <a:p>
            <a:pPr indent="457200"/>
            <a:r>
              <a:rPr b="1" dirty="0" smtClean="0"/>
              <a:t>1.能够提取燕赵文化旅游区的资源特色。</a:t>
            </a:r>
            <a:endParaRPr b="1" dirty="0" smtClean="0"/>
          </a:p>
          <a:p>
            <a:pPr indent="457200"/>
            <a:r>
              <a:rPr b="1" dirty="0" smtClean="0"/>
              <a:t>2.能够进行燕赵文化旅游区线路设计。</a:t>
            </a:r>
            <a:endParaRPr b="1" dirty="0" smtClean="0"/>
          </a:p>
          <a:p>
            <a:pPr indent="457200"/>
            <a:r>
              <a:rPr b="1" dirty="0" smtClean="0"/>
              <a:t> 情感目标</a:t>
            </a:r>
            <a:endParaRPr b="1" dirty="0" smtClean="0"/>
          </a:p>
          <a:p>
            <a:pPr indent="457200"/>
            <a:r>
              <a:rPr b="1" dirty="0" smtClean="0"/>
              <a:t>1.培养对燕赵文化的兴趣与热爱；</a:t>
            </a:r>
            <a:endParaRPr b="1" dirty="0" smtClean="0"/>
          </a:p>
          <a:p>
            <a:pPr indent="457200"/>
            <a:r>
              <a:rPr b="1" dirty="0" smtClean="0"/>
              <a:t>2.引导学生形成生态旅游意识、旅游可持续发展意识。</a:t>
            </a:r>
            <a:endParaRPr b="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7335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   </a:t>
            </a:r>
            <a:r>
              <a:rPr lang="zh-CN" altLang="zh-CN" b="1" dirty="0" smtClean="0">
                <a:sym typeface="+mn-ea"/>
              </a:rPr>
              <a:t>天津市</a:t>
            </a:r>
            <a:endParaRPr lang="zh-CN" altLang="zh-CN" b="1" dirty="0" smtClean="0">
              <a:sym typeface="+mn-ea"/>
            </a:endParaRPr>
          </a:p>
        </p:txBody>
      </p:sp>
      <p:sp>
        <p:nvSpPr>
          <p:cNvPr id="100" name="文本框 99"/>
          <p:cNvSpPr txBox="1"/>
          <p:nvPr/>
        </p:nvSpPr>
        <p:spPr>
          <a:xfrm>
            <a:off x="736600" y="1754505"/>
            <a:ext cx="753237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天津入选“全球15个旅游最佳实践样本城市”名录</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近日，由联合国世界旅游组织（UNWTO）发布的“全球15个旅游最佳实践样本城市”名录正式对外公布，包括天津、北京、杭州在内的我国三个城市与德国柏林、丹麦哥本哈根、日本东京、韩国首尔等国际大都市同时入选。</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全球旅游最佳实践样本”项目设定了“城市旅游实践”的五大领域、十八个核心指标体系及若干分项目指标体系，其中五大领域为“城市经济领域”“城市环境领域”“城市管理领域”“旅游社会文化领域”和“旅游科技与商业新模式领域”，世界各地城市可根据优势选择其中一个领域进行申报评定。</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其中，我国共有三个城市入选。北京，3000多年的历史孕育了故宫、天坛、八达岭长城等众多名胜古迹，是国际级的大都市，举办过奥运会、APEC等国际会议项目；天津，有着中西合璧、古今兼容的独特城市风貌，是夏季达沃斯论坛常驻举办城市，拥有自贸区，经济产业服务周边、辐射全国；杭州，是中国八大古都之一，旅游对城市产生了积极而卓越的社会</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175450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764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en-US" b="1" dirty="0" smtClean="0"/>
              <a:t>天津市</a:t>
            </a:r>
            <a:endParaRPr lang="zh-CN" altLang="zh-CN" b="1" dirty="0" smtClean="0"/>
          </a:p>
          <a:p>
            <a:pPr eaLnBrk="0" hangingPunct="0"/>
            <a:endParaRPr lang="zh-CN" altLang="en-US" b="1" dirty="0"/>
          </a:p>
        </p:txBody>
      </p:sp>
      <p:sp>
        <p:nvSpPr>
          <p:cNvPr id="100" name="文本框 99"/>
          <p:cNvSpPr txBox="1"/>
          <p:nvPr/>
        </p:nvSpPr>
        <p:spPr>
          <a:xfrm>
            <a:off x="565150" y="1850390"/>
            <a:ext cx="7573464"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indent="457200"/>
            <a:r>
              <a:rPr lang="zh-CN" altLang="en-US" dirty="0" smtClean="0">
                <a:latin typeface="宋体" panose="02010600030101010101" pitchFamily="2" charset="-122"/>
                <a:cs typeface="宋体" panose="02010600030101010101" pitchFamily="2" charset="-122"/>
                <a:sym typeface="+mn-ea"/>
              </a:rPr>
              <a:t>文化影响。</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联合国世界旅游组织认可凝聚世界力量的北京城市管理体系，看中可以与发达经济体相媲美的天津经济发展动能，并青睐杭州在“文化旅游原真性保护与开发”与“主客共享”等国际旅游前沿方向的发力。</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近年来，天津旅游业呈现出持续、快速、健康发展的良好态势，在旅游产业规模、产品打造、品牌营销、新业态培育、旅游公服体系建设、管理体制和区域合作方面取得了显著成效，有力带动了相关产业发展，旅游已逐步成为天津经济发展的强力引擎和提升人民幸福指数的有效途径；天津城市宣传口号“天天乐道、津津有味”还入选了十大“中国最佳旅游口号”。尤其是随着第十三届全运会的成功举办，天津的旅游吸引力又上了一个大台阶。（资料来源：天津旅游）</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1.天津入选“全球15个旅游最佳实践样本城市”名录的原因；</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2.旅游六大要素（食、住、行、游、购、娱）在天津当选中起到的作用。</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824865" y="1522730"/>
            <a:ext cx="914400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天津市</a:t>
            </a:r>
            <a:endParaRPr lang="zh-CN" altLang="zh-CN" b="1" dirty="0" smtClean="0"/>
          </a:p>
          <a:p>
            <a:pPr eaLnBrk="0" hangingPunct="0"/>
            <a:endParaRPr lang="zh-CN" altLang="en-US" b="1" dirty="0"/>
          </a:p>
        </p:txBody>
      </p:sp>
      <p:sp>
        <p:nvSpPr>
          <p:cNvPr id="100" name="文本框 99"/>
          <p:cNvSpPr txBox="1"/>
          <p:nvPr/>
        </p:nvSpPr>
        <p:spPr>
          <a:xfrm>
            <a:off x="695325" y="1946910"/>
            <a:ext cx="7573464"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天津，简称津，是中华人民共和国直辖市、国家中心城市、环渤海地区经济中心，别名沽。是中国六座超大城市之一。                 </a:t>
            </a:r>
            <a:r>
              <a:rPr lang="zh-CN" altLang="en-US" dirty="0" smtClean="0">
                <a:latin typeface="宋体" panose="02010600030101010101" pitchFamily="2" charset="-122"/>
                <a:cs typeface="宋体" panose="02010600030101010101" pitchFamily="2" charset="-122"/>
                <a:sym typeface="+mn-ea"/>
              </a:rPr>
              <a:t>〖知识链接〗</a:t>
            </a:r>
            <a:r>
              <a:rPr lang="zh-CN" altLang="en-US" dirty="0" smtClean="0">
                <a:latin typeface="宋体" panose="02010600030101010101" pitchFamily="2" charset="-122"/>
                <a:cs typeface="宋体" panose="02010600030101010101" pitchFamily="2" charset="-122"/>
              </a:rPr>
              <a:t>泥人张</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1.古文化街</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2.独乐寺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3.盘山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4.水上公园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5.天津广播电视塔</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1.古城游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2.新城游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3.风景名胜游</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天津市</a:t>
            </a:r>
            <a:endParaRPr lang="zh-CN" altLang="zh-CN" b="1" dirty="0" smtClean="0"/>
          </a:p>
          <a:p>
            <a:pPr eaLnBrk="0" hangingPunct="0"/>
            <a:endParaRPr lang="zh-CN" altLang="en-US" b="1" dirty="0"/>
          </a:p>
        </p:txBody>
      </p:sp>
      <p:sp>
        <p:nvSpPr>
          <p:cNvPr id="100" name="文本框 99"/>
          <p:cNvSpPr txBox="1"/>
          <p:nvPr/>
        </p:nvSpPr>
        <p:spPr>
          <a:xfrm>
            <a:off x="695325" y="2180590"/>
            <a:ext cx="7573464" cy="2030095"/>
          </a:xfrm>
          <a:prstGeom prst="rect">
            <a:avLst/>
          </a:prstGeom>
          <a:noFill/>
          <a:ln w="9525">
            <a:noFill/>
          </a:ln>
        </p:spPr>
        <p:txBody>
          <a:bodyPr wrap="square">
            <a:spAutoFit/>
          </a:bodyPr>
          <a:lstStyle/>
          <a:p>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天津市滨海新区“消费休闲之都”雏形渐显</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请结合天津“消费休闲之都”的打造，谈谈在合理开发和利用旅游资源方面应当考虑的重要因素。                                    〖任务实训〗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天津旅游线路设计实训表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河北省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71550" y="1938655"/>
            <a:ext cx="7467600" cy="479996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ctr"/>
            <a:r>
              <a:rPr lang="zh-CN" altLang="en-US" dirty="0" smtClean="0"/>
              <a:t>“河北旅游”号正式亮相京广高铁</a:t>
            </a:r>
            <a:endParaRPr lang="zh-CN" altLang="en-US" dirty="0" smtClean="0"/>
          </a:p>
          <a:p>
            <a:pPr algn="l"/>
            <a:r>
              <a:rPr lang="zh-CN" altLang="en-US" dirty="0" smtClean="0"/>
              <a:t>       10月16日，冠名“河北旅游”号的高铁列车，在京广高铁线路上一路风驰电掣，最后稳稳驶进北京西客站。这是河北省旅游委与北京铁路局联手打造的河北旅游品牌宣传新平台，为16节车厢编组的高铁列车。随着“河北旅游”号高铁列车满载乘客往来驰骋，“京畿福地、乐享河北”的品牌将传播得更快，传播得更广，将更加上闪亮。</a:t>
            </a:r>
            <a:endParaRPr lang="zh-CN" altLang="en-US" dirty="0" smtClean="0"/>
          </a:p>
          <a:p>
            <a:pPr algn="l"/>
            <a:r>
              <a:rPr lang="zh-CN" altLang="en-US" dirty="0" smtClean="0"/>
              <a:t>“河北旅游”号根据高铁人群和座位的分类特点对整列高铁的旅游宣传进行了整体的设计布置。一等座、商务座、观光座车厢重点宣传河北旅游的核心资源。二等座车厢按万里长城、红色故乡、世界文化遗产、浪漫海滨、冰雪运动、壮美山河、美丽乡村、坝上草原、文化等九大类对河北旅游资源进行全面宣传。这些旅游宣传画上，统一印有河北旅游形象标识和二维码，乘客使用智能手机扫描即可了解河北旅游旅游资源和产品，也可扫描后直接关注河北省旅游委官方微博、官方微信。行驶过程中，车上广播、LED屏也将滚动播放、展示河北的优势旅游资源和特色产品。</a:t>
            </a:r>
            <a:endParaRPr lang="zh-CN" altLang="en-US" dirty="0" smtClean="0"/>
          </a:p>
          <a:p>
            <a:pPr algn="l"/>
            <a:endParaRPr lang="zh-CN" altLang="en-US" dirty="0" smtClean="0"/>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河北省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54250"/>
            <a:ext cx="7454900" cy="2861310"/>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a:t>
            </a:r>
            <a:r>
              <a:rPr lang="zh-CN" altLang="en-US" dirty="0" smtClean="0">
                <a:sym typeface="+mn-ea"/>
              </a:rPr>
              <a:t>在车厢座椅背后的袋里，还放有《河北旅游》杂志、《河北旅游指南》和《河北旅游商品》手册，乘客可以通过这些宣传资料更全面地了解快速发展的河北旅游产业和丰富多彩的河北旅游产品。多种宣传媒介的综合运用，将“河北旅游”号高铁列车打造成了移动的旅游宣传平台，将进一步促进河北旅游品牌的推广，提升品牌影响力。（资料来源：河北广播电视台）</a:t>
            </a:r>
            <a:endParaRPr lang="zh-CN" altLang="en-US" dirty="0" smtClean="0"/>
          </a:p>
          <a:p>
            <a:pPr algn="l"/>
            <a:r>
              <a:rPr lang="zh-CN" altLang="en-US" dirty="0" smtClean="0">
                <a:sym typeface="+mn-ea"/>
              </a:rPr>
              <a:t>思考：</a:t>
            </a:r>
            <a:endParaRPr lang="zh-CN" altLang="en-US" dirty="0" smtClean="0"/>
          </a:p>
          <a:p>
            <a:pPr algn="l"/>
            <a:r>
              <a:rPr lang="zh-CN" altLang="en-US" dirty="0" smtClean="0">
                <a:sym typeface="+mn-ea"/>
              </a:rPr>
              <a:t>1.“河北旅游”号较其他高铁的特色之处；</a:t>
            </a:r>
            <a:endParaRPr lang="zh-CN" altLang="en-US" dirty="0" smtClean="0"/>
          </a:p>
          <a:p>
            <a:pPr algn="l"/>
            <a:r>
              <a:rPr lang="en-US" altLang="zh-CN" dirty="0" smtClean="0">
                <a:sym typeface="+mn-ea"/>
              </a:rPr>
              <a:t>2.</a:t>
            </a:r>
            <a:r>
              <a:rPr lang="zh-CN" altLang="en-US" dirty="0" smtClean="0">
                <a:sym typeface="+mn-ea"/>
              </a:rPr>
              <a:t>河北旅游资源在宣传推广上借助了哪些现代化平台，哪些是值得借鉴的？  </a:t>
            </a:r>
            <a:endParaRPr lang="zh-CN" altLang="en-US" dirty="0" smtClean="0"/>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河北省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2254250"/>
            <a:ext cx="7454900" cy="424624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 </a:t>
            </a:r>
            <a:r>
              <a:rPr lang="zh-CN" altLang="en-US" dirty="0" smtClean="0">
                <a:sym typeface="+mn-ea"/>
              </a:rPr>
              <a:t>一、概况</a:t>
            </a:r>
            <a:endParaRPr lang="zh-CN" altLang="en-US" dirty="0" smtClean="0">
              <a:sym typeface="+mn-ea"/>
            </a:endParaRPr>
          </a:p>
          <a:p>
            <a:pPr algn="l"/>
            <a:r>
              <a:rPr lang="zh-CN" altLang="en-US" dirty="0" smtClean="0">
                <a:sym typeface="+mn-ea"/>
              </a:rPr>
              <a:t>        河北省简称“冀”。古属冀州，辖11个地级市，省会石家庄。</a:t>
            </a:r>
            <a:endParaRPr lang="zh-CN" altLang="en-US" dirty="0" smtClean="0">
              <a:sym typeface="+mn-ea"/>
            </a:endParaRPr>
          </a:p>
          <a:p>
            <a:pPr algn="l"/>
            <a:r>
              <a:rPr lang="zh-CN" altLang="en-US" dirty="0" smtClean="0">
                <a:sym typeface="+mn-ea"/>
              </a:rPr>
              <a:t>        河北是中华民族的发祥地之一，文物众多，居全国首位。</a:t>
            </a:r>
            <a:endParaRPr lang="zh-CN" altLang="en-US" dirty="0" smtClean="0">
              <a:sym typeface="+mn-ea"/>
            </a:endParaRPr>
          </a:p>
          <a:p>
            <a:pPr algn="l"/>
            <a:r>
              <a:rPr lang="en-US" altLang="zh-CN" dirty="0" smtClean="0">
                <a:sym typeface="+mn-ea"/>
              </a:rPr>
              <a:t>[</a:t>
            </a:r>
            <a:r>
              <a:rPr lang="zh-CN" altLang="en-US" dirty="0" smtClean="0">
                <a:sym typeface="+mn-ea"/>
              </a:rPr>
              <a:t>知识链接</a:t>
            </a:r>
            <a:r>
              <a:rPr lang="en-US" altLang="zh-CN" dirty="0" smtClean="0">
                <a:sym typeface="+mn-ea"/>
              </a:rPr>
              <a:t>]     </a:t>
            </a:r>
            <a:r>
              <a:rPr lang="zh-CN" altLang="en-US" dirty="0" smtClean="0">
                <a:sym typeface="+mn-ea"/>
              </a:rPr>
              <a:t>世界遗产</a:t>
            </a:r>
            <a:endParaRPr lang="zh-CN" altLang="en-US" dirty="0" smtClean="0">
              <a:sym typeface="+mn-ea"/>
            </a:endParaRPr>
          </a:p>
          <a:p>
            <a:pPr algn="l"/>
            <a:r>
              <a:rPr lang="zh-CN" altLang="en-US" dirty="0" smtClean="0">
                <a:sym typeface="+mn-ea"/>
              </a:rPr>
              <a:t>二、主要旅游景点</a:t>
            </a:r>
            <a:endParaRPr lang="zh-CN" altLang="en-US" dirty="0" smtClean="0">
              <a:sym typeface="+mn-ea"/>
            </a:endParaRPr>
          </a:p>
          <a:p>
            <a:pPr algn="l"/>
            <a:r>
              <a:rPr lang="zh-CN" altLang="en-US" dirty="0" smtClean="0">
                <a:sym typeface="+mn-ea"/>
              </a:rPr>
              <a:t>  1.承德</a:t>
            </a:r>
            <a:endParaRPr lang="zh-CN" altLang="en-US" dirty="0" smtClean="0">
              <a:sym typeface="+mn-ea"/>
            </a:endParaRPr>
          </a:p>
          <a:p>
            <a:pPr algn="l"/>
            <a:r>
              <a:rPr lang="zh-CN" altLang="en-US" dirty="0" smtClean="0">
                <a:sym typeface="+mn-ea"/>
              </a:rPr>
              <a:t>（1）避暑山庄</a:t>
            </a:r>
            <a:endParaRPr lang="zh-CN" altLang="en-US" dirty="0" smtClean="0">
              <a:sym typeface="+mn-ea"/>
            </a:endParaRPr>
          </a:p>
          <a:p>
            <a:pPr algn="l"/>
            <a:r>
              <a:rPr lang="zh-CN" altLang="en-US" dirty="0" smtClean="0">
                <a:sym typeface="+mn-ea"/>
              </a:rPr>
              <a:t>（2）外八庙</a:t>
            </a:r>
            <a:endParaRPr lang="zh-CN" altLang="en-US" dirty="0" smtClean="0">
              <a:sym typeface="+mn-ea"/>
            </a:endParaRPr>
          </a:p>
          <a:p>
            <a:pPr algn="l"/>
            <a:r>
              <a:rPr lang="zh-CN" altLang="en-US" dirty="0" smtClean="0">
                <a:sym typeface="+mn-ea"/>
              </a:rPr>
              <a:t> 2.秦皇岛</a:t>
            </a:r>
            <a:endParaRPr lang="zh-CN" altLang="en-US" dirty="0" smtClean="0">
              <a:sym typeface="+mn-ea"/>
            </a:endParaRPr>
          </a:p>
          <a:p>
            <a:pPr algn="l"/>
            <a:r>
              <a:rPr lang="zh-CN" altLang="en-US" dirty="0" smtClean="0">
                <a:sym typeface="+mn-ea"/>
              </a:rPr>
              <a:t>（1）山海关</a:t>
            </a:r>
            <a:endParaRPr lang="zh-CN" altLang="en-US" dirty="0" smtClean="0">
              <a:sym typeface="+mn-ea"/>
            </a:endParaRPr>
          </a:p>
          <a:p>
            <a:pPr algn="l"/>
            <a:r>
              <a:rPr lang="zh-CN" altLang="en-US" dirty="0" smtClean="0">
                <a:sym typeface="+mn-ea"/>
              </a:rPr>
              <a:t>（2）北戴河</a:t>
            </a:r>
            <a:endParaRPr lang="zh-CN" altLang="en-US" dirty="0" smtClean="0">
              <a:sym typeface="+mn-ea"/>
            </a:endParaRPr>
          </a:p>
          <a:p>
            <a:pPr algn="l"/>
            <a:r>
              <a:rPr lang="zh-CN" altLang="en-US" dirty="0" smtClean="0">
                <a:sym typeface="+mn-ea"/>
              </a:rPr>
              <a:t>（3）南戴河</a:t>
            </a:r>
            <a:endParaRPr lang="zh-CN" altLang="en-US" dirty="0" smtClean="0">
              <a:sym typeface="+mn-ea"/>
            </a:endParaRPr>
          </a:p>
          <a:p>
            <a:pPr algn="l"/>
            <a:r>
              <a:rPr lang="zh-CN" altLang="en-US" dirty="0" smtClean="0">
                <a:sym typeface="+mn-ea"/>
              </a:rPr>
              <a:t> 3.清代皇陵</a:t>
            </a:r>
            <a:endParaRPr lang="zh-CN" altLang="en-US" dirty="0" smtClean="0">
              <a:sym typeface="+mn-ea"/>
            </a:endParaRPr>
          </a:p>
          <a:p>
            <a:pPr algn="l"/>
            <a:endParaRPr lang="zh-CN" altLang="en-US" dirty="0" smtClean="0">
              <a:sym typeface="+mn-ea"/>
            </a:endParaRPr>
          </a:p>
        </p:txBody>
      </p:sp>
      <p:sp>
        <p:nvSpPr>
          <p:cNvPr id="5122" name="矩形 5121"/>
          <p:cNvSpPr/>
          <p:nvPr/>
        </p:nvSpPr>
        <p:spPr>
          <a:xfrm>
            <a:off x="620395" y="78930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2190750"/>
            <a:ext cx="7454900" cy="3415030"/>
          </a:xfrm>
          <a:prstGeom prst="rect">
            <a:avLst/>
          </a:prstGeom>
          <a:noFill/>
          <a:ln w="9525">
            <a:noFill/>
          </a:ln>
        </p:spPr>
        <p:txBody>
          <a:bodyPr wrap="square">
            <a:spAutoFit/>
          </a:bodyPr>
          <a:p>
            <a:pPr algn="l"/>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sym typeface="+mn-ea"/>
            </a:endParaRPr>
          </a:p>
          <a:p>
            <a:pPr algn="l"/>
            <a:r>
              <a:rPr lang="zh-CN" altLang="en-US" dirty="0" smtClean="0">
                <a:sym typeface="+mn-ea"/>
              </a:rPr>
              <a:t>（1）清东陵</a:t>
            </a:r>
            <a:endParaRPr lang="zh-CN" altLang="en-US" dirty="0" smtClean="0">
              <a:sym typeface="+mn-ea"/>
            </a:endParaRPr>
          </a:p>
          <a:p>
            <a:pPr algn="l"/>
            <a:r>
              <a:rPr lang="zh-CN" altLang="en-US" dirty="0" smtClean="0">
                <a:sym typeface="+mn-ea"/>
              </a:rPr>
              <a:t>（2）清西陵</a:t>
            </a:r>
            <a:endParaRPr lang="zh-CN" altLang="en-US" dirty="0" smtClean="0">
              <a:sym typeface="+mn-ea"/>
            </a:endParaRPr>
          </a:p>
          <a:p>
            <a:pPr algn="l"/>
            <a:r>
              <a:rPr lang="zh-CN" altLang="en-US" dirty="0" smtClean="0">
                <a:sym typeface="+mn-ea"/>
              </a:rPr>
              <a:t>   4.野三坡</a:t>
            </a:r>
            <a:endParaRPr lang="zh-CN" altLang="en-US" dirty="0" smtClean="0">
              <a:sym typeface="+mn-ea"/>
            </a:endParaRPr>
          </a:p>
          <a:p>
            <a:pPr algn="l"/>
            <a:r>
              <a:rPr lang="zh-CN" altLang="en-US" dirty="0" smtClean="0">
                <a:sym typeface="+mn-ea"/>
              </a:rPr>
              <a:t>  三、特色旅游线路</a:t>
            </a:r>
            <a:endParaRPr lang="zh-CN" altLang="en-US" dirty="0" smtClean="0">
              <a:sym typeface="+mn-ea"/>
            </a:endParaRPr>
          </a:p>
          <a:p>
            <a:pPr algn="l"/>
            <a:r>
              <a:rPr lang="zh-CN" altLang="en-US" dirty="0" smtClean="0">
                <a:sym typeface="+mn-ea"/>
              </a:rPr>
              <a:t>   1.避暑胜地游</a:t>
            </a:r>
            <a:endParaRPr lang="zh-CN" altLang="en-US" dirty="0" smtClean="0">
              <a:sym typeface="+mn-ea"/>
            </a:endParaRPr>
          </a:p>
          <a:p>
            <a:pPr algn="l"/>
            <a:r>
              <a:rPr lang="zh-CN" altLang="en-US" dirty="0" smtClean="0"/>
              <a:t>   2.风景名胜游</a:t>
            </a:r>
            <a:endParaRPr lang="zh-CN" altLang="en-US" dirty="0" smtClean="0"/>
          </a:p>
          <a:p>
            <a:pPr algn="l"/>
            <a:r>
              <a:rPr lang="zh-CN" altLang="en-US" dirty="0" smtClean="0"/>
              <a:t>   3.皇家陵寝游</a:t>
            </a:r>
            <a:endParaRPr lang="zh-CN" altLang="en-US" dirty="0" smtClean="0"/>
          </a:p>
          <a:p>
            <a:pPr algn="l"/>
            <a:r>
              <a:rPr lang="zh-CN" altLang="en-US" dirty="0" smtClean="0"/>
              <a:t>〖同步职场〗讨论：景区尤其是投入巨大的高A（景区）在当前较为完善的硬件设施基础上，应把建设重点转向何处，才能永葆景区魅力，才能把旅游业的正能量逐步持续推高?</a:t>
            </a:r>
            <a:endParaRPr lang="zh-CN" altLang="en-US" dirty="0" smtClean="0"/>
          </a:p>
          <a:p>
            <a:pPr algn="l"/>
            <a:r>
              <a:rPr lang="zh-CN" altLang="en-US" dirty="0" smtClean="0"/>
              <a:t>〖任务实训〗河北旅游线路设计实训</a:t>
            </a:r>
            <a:endParaRPr lang="zh-CN" altLang="en-US" dirty="0" smtClean="0"/>
          </a:p>
        </p:txBody>
      </p:sp>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四</a:t>
            </a:r>
            <a:r>
              <a:rPr altLang="zh-CN" b="1" dirty="0" smtClean="0"/>
              <a:t> </a:t>
            </a:r>
            <a:r>
              <a:rPr lang="zh-CN" b="1" dirty="0" smtClean="0"/>
              <a:t>河北省</a:t>
            </a:r>
            <a:endParaRPr lang="zh-CN" b="1" dirty="0" smtClean="0"/>
          </a:p>
        </p:txBody>
      </p:sp>
      <p:sp>
        <p:nvSpPr>
          <p:cNvPr id="5122" name="矩形 5121"/>
          <p:cNvSpPr/>
          <p:nvPr/>
        </p:nvSpPr>
        <p:spPr>
          <a:xfrm>
            <a:off x="620395" y="78930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2190750"/>
            <a:ext cx="7454900" cy="1476375"/>
          </a:xfrm>
          <a:prstGeom prst="rect">
            <a:avLst/>
          </a:prstGeom>
          <a:noFill/>
          <a:ln w="9525">
            <a:noFill/>
          </a:ln>
        </p:spPr>
        <p:txBody>
          <a:bodyPr wrap="square">
            <a:spAutoFit/>
          </a:bodyPr>
          <a:p>
            <a:pPr algn="l"/>
            <a:r>
              <a:rPr lang="en-US" b="1" dirty="0" smtClean="0">
                <a:sym typeface="+mn-ea"/>
              </a:rPr>
              <a:t>        </a:t>
            </a:r>
            <a:r>
              <a:rPr altLang="zh-CN" b="1" dirty="0" smtClean="0">
                <a:sym typeface="+mn-ea"/>
              </a:rPr>
              <a:t>燕赵文化旅游区地处京畿要地，是中华民族的发祥地之一，具有众多举世瞩目的人文旅游资源。交通便利，旅游设施齐备，已经成为中国标志性的旅游热区。但本区内旅游业发展仍存在差异，如河北民俗旅游资源方面尚待大力推广。如何促进本区各地区旅游业统一协调发展，做好京津冀地区全域旅游推广，将成为今后旅游业发展的一大目标。 </a:t>
            </a:r>
            <a:endParaRPr altLang="zh-CN" b="1" dirty="0" smtClean="0">
              <a:sym typeface="+mn-ea"/>
            </a:endParaRPr>
          </a:p>
        </p:txBody>
      </p:sp>
      <p:sp>
        <p:nvSpPr>
          <p:cNvPr id="24583" name="矩形 24582"/>
          <p:cNvSpPr/>
          <p:nvPr/>
        </p:nvSpPr>
        <p:spPr>
          <a:xfrm>
            <a:off x="3136900" y="1570038"/>
            <a:ext cx="110236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en-US" b="1" dirty="0" smtClean="0"/>
              <a:t>项目小结</a:t>
            </a:r>
            <a:endParaRPr lang="zh-CN" altLang="en-US" b="1" dirty="0" smtClean="0"/>
          </a:p>
        </p:txBody>
      </p:sp>
      <p:sp>
        <p:nvSpPr>
          <p:cNvPr id="5122" name="矩形 5121"/>
          <p:cNvSpPr/>
          <p:nvPr/>
        </p:nvSpPr>
        <p:spPr>
          <a:xfrm>
            <a:off x="620395" y="78930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5354320"/>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1、明代万里长城中最典型、最高大雄伟的一段是               。</a:t>
            </a:r>
            <a:endParaRPr altLang="zh-CN" b="1" dirty="0" smtClean="0"/>
          </a:p>
          <a:p>
            <a:r>
              <a:rPr altLang="zh-CN" b="1" dirty="0" smtClean="0"/>
              <a:t>2、北京故宫前朝三大殿分别是         、        和          。</a:t>
            </a:r>
            <a:endParaRPr altLang="zh-CN" b="1" dirty="0" smtClean="0"/>
          </a:p>
          <a:p>
            <a:r>
              <a:rPr altLang="zh-CN" b="1" dirty="0" smtClean="0"/>
              <a:t>3、               是当今世界上最大的城市广场。</a:t>
            </a:r>
            <a:endParaRPr altLang="zh-CN" b="1" dirty="0" smtClean="0"/>
          </a:p>
          <a:p>
            <a:r>
              <a:rPr altLang="zh-CN" b="1" dirty="0" smtClean="0"/>
              <a:t>4、        是世界上最大的祭天建筑群，也是中国现存规模最大的一处坛庙建筑。</a:t>
            </a:r>
            <a:endParaRPr altLang="zh-CN" b="1" dirty="0" smtClean="0"/>
          </a:p>
          <a:p>
            <a:r>
              <a:rPr altLang="zh-CN" b="1" dirty="0" smtClean="0"/>
              <a:t>5、天津盘山三胜指的是上盘        ，中盘        ，下盘        。</a:t>
            </a:r>
            <a:endParaRPr altLang="zh-CN" b="1" dirty="0" smtClean="0"/>
          </a:p>
          <a:p>
            <a:r>
              <a:rPr altLang="zh-CN" b="1" dirty="0" smtClean="0"/>
              <a:t>二、选择题</a:t>
            </a:r>
            <a:endParaRPr altLang="zh-CN" b="1" dirty="0" smtClean="0"/>
          </a:p>
          <a:p>
            <a:r>
              <a:rPr altLang="zh-CN" b="1" dirty="0" smtClean="0"/>
              <a:t>1、下面哪个不是中国四大皇家园林（    ）。</a:t>
            </a:r>
            <a:endParaRPr altLang="zh-CN" b="1" dirty="0" smtClean="0"/>
          </a:p>
          <a:p>
            <a:r>
              <a:rPr altLang="zh-CN" b="1" dirty="0" smtClean="0"/>
              <a:t>A.故宫                         B.留园</a:t>
            </a:r>
            <a:endParaRPr altLang="zh-CN" b="1" dirty="0" smtClean="0"/>
          </a:p>
          <a:p>
            <a:r>
              <a:rPr altLang="zh-CN" b="1" dirty="0" smtClean="0"/>
              <a:t>C.颐和园                       D.拙政园</a:t>
            </a:r>
            <a:endParaRPr altLang="zh-CN" b="1" dirty="0" smtClean="0"/>
          </a:p>
          <a:p>
            <a:r>
              <a:rPr altLang="zh-CN" b="1" dirty="0" smtClean="0"/>
              <a:t>2、不属于天坛三大建筑的是（    ）。</a:t>
            </a:r>
            <a:endParaRPr altLang="zh-CN" b="1" dirty="0" smtClean="0"/>
          </a:p>
          <a:p>
            <a:r>
              <a:rPr altLang="zh-CN" b="1" dirty="0" smtClean="0"/>
              <a:t>A.祈年殿                       B. 皇穹宇</a:t>
            </a:r>
            <a:endParaRPr altLang="zh-CN" b="1" dirty="0" smtClean="0"/>
          </a:p>
          <a:p>
            <a:r>
              <a:rPr altLang="zh-CN" b="1" dirty="0" smtClean="0"/>
              <a:t>C.回音壁                       D. 圜丘</a:t>
            </a:r>
            <a:endParaRPr altLang="zh-CN" b="1" dirty="0" smtClean="0"/>
          </a:p>
          <a:p>
            <a:r>
              <a:rPr altLang="zh-CN" b="1" dirty="0" smtClean="0"/>
              <a:t>3、盘山五峰以（    ）为中心。</a:t>
            </a:r>
            <a:endParaRPr altLang="zh-CN" b="1" dirty="0" smtClean="0"/>
          </a:p>
          <a:p>
            <a:r>
              <a:rPr altLang="zh-CN" b="1" dirty="0" smtClean="0"/>
              <a:t>A.紫盖峰                       B.自来峰</a:t>
            </a:r>
            <a:endParaRPr altLang="zh-CN" b="1" dirty="0" smtClean="0"/>
          </a:p>
          <a:p>
            <a:r>
              <a:rPr altLang="zh-CN" b="1" dirty="0" smtClean="0"/>
              <a:t>C.舞剑峰                       D.桂月峰</a:t>
            </a:r>
            <a:endParaRPr altLang="zh-CN" b="1" dirty="0" smtClean="0"/>
          </a:p>
          <a:p>
            <a:r>
              <a:rPr altLang="zh-CN" b="1" dirty="0" smtClean="0"/>
              <a:t>4</a:t>
            </a:r>
            <a:endParaRPr altLang="zh-CN" b="1" dirty="0" smtClean="0"/>
          </a:p>
        </p:txBody>
      </p:sp>
      <p:sp>
        <p:nvSpPr>
          <p:cNvPr id="5122" name="矩形 5121"/>
          <p:cNvSpPr/>
          <p:nvPr/>
        </p:nvSpPr>
        <p:spPr>
          <a:xfrm>
            <a:off x="620395" y="78930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984250" y="2240915"/>
            <a:ext cx="7454900" cy="3415030"/>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lang="en-US" altLang="zh-CN" dirty="0"/>
              <a:t> </a:t>
            </a:r>
            <a:r>
              <a:rPr lang="zh-CN" altLang="en-US" dirty="0" smtClean="0"/>
              <a:t>2016年京津冀互设景区指示牌</a:t>
            </a:r>
            <a:endParaRPr lang="zh-CN" altLang="en-US" dirty="0" smtClean="0"/>
          </a:p>
          <a:p>
            <a:pPr algn="l"/>
            <a:r>
              <a:rPr lang="zh-CN" altLang="en-US" dirty="0" smtClean="0"/>
              <a:t>        以燕赵文化为代表的京津冀地区协同发展，旅游也已经先行，2016年将有一批互惠政策落地实行。之前即使离河北的景区再近，车没开到河北，也很难在北京的公路上找到河北景区的指示牌。对于游客而言，旅游常常没有明确的地域分界，特别是像京津冀这样相互毗邻的区域，自由行游客更需要享受到协同的旅游服务。</a:t>
            </a:r>
            <a:endParaRPr lang="zh-CN" altLang="en-US" dirty="0" smtClean="0"/>
          </a:p>
          <a:p>
            <a:pPr algn="l"/>
            <a:r>
              <a:rPr lang="zh-CN" altLang="en-US" dirty="0" smtClean="0"/>
              <a:t>        而在2016年，堵在游客前面的这些“路障”有望被一一清理掉。三地在交界处互设指示牌后，游客驾车行驶在一地时，在高速公路、国道、省道上可以获悉其他两地距离自己较近的景区。除此之外，还要将整个京津冀区域打造成国际休闲旅游目的地和国家休闲旅游示范区，京东休闲旅游示范区还将重点发展休闲文化、生态养生度假和乡村旅游。</a:t>
            </a:r>
            <a:endParaRPr lang="zh-CN" altLang="en-US"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246245"/>
          </a:xfrm>
          <a:prstGeom prst="rect">
            <a:avLst/>
          </a:prstGeom>
          <a:noFill/>
          <a:ln w="9525">
            <a:noFill/>
          </a:ln>
        </p:spPr>
        <p:txBody>
          <a:bodyPr wrap="square">
            <a:spAutoFit/>
          </a:bodyPr>
          <a:p>
            <a:r>
              <a:rPr altLang="zh-CN" b="1" dirty="0" smtClean="0"/>
              <a:t>【同步练习】</a:t>
            </a:r>
            <a:endParaRPr altLang="zh-CN" b="1" dirty="0" smtClean="0"/>
          </a:p>
          <a:p>
            <a:r>
              <a:rPr lang="en-US" b="1" dirty="0" smtClean="0">
                <a:sym typeface="+mn-ea"/>
              </a:rPr>
              <a:t>4</a:t>
            </a:r>
            <a:r>
              <a:rPr altLang="zh-CN" b="1" dirty="0" smtClean="0">
                <a:sym typeface="+mn-ea"/>
              </a:rPr>
              <a:t>、清东陵埋葬了下列哪位皇帝（    ）。</a:t>
            </a:r>
            <a:endParaRPr altLang="zh-CN" b="1" dirty="0" smtClean="0"/>
          </a:p>
          <a:p>
            <a:r>
              <a:rPr altLang="zh-CN" b="1" dirty="0" smtClean="0">
                <a:sym typeface="+mn-ea"/>
              </a:rPr>
              <a:t>A.雍正帝                       B.嘉庆帝</a:t>
            </a:r>
            <a:endParaRPr altLang="zh-CN" b="1" dirty="0" smtClean="0"/>
          </a:p>
          <a:p>
            <a:r>
              <a:rPr altLang="zh-CN" b="1" dirty="0" smtClean="0">
                <a:sym typeface="+mn-ea"/>
              </a:rPr>
              <a:t>C.康熙帝                       D.道光帝</a:t>
            </a:r>
            <a:endParaRPr altLang="zh-CN" b="1" dirty="0" smtClean="0">
              <a:sym typeface="+mn-ea"/>
            </a:endParaRPr>
          </a:p>
          <a:p>
            <a:r>
              <a:rPr altLang="zh-CN" b="1" dirty="0" smtClean="0"/>
              <a:t>5、属于野三坡景观的有（    ）。</a:t>
            </a:r>
            <a:endParaRPr altLang="zh-CN" b="1" dirty="0" smtClean="0"/>
          </a:p>
          <a:p>
            <a:r>
              <a:rPr altLang="zh-CN" b="1" dirty="0" smtClean="0"/>
              <a:t>A.戏水乐园                     B.鱼谷洞泉</a:t>
            </a:r>
            <a:endParaRPr altLang="zh-CN" b="1" dirty="0" smtClean="0"/>
          </a:p>
          <a:p>
            <a:r>
              <a:rPr altLang="zh-CN" b="1" dirty="0" smtClean="0"/>
              <a:t>C.七十二寺                     D.五峰八石</a:t>
            </a:r>
            <a:endParaRPr altLang="zh-CN" b="1" dirty="0" smtClean="0"/>
          </a:p>
          <a:p>
            <a:r>
              <a:rPr altLang="zh-CN" b="1" dirty="0" smtClean="0"/>
              <a:t>三、判断题</a:t>
            </a:r>
            <a:endParaRPr altLang="zh-CN" b="1" dirty="0" smtClean="0"/>
          </a:p>
          <a:p>
            <a:r>
              <a:rPr altLang="zh-CN" b="1" dirty="0" smtClean="0"/>
              <a:t>1、周口店北京人遗址是世界上材料最丰富、最系统、最有价值的旧石器时代早期的人类遗址。（     ）</a:t>
            </a:r>
            <a:endParaRPr altLang="zh-CN" b="1" dirty="0" smtClean="0"/>
          </a:p>
          <a:p>
            <a:r>
              <a:rPr altLang="zh-CN" b="1" dirty="0" smtClean="0"/>
              <a:t>2、明十三陵是中国乃至世界现存规模最大、帝后陵寝最多的一处皇陵建筑群。（     ）</a:t>
            </a:r>
            <a:endParaRPr altLang="zh-CN" b="1" dirty="0" smtClean="0"/>
          </a:p>
          <a:p>
            <a:r>
              <a:rPr altLang="zh-CN" b="1" dirty="0" smtClean="0"/>
              <a:t>3、天津广播电视塔是亚洲第一高塔。（     ）</a:t>
            </a:r>
            <a:endParaRPr altLang="zh-CN" b="1" dirty="0" smtClean="0"/>
          </a:p>
          <a:p>
            <a:r>
              <a:rPr altLang="zh-CN" b="1" dirty="0" smtClean="0"/>
              <a:t>4、卢沟桥有281根望柱，每个柱子上都雕着老虎。（     ）</a:t>
            </a:r>
            <a:endParaRPr altLang="zh-CN" b="1" dirty="0" smtClean="0"/>
          </a:p>
          <a:p>
            <a:r>
              <a:rPr altLang="zh-CN" b="1" dirty="0" smtClean="0"/>
              <a:t>5、外八庙是清朝顺治、康熙、雍正三代皇帝修建的寺庙。（     ）</a:t>
            </a:r>
            <a:endParaRPr altLang="zh-CN" b="1" dirty="0" smtClean="0"/>
          </a:p>
        </p:txBody>
      </p:sp>
      <p:sp>
        <p:nvSpPr>
          <p:cNvPr id="5122" name="矩形 5121"/>
          <p:cNvSpPr/>
          <p:nvPr/>
        </p:nvSpPr>
        <p:spPr>
          <a:xfrm>
            <a:off x="620395" y="78930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p:txBody>
      </p:sp>
      <p:sp>
        <p:nvSpPr>
          <p:cNvPr id="100" name="文本框 99"/>
          <p:cNvSpPr txBox="1"/>
          <p:nvPr/>
        </p:nvSpPr>
        <p:spPr>
          <a:xfrm>
            <a:off x="984250" y="2240915"/>
            <a:ext cx="7454900" cy="2584450"/>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并且在旅游资源上既各有特色，又能统一在休闲旅游的整体框架内。届时，京东皇家文化游、燕山文化体验游、泃河流域美食游、京东精品商务游、冀东抗日红色游、特色地质科普游等多条精品旅游路线，也将在休闲旅游区建成后，成为重要的一个环节。(资料来源：中国旅游网 )</a:t>
            </a:r>
            <a:endParaRPr lang="zh-CN" altLang="en-US" dirty="0" smtClean="0"/>
          </a:p>
          <a:p>
            <a:pPr algn="l"/>
            <a:endParaRPr lang="zh-CN" altLang="en-US" dirty="0" smtClean="0"/>
          </a:p>
          <a:p>
            <a:pPr algn="l"/>
            <a:r>
              <a:rPr lang="zh-CN" altLang="en-US" dirty="0" smtClean="0"/>
              <a:t>思考：</a:t>
            </a:r>
            <a:endParaRPr lang="zh-CN" altLang="en-US" dirty="0" smtClean="0"/>
          </a:p>
          <a:p>
            <a:pPr algn="l"/>
            <a:r>
              <a:rPr lang="zh-CN" altLang="en-US" dirty="0" smtClean="0"/>
              <a:t>1.燕赵文化的特色；</a:t>
            </a:r>
            <a:endParaRPr lang="zh-CN" altLang="en-US" dirty="0" smtClean="0"/>
          </a:p>
          <a:p>
            <a:pPr algn="l"/>
            <a:r>
              <a:rPr lang="zh-CN" altLang="en-US" dirty="0" smtClean="0"/>
              <a:t>2.京津冀旅游一体化协同发展的具体措施。</a:t>
            </a:r>
            <a:endParaRPr lang="zh-CN" altLang="en-US"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76860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695325" y="2180590"/>
            <a:ext cx="7573464"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lang="zh-CN" altLang="en-US" dirty="0" smtClean="0">
                <a:latin typeface="宋体" panose="02010600030101010101" pitchFamily="2" charset="-122"/>
                <a:cs typeface="宋体" panose="02010600030101010101" pitchFamily="2" charset="-122"/>
              </a:rPr>
              <a:t>本区主要包括北京、天津两市以及河北一省，土地面积约为22万平方公里，总人口约9453万。本区是中国首都所在地，是全国政治、经济、科学文化、国际交往中心所在地，经济繁荣、交通发达，是中国旅游热区之一，在中国旅游业中居于极其显赫的地位。</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一、本区旅游环境特征</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（一）自然环境特征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1.地貌类型多样</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2.河流水体众多</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3.气候四季分明</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a:t>
            </a:r>
            <a:r>
              <a:rPr lang="zh-CN" altLang="en-US" dirty="0" smtClean="0">
                <a:latin typeface="宋体" panose="02010600030101010101" pitchFamily="2" charset="-122"/>
                <a:cs typeface="宋体" panose="02010600030101010101" pitchFamily="2" charset="-122"/>
              </a:rPr>
              <a:t>）人文环境特征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1.中华民族发祥地，燕赵文化传千古</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2.祖国心脏所在地，现代都市展新貌</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76860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695325" y="2180590"/>
            <a:ext cx="7573464"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二、本区旅游资源特征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（一）名山旅游资源突出、水景旅游资源丰富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（二）文物古迹云集、历史遗存壮观</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（三）商品资源丰富，特产名目众多</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三、旅游业发展现状</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（一）旅游市场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（二）旅游交通</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（三）旅游潜能                                              〖同步职场〗2017中国旅博会将近，房车露营与自驾游展或成焦点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1.调查分析京津冀地区自驾车旅游和营地旅游的旅游资源基础。</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2.自驾车旅游和营地旅游发展中应注意的旅游安全问题。</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3.自驾车旅游和营地旅游发展中应注意的旅游生态问题。        〖任务实训〗京津冀旅游资源分布实训表                </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304540" y="1268413"/>
            <a:ext cx="2534920" cy="92202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lang="zh-CN" altLang="zh-CN" b="1" dirty="0" smtClean="0"/>
              <a:t>任务二</a:t>
            </a:r>
            <a:r>
              <a:rPr lang="en-US" altLang="zh-CN" b="1" dirty="0" smtClean="0"/>
              <a:t> </a:t>
            </a:r>
            <a:r>
              <a:rPr lang="zh-CN" altLang="zh-CN" b="1" dirty="0" smtClean="0">
                <a:sym typeface="+mn-ea"/>
              </a:rPr>
              <a:t>北京市</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565150" y="1570355"/>
            <a:ext cx="7703820" cy="4523105"/>
          </a:xfrm>
          <a:prstGeom prst="rect">
            <a:avLst/>
          </a:prstGeom>
          <a:noFill/>
          <a:ln w="9525">
            <a:noFill/>
          </a:ln>
        </p:spPr>
        <p:txBody>
          <a:bodyPr wrap="square">
            <a:spAutoFit/>
          </a:bodyPr>
          <a:lstStyle/>
          <a:p>
            <a:r>
              <a:rPr lang="en-US" altLang="zh-CN" b="1" dirty="0" smtClean="0"/>
              <a:t>[</a:t>
            </a:r>
            <a:r>
              <a:rPr lang="zh-CN" altLang="zh-CN" b="1" dirty="0" smtClean="0"/>
              <a:t>任务引</a:t>
            </a:r>
            <a:r>
              <a:rPr lang="zh-CN" altLang="zh-CN" b="1" dirty="0" smtClean="0"/>
              <a:t>入</a:t>
            </a:r>
            <a:r>
              <a:rPr lang="en-US" altLang="zh-CN" b="1" dirty="0" smtClean="0"/>
              <a:t>]</a:t>
            </a:r>
            <a:endParaRPr lang="zh-CN" altLang="zh-CN" dirty="0"/>
          </a:p>
          <a:p>
            <a:pPr indent="457200" algn="ctr"/>
            <a:r>
              <a:rPr lang="zh-CN" altLang="en-US" dirty="0" smtClean="0">
                <a:latin typeface="宋体" panose="02010600030101010101" pitchFamily="2" charset="-122"/>
                <a:cs typeface="宋体" panose="02010600030101010101" pitchFamily="2" charset="-122"/>
              </a:rPr>
              <a:t>北京故宫正式实行全网售票 实体票成历史</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2017年10月2日故宫首次实现当天8万张参观门票全部通过网络售出后，故宫宣布从今日起将全面实施全网售票。全网售票意味着故宫实体票彻底退出历史舞台。根据实际需要，端门售票广场的售票窗口将保留3个月左右。而今后，面临“闲置”的端门售票区将以“让收藏在禁宫里的文物活起来”为宗旨、探索以适当形式继续服务于广大观众和社会公众。网售可基本实现观众无滞留，人均购票等候时间由原先的15分钟，降低至仅有从端门步行至午门检票区的5分钟左右。为了帮助没有预约的观众现场网上购票，故宫博物院制定了现场观众引导方案，将责任落实到每一名工作人员。同时，故宫在端门设置大量二维码引导牌，并且所有工作人员均配备便携二维码，人人都能提供二维码购票咨询和协助服务。此外，端门地区设置有5个票务服务咨询台，提供咨询服务。并设置综合服务窗口，处理票务综合业务及对不熟悉网络操作的观众提供购票服务的窗口。</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思考：1.旅游景区售票制度改革对旅游资源的影响有哪些?</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      2.北京还有哪些景区适合全面实行网上售票？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flipV="1">
            <a:off x="0" y="1854518"/>
            <a:ext cx="9048115"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157035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154748"/>
            <a:ext cx="1619250" cy="119888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endParaRPr lang="zh-CN" altLang="zh-CN" b="1" dirty="0" smtClean="0"/>
          </a:p>
          <a:p>
            <a:pPr algn="l" eaLnBrk="0" hangingPunct="0"/>
            <a:r>
              <a:rPr lang="zh-CN" altLang="zh-CN" b="1" dirty="0" smtClean="0"/>
              <a:t>任务二</a:t>
            </a:r>
            <a:r>
              <a:rPr lang="en-US" altLang="zh-CN" b="1" dirty="0" smtClean="0"/>
              <a:t> </a:t>
            </a:r>
            <a:r>
              <a:rPr lang="zh-CN" altLang="zh-CN" b="1" dirty="0" smtClean="0">
                <a:sym typeface="+mn-ea"/>
              </a:rPr>
              <a:t>北京市</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708660" y="1754505"/>
            <a:ext cx="7560310"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一、基本信息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北京市简称“京”，是中华人民共和国的首都，历史上曾为燕国都城，故有“燕京”之称。是全国政治、经济、文化、交通和国际交流中心。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二、旅游资源</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北京市旅游资源以古迹、园林、革命胜地和现代都市景观为特色。在北京市众多的旅游区景点中，长城、故宫、周口店北京猿人遗址、明十三陵、大运河、天坛、颐和园被列入了《世界遗产名录》，北京市奥林匹克公园、恭王府景区、八达岭长城、颐和园、天坛公园、故宫博物馆、明十三陵景区为国家5A级景区，这些都是北京的代表性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三、旅游业</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北京历史悠久、旅游资源丰富，是著名的历史文化名城，北京成为国内外游客的首要目的地。其中入境游客的80%以上要到北京游览，国内游客也以北京为国内游的首要目的地。                               〖知识链接〗  历史文化名城</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北京市</a:t>
            </a:r>
            <a:endParaRPr lang="zh-CN" altLang="zh-CN" b="1" dirty="0" smtClean="0"/>
          </a:p>
          <a:p>
            <a:pPr eaLnBrk="0" hangingPunct="0"/>
            <a:endParaRPr lang="zh-CN" altLang="en-US" b="1" dirty="0"/>
          </a:p>
        </p:txBody>
      </p:sp>
      <p:sp>
        <p:nvSpPr>
          <p:cNvPr id="100" name="文本框 99"/>
          <p:cNvSpPr txBox="1"/>
          <p:nvPr/>
        </p:nvSpPr>
        <p:spPr>
          <a:xfrm>
            <a:off x="695325" y="2180590"/>
            <a:ext cx="7573464"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1.八达岭长城</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2.故宫</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3.天安门广场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4.周口店北京猿人遗址</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6.天坛</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7.颐和园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8.卢沟桥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1.经典传统世界文化遗产游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2.文艺青年艺术游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3.时尚特色地标游</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北京市</a:t>
            </a:r>
            <a:endParaRPr lang="zh-CN" altLang="zh-CN" b="1" dirty="0" smtClean="0">
              <a:sym typeface="+mn-ea"/>
            </a:endParaRPr>
          </a:p>
        </p:txBody>
      </p:sp>
      <p:sp>
        <p:nvSpPr>
          <p:cNvPr id="100" name="文本框 99"/>
          <p:cNvSpPr txBox="1"/>
          <p:nvPr/>
        </p:nvSpPr>
        <p:spPr>
          <a:xfrm>
            <a:off x="695325" y="2180590"/>
            <a:ext cx="7573464" cy="1753235"/>
          </a:xfrm>
          <a:prstGeom prst="rect">
            <a:avLst/>
          </a:prstGeom>
          <a:noFill/>
          <a:ln w="9525">
            <a:noFill/>
          </a:ln>
        </p:spPr>
        <p:txBody>
          <a:bodyPr wrap="square">
            <a:spAutoFit/>
          </a:bodyPr>
          <a:lstStyle/>
          <a:p>
            <a:r>
              <a:rPr lang="zh-CN" altLang="en-US" dirty="0" smtClean="0">
                <a:latin typeface="宋体" panose="02010600030101010101" pitchFamily="2" charset="-122"/>
                <a:cs typeface="宋体" panose="02010600030101010101" pitchFamily="2" charset="-122"/>
                <a:sym typeface="+mn-ea"/>
              </a:rPr>
              <a:t>〖同步职场〗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京津冀：三地已全面实现旅游信息的互联互通</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思考：京津冀旅游年卡的发行推进区域旅游业发展，请结合本区旅游业发展现状思考如何更好推进区域旅游的一体化发展。              〖任务实训〗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 北京旅游线路设计实训表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4803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项目二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京华圣地—燕赵文化旅游区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5883</Words>
  <Application>WPS 演示</Application>
  <PresentationFormat>全屏显示(4:3)</PresentationFormat>
  <Paragraphs>439</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20</vt:i4>
      </vt:variant>
    </vt:vector>
  </HeadingPairs>
  <TitlesOfParts>
    <vt:vector size="31" baseType="lpstr">
      <vt:lpstr>Arial</vt:lpstr>
      <vt:lpstr>宋体</vt:lpstr>
      <vt:lpstr>Wingdings</vt:lpstr>
      <vt:lpstr>Times New Roman</vt:lpstr>
      <vt:lpstr>Verdana</vt:lpstr>
      <vt:lpstr>Calibri</vt:lpstr>
      <vt:lpstr>微软雅黑</vt:lpstr>
      <vt:lpstr>Arial Unicode MS</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589</cp:revision>
  <dcterms:created xsi:type="dcterms:W3CDTF">2003-08-21T08:11:00Z</dcterms:created>
  <dcterms:modified xsi:type="dcterms:W3CDTF">2019-02-22T08:33:09Z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