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5">
  <p:sldMasterIdLst>
    <p:sldMasterId id="2147483648" r:id="rId1"/>
    <p:sldMasterId id="2147483660" r:id="rId3"/>
    <p:sldMasterId id="2147483672" r:id="rId4"/>
  </p:sldMasterIdLst>
  <p:notesMasterIdLst>
    <p:notesMasterId r:id="rId26"/>
  </p:notesMasterIdLst>
  <p:handoutMasterIdLst>
    <p:handoutMasterId r:id="rId27"/>
  </p:handoutMasterIdLst>
  <p:sldIdLst>
    <p:sldId id="349" r:id="rId5"/>
    <p:sldId id="416" r:id="rId6"/>
    <p:sldId id="350" r:id="rId7"/>
    <p:sldId id="450" r:id="rId8"/>
    <p:sldId id="421" r:id="rId9"/>
    <p:sldId id="424" r:id="rId10"/>
    <p:sldId id="499" r:id="rId11"/>
    <p:sldId id="430" r:id="rId12"/>
    <p:sldId id="431" r:id="rId13"/>
    <p:sldId id="429" r:id="rId14"/>
    <p:sldId id="500" r:id="rId15"/>
    <p:sldId id="426" r:id="rId16"/>
    <p:sldId id="501" r:id="rId17"/>
    <p:sldId id="406" r:id="rId18"/>
    <p:sldId id="432" r:id="rId19"/>
    <p:sldId id="480" r:id="rId20"/>
    <p:sldId id="433" r:id="rId21"/>
    <p:sldId id="447" r:id="rId22"/>
    <p:sldId id="502" r:id="rId23"/>
    <p:sldId id="443" r:id="rId24"/>
    <p:sldId id="441" r:id="rId25"/>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8080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95149" autoAdjust="0"/>
  </p:normalViewPr>
  <p:slideViewPr>
    <p:cSldViewPr snapToGrid="0" showGuides="1">
      <p:cViewPr>
        <p:scale>
          <a:sx n="73" d="100"/>
          <a:sy n="73" d="100"/>
        </p:scale>
        <p:origin x="-378" y="312"/>
      </p:cViewPr>
      <p:guideLst>
        <p:guide orient="horz" pos="2188"/>
        <p:guide pos="2919"/>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notesMaster" Target="notesMasters/notesMaster1.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3.png"/><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blipFill>
        <a:effectLst/>
      </p:bgPr>
    </p:bg>
    <p:spTree>
      <p:nvGrpSpPr>
        <p:cNvPr id="1" name=""/>
        <p:cNvGrpSpPr/>
        <p:nvPr/>
      </p:nvGrpSpPr>
      <p:grpSpPr>
        <a:xfrm>
          <a:off x="0" y="0"/>
          <a:ext cx="0" cy="0"/>
          <a:chOff x="0" y="0"/>
          <a:chExt cx="0" cy="0"/>
        </a:xfrm>
      </p:grpSpPr>
      <p:sp>
        <p:nvSpPr>
          <p:cNvPr id="1026"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1027"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1028" name="Group 279"/>
          <p:cNvGrpSpPr/>
          <p:nvPr/>
        </p:nvGrpSpPr>
        <p:grpSpPr>
          <a:xfrm>
            <a:off x="8275638" y="1046163"/>
            <a:ext cx="265112" cy="265112"/>
            <a:chOff x="0" y="0"/>
            <a:chExt cx="860" cy="860"/>
          </a:xfrm>
        </p:grpSpPr>
        <p:sp>
          <p:nvSpPr>
            <p:cNvPr id="1029"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0"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1"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2" name="Group 283"/>
          <p:cNvGrpSpPr/>
          <p:nvPr/>
        </p:nvGrpSpPr>
        <p:grpSpPr>
          <a:xfrm>
            <a:off x="201613" y="6076950"/>
            <a:ext cx="625475" cy="625475"/>
            <a:chOff x="0" y="0"/>
            <a:chExt cx="748" cy="748"/>
          </a:xfrm>
        </p:grpSpPr>
        <p:sp>
          <p:nvSpPr>
            <p:cNvPr id="1033"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4"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5"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6" name="Group 287"/>
          <p:cNvGrpSpPr/>
          <p:nvPr/>
        </p:nvGrpSpPr>
        <p:grpSpPr>
          <a:xfrm>
            <a:off x="7610475" y="1012825"/>
            <a:ext cx="414338" cy="414338"/>
            <a:chOff x="0" y="0"/>
            <a:chExt cx="860" cy="860"/>
          </a:xfrm>
        </p:grpSpPr>
        <p:sp>
          <p:nvSpPr>
            <p:cNvPr id="1037"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8"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9"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40" name="Group 15"/>
          <p:cNvGrpSpPr/>
          <p:nvPr/>
        </p:nvGrpSpPr>
        <p:grpSpPr>
          <a:xfrm>
            <a:off x="1789113" y="182563"/>
            <a:ext cx="6838950" cy="3365500"/>
            <a:chOff x="0" y="0"/>
            <a:chExt cx="4308" cy="2120"/>
          </a:xfrm>
        </p:grpSpPr>
        <p:sp>
          <p:nvSpPr>
            <p:cNvPr id="1041"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1042"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1043"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1044"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1045"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1046"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1047"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48"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1049"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1050"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1051"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1052"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1053"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1054"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1055"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1056"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1057"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1058"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1059"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0"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1"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2"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3"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4"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5"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6"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1067"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68"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1069"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70"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1071"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1072"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1073"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1074"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1075"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1076"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1077"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1078"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1079"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1080"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1081"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1082"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1083"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1084"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1085"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1086"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1087"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1088"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1089"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1090"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1091"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1092"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1093"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1094"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095"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1096"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1097"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1098"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1099"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1100"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1101"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1102"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1103"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1104"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1105"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06"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1107"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08"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1109"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1110"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1111"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1112"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1113"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114"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1115"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1116"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1117"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1118"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1119"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0"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1"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1122"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1123"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1124"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1125"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1126"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1127"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1128"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1129"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1130"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1131"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1132"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1133"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1134"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1135"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1136"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1137"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1138"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1139"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0"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1"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2"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3"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4"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5"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6"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7"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8"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1149"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1150"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51"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1152"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1153"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5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5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5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50">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1040"/>
                                        </p:tgtEl>
                                        <p:attrNameLst>
                                          <p:attrName>style.visibility</p:attrName>
                                        </p:attrNameLst>
                                      </p:cBhvr>
                                      <p:to>
                                        <p:strVal val="visible"/>
                                      </p:to>
                                    </p:set>
                                    <p:animEffect transition="in" filter="fade">
                                      <p:cBhvr>
                                        <p:cTn id="17" dur="2000"/>
                                        <p:tgtEl>
                                          <p:spTgt spid="1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0" grpId="0" build="p">
        <p:tmplLst>
          <p:tmpl lvl="1">
            <p:tnLst>
              <p:par>
                <p:cTn presetID="1" presetClass="entr" presetSubtype="0" fill="hold" nodeType="click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2050"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2051"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2052" name="Group 279"/>
          <p:cNvGrpSpPr/>
          <p:nvPr/>
        </p:nvGrpSpPr>
        <p:grpSpPr>
          <a:xfrm>
            <a:off x="8275638" y="1046163"/>
            <a:ext cx="265112" cy="265112"/>
            <a:chOff x="0" y="0"/>
            <a:chExt cx="860" cy="860"/>
          </a:xfrm>
        </p:grpSpPr>
        <p:sp>
          <p:nvSpPr>
            <p:cNvPr id="2053"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4"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5"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56" name="Group 283"/>
          <p:cNvGrpSpPr/>
          <p:nvPr/>
        </p:nvGrpSpPr>
        <p:grpSpPr>
          <a:xfrm>
            <a:off x="201613" y="6076950"/>
            <a:ext cx="625475" cy="625475"/>
            <a:chOff x="0" y="0"/>
            <a:chExt cx="748" cy="748"/>
          </a:xfrm>
        </p:grpSpPr>
        <p:sp>
          <p:nvSpPr>
            <p:cNvPr id="2057"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8"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9"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0" name="Group 287"/>
          <p:cNvGrpSpPr/>
          <p:nvPr/>
        </p:nvGrpSpPr>
        <p:grpSpPr>
          <a:xfrm>
            <a:off x="7610475" y="1012825"/>
            <a:ext cx="414338" cy="414338"/>
            <a:chOff x="0" y="0"/>
            <a:chExt cx="860" cy="860"/>
          </a:xfrm>
        </p:grpSpPr>
        <p:sp>
          <p:nvSpPr>
            <p:cNvPr id="2061"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2"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3"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4" name="Group 15"/>
          <p:cNvGrpSpPr/>
          <p:nvPr/>
        </p:nvGrpSpPr>
        <p:grpSpPr>
          <a:xfrm>
            <a:off x="1789113" y="182563"/>
            <a:ext cx="6838950" cy="3365500"/>
            <a:chOff x="0" y="0"/>
            <a:chExt cx="4308" cy="2120"/>
          </a:xfrm>
        </p:grpSpPr>
        <p:sp>
          <p:nvSpPr>
            <p:cNvPr id="2065"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2066"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2067"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2068"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2069"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2070"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2071"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72"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2073"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2074"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2075"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2076"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2077"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2078"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2079"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2080"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2081"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2082"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2083"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4"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5"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6"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7"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8"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9"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90"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2091"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2"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2093"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4"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2095"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2096"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2097"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2098"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2099"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2100"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2101"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2102"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2103"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2104"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2105"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2106"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2107"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2108"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2109"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2110"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2111"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2112"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2113"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2114"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2115"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2116"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2117"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2118"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19"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2120"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2121"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2122"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2123"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2124"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2125"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2126"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2127"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2128"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2129"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30"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2131"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32"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2133"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2134"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2135"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2136"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2137"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38"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2139"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2140"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2141"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2142"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2143"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4"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5"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2146"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2147"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2148"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2149"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2150"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2151"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2152"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2153"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2154"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2155"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2156"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2157"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2158"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2159"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2160"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2161"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2162"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2163"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4"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5"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6"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7"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8"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9"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0"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1"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2"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2173"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2174"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175"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2176"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2177"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2178" name="WordArt 2"/>
          <p:cNvPicPr/>
          <p:nvPr/>
        </p:nvPicPr>
        <p:blipFill>
          <a:blip r:embed="rId13" cstate="print"/>
          <a:stretch>
            <a:fillRect/>
          </a:stretch>
        </p:blipFill>
        <p:spPr>
          <a:xfrm>
            <a:off x="682625" y="725488"/>
            <a:ext cx="3395663" cy="2619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7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7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7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7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74">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2064"/>
                                        </p:tgtEl>
                                        <p:attrNameLst>
                                          <p:attrName>style.visibility</p:attrName>
                                        </p:attrNameLst>
                                      </p:cBhvr>
                                      <p:to>
                                        <p:strVal val="visible"/>
                                      </p:to>
                                    </p:set>
                                    <p:animEffect transition="in" filter="fade">
                                      <p:cBhvr>
                                        <p:cTn id="17" dur="2000"/>
                                        <p:tgtEl>
                                          <p:spTgt spid="2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4" grpId="0" build="p">
        <p:tmplLst>
          <p:tmpl lvl="1">
            <p:tnLst>
              <p:par>
                <p:cTn presetID="1" presetClass="entr" presetSubtype="0" fill="hold" nodeType="click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3074"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3075"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3076" name="Group 279"/>
          <p:cNvGrpSpPr/>
          <p:nvPr/>
        </p:nvGrpSpPr>
        <p:grpSpPr>
          <a:xfrm>
            <a:off x="8275638" y="1046163"/>
            <a:ext cx="265112" cy="265112"/>
            <a:chOff x="0" y="0"/>
            <a:chExt cx="860" cy="860"/>
          </a:xfrm>
        </p:grpSpPr>
        <p:sp>
          <p:nvSpPr>
            <p:cNvPr id="3077"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8"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9"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0" name="Group 283"/>
          <p:cNvGrpSpPr/>
          <p:nvPr/>
        </p:nvGrpSpPr>
        <p:grpSpPr>
          <a:xfrm>
            <a:off x="201613" y="6076950"/>
            <a:ext cx="625475" cy="625475"/>
            <a:chOff x="0" y="0"/>
            <a:chExt cx="748" cy="748"/>
          </a:xfrm>
        </p:grpSpPr>
        <p:sp>
          <p:nvSpPr>
            <p:cNvPr id="3081"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2"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3"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4" name="Group 287"/>
          <p:cNvGrpSpPr/>
          <p:nvPr/>
        </p:nvGrpSpPr>
        <p:grpSpPr>
          <a:xfrm>
            <a:off x="7610475" y="1012825"/>
            <a:ext cx="414338" cy="414338"/>
            <a:chOff x="0" y="0"/>
            <a:chExt cx="860" cy="860"/>
          </a:xfrm>
        </p:grpSpPr>
        <p:sp>
          <p:nvSpPr>
            <p:cNvPr id="3085"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6"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7"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8" name="Group 15"/>
          <p:cNvGrpSpPr/>
          <p:nvPr/>
        </p:nvGrpSpPr>
        <p:grpSpPr>
          <a:xfrm>
            <a:off x="1789113" y="182563"/>
            <a:ext cx="6838950" cy="3365500"/>
            <a:chOff x="0" y="0"/>
            <a:chExt cx="4308" cy="2120"/>
          </a:xfrm>
        </p:grpSpPr>
        <p:sp>
          <p:nvSpPr>
            <p:cNvPr id="3089"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3090"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3091"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3092"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3093"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3094"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3095"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096"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3097"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3098"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3099"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3100"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3101"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3102"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3103"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3104"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3105"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3106"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3107"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8"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9"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10"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1"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2"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3"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4"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3115"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6"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3117"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8"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3119"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3120"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3121"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3122"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3123"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3124"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3125"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3126"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3127"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3128"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3129"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3130"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3131"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3132"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3133"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3134"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3135"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3136"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3137"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3138"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3139"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3140"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3141"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3142"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43"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3144"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3145"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3146"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3147"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3148"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3149"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3150"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3151"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3152"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3153"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54"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3155"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56"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3157"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3158"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3159"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3160"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3161"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62"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3163"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3164"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3165"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3166"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3167"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8"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9"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3170"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3171"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3172"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3173"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3174"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3175"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3176"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3177"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3178"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3179"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3180"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3181"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3182"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3183"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3184"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3185"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3186"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3187"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8"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9"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0"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1"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2"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3"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4"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5"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6"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3197"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3198"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199"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3200"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3201"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3202" name="WordArt 2"/>
          <p:cNvPicPr/>
          <p:nvPr/>
        </p:nvPicPr>
        <p:blipFill>
          <a:blip r:embed="rId13" cstate="print"/>
          <a:stretch>
            <a:fillRect/>
          </a:stretch>
        </p:blipFill>
        <p:spPr>
          <a:xfrm>
            <a:off x="682625" y="725488"/>
            <a:ext cx="2268538" cy="2444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9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9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9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9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98">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3088"/>
                                        </p:tgtEl>
                                        <p:attrNameLst>
                                          <p:attrName>style.visibility</p:attrName>
                                        </p:attrNameLst>
                                      </p:cBhvr>
                                      <p:to>
                                        <p:strVal val="visible"/>
                                      </p:to>
                                    </p:set>
                                    <p:animEffect transition="in" filter="fade">
                                      <p:cBhvr>
                                        <p:cTn id="17" dur="2000"/>
                                        <p:tgtEl>
                                          <p:spTgt spid="3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8" grpId="0" build="p">
        <p:tmplLst>
          <p:tmpl lvl="1">
            <p:tnLst>
              <p:par>
                <p:cTn presetID="1" presetClass="entr" presetSubtype="0" fill="hold" nodeType="click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5121"/>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
        <p:nvSpPr>
          <p:cNvPr id="3" name="矩形 2"/>
          <p:cNvSpPr/>
          <p:nvPr/>
        </p:nvSpPr>
        <p:spPr>
          <a:xfrm>
            <a:off x="522605" y="1472565"/>
            <a:ext cx="7425055" cy="3138170"/>
          </a:xfrm>
          <a:prstGeom prst="rect">
            <a:avLst/>
          </a:prstGeom>
        </p:spPr>
        <p:txBody>
          <a:bodyPr wrap="square">
            <a:spAutoFit/>
          </a:bodyPr>
          <a:lstStyle/>
          <a:p>
            <a:pPr indent="457200"/>
            <a:r>
              <a:rPr dirty="0" smtClean="0"/>
              <a:t>【</a:t>
            </a:r>
            <a:r>
              <a:rPr b="1" dirty="0" smtClean="0"/>
              <a:t>学习目标</a:t>
            </a:r>
            <a:r>
              <a:rPr dirty="0" smtClean="0"/>
              <a:t>】</a:t>
            </a:r>
            <a:endParaRPr dirty="0" smtClean="0"/>
          </a:p>
          <a:p>
            <a:pPr indent="457200"/>
            <a:r>
              <a:rPr dirty="0" smtClean="0"/>
              <a:t>1.了解本区旅游宏观环境特征；</a:t>
            </a:r>
            <a:endParaRPr dirty="0" smtClean="0"/>
          </a:p>
          <a:p>
            <a:pPr indent="457200"/>
            <a:r>
              <a:rPr dirty="0" smtClean="0"/>
              <a:t>2.了解本区旅游地理和特色旅游资源特征；</a:t>
            </a:r>
            <a:endParaRPr dirty="0" smtClean="0"/>
          </a:p>
          <a:p>
            <a:pPr indent="457200"/>
            <a:r>
              <a:rPr dirty="0" smtClean="0"/>
              <a:t>3.熟悉本区最重要的旅游景点概况；</a:t>
            </a:r>
            <a:endParaRPr dirty="0" smtClean="0"/>
          </a:p>
          <a:p>
            <a:pPr indent="457200"/>
            <a:r>
              <a:rPr dirty="0" smtClean="0"/>
              <a:t>4.掌握本区各地的主要旅游线路。</a:t>
            </a:r>
            <a:endParaRPr dirty="0" smtClean="0"/>
          </a:p>
          <a:p>
            <a:pPr indent="457200"/>
            <a:r>
              <a:rPr dirty="0" smtClean="0"/>
              <a:t>技能目标</a:t>
            </a:r>
            <a:endParaRPr dirty="0" smtClean="0"/>
          </a:p>
          <a:p>
            <a:pPr indent="457200"/>
            <a:r>
              <a:rPr dirty="0" smtClean="0"/>
              <a:t>1.能够掌握本区各地特色旅游资源；</a:t>
            </a:r>
            <a:endParaRPr dirty="0" smtClean="0"/>
          </a:p>
          <a:p>
            <a:pPr indent="457200"/>
            <a:r>
              <a:rPr dirty="0" smtClean="0"/>
              <a:t>2.能够进行本区旅游线路设计。</a:t>
            </a:r>
            <a:endParaRPr dirty="0" smtClean="0"/>
          </a:p>
          <a:p>
            <a:pPr indent="457200"/>
            <a:r>
              <a:rPr dirty="0" smtClean="0"/>
              <a:t>情感目标	</a:t>
            </a:r>
            <a:endParaRPr dirty="0" smtClean="0"/>
          </a:p>
          <a:p>
            <a:pPr indent="457200"/>
            <a:r>
              <a:rPr dirty="0" smtClean="0"/>
              <a:t>1.培养对港澳台同胞的情感；</a:t>
            </a:r>
            <a:endParaRPr dirty="0" smtClean="0"/>
          </a:p>
          <a:p>
            <a:pPr indent="457200"/>
            <a:r>
              <a:rPr dirty="0" smtClean="0"/>
              <a:t>2.增强祖国统一的民族自豪感。</a:t>
            </a:r>
            <a:endParaRPr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1840" y="1562735"/>
            <a:ext cx="7517130"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lgn="l"/>
            <a:r>
              <a:rPr lang="zh-CN" altLang="en-US" dirty="0" smtClean="0">
                <a:latin typeface="宋体" panose="02010600030101010101" pitchFamily="2" charset="-122"/>
                <a:cs typeface="宋体" panose="02010600030101010101" pitchFamily="2" charset="-122"/>
                <a:sym typeface="+mn-ea"/>
              </a:rPr>
              <a:t>2017年澳门国庆黄金周旅游数据陆续出炉。无论是入境旅客人数，还是零售消费、酒店入住率等均显示，澳门旅游业已摆脱了８月风灾的影响，呈现出积极增长的良好势头。</a:t>
            </a:r>
            <a:endParaRPr lang="zh-CN" altLang="en-US" dirty="0" smtClean="0">
              <a:latin typeface="宋体" panose="02010600030101010101" pitchFamily="2" charset="-122"/>
              <a:cs typeface="宋体" panose="02010600030101010101" pitchFamily="2" charset="-122"/>
              <a:sym typeface="+mn-ea"/>
            </a:endParaRPr>
          </a:p>
          <a:p>
            <a:pPr indent="457200" algn="l"/>
            <a:r>
              <a:rPr lang="zh-CN" altLang="en-US" dirty="0" smtClean="0">
                <a:latin typeface="宋体" panose="02010600030101010101" pitchFamily="2" charset="-122"/>
                <a:cs typeface="宋体" panose="02010600030101010101" pitchFamily="2" charset="-122"/>
                <a:sym typeface="+mn-ea"/>
              </a:rPr>
              <a:t>澳门特区政府旅游局的统计数据显示，１０月１日至８日，澳门入境旅客超过９２万人次，同比增长超过１１％。此次假期共接待近６９．７万人次的内地旅客，占赴澳门总旅客的７５．７％。前７天，内地旅客上升了９．６％，台湾地区及香港特区的旅客升幅分别为２０．１％及６．４％，国际旅客上升４５％。黄金周期间，澳门酒店平均入住率达９５％，比去年高了２．９个百分点。</a:t>
            </a:r>
            <a:endParaRPr lang="zh-CN" altLang="en-US" dirty="0" smtClean="0">
              <a:latin typeface="宋体" panose="02010600030101010101" pitchFamily="2" charset="-122"/>
              <a:cs typeface="宋体" panose="02010600030101010101" pitchFamily="2" charset="-122"/>
              <a:sym typeface="+mn-ea"/>
            </a:endParaRPr>
          </a:p>
          <a:p>
            <a:pPr indent="457200" algn="l"/>
            <a:r>
              <a:rPr lang="zh-CN" altLang="en-US" dirty="0" smtClean="0">
                <a:latin typeface="宋体" panose="02010600030101010101" pitchFamily="2" charset="-122"/>
                <a:cs typeface="宋体" panose="02010600030101010101" pitchFamily="2" charset="-122"/>
                <a:sym typeface="+mn-ea"/>
              </a:rPr>
              <a:t>澳门特区政府经济财政司通过对一千多家本地商铺的问卷调查获得的数据显示，黄金周期间，有５０％的受访商户表示其人流相对平时有所增加，平均增幅为２７％。４０％的受访商户表示其营业额相对平时有所增加，平均增幅为２７％。</a:t>
            </a:r>
            <a:endParaRPr lang="zh-CN" altLang="en-US" dirty="0" smtClean="0">
              <a:latin typeface="宋体" panose="02010600030101010101" pitchFamily="2" charset="-122"/>
              <a:cs typeface="宋体" panose="02010600030101010101" pitchFamily="2" charset="-122"/>
              <a:sym typeface="+mn-ea"/>
            </a:endParaRPr>
          </a:p>
          <a:p>
            <a:pPr indent="457200" algn="l"/>
            <a:r>
              <a:rPr lang="zh-CN" altLang="en-US" dirty="0" smtClean="0">
                <a:latin typeface="宋体" panose="02010600030101010101" pitchFamily="2" charset="-122"/>
                <a:cs typeface="宋体" panose="02010600030101010101" pitchFamily="2" charset="-122"/>
                <a:sym typeface="+mn-ea"/>
              </a:rPr>
              <a:t>事实上，早在黄金周伊始，已有外媒预测澳门旅游业在这个长达８天的“超级黄金周”中将有突出表现。而澳门当地媒体则用“需求强</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3122930" y="1355408"/>
            <a:ext cx="265303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任务三</a:t>
            </a:r>
            <a:r>
              <a:rPr lang="en-US" altLang="zh-CN" b="1" dirty="0" smtClean="0">
                <a:sym typeface="+mn-ea"/>
              </a:rPr>
              <a:t>   </a:t>
            </a:r>
            <a:r>
              <a:rPr lang="zh-CN" altLang="zh-CN" b="1" dirty="0" smtClean="0">
                <a:sym typeface="+mn-ea"/>
              </a:rPr>
              <a:t>澳门特别行政区</a:t>
            </a:r>
            <a:endParaRPr lang="zh-CN" altLang="zh-CN" b="1" dirty="0" smtClean="0">
              <a:sym typeface="+mn-ea"/>
            </a:endParaRPr>
          </a:p>
        </p:txBody>
      </p:sp>
      <p:sp>
        <p:nvSpPr>
          <p:cNvPr id="3" name="矩形 2"/>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1840" y="1562735"/>
            <a:ext cx="7517130" cy="175323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r>
              <a:rPr lang="zh-CN" altLang="en-US" dirty="0" smtClean="0">
                <a:latin typeface="宋体" panose="02010600030101010101" pitchFamily="2" charset="-122"/>
                <a:cs typeface="宋体" panose="02010600030101010101" pitchFamily="2" charset="-122"/>
                <a:sym typeface="+mn-ea"/>
              </a:rPr>
              <a:t>劲”“一房难求”“１０年来利润最丰厚”来形容这个黄金周的火爆。多家酒店预订网站显示，１０月１日至８日，澳门８成以上五星级酒店被订满。（资料来源：澳门咨讯）</a:t>
            </a:r>
            <a:endParaRPr lang="zh-CN" altLang="en-US" dirty="0" smtClean="0">
              <a:latin typeface="宋体" panose="02010600030101010101" pitchFamily="2" charset="-122"/>
              <a:cs typeface="宋体" panose="02010600030101010101" pitchFamily="2" charset="-122"/>
              <a:sym typeface="+mn-ea"/>
            </a:endParaRPr>
          </a:p>
          <a:p>
            <a:pPr indent="457200" algn="l"/>
            <a:r>
              <a:rPr lang="zh-CN" altLang="en-US" dirty="0" smtClean="0">
                <a:latin typeface="宋体" panose="02010600030101010101" pitchFamily="2" charset="-122"/>
                <a:cs typeface="宋体" panose="02010600030101010101" pitchFamily="2" charset="-122"/>
                <a:sym typeface="+mn-ea"/>
              </a:rPr>
              <a:t>思考：通过资料查询澳门8月风灾的情况，以及分析澳门十一黄金周收入未受影响的原因有哪些。</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3122930" y="1355408"/>
            <a:ext cx="265303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任务三</a:t>
            </a:r>
            <a:r>
              <a:rPr lang="en-US" altLang="zh-CN" b="1" dirty="0" smtClean="0">
                <a:sym typeface="+mn-ea"/>
              </a:rPr>
              <a:t>   </a:t>
            </a:r>
            <a:r>
              <a:rPr lang="zh-CN" altLang="zh-CN" b="1" dirty="0" smtClean="0">
                <a:sym typeface="+mn-ea"/>
              </a:rPr>
              <a:t>澳门特别行政区</a:t>
            </a:r>
            <a:endParaRPr lang="zh-CN" altLang="zh-CN" b="1" dirty="0" smtClean="0">
              <a:sym typeface="+mn-ea"/>
            </a:endParaRPr>
          </a:p>
        </p:txBody>
      </p:sp>
      <p:sp>
        <p:nvSpPr>
          <p:cNvPr id="3" name="矩形 2"/>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46425" y="1360488"/>
            <a:ext cx="259588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zh-CN" b="1" dirty="0" smtClean="0">
                <a:sym typeface="+mn-ea"/>
              </a:rPr>
              <a:t>澳门特别行政区</a:t>
            </a:r>
            <a:endParaRPr lang="zh-CN" altLang="zh-CN" b="1" dirty="0" smtClean="0">
              <a:sym typeface="+mn-ea"/>
            </a:endParaRPr>
          </a:p>
        </p:txBody>
      </p:sp>
      <p:sp>
        <p:nvSpPr>
          <p:cNvPr id="100" name="文本框 99"/>
          <p:cNvSpPr txBox="1"/>
          <p:nvPr/>
        </p:nvSpPr>
        <p:spPr>
          <a:xfrm>
            <a:off x="723900" y="1663065"/>
            <a:ext cx="7545070" cy="4523105"/>
          </a:xfrm>
          <a:prstGeom prst="rect">
            <a:avLst/>
          </a:prstGeom>
          <a:noFill/>
          <a:ln w="9525">
            <a:noFill/>
          </a:ln>
        </p:spPr>
        <p:txBody>
          <a:bodyPr wrap="square">
            <a:spAutoFit/>
          </a:bodyPr>
          <a:lstStyle/>
          <a:p>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zh-CN" dirty="0"/>
          </a:p>
          <a:p>
            <a:r>
              <a:rPr lang="zh-CN" altLang="en-US" dirty="0" smtClean="0">
                <a:latin typeface="宋体" panose="02010600030101010101" pitchFamily="2" charset="-122"/>
                <a:cs typeface="宋体" panose="02010600030101010101" pitchFamily="2" charset="-122"/>
              </a:rPr>
              <a:t>一、概况</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澳门特别行政区是中国领土的一部份，位于中国大陆东南沿海，地处珠江三角洲的西岸，毗邻广东省，与香港相距60公里，距离广州145公里。二、主要旅游景点</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（一）妈祖阁</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（二）大三巴牌坊</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（三）东望洋山</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（四）观音堂</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（五）黑沙踏浪</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三、特色旅游线路</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经典传统特色路线：四面佛—赛马会—双层跨海大桥—妈阁庙—金莲花广场—澳门观光塔—渔人码头—葡京赌场—威尼斯人酒店—大三巴牌坊。知识链接：</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澳门博彩业</a:t>
            </a:r>
            <a:endParaRPr lang="zh-CN" altLang="en-US" dirty="0" smtClean="0">
              <a:latin typeface="宋体" panose="02010600030101010101" pitchFamily="2" charset="-122"/>
              <a:cs typeface="宋体" panose="02010600030101010101" pitchFamily="2" charset="-122"/>
            </a:endParaRPr>
          </a:p>
          <a:p>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46425" y="1360488"/>
            <a:ext cx="259588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zh-CN" b="1" dirty="0" smtClean="0">
                <a:sym typeface="+mn-ea"/>
              </a:rPr>
              <a:t>澳门特别行政区</a:t>
            </a:r>
            <a:endParaRPr lang="zh-CN" altLang="zh-CN" b="1" dirty="0" smtClean="0">
              <a:sym typeface="+mn-ea"/>
            </a:endParaRPr>
          </a:p>
        </p:txBody>
      </p:sp>
      <p:sp>
        <p:nvSpPr>
          <p:cNvPr id="100" name="文本框 99"/>
          <p:cNvSpPr txBox="1"/>
          <p:nvPr/>
        </p:nvSpPr>
        <p:spPr>
          <a:xfrm>
            <a:off x="723900" y="1663065"/>
            <a:ext cx="7545070" cy="2030095"/>
          </a:xfrm>
          <a:prstGeom prst="rect">
            <a:avLst/>
          </a:prstGeom>
          <a:noFill/>
          <a:ln w="9525">
            <a:noFill/>
          </a:ln>
        </p:spPr>
        <p:txBody>
          <a:bodyPr wrap="square">
            <a:spAutoFit/>
          </a:bodyPr>
          <a:lstStyle/>
          <a:p>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zh-CN" dirty="0"/>
          </a:p>
          <a:p>
            <a:r>
              <a:rPr lang="zh-CN" altLang="en-US" dirty="0" smtClean="0">
                <a:latin typeface="宋体" panose="02010600030101010101" pitchFamily="2" charset="-122"/>
                <a:cs typeface="宋体" panose="02010600030101010101" pitchFamily="2" charset="-122"/>
              </a:rPr>
              <a:t>【同步职场】</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思考：</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1.谈谈旅游休闲产业的发展需要资源和设施支持外还需要哪些因素支持？</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2.分析澳门旅游休闲产业的国际化程度如何。</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〖任务实训〗</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澳门旅游资源调查实训表</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81748"/>
            <a:ext cx="184912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a:t>
            </a:r>
            <a:r>
              <a:rPr altLang="zh-CN" b="1" dirty="0" smtClean="0"/>
              <a:t> </a:t>
            </a:r>
            <a:r>
              <a:rPr lang="zh-CN" b="1" dirty="0" smtClean="0"/>
              <a:t>台湾地区</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829310" y="1543050"/>
            <a:ext cx="7609840" cy="479996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民宿是台湾民众非常喜爱的一种乡村旅游产品，台湾人岛内旅游中，约九成为散客旅游，而这部分人是民宿的主要客源。在台湾主要休闲农业区中，民宿与休闲农业已经形成了互促互动的良好发展势头，休闲农业发展较好的地区也往往是民宿比例较高的地区。 </a:t>
            </a:r>
            <a:endParaRPr lang="zh-CN" altLang="en-US" dirty="0" smtClean="0"/>
          </a:p>
          <a:p>
            <a:pPr algn="l"/>
            <a:r>
              <a:rPr lang="zh-CN" altLang="en-US" dirty="0" smtClean="0"/>
              <a:t>        台湾民宿兴起于上世纪80年代，经过多年发展和社会多方良性互动，已形成和当地的人文、自然景观和生态特色融合在一起的格局，本身成为乡村旅游文化的一部分。台湾民宿的主人，既有回乡创业的青年，也有退休在家的老人家，更有为了实现自己的人生理想而“换个活法”的建筑师、设计师、艺术家、教师等。他们或是怀着梦想与热情，或是带着人生感悟和生活态度，或是因为对土地和故乡文化的爱，回到故乡，打造自己的梦想田园，然后与住宿的客人分享这一种生活。或许正是因为不忘初心，使台湾民宿少了商业气息，而充满了艺术和人文格调。台湾民宿精致独特，主题丰富，形态各异，饱含着民宿主人的巧思妙想，带着地域特色的文化气息，散落在静谧安然的青山绿野间，潮起潮落的海岸沙滩旁，向游客传递着台湾人骨子里的浪漫情怀和脉脉温情。</a:t>
            </a:r>
            <a:endParaRPr lang="zh-CN" altLang="en-US" dirty="0" smtClean="0"/>
          </a:p>
          <a:p>
            <a:pPr algn="l"/>
            <a:r>
              <a:rPr lang="zh-CN" altLang="en-US" dirty="0" smtClean="0"/>
              <a:t>    </a:t>
            </a:r>
            <a:endParaRPr lang="zh-CN" altLang="en-US" dirty="0" smtClean="0"/>
          </a:p>
        </p:txBody>
      </p:sp>
      <p:sp>
        <p:nvSpPr>
          <p:cNvPr id="11" name="矩形 10"/>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06208"/>
            <a:ext cx="207772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a:t>
            </a:r>
            <a:r>
              <a:rPr altLang="zh-CN" b="1" dirty="0" smtClean="0"/>
              <a:t> </a:t>
            </a:r>
            <a:r>
              <a:rPr lang="zh-CN" b="1" dirty="0" smtClean="0">
                <a:sym typeface="+mn-ea"/>
              </a:rPr>
              <a:t>台湾地区</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1065530" y="1774825"/>
            <a:ext cx="7373620" cy="452310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sym typeface="+mn-ea"/>
              </a:rPr>
              <a:t>       </a:t>
            </a:r>
            <a:r>
              <a:rPr lang="zh-CN" altLang="en-US" dirty="0" smtClean="0">
                <a:sym typeface="+mn-ea"/>
              </a:rPr>
              <a:t>台湾民宿特色：干净+精致+个性。台湾民宿都非常干净、舒适，就算最偏远山区的民宿，其寝具、洗漱用具、卫浴设备也一点不马虎。较高品质的民宿“门脸”给客人了留下良好的第一印象。 </a:t>
            </a:r>
            <a:endParaRPr lang="zh-CN" altLang="en-US" dirty="0" smtClean="0">
              <a:sym typeface="+mn-ea"/>
            </a:endParaRPr>
          </a:p>
          <a:p>
            <a:pPr algn="l"/>
            <a:r>
              <a:rPr lang="zh-CN" altLang="en-US" dirty="0" smtClean="0">
                <a:sym typeface="+mn-ea"/>
              </a:rPr>
              <a:t>       台湾民宿发展思路：多样主题+创意美学。台湾民宿注重多样化发展，很多民宿融合了当地的自然人文环境要素，再加上创意和美学元素，打造成了颇具特色、不同主题的民宿产品。以地方特色来说，宜兰的民宿强调田园乡村主题，垦丁则以南洋异国休闲风为主，花东民宿强调原住民文化的奔放与山海相遇的激情，台北九份的民宿以矿山小镇怀旧为主题，澎湖民宿以离岛度假、水上娱乐为特色，苗栗县南庄乡的民宿则散发着浓郁的客家风情。以主人的旨趣来说，有田园乡村主题、人文艺术主题异国风情主题、原住民风情主题、家庭温馨主题、怀旧复古主题等等。民宿，也便成了主人个性的最佳秀场和吸引志趣相投之人的聚集地。</a:t>
            </a:r>
            <a:endParaRPr lang="zh-CN" altLang="en-US" dirty="0" smtClean="0">
              <a:sym typeface="+mn-ea"/>
            </a:endParaRPr>
          </a:p>
          <a:p>
            <a:pPr algn="l"/>
            <a:r>
              <a:rPr lang="zh-CN" altLang="en-US" dirty="0" smtClean="0">
                <a:sym typeface="+mn-ea"/>
              </a:rPr>
              <a:t>台湾民宿经营理念：宾至如归。台湾民宿主打“家”的概念，具有鲜明的特色。复古风、小清新风、后现代风……无论哪种类型的台湾民宿，都能带给游客居家的感觉。入住台湾民宿，晚上可以在露台上吃水果、</a:t>
            </a:r>
            <a:endParaRPr lang="zh-CN" altLang="en-US" dirty="0" smtClean="0">
              <a:sym typeface="+mn-ea"/>
            </a:endParaRPr>
          </a:p>
        </p:txBody>
      </p:sp>
      <p:sp>
        <p:nvSpPr>
          <p:cNvPr id="11" name="矩形 10"/>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67778"/>
            <a:ext cx="207772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a:t>
            </a:r>
            <a:r>
              <a:rPr altLang="zh-CN" b="1" dirty="0" smtClean="0"/>
              <a:t> </a:t>
            </a:r>
            <a:r>
              <a:rPr lang="zh-CN" b="1" dirty="0" smtClean="0">
                <a:sym typeface="+mn-ea"/>
              </a:rPr>
              <a:t>台湾地区</a:t>
            </a:r>
            <a:endParaRPr lang="zh-CN" b="1" dirty="0" smtClean="0"/>
          </a:p>
          <a:p>
            <a:pPr algn="l" eaLnBrk="0" hangingPunct="0"/>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1065530" y="1774825"/>
            <a:ext cx="7373620" cy="3415030"/>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sym typeface="+mn-ea"/>
              </a:rPr>
              <a:t> </a:t>
            </a:r>
            <a:r>
              <a:rPr lang="zh-CN" altLang="en-US" dirty="0" smtClean="0">
                <a:sym typeface="+mn-ea"/>
              </a:rPr>
              <a:t>看星星，早上有老板娘亲手准备的精美早餐，就如同在家中一样亲切。台湾民宿经营者一般都亲自接待客人，与客人互动。在客人入住前一天，民宿主人就要提醒他们安排好出发时间，如果预定报到时间客人没到，他们也要打电话询问情况，是否需要派去接等服务。待客人办理完住宿手续后，他们会和客人聊家常，介绍自己家的布局设计，当地的山水风光和风土人情，并解答客人的行程路线安排疑问等。（资料来源：奔田网）</a:t>
            </a:r>
            <a:endParaRPr lang="zh-CN" altLang="en-US" dirty="0" smtClean="0">
              <a:sym typeface="+mn-ea"/>
            </a:endParaRPr>
          </a:p>
          <a:p>
            <a:pPr algn="l"/>
            <a:r>
              <a:rPr lang="zh-CN" altLang="en-US" dirty="0" smtClean="0">
                <a:sym typeface="+mn-ea"/>
              </a:rPr>
              <a:t>思考：</a:t>
            </a:r>
            <a:endParaRPr lang="zh-CN" altLang="en-US" dirty="0" smtClean="0">
              <a:sym typeface="+mn-ea"/>
            </a:endParaRPr>
          </a:p>
          <a:p>
            <a:pPr algn="l"/>
            <a:r>
              <a:rPr lang="zh-CN" altLang="en-US" dirty="0" smtClean="0">
                <a:sym typeface="+mn-ea"/>
              </a:rPr>
              <a:t>1.为什么台湾的民宿有这么多的创新和创意的融入？</a:t>
            </a:r>
            <a:endParaRPr lang="zh-CN" altLang="en-US" dirty="0" smtClean="0">
              <a:sym typeface="+mn-ea"/>
            </a:endParaRPr>
          </a:p>
          <a:p>
            <a:pPr algn="l"/>
            <a:r>
              <a:rPr lang="zh-CN" altLang="en-US" dirty="0" smtClean="0">
                <a:sym typeface="+mn-ea"/>
              </a:rPr>
              <a:t>2.在民宿发展过程中，如何从市场的竞争当中既立于不败之地又能够保留乡村文化美学的部分。</a:t>
            </a:r>
            <a:endParaRPr lang="zh-CN" altLang="en-US" dirty="0" smtClean="0">
              <a:sym typeface="+mn-ea"/>
            </a:endParaRPr>
          </a:p>
        </p:txBody>
      </p:sp>
      <p:sp>
        <p:nvSpPr>
          <p:cNvPr id="11" name="矩形 10"/>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75000" y="1293813"/>
            <a:ext cx="219202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台湾地区</a:t>
            </a:r>
            <a:r>
              <a:rPr altLang="zh-CN" b="1" dirty="0" smtClean="0"/>
              <a:t> </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806450" y="1662430"/>
            <a:ext cx="7531735" cy="4799965"/>
          </a:xfrm>
          <a:prstGeom prst="rect">
            <a:avLst/>
          </a:prstGeom>
          <a:noFill/>
          <a:ln w="9525">
            <a:noFill/>
          </a:ln>
        </p:spPr>
        <p:txBody>
          <a:bodyPr wrap="square">
            <a:spAutoFit/>
          </a:bodyPr>
          <a:p>
            <a:r>
              <a:rPr lang="en-US" altLang="zh-CN" b="1" dirty="0" smtClean="0"/>
              <a:t>[</a:t>
            </a:r>
            <a:r>
              <a:rPr lang="zh-CN" altLang="zh-CN" b="1" dirty="0" smtClean="0"/>
              <a:t>任务学习</a:t>
            </a:r>
            <a:r>
              <a:rPr lang="en-US" altLang="zh-CN" b="1" dirty="0" smtClean="0"/>
              <a:t>]</a:t>
            </a:r>
            <a:endParaRPr lang="en-US" altLang="zh-CN" b="1" dirty="0" smtClean="0"/>
          </a:p>
          <a:p>
            <a:pPr algn="l"/>
            <a:r>
              <a:rPr lang="zh-CN" altLang="en-US" dirty="0" smtClean="0"/>
              <a:t>一、概况</a:t>
            </a:r>
            <a:endParaRPr lang="zh-CN" altLang="en-US" dirty="0" smtClean="0"/>
          </a:p>
          <a:p>
            <a:pPr algn="l"/>
            <a:r>
              <a:rPr lang="zh-CN" altLang="en-US" dirty="0" smtClean="0"/>
              <a:t>全省位于祖国大陆架的东南缘。地处东经124°34′30″（宜兰县赤尾屿东端）至119°11′03″（澎湖县望安乡花屿西端），北纬21°45′25″（屏东县恒春镇七星岩南端）至25°56′30″（宜兰县黄尾屿北端）之间。</a:t>
            </a:r>
            <a:endParaRPr lang="zh-CN" altLang="en-US" dirty="0" smtClean="0"/>
          </a:p>
          <a:p>
            <a:pPr algn="l"/>
            <a:r>
              <a:rPr lang="zh-CN" altLang="en-US" dirty="0" smtClean="0"/>
              <a:t>二、主要旅游景点</a:t>
            </a:r>
            <a:endParaRPr lang="zh-CN" altLang="en-US" dirty="0" smtClean="0"/>
          </a:p>
          <a:p>
            <a:pPr algn="l"/>
            <a:r>
              <a:rPr lang="zh-CN" altLang="en-US" dirty="0" smtClean="0"/>
              <a:t>（一）阳明山国家公园</a:t>
            </a:r>
            <a:endParaRPr lang="zh-CN" altLang="en-US" dirty="0" smtClean="0"/>
          </a:p>
          <a:p>
            <a:pPr algn="l"/>
            <a:r>
              <a:rPr lang="zh-CN" altLang="en-US" dirty="0" smtClean="0"/>
              <a:t>（二）野柳风景区</a:t>
            </a:r>
            <a:endParaRPr lang="zh-CN" altLang="en-US" dirty="0" smtClean="0"/>
          </a:p>
          <a:p>
            <a:pPr algn="l"/>
            <a:r>
              <a:rPr lang="zh-CN" altLang="en-US" dirty="0" smtClean="0"/>
              <a:t>（三）龙山寺</a:t>
            </a:r>
            <a:endParaRPr lang="zh-CN" altLang="en-US" dirty="0" smtClean="0"/>
          </a:p>
          <a:p>
            <a:pPr algn="l"/>
            <a:r>
              <a:rPr lang="zh-CN" altLang="en-US" dirty="0" smtClean="0"/>
              <a:t>（四）日月潭</a:t>
            </a:r>
            <a:endParaRPr lang="zh-CN" altLang="en-US" dirty="0" smtClean="0"/>
          </a:p>
          <a:p>
            <a:pPr algn="l"/>
            <a:r>
              <a:rPr lang="zh-CN" altLang="en-US" dirty="0" smtClean="0"/>
              <a:t>（五）阿里山</a:t>
            </a:r>
            <a:endParaRPr lang="zh-CN" altLang="en-US" dirty="0" smtClean="0"/>
          </a:p>
          <a:p>
            <a:pPr algn="l"/>
            <a:r>
              <a:rPr lang="zh-CN" altLang="en-US" dirty="0" smtClean="0"/>
              <a:t>（六）澎湖渔火</a:t>
            </a:r>
            <a:endParaRPr lang="zh-CN" altLang="en-US" dirty="0" smtClean="0"/>
          </a:p>
          <a:p>
            <a:pPr algn="l"/>
            <a:r>
              <a:rPr lang="zh-CN" altLang="en-US" dirty="0" smtClean="0"/>
              <a:t>三、特色旅游线路</a:t>
            </a:r>
            <a:endParaRPr lang="zh-CN" altLang="en-US" dirty="0" smtClean="0"/>
          </a:p>
          <a:p>
            <a:pPr algn="l"/>
            <a:r>
              <a:rPr lang="zh-CN" altLang="en-US" dirty="0" smtClean="0"/>
              <a:t>经典环岛游：故宫博物院—101大楼观景台—孙中山纪念馆—日月潭—阿里山—西子湾—三仙台—太鲁阁峡谷风景区。</a:t>
            </a:r>
            <a:endParaRPr lang="zh-CN" altLang="en-US" dirty="0" smtClean="0"/>
          </a:p>
          <a:p>
            <a:pPr algn="l"/>
            <a:r>
              <a:rPr lang="zh-CN" altLang="en-US" dirty="0" smtClean="0"/>
              <a:t>知识链接：高山族</a:t>
            </a:r>
            <a:endParaRPr lang="zh-CN" altLang="en-US" dirty="0" smtClean="0"/>
          </a:p>
          <a:p>
            <a:pPr algn="l"/>
            <a:endParaRPr lang="zh-CN" altLang="en-US" dirty="0" smtClean="0"/>
          </a:p>
        </p:txBody>
      </p:sp>
      <p:sp>
        <p:nvSpPr>
          <p:cNvPr id="11" name="矩形 10"/>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50870" y="1354773"/>
            <a:ext cx="242062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台湾地区</a:t>
            </a:r>
            <a:r>
              <a:rPr altLang="zh-CN" b="1" dirty="0" smtClean="0"/>
              <a:t>       </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02970" y="1636395"/>
            <a:ext cx="7536180" cy="2030095"/>
          </a:xfrm>
          <a:prstGeom prst="rect">
            <a:avLst/>
          </a:prstGeom>
          <a:noFill/>
          <a:ln w="9525">
            <a:noFill/>
          </a:ln>
        </p:spPr>
        <p:txBody>
          <a:bodyPr wrap="square">
            <a:spAutoFit/>
          </a:bodyPr>
          <a:p>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en-US" dirty="0" smtClean="0"/>
          </a:p>
          <a:p>
            <a:pPr algn="l"/>
            <a:r>
              <a:rPr lang="zh-CN" altLang="en-US" dirty="0" smtClean="0">
                <a:sym typeface="+mn-ea"/>
              </a:rPr>
              <a:t>【同步职场】</a:t>
            </a:r>
            <a:endParaRPr lang="zh-CN" altLang="en-US" dirty="0" smtClean="0"/>
          </a:p>
          <a:p>
            <a:pPr algn="l"/>
            <a:r>
              <a:rPr lang="zh-CN" altLang="en-US" dirty="0" smtClean="0">
                <a:sym typeface="+mn-ea"/>
              </a:rPr>
              <a:t> 思考：</a:t>
            </a:r>
            <a:endParaRPr lang="zh-CN" altLang="en-US" dirty="0" smtClean="0"/>
          </a:p>
          <a:p>
            <a:pPr algn="l"/>
            <a:r>
              <a:rPr lang="zh-CN" altLang="en-US" dirty="0" smtClean="0">
                <a:sym typeface="+mn-ea"/>
              </a:rPr>
              <a:t>1.乡村旅游属于那种类型的旅游？</a:t>
            </a:r>
            <a:endParaRPr lang="zh-CN" altLang="en-US" dirty="0" smtClean="0"/>
          </a:p>
          <a:p>
            <a:pPr algn="l"/>
            <a:r>
              <a:rPr lang="zh-CN" altLang="en-US" dirty="0" smtClean="0">
                <a:sym typeface="+mn-ea"/>
              </a:rPr>
              <a:t>2.发展大陆的乡村旅游，需要借鉴台湾地区哪些成功经验？</a:t>
            </a:r>
            <a:endParaRPr lang="zh-CN" altLang="en-US" dirty="0" smtClean="0"/>
          </a:p>
          <a:p>
            <a:pPr algn="l"/>
            <a:r>
              <a:rPr lang="zh-CN" altLang="en-US" dirty="0" smtClean="0">
                <a:sym typeface="+mn-ea"/>
              </a:rPr>
              <a:t>〖任务实训〗</a:t>
            </a:r>
            <a:endParaRPr lang="zh-CN" altLang="en-US" dirty="0" smtClean="0"/>
          </a:p>
          <a:p>
            <a:pPr algn="l"/>
            <a:r>
              <a:rPr lang="zh-CN" altLang="en-US" dirty="0" smtClean="0">
                <a:sym typeface="+mn-ea"/>
              </a:rPr>
              <a:t>台湾8日游旅游线路设计实训表</a:t>
            </a:r>
            <a:endParaRPr lang="zh-CN" altLang="en-US" dirty="0" smtClean="0"/>
          </a:p>
        </p:txBody>
      </p:sp>
      <p:sp>
        <p:nvSpPr>
          <p:cNvPr id="11" name="矩形 10"/>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50870" y="1354773"/>
            <a:ext cx="46863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     </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02970" y="1636395"/>
            <a:ext cx="7536180" cy="3415030"/>
          </a:xfrm>
          <a:prstGeom prst="rect">
            <a:avLst/>
          </a:prstGeom>
          <a:noFill/>
          <a:ln w="9525">
            <a:noFill/>
          </a:ln>
        </p:spPr>
        <p:txBody>
          <a:bodyPr wrap="square">
            <a:spAutoFit/>
          </a:bodyPr>
          <a:p>
            <a:pPr algn="ctr"/>
            <a:r>
              <a:rPr altLang="zh-CN" b="1" dirty="0" smtClean="0">
                <a:sym typeface="+mn-ea"/>
              </a:rPr>
              <a:t>【项目小结】</a:t>
            </a:r>
            <a:endParaRPr altLang="zh-CN" b="1" dirty="0" smtClean="0">
              <a:sym typeface="+mn-ea"/>
            </a:endParaRPr>
          </a:p>
          <a:p>
            <a:r>
              <a:rPr altLang="zh-CN" b="1" dirty="0" smtClean="0">
                <a:sym typeface="+mn-ea"/>
              </a:rPr>
              <a:t>        本区包括港澳台地区，拥有众多的岛屿和半岛，气候长夏无冬、降水丰沛、生物资源丰富多样，便利的交通，中西交融的历史文化，发达的现代经济，密集的人口城镇等人文地理环境，既是旅游资源开发的基础，又是社会文化景观的组成部分。台湾省的自然风光特色鲜明，港澳地区以中西文化等人文景观占绝对优势。 </a:t>
            </a:r>
            <a:endParaRPr altLang="zh-CN" b="1" dirty="0" smtClean="0">
              <a:sym typeface="+mn-ea"/>
            </a:endParaRPr>
          </a:p>
          <a:p>
            <a:r>
              <a:rPr altLang="zh-CN" b="1" dirty="0" smtClean="0">
                <a:sym typeface="+mn-ea"/>
              </a:rPr>
              <a:t>香港、澳门和台湾的旅游资源各具特色。香港澳门是中华人民共和国的两个特别行政区，香港位于珠江口东侧，背靠中国大陆，免税港口是亚洲和世界的航道要冲；澳门地处珠江三角洲西岸，毗临广东省，与香港相距60公里，与广州相距145公里，港珠澳大桥将三地紧紧相连。台湾是中国第一大岛，位于祖国东南沿海大陆架上，是西太平洋航道的中心，是联通中国及太平洋各国家的重要交通枢纽。</a:t>
            </a:r>
            <a:endParaRPr altLang="zh-CN" b="1" dirty="0" smtClean="0">
              <a:sym typeface="+mn-ea"/>
            </a:endParaRPr>
          </a:p>
        </p:txBody>
      </p:sp>
      <p:sp>
        <p:nvSpPr>
          <p:cNvPr id="11" name="矩形 10"/>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59125" y="1260158"/>
            <a:ext cx="2825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t>本区旅游资源概述</a:t>
            </a:r>
            <a:endParaRPr lang="zh-CN" altLang="zh-CN" b="1" dirty="0" smtClean="0"/>
          </a:p>
        </p:txBody>
      </p:sp>
      <p:sp>
        <p:nvSpPr>
          <p:cNvPr id="100" name="文本框 99"/>
          <p:cNvSpPr txBox="1"/>
          <p:nvPr/>
        </p:nvSpPr>
        <p:spPr>
          <a:xfrm>
            <a:off x="791845" y="1628775"/>
            <a:ext cx="7660640" cy="479996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l"/>
            <a:r>
              <a:rPr lang="en-US" altLang="zh-CN" b="1" dirty="0" smtClean="0"/>
              <a:t>       香港迪士尼乐园度假区向媒体透露，港珠澳大桥通车后，大桥香港口岸将开设B5巴士专线直达乐园，让珠海等粤西地区游客入园游玩更便捷。珠海游客到达香港口岸人工岛过关后，可乘坐B5巴士专线，无需转车，约25分钟车程即可直达迪士尼乐园。B5巴士专线每天8时-11时、20时-22时繁忙时段开行，约15-20分钟一班。</a:t>
            </a:r>
            <a:endParaRPr lang="en-US" altLang="zh-CN" b="1" dirty="0" smtClean="0"/>
          </a:p>
          <a:p>
            <a:pPr algn="l"/>
            <a:r>
              <a:rPr lang="en-US" altLang="zh-CN" b="1" dirty="0" smtClean="0"/>
              <a:t>随着香港迪士尼开展新的扩建及发展计划，不断有新的游玩项目，包括新落成的“魔海奇缘凯旋庆典”，首个以迪士尼·皮克斯动画为主题的全新夏日娱乐项目“皮克斯水花大街派对”等的陆续上线。香港迪士尼乐园2005年开园，至2017财年末累计接待游客7000万人。其中2017财年，入场人次620万，同比增长3%；收入51亿港元，同比增长8%；为香港经济带来83亿港元增加值，相当于地区生产总值的0.33%。香港迪士尼乐园度假区对游园游客的书面抽样调查显示，去年10月至今，珠海入园游客同比增长约一成。（资料来源：凤凰网）</a:t>
            </a:r>
            <a:endParaRPr lang="en-US" altLang="zh-CN" b="1" dirty="0" smtClean="0"/>
          </a:p>
          <a:p>
            <a:pPr algn="l"/>
            <a:r>
              <a:rPr lang="en-US" altLang="zh-CN" b="1" dirty="0" smtClean="0"/>
              <a:t>思考：</a:t>
            </a:r>
            <a:endParaRPr lang="en-US" altLang="zh-CN" b="1" dirty="0" smtClean="0"/>
          </a:p>
          <a:p>
            <a:pPr algn="l"/>
            <a:r>
              <a:rPr lang="en-US" altLang="zh-CN" b="1" dirty="0" smtClean="0"/>
              <a:t>1.港珠澳大桥的建成通车对于香港旅游业的意义？</a:t>
            </a:r>
            <a:endParaRPr lang="en-US" altLang="zh-CN" b="1" dirty="0" smtClean="0"/>
          </a:p>
          <a:p>
            <a:pPr algn="l"/>
            <a:r>
              <a:rPr lang="en-US" altLang="zh-CN" b="1" dirty="0" smtClean="0"/>
              <a:t>2.与上海迪斯尼相比，香港迪斯尼在吸引大陆游客方面有哪些优势和劣势。</a:t>
            </a:r>
            <a:endParaRPr lang="en-US" altLang="zh-CN" b="1" dirty="0" smtClean="0"/>
          </a:p>
        </p:txBody>
      </p:sp>
      <p:sp>
        <p:nvSpPr>
          <p:cNvPr id="2" name="矩形 1"/>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4799965"/>
          </a:xfrm>
          <a:prstGeom prst="rect">
            <a:avLst/>
          </a:prstGeom>
          <a:noFill/>
          <a:ln w="9525">
            <a:noFill/>
          </a:ln>
        </p:spPr>
        <p:txBody>
          <a:bodyPr wrap="square">
            <a:spAutoFit/>
          </a:bodyPr>
          <a:p>
            <a:r>
              <a:rPr altLang="zh-CN" b="1" dirty="0" smtClean="0"/>
              <a:t>【同步练习】</a:t>
            </a:r>
            <a:endParaRPr altLang="zh-CN" b="1" dirty="0" smtClean="0"/>
          </a:p>
          <a:p>
            <a:r>
              <a:rPr altLang="zh-CN" b="1" dirty="0" smtClean="0"/>
              <a:t>一、填空题</a:t>
            </a:r>
            <a:endParaRPr altLang="zh-CN" b="1" dirty="0" smtClean="0"/>
          </a:p>
          <a:p>
            <a:r>
              <a:rPr altLang="zh-CN" b="1" dirty="0" smtClean="0"/>
              <a:t>1、蕈状岩是              的景观。</a:t>
            </a:r>
            <a:endParaRPr altLang="zh-CN" b="1" dirty="0" smtClean="0"/>
          </a:p>
          <a:p>
            <a:r>
              <a:rPr altLang="zh-CN" b="1" dirty="0" smtClean="0"/>
              <a:t>2、需申请方可进入阳明山的三个生态保护区是          、          、          。</a:t>
            </a:r>
            <a:endParaRPr altLang="zh-CN" b="1" dirty="0" smtClean="0"/>
          </a:p>
          <a:p>
            <a:r>
              <a:rPr altLang="zh-CN" b="1" dirty="0" smtClean="0"/>
              <a:t>3、          、          、          是阿里山的三大奇观。</a:t>
            </a:r>
            <a:endParaRPr altLang="zh-CN" b="1" dirty="0" smtClean="0"/>
          </a:p>
          <a:p>
            <a:r>
              <a:rPr altLang="zh-CN" b="1" dirty="0" smtClean="0"/>
              <a:t>4、澳门包括              、               两个离岛。</a:t>
            </a:r>
            <a:endParaRPr altLang="zh-CN" b="1" dirty="0" smtClean="0"/>
          </a:p>
          <a:p>
            <a:r>
              <a:rPr altLang="zh-CN" b="1" dirty="0" smtClean="0"/>
              <a:t>5、香港宝莲禅寺里有全球最大的青铜佛像天坛大佛等。</a:t>
            </a:r>
            <a:endParaRPr altLang="zh-CN" b="1" dirty="0" smtClean="0"/>
          </a:p>
          <a:p>
            <a:r>
              <a:rPr altLang="zh-CN" b="1" dirty="0" smtClean="0"/>
              <a:t>二、选择题</a:t>
            </a:r>
            <a:endParaRPr altLang="zh-CN" b="1" dirty="0" smtClean="0"/>
          </a:p>
          <a:p>
            <a:r>
              <a:rPr altLang="zh-CN" b="1" dirty="0" smtClean="0"/>
              <a:t>1.澳门曾是(     )的殖民地。</a:t>
            </a:r>
            <a:endParaRPr altLang="zh-CN" b="1" dirty="0" smtClean="0"/>
          </a:p>
          <a:p>
            <a:r>
              <a:rPr altLang="zh-CN" b="1" dirty="0" smtClean="0"/>
              <a:t>A.西班牙                      B.英国</a:t>
            </a:r>
            <a:endParaRPr altLang="zh-CN" b="1" dirty="0" smtClean="0"/>
          </a:p>
          <a:p>
            <a:r>
              <a:rPr altLang="zh-CN" b="1" dirty="0" smtClean="0"/>
              <a:t>C.葡萄牙                      D.意大利</a:t>
            </a:r>
            <a:endParaRPr altLang="zh-CN" b="1" dirty="0" smtClean="0"/>
          </a:p>
          <a:p>
            <a:r>
              <a:rPr altLang="zh-CN" b="1" dirty="0" smtClean="0"/>
              <a:t>2、台湾最理想的避暑胜地是（    ）。</a:t>
            </a:r>
            <a:endParaRPr altLang="zh-CN" b="1" dirty="0" smtClean="0"/>
          </a:p>
          <a:p>
            <a:r>
              <a:rPr altLang="zh-CN" b="1" dirty="0" smtClean="0"/>
              <a:t>A.澎湖                         B.阳明山</a:t>
            </a:r>
            <a:endParaRPr altLang="zh-CN" b="1" dirty="0" smtClean="0"/>
          </a:p>
          <a:p>
            <a:r>
              <a:rPr altLang="zh-CN" b="1" dirty="0" smtClean="0"/>
              <a:t>C.日月潭                       D.阿里山</a:t>
            </a:r>
            <a:endParaRPr altLang="zh-CN" b="1" dirty="0" smtClean="0"/>
          </a:p>
          <a:p>
            <a:r>
              <a:rPr altLang="zh-CN" b="1" dirty="0" smtClean="0"/>
              <a:t>3、香港迪斯尼乐园位于（    ）。</a:t>
            </a:r>
            <a:endParaRPr altLang="zh-CN" b="1" dirty="0" smtClean="0"/>
          </a:p>
          <a:p>
            <a:r>
              <a:rPr altLang="zh-CN" b="1" dirty="0" smtClean="0"/>
              <a:t>A.浅水湾                       B.太平山</a:t>
            </a:r>
            <a:endParaRPr altLang="zh-CN" b="1" dirty="0" smtClean="0"/>
          </a:p>
          <a:p>
            <a:r>
              <a:rPr altLang="zh-CN" b="1" dirty="0" smtClean="0"/>
              <a:t>C.大屿山                       D.深水湾</a:t>
            </a:r>
            <a:endParaRPr altLang="zh-CN" b="1" dirty="0" smtClean="0"/>
          </a:p>
        </p:txBody>
      </p:sp>
      <p:sp>
        <p:nvSpPr>
          <p:cNvPr id="11" name="矩形 10"/>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3692525"/>
          </a:xfrm>
          <a:prstGeom prst="rect">
            <a:avLst/>
          </a:prstGeom>
          <a:noFill/>
          <a:ln w="9525">
            <a:noFill/>
          </a:ln>
        </p:spPr>
        <p:txBody>
          <a:bodyPr wrap="square">
            <a:spAutoFit/>
          </a:bodyPr>
          <a:p>
            <a:r>
              <a:rPr altLang="zh-CN" b="1" dirty="0" smtClean="0">
                <a:sym typeface="+mn-ea"/>
              </a:rPr>
              <a:t>4、澳门的官方语言除了葡文还有（    ）。</a:t>
            </a:r>
            <a:endParaRPr altLang="zh-CN" b="1" dirty="0" smtClean="0">
              <a:sym typeface="+mn-ea"/>
            </a:endParaRPr>
          </a:p>
          <a:p>
            <a:r>
              <a:rPr altLang="zh-CN" b="1" dirty="0" smtClean="0">
                <a:sym typeface="+mn-ea"/>
              </a:rPr>
              <a:t>A.法文                    B.英文</a:t>
            </a:r>
            <a:endParaRPr altLang="zh-CN" b="1" dirty="0" smtClean="0">
              <a:sym typeface="+mn-ea"/>
            </a:endParaRPr>
          </a:p>
          <a:p>
            <a:r>
              <a:rPr altLang="zh-CN" b="1" dirty="0" smtClean="0">
                <a:sym typeface="+mn-ea"/>
              </a:rPr>
              <a:t>C.中文                       D.粤语</a:t>
            </a:r>
            <a:endParaRPr altLang="zh-CN" b="1" dirty="0" smtClean="0">
              <a:sym typeface="+mn-ea"/>
            </a:endParaRPr>
          </a:p>
          <a:p>
            <a:r>
              <a:rPr altLang="zh-CN" b="1" dirty="0" smtClean="0">
                <a:sym typeface="+mn-ea"/>
              </a:rPr>
              <a:t>5、下列景点属于台湾地区的是（    ）。</a:t>
            </a:r>
            <a:endParaRPr altLang="zh-CN" b="1" dirty="0" smtClean="0">
              <a:sym typeface="+mn-ea"/>
            </a:endParaRPr>
          </a:p>
          <a:p>
            <a:r>
              <a:rPr altLang="zh-CN" b="1" dirty="0" smtClean="0">
                <a:sym typeface="+mn-ea"/>
              </a:rPr>
              <a:t>A.龙山寺                      B.宝莲禅寺</a:t>
            </a:r>
            <a:endParaRPr altLang="zh-CN" b="1" dirty="0" smtClean="0">
              <a:sym typeface="+mn-ea"/>
            </a:endParaRPr>
          </a:p>
          <a:p>
            <a:r>
              <a:rPr altLang="zh-CN" b="1" dirty="0" smtClean="0">
                <a:sym typeface="+mn-ea"/>
              </a:rPr>
              <a:t>C.黑沙踏浪                    D.观音堂</a:t>
            </a:r>
            <a:endParaRPr altLang="zh-CN" b="1" dirty="0" smtClean="0">
              <a:sym typeface="+mn-ea"/>
            </a:endParaRPr>
          </a:p>
          <a:p>
            <a:r>
              <a:rPr altLang="zh-CN" b="1" dirty="0" smtClean="0">
                <a:sym typeface="+mn-ea"/>
              </a:rPr>
              <a:t>三、判断题</a:t>
            </a:r>
            <a:endParaRPr altLang="zh-CN" b="1" dirty="0" smtClean="0">
              <a:sym typeface="+mn-ea"/>
            </a:endParaRPr>
          </a:p>
          <a:p>
            <a:r>
              <a:rPr altLang="zh-CN" b="1" dirty="0" smtClean="0">
                <a:sym typeface="+mn-ea"/>
              </a:rPr>
              <a:t>1、日月潭是台湾最大的天然湖泊。</a:t>
            </a:r>
            <a:endParaRPr altLang="zh-CN" b="1" dirty="0" smtClean="0">
              <a:sym typeface="+mn-ea"/>
            </a:endParaRPr>
          </a:p>
          <a:p>
            <a:r>
              <a:rPr altLang="zh-CN" b="1" dirty="0" smtClean="0">
                <a:sym typeface="+mn-ea"/>
              </a:rPr>
              <a:t>2、澳门于1995年回归祖国。</a:t>
            </a:r>
            <a:endParaRPr altLang="zh-CN" b="1" dirty="0" smtClean="0">
              <a:sym typeface="+mn-ea"/>
            </a:endParaRPr>
          </a:p>
          <a:p>
            <a:r>
              <a:rPr altLang="zh-CN" b="1" dirty="0" smtClean="0">
                <a:sym typeface="+mn-ea"/>
              </a:rPr>
              <a:t>3、台湾地区属于温带海洋气候。</a:t>
            </a:r>
            <a:endParaRPr altLang="zh-CN" b="1" dirty="0" smtClean="0">
              <a:sym typeface="+mn-ea"/>
            </a:endParaRPr>
          </a:p>
          <a:p>
            <a:r>
              <a:rPr altLang="zh-CN" b="1" dirty="0" smtClean="0">
                <a:sym typeface="+mn-ea"/>
              </a:rPr>
              <a:t>4、“澎湖渔火”是台湾八景之一。</a:t>
            </a:r>
            <a:endParaRPr altLang="zh-CN" b="1" dirty="0" smtClean="0">
              <a:sym typeface="+mn-ea"/>
            </a:endParaRPr>
          </a:p>
          <a:p>
            <a:r>
              <a:rPr altLang="zh-CN" b="1" dirty="0" smtClean="0">
                <a:sym typeface="+mn-ea"/>
              </a:rPr>
              <a:t>5、香港由香港岛、新界和九龙3部分组成。</a:t>
            </a:r>
            <a:endParaRPr altLang="zh-CN" b="1" dirty="0" smtClean="0">
              <a:sym typeface="+mn-ea"/>
            </a:endParaRPr>
          </a:p>
          <a:p>
            <a:endParaRPr altLang="zh-CN" b="1" dirty="0" smtClean="0">
              <a:sym typeface="+mn-ea"/>
            </a:endParaRPr>
          </a:p>
        </p:txBody>
      </p:sp>
      <p:sp>
        <p:nvSpPr>
          <p:cNvPr id="11" name="矩形 10"/>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276860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eaLnBrk="0" hangingPunct="0"/>
            <a:endParaRPr lang="zh-CN" altLang="en-US" b="1" dirty="0"/>
          </a:p>
        </p:txBody>
      </p:sp>
      <p:sp>
        <p:nvSpPr>
          <p:cNvPr id="100" name="文本框 99"/>
          <p:cNvSpPr txBox="1"/>
          <p:nvPr/>
        </p:nvSpPr>
        <p:spPr>
          <a:xfrm>
            <a:off x="679450" y="1645285"/>
            <a:ext cx="7628255" cy="479996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本区包括台湾省、香港和澳门特别行政区。地处我国热带、亚热带的东南海滨地带，岛屿、半岛众多，海岸线较长，气候终年温暖湿润，区位优势突出，交通便利，经济文化发达，旅游资源丰富而独具特色，现代旅游观光业发展十分迅速，已成为国际性的旅游热点地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一、本区旅游环境特征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1．地理位置优越，岛屿众多，山地丘陵偏多</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2．亚热带-热带海洋性季风气候宜人，生物物种丰富多样</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3．世界上人口、城市最密集的地区之一</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4.便利的交通，真正的四通八达</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二、本区旅游资源特征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1．高新产业技术密集</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2.中外多元文化交融</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三、旅游业发展现状</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香</a:t>
            </a:r>
            <a:r>
              <a:rPr lang="zh-CN" altLang="en-US" dirty="0" smtClean="0">
                <a:latin typeface="宋体" panose="02010600030101010101" pitchFamily="2" charset="-122"/>
                <a:cs typeface="宋体" panose="02010600030101010101" pitchFamily="2" charset="-122"/>
              </a:rPr>
              <a:t>港是国际金融、信息、旅游、购物中心，被誉为“东方之珠”、“动感之都”。</a:t>
            </a:r>
            <a:endParaRPr lang="zh-CN" altLang="en-US" dirty="0" smtClean="0">
              <a:latin typeface="宋体" panose="02010600030101010101" pitchFamily="2" charset="-122"/>
              <a:cs typeface="宋体" panose="02010600030101010101" pitchFamily="2" charset="-122"/>
            </a:endParaRPr>
          </a:p>
          <a:p>
            <a:pPr indent="457200"/>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276860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eaLnBrk="0" hangingPunct="0"/>
            <a:endParaRPr lang="zh-CN" altLang="en-US" b="1" dirty="0"/>
          </a:p>
        </p:txBody>
      </p:sp>
      <p:sp>
        <p:nvSpPr>
          <p:cNvPr id="100" name="文本框 99"/>
          <p:cNvSpPr txBox="1"/>
          <p:nvPr/>
        </p:nvSpPr>
        <p:spPr>
          <a:xfrm>
            <a:off x="679450" y="1645285"/>
            <a:ext cx="7628255" cy="396938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pPr indent="457200"/>
            <a:r>
              <a:rPr lang="zh-CN" altLang="en-US" dirty="0" smtClean="0">
                <a:latin typeface="宋体" panose="02010600030101010101" pitchFamily="2" charset="-122"/>
                <a:cs typeface="宋体" panose="02010600030101010101" pitchFamily="2" charset="-122"/>
                <a:sym typeface="+mn-ea"/>
              </a:rPr>
              <a:t>澳门发展旅游业有其自身的优势，首先是其自然环境优势明显，地理位置优越，而且澳门的人文旅游资源尤为丰富，400多年中西方文化交汇的历史给澳门留下了众多的名胜古迹、丰富的旅游资源和独特的文化风情。</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sym typeface="+mn-ea"/>
              </a:rPr>
              <a:t>台湾自然风景、人文景区多样，旅游发展策略清晰，旅游业服务体系健全，旅游方面注重深度开发观光农业，打造产业链，将博大精深的中华文化与精细的商业化运作有机结合，旅游业管理制度健全，给予旅客最佳体验度。</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【同步职场】</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思考：</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1.旅游吉祥物对于旅游目的地的形象起到哪些作用？</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2.如何更好地设计符合旅游目的地形象的旅游吉祥物？</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〖任务实训〗</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港澳台旅游线路设计</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3" name="矩形 2"/>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336358"/>
            <a:ext cx="253873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任务二</a:t>
            </a:r>
            <a:r>
              <a:rPr lang="en-US" altLang="zh-CN" b="1" dirty="0" smtClean="0"/>
              <a:t> </a:t>
            </a:r>
            <a:r>
              <a:rPr lang="zh-CN" altLang="zh-CN" b="1" dirty="0" smtClean="0">
                <a:sym typeface="+mn-ea"/>
              </a:rPr>
              <a:t>香港特别行政区</a:t>
            </a:r>
            <a:endParaRPr lang="zh-CN" altLang="zh-CN" b="1" dirty="0" smtClean="0">
              <a:sym typeface="+mn-ea"/>
            </a:endParaRPr>
          </a:p>
        </p:txBody>
      </p:sp>
      <p:sp>
        <p:nvSpPr>
          <p:cNvPr id="100" name="文本框 99"/>
          <p:cNvSpPr txBox="1"/>
          <p:nvPr/>
        </p:nvSpPr>
        <p:spPr>
          <a:xfrm>
            <a:off x="692785" y="1704975"/>
            <a:ext cx="7573645" cy="4523105"/>
          </a:xfrm>
          <a:prstGeom prst="rect">
            <a:avLst/>
          </a:prstGeom>
          <a:noFill/>
          <a:ln w="9525">
            <a:noFill/>
          </a:ln>
        </p:spPr>
        <p:txBody>
          <a:bodyPr wrap="square">
            <a:spAutoFit/>
          </a:bodyPr>
          <a:lstStyle/>
          <a:p>
            <a:r>
              <a:rPr lang="en-US" altLang="zh-CN" b="1" dirty="0" smtClean="0">
                <a:sym typeface="+mn-ea"/>
              </a:rPr>
              <a:t>[</a:t>
            </a:r>
            <a:r>
              <a:rPr lang="zh-CN" altLang="zh-CN" b="1" dirty="0" smtClean="0">
                <a:sym typeface="+mn-ea"/>
              </a:rPr>
              <a:t>任务引入</a:t>
            </a:r>
            <a:r>
              <a:rPr lang="en-US" altLang="zh-CN" b="1" dirty="0" smtClean="0">
                <a:sym typeface="+mn-ea"/>
              </a:rPr>
              <a:t>]</a:t>
            </a:r>
            <a:endParaRPr lang="en-US" altLang="zh-CN" b="1" dirty="0" smtClean="0">
              <a:sym typeface="+mn-ea"/>
            </a:endParaRPr>
          </a:p>
          <a:p>
            <a:r>
              <a:rPr lang="en-US" altLang="zh-CN" b="1" dirty="0" smtClean="0">
                <a:sym typeface="+mn-ea"/>
              </a:rPr>
              <a:t>      </a:t>
            </a:r>
            <a:r>
              <a:rPr dirty="0" smtClean="0"/>
              <a:t>蚂蜂窝:香港旅游大幅回暖 多元“港味”成新趋势</a:t>
            </a:r>
            <a:endParaRPr dirty="0" smtClean="0"/>
          </a:p>
          <a:p>
            <a:r>
              <a:rPr dirty="0" smtClean="0"/>
              <a:t>蚂蜂窝旅行网的大数据显示，2017年香港旅游热度显著上涨，近期来看，8月香港旅游热度较7月环比增长6.7%，而与去年同期相比，7、8月整体热度同比增长了近65%，香港旅游大幅回暖。另据香港旅游机构统计，今年上半年内地访港旅客达2089.2万人次，占香港入境市场的75%，每4个去往香港的游客里就有3个来自中国内地。</a:t>
            </a:r>
            <a:endParaRPr dirty="0" smtClean="0"/>
          </a:p>
          <a:p>
            <a:r>
              <a:rPr dirty="0" smtClean="0"/>
              <a:t>        受货币汇率和海淘购物等因素影响，香港的消费吸引力面临挑战，但如今大陆游客赴港，购物已不是唯一或最重要目的，香港旅游的回暖，与近两年香港深入开发多元化旅游资源密切相关。</a:t>
            </a:r>
            <a:endParaRPr dirty="0" smtClean="0"/>
          </a:p>
          <a:p>
            <a:r>
              <a:rPr dirty="0" smtClean="0"/>
              <a:t>        蚂蜂窝旅游研究中心负责人冯饶表示，蚂蜂窝大数据平台对用户游记、攻略等原创内容的分析显示，尽管“购物”仍然是香港印象的首位关键词，但“亲子”、“茶餐厅”、“老茶楼”等休闲娱乐类关键词的热度正逐渐上升。</a:t>
            </a:r>
            <a:endParaRPr dirty="0" smtClean="0"/>
          </a:p>
          <a:p>
            <a:r>
              <a:rPr dirty="0" smtClean="0"/>
              <a:t>“香港这一老牌购物天堂需要释放新的魅力来吸引日益年轻化的游客。”冯饶分析称，“‘港味’代表着香港独特的文化内涵和当地体验，无论是美食、风土人情还是景点开发，深入挖掘多元‘港味’将是香港旅游产业发展的新</a:t>
            </a:r>
            <a:endParaRPr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253873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香港特别行政区</a:t>
            </a:r>
            <a:endParaRPr lang="zh-CN" altLang="zh-CN" b="1" dirty="0" smtClean="0">
              <a:sym typeface="+mn-ea"/>
            </a:endParaRPr>
          </a:p>
          <a:p>
            <a:pPr algn="l" eaLnBrk="0" hangingPunct="0"/>
            <a:endParaRPr lang="zh-CN" altLang="en-US" b="1" dirty="0"/>
          </a:p>
        </p:txBody>
      </p:sp>
      <p:sp>
        <p:nvSpPr>
          <p:cNvPr id="100" name="文本框 99"/>
          <p:cNvSpPr txBox="1"/>
          <p:nvPr/>
        </p:nvSpPr>
        <p:spPr>
          <a:xfrm>
            <a:off x="763905" y="1851025"/>
            <a:ext cx="7505065"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r>
              <a:rPr dirty="0" smtClean="0">
                <a:sym typeface="+mn-ea"/>
              </a:rPr>
              <a:t>趋势。”</a:t>
            </a:r>
            <a:endParaRPr dirty="0" smtClean="0">
              <a:sym typeface="+mn-ea"/>
            </a:endParaRPr>
          </a:p>
          <a:p>
            <a:r>
              <a:rPr lang="zh-CN" altLang="en-US" dirty="0" smtClean="0">
                <a:latin typeface="宋体" panose="02010600030101010101" pitchFamily="2" charset="-122"/>
                <a:cs typeface="宋体" panose="02010600030101010101" pitchFamily="2" charset="-122"/>
              </a:rPr>
              <a:t>    近两年大热的香港离岛游则是这种趋势的典型体现。如今不少旅客由油尖旺、铜锣湾等传统旅游旺区，转到离岛区旅游，同时也拉动了离岛区经济发展。蚂蜂窝大数据显示，长洲岛、南丫岛、石澳成为2017年香港三大最受欢迎离岛。</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值得注意的是，三大最受欢迎离岛的走红，均一定程度上得益于当红的影视作品，目的地背后的文化影响力得到彰显：长洲岛完整地保留了旧时小渔村的建筑和民风，也因“麦兜”成为许多二次元爱好者的朝圣地；南丫岛被誉为香港的“后花园”，颇受TVB影迷的追捧；石澳的火爆也得益于周星驰经典电影《喜剧之王》，它同时也是Beyond《海阔天空》MV的取景地。</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香港需要给如今越来越讲究的旅行者更多前往当地的理由，‘便宜’对他们来说已经不够了。”冯饶表示，在蚂蜂窝最受欢迎的香港旅游攻略，不是购物攻略，而是香港的当地玩法——旺角的街边美食，深藏于五星酒店的米其林餐厅，去庙街寻访到中环半山扶梯，和茶餐厅里的港人生活等。</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253873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香港特别行政区</a:t>
            </a:r>
            <a:endParaRPr lang="zh-CN" altLang="zh-CN" b="1" dirty="0" smtClean="0">
              <a:sym typeface="+mn-ea"/>
            </a:endParaRPr>
          </a:p>
          <a:p>
            <a:pPr algn="l" eaLnBrk="0" hangingPunct="0"/>
            <a:endParaRPr lang="zh-CN" altLang="en-US" b="1" dirty="0"/>
          </a:p>
        </p:txBody>
      </p:sp>
      <p:sp>
        <p:nvSpPr>
          <p:cNvPr id="100" name="文本框 99"/>
          <p:cNvSpPr txBox="1"/>
          <p:nvPr/>
        </p:nvSpPr>
        <p:spPr>
          <a:xfrm>
            <a:off x="763905" y="1851025"/>
            <a:ext cx="7505065" cy="147637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r>
              <a:rPr lang="zh-CN" altLang="en-US" dirty="0" smtClean="0">
                <a:latin typeface="宋体" panose="02010600030101010101" pitchFamily="2" charset="-122"/>
                <a:cs typeface="宋体" panose="02010600030101010101" pitchFamily="2" charset="-122"/>
              </a:rPr>
              <a:t>（资料来源：品橙旅游）</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思考：</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香港这一老牌购物天堂如何深度发掘多元“港味”来吸引日益年轻化的游客。</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22930" y="1216978"/>
            <a:ext cx="253873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香港特别行政区</a:t>
            </a:r>
            <a:endParaRPr lang="zh-CN" altLang="zh-CN" b="1" dirty="0" smtClean="0">
              <a:sym typeface="+mn-ea"/>
            </a:endParaRPr>
          </a:p>
          <a:p>
            <a:pPr algn="l" eaLnBrk="0" hangingPunct="0"/>
            <a:endParaRPr lang="zh-CN" altLang="zh-CN" b="1" dirty="0" smtClean="0">
              <a:sym typeface="+mn-ea"/>
            </a:endParaRPr>
          </a:p>
        </p:txBody>
      </p:sp>
      <p:sp>
        <p:nvSpPr>
          <p:cNvPr id="100" name="文本框 99"/>
          <p:cNvSpPr txBox="1"/>
          <p:nvPr/>
        </p:nvSpPr>
        <p:spPr>
          <a:xfrm>
            <a:off x="564515" y="1628775"/>
            <a:ext cx="7704455" cy="452310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一、概况</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香港素称"东方明珠"。香港的人口超过660万。总面积为1070平方公里，差不多是4个台北市的大小，香港共分为4个部分－香港岛、新界、九龙和离岛。二、主要旅游景点</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（一）香港本岛</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1.海洋公园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2.太平山山顶公园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3.浅水湾</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（二）九龙半岛</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1.宋城</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（三）大屿山</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1.香港迪士尼乐园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2.梅窝</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3.东涌</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4.宝莲禅寺</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04215" y="1724025"/>
            <a:ext cx="7564755" cy="396938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dirty="0" smtClean="0"/>
              <a:t>三、特色旅游线路</a:t>
            </a:r>
            <a:endParaRPr dirty="0" smtClean="0"/>
          </a:p>
          <a:p>
            <a:r>
              <a:rPr dirty="0" smtClean="0"/>
              <a:t>1.香港购物游</a:t>
            </a:r>
            <a:endParaRPr dirty="0" smtClean="0"/>
          </a:p>
          <a:p>
            <a:r>
              <a:rPr dirty="0" smtClean="0"/>
              <a:t>    该线路主要包括：会展中心—珠宝商店—百货免税店。</a:t>
            </a:r>
            <a:endParaRPr dirty="0" smtClean="0"/>
          </a:p>
          <a:p>
            <a:r>
              <a:rPr dirty="0" smtClean="0"/>
              <a:t>2.香港观光游</a:t>
            </a:r>
            <a:endParaRPr dirty="0" smtClean="0"/>
          </a:p>
          <a:p>
            <a:r>
              <a:rPr dirty="0" smtClean="0"/>
              <a:t>    该线路主要包括：黄大仙祠—金紫荆广场—太平山—星光大道—迪斯尼乐园—海洋世界。</a:t>
            </a:r>
            <a:endParaRPr dirty="0" smtClean="0"/>
          </a:p>
          <a:p>
            <a:r>
              <a:rPr dirty="0" smtClean="0"/>
              <a:t>知识链接：星光大道</a:t>
            </a:r>
            <a:endParaRPr dirty="0" smtClean="0"/>
          </a:p>
          <a:p>
            <a:r>
              <a:rPr dirty="0" smtClean="0"/>
              <a:t>【同步职场】</a:t>
            </a:r>
            <a:endParaRPr dirty="0" smtClean="0"/>
          </a:p>
          <a:p>
            <a:r>
              <a:rPr dirty="0" smtClean="0"/>
              <a:t>思考：</a:t>
            </a:r>
            <a:endParaRPr dirty="0" smtClean="0"/>
          </a:p>
          <a:p>
            <a:r>
              <a:rPr dirty="0" smtClean="0"/>
              <a:t>1.总结香港地铁的特色之处。</a:t>
            </a:r>
            <a:endParaRPr dirty="0" smtClean="0"/>
          </a:p>
          <a:p>
            <a:r>
              <a:rPr dirty="0" smtClean="0"/>
              <a:t>2.香港地铁是否可以作为一种旅游吸引物进行开发宣传。</a:t>
            </a:r>
            <a:endParaRPr dirty="0" smtClean="0"/>
          </a:p>
          <a:p>
            <a:r>
              <a:rPr dirty="0" smtClean="0"/>
              <a:t>〖任务实训〗</a:t>
            </a:r>
            <a:endParaRPr dirty="0" smtClean="0"/>
          </a:p>
          <a:p>
            <a:r>
              <a:rPr dirty="0" smtClean="0"/>
              <a:t>圣诞节香港购物攻略实训表</a:t>
            </a:r>
            <a:endParaRPr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3122930" y="1355408"/>
            <a:ext cx="253873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香港特别行政区</a:t>
            </a:r>
            <a:endParaRPr lang="zh-CN" altLang="zh-CN" b="1" dirty="0" smtClean="0">
              <a:sym typeface="+mn-ea"/>
            </a:endParaRPr>
          </a:p>
        </p:txBody>
      </p:sp>
      <p:sp>
        <p:nvSpPr>
          <p:cNvPr id="3" name="矩形 2"/>
          <p:cNvSpPr/>
          <p:nvPr/>
        </p:nvSpPr>
        <p:spPr>
          <a:xfrm>
            <a:off x="522605" y="69659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项目十一 多彩中国—港澳台文化旅游区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5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6580</Words>
  <Application>WPS 演示</Application>
  <PresentationFormat>全屏显示(4:3)</PresentationFormat>
  <Paragraphs>388</Paragraphs>
  <Slides>21</Slides>
  <Notes>0</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21</vt:i4>
      </vt:variant>
    </vt:vector>
  </HeadingPairs>
  <TitlesOfParts>
    <vt:vector size="32" baseType="lpstr">
      <vt:lpstr>Arial</vt:lpstr>
      <vt:lpstr>宋体</vt:lpstr>
      <vt:lpstr>Wingdings</vt:lpstr>
      <vt:lpstr>Times New Roman</vt:lpstr>
      <vt:lpstr>Verdana</vt:lpstr>
      <vt:lpstr>Calibri</vt:lpstr>
      <vt:lpstr>微软雅黑</vt:lpstr>
      <vt:lpstr>Arial Unicode MS</vt:lpstr>
      <vt:lpstr>5_Profile</vt:lpstr>
      <vt:lpstr>7_Profile</vt:lpstr>
      <vt:lpstr>6_Profile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040TGp_time_mono</dc:title>
  <dc:creator>Administrator</dc:creator>
  <cp:lastModifiedBy> 眉</cp:lastModifiedBy>
  <cp:revision>599</cp:revision>
  <dcterms:created xsi:type="dcterms:W3CDTF">2003-08-21T08:11:00Z</dcterms:created>
  <dcterms:modified xsi:type="dcterms:W3CDTF">2019-03-11T16:12:22Z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