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25"/>
  </p:notesMasterIdLst>
  <p:handoutMasterIdLst>
    <p:handoutMasterId r:id="rId26"/>
  </p:handoutMasterIdLst>
  <p:sldIdLst>
    <p:sldId id="349" r:id="rId5"/>
    <p:sldId id="416" r:id="rId6"/>
    <p:sldId id="417" r:id="rId7"/>
    <p:sldId id="350" r:id="rId8"/>
    <p:sldId id="450" r:id="rId9"/>
    <p:sldId id="421" r:id="rId10"/>
    <p:sldId id="424" r:id="rId11"/>
    <p:sldId id="451" r:id="rId12"/>
    <p:sldId id="431" r:id="rId13"/>
    <p:sldId id="429" r:id="rId14"/>
    <p:sldId id="425" r:id="rId15"/>
    <p:sldId id="426" r:id="rId16"/>
    <p:sldId id="427" r:id="rId17"/>
    <p:sldId id="406" r:id="rId18"/>
    <p:sldId id="432" r:id="rId19"/>
    <p:sldId id="433" r:id="rId20"/>
    <p:sldId id="447" r:id="rId21"/>
    <p:sldId id="452" r:id="rId22"/>
    <p:sldId id="443" r:id="rId23"/>
    <p:sldId id="441" r:id="rId24"/>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8"/>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3" name="矩形 2"/>
          <p:cNvSpPr/>
          <p:nvPr/>
        </p:nvSpPr>
        <p:spPr>
          <a:xfrm>
            <a:off x="475525" y="1767711"/>
            <a:ext cx="7471954" cy="3415030"/>
          </a:xfrm>
          <a:prstGeom prst="rect">
            <a:avLst/>
          </a:prstGeom>
        </p:spPr>
        <p:txBody>
          <a:bodyPr wrap="square">
            <a:spAutoFit/>
          </a:bodyPr>
          <a:lstStyle/>
          <a:p>
            <a:pPr indent="457200"/>
            <a:r>
              <a:rPr dirty="0" smtClean="0"/>
              <a:t>【</a:t>
            </a:r>
            <a:r>
              <a:rPr b="1" dirty="0" smtClean="0"/>
              <a:t>学习目标</a:t>
            </a:r>
            <a:r>
              <a:rPr dirty="0" smtClean="0"/>
              <a:t>】</a:t>
            </a:r>
            <a:endParaRPr dirty="0" smtClean="0"/>
          </a:p>
          <a:p>
            <a:pPr indent="457200"/>
            <a:r>
              <a:rPr dirty="0" smtClean="0"/>
              <a:t> 知识目标</a:t>
            </a:r>
            <a:endParaRPr dirty="0" smtClean="0"/>
          </a:p>
          <a:p>
            <a:pPr indent="457200"/>
            <a:r>
              <a:rPr dirty="0" smtClean="0"/>
              <a:t>1.了解本区旅游宏观环境特征；</a:t>
            </a:r>
            <a:endParaRPr dirty="0" smtClean="0"/>
          </a:p>
          <a:p>
            <a:pPr indent="457200"/>
            <a:r>
              <a:rPr dirty="0" smtClean="0"/>
              <a:t>2.了解本区旅游地理和特色旅游资源特征；</a:t>
            </a:r>
            <a:endParaRPr dirty="0" smtClean="0"/>
          </a:p>
          <a:p>
            <a:pPr indent="457200"/>
            <a:r>
              <a:rPr dirty="0" smtClean="0"/>
              <a:t>3.熟悉本区最重要的旅游景点概况；</a:t>
            </a:r>
            <a:endParaRPr dirty="0" smtClean="0"/>
          </a:p>
          <a:p>
            <a:pPr indent="457200"/>
            <a:r>
              <a:rPr dirty="0" smtClean="0"/>
              <a:t>4.掌握本区各地的主要旅游线路。</a:t>
            </a:r>
            <a:endParaRPr dirty="0" smtClean="0"/>
          </a:p>
          <a:p>
            <a:pPr indent="457200"/>
            <a:r>
              <a:rPr dirty="0" smtClean="0"/>
              <a:t>技能目标</a:t>
            </a:r>
            <a:endParaRPr dirty="0" smtClean="0"/>
          </a:p>
          <a:p>
            <a:pPr indent="457200"/>
            <a:r>
              <a:rPr dirty="0" smtClean="0"/>
              <a:t>1.能够概括本区各省的特色旅游资源；</a:t>
            </a:r>
            <a:endParaRPr dirty="0" smtClean="0"/>
          </a:p>
          <a:p>
            <a:pPr indent="457200"/>
            <a:r>
              <a:rPr dirty="0" smtClean="0"/>
              <a:t>2.能够进行本区旅游线路设计。</a:t>
            </a:r>
            <a:endParaRPr dirty="0" smtClean="0"/>
          </a:p>
          <a:p>
            <a:pPr indent="457200"/>
            <a:r>
              <a:rPr dirty="0" smtClean="0"/>
              <a:t>情感目标</a:t>
            </a:r>
            <a:endParaRPr dirty="0" smtClean="0"/>
          </a:p>
          <a:p>
            <a:pPr indent="457200"/>
            <a:r>
              <a:rPr dirty="0" smtClean="0"/>
              <a:t>1.增强对中国少数民族以及民俗的了解；</a:t>
            </a:r>
            <a:endParaRPr dirty="0" smtClean="0"/>
          </a:p>
          <a:p>
            <a:pPr indent="457200"/>
            <a:r>
              <a:rPr dirty="0" smtClean="0"/>
              <a:t>2.加强对西南自然景观的热爱。</a:t>
            </a:r>
            <a:endParaRP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8660" y="1630680"/>
            <a:ext cx="7560310" cy="396938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黔东北部梵净山旅游“金三角”区域再添新景区，乌江山峡百里画廊、玫兰图斯田园小镇、乌江温泉康养中心等，将带给游客更多新体验。近年来，铜仁依托环梵净山“金三角”建设文化旅游创新区，将沿河文化旅游产业打造成为黔东北旅游经济增长极。</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沿河县位于贵州东北角、铜仁市西北部，地处黔、渝、湘、鄂4省（市）结合部的乌江中下游。境内群山环绕，有土家族、汉族、苗族等15个民族，旅游资源丰富。</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为了发展旅游，沿河县加大了景区景点、交通水利、酒店宾馆等基础设施建设方面的投入力度。沿河县将在铜仁旅游产业发展大会期间同步举行乌江山峡百里画廊文化旅游节，目前已启动实施了黎芝峡景区、温泉城、淇滩旅游景区等60个重点项目建设。（资料来源：山西日报）</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思考：1.梵净山旅游“金三角”区域包括哪些地区？</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      2.如何依托核心景区的品牌效应，带动周边旅游带发展。</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任务三</a:t>
            </a:r>
            <a:r>
              <a:rPr lang="en-US" altLang="zh-CN" b="1" dirty="0" smtClean="0">
                <a:sym typeface="+mn-ea"/>
              </a:rPr>
              <a:t> </a:t>
            </a:r>
            <a:r>
              <a:rPr lang="zh-CN" altLang="zh-CN" b="1" dirty="0" smtClean="0">
                <a:sym typeface="+mn-ea"/>
              </a:rPr>
              <a:t>贵州省</a:t>
            </a:r>
            <a:endParaRPr lang="zh-CN" altLang="zh-CN" b="1" dirty="0" smtClean="0">
              <a:sym typeface="+mn-ea"/>
            </a:endParaRPr>
          </a:p>
        </p:txBody>
      </p:sp>
      <p:sp>
        <p:nvSpPr>
          <p:cNvPr id="3" name="矩形 2"/>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764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en-US" b="1" dirty="0" smtClean="0"/>
              <a:t>贵州省</a:t>
            </a:r>
            <a:endParaRPr lang="zh-CN" altLang="en-US" b="1" dirty="0" smtClean="0"/>
          </a:p>
        </p:txBody>
      </p:sp>
      <p:sp>
        <p:nvSpPr>
          <p:cNvPr id="100" name="文本框 99"/>
          <p:cNvSpPr txBox="1"/>
          <p:nvPr/>
        </p:nvSpPr>
        <p:spPr>
          <a:xfrm>
            <a:off x="565150" y="1850390"/>
            <a:ext cx="7573464" cy="452310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任务学习</a:t>
            </a:r>
            <a:r>
              <a:rPr lang="en-US" altLang="zh-CN" b="1" dirty="0" smtClean="0">
                <a:sym typeface="+mn-ea"/>
              </a:rPr>
              <a:t>]</a:t>
            </a:r>
            <a:endParaRPr lang="en-US" altLang="zh-CN" b="1" dirty="0" smtClean="0"/>
          </a:p>
          <a:p>
            <a:pPr indent="457200"/>
            <a:r>
              <a:rPr lang="zh-CN" altLang="en-US" dirty="0" smtClean="0">
                <a:latin typeface="宋体" panose="02010600030101010101" pitchFamily="2" charset="-122"/>
                <a:cs typeface="宋体" panose="02010600030101010101" pitchFamily="2" charset="-122"/>
                <a:sym typeface="+mn-ea"/>
              </a:rPr>
              <a:t>一、概况</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贵州省，简称“黔”或“贵”，地处中国西南腹地，与重庆、四川、湖南、云南、广西接壤，是西南交通枢纽。二、主要旅游景点</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1.贵阳</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(1)黔灵山</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(2)花溪</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(3)青岩古镇</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2.毕节市-织金洞</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3.清镇市——红枫湖</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4.安顺</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(1)黄果树瀑布</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(2)安顺龙宫</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 5.兴义市</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 6.铜仁市-梵净山</a:t>
            </a:r>
            <a:endParaRPr lang="zh-CN" altLang="en-US" dirty="0" smtClean="0">
              <a:latin typeface="宋体" panose="02010600030101010101" pitchFamily="2" charset="-122"/>
              <a:cs typeface="宋体" panose="02010600030101010101" pitchFamily="2" charset="-122"/>
              <a:sym typeface="+mn-ea"/>
            </a:endParaRPr>
          </a:p>
          <a:p>
            <a:pPr indent="457200"/>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78175" y="1336993"/>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贵州省</a:t>
            </a:r>
            <a:endParaRPr lang="zh-CN" altLang="zh-CN" b="1" dirty="0" smtClean="0">
              <a:sym typeface="+mn-ea"/>
            </a:endParaRPr>
          </a:p>
        </p:txBody>
      </p:sp>
      <p:sp>
        <p:nvSpPr>
          <p:cNvPr id="100" name="文本框 99"/>
          <p:cNvSpPr txBox="1"/>
          <p:nvPr/>
        </p:nvSpPr>
        <p:spPr>
          <a:xfrm>
            <a:off x="722630" y="1603375"/>
            <a:ext cx="7546340" cy="424624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pPr indent="457200"/>
            <a:r>
              <a:rPr lang="zh-CN" altLang="en-US" dirty="0" smtClean="0">
                <a:latin typeface="宋体" panose="02010600030101010101" pitchFamily="2" charset="-122"/>
                <a:cs typeface="宋体" panose="02010600030101010101" pitchFamily="2" charset="-122"/>
                <a:sym typeface="+mn-ea"/>
              </a:rPr>
              <a:t>7.遵义市</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(1)遵义</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(2)遵义会议旧址</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(3)赤水河                                                  </a:t>
            </a:r>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1.山水精华游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该线路主要包括：花溪—舞阳河三峡—黄果树大瀑布—马岭河峡谷—草海—杜鹃湖。</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2.古镇风貌游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该线路主要包括：镇远—遵义—遵义会议旧址。</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3.名山地质游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该线路主要包括：梵净山—织金洞—龙宫。知识链接：</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爽爽的贵阳</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08960" y="1386523"/>
            <a:ext cx="17907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贵州省</a:t>
            </a:r>
            <a:endParaRPr lang="zh-CN" altLang="zh-CN" b="1" dirty="0" smtClean="0">
              <a:sym typeface="+mn-ea"/>
            </a:endParaRPr>
          </a:p>
        </p:txBody>
      </p:sp>
      <p:sp>
        <p:nvSpPr>
          <p:cNvPr id="100" name="文本框 99"/>
          <p:cNvSpPr txBox="1"/>
          <p:nvPr/>
        </p:nvSpPr>
        <p:spPr>
          <a:xfrm>
            <a:off x="721995" y="1755140"/>
            <a:ext cx="7546975" cy="203009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【同步职场】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思考：</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1.贵州旅游除了与丰富的山地资源有关，还受哪些自然因素影响？</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2.黔西南整体旅游资源特点和主要旅游景点有哪些？</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贵州风景名胜区旅游线路设计实训表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8174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广西</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47725" y="1828800"/>
            <a:ext cx="7591425" cy="424624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2017环广西公路自行车世界巡回赛在广西北海、钦州、南宁、柳州、桂林等5个城市成功举办。此项赛事与环法、环意大利等国际知名自行车赛事为同一级别，是世界顶级、中国唯一的公路自行车世界巡回赛。</a:t>
            </a:r>
            <a:endParaRPr lang="zh-CN" altLang="en-US" dirty="0" smtClean="0"/>
          </a:p>
          <a:p>
            <a:pPr algn="l"/>
            <a:r>
              <a:rPr lang="zh-CN" altLang="en-US" dirty="0" smtClean="0"/>
              <a:t>作为当前中国地区唯一的“世巡赛”举办地，山清水秀生态美的广西再次受到世界瞩目。本次比赛经过的赛道城市从南到北纵贯广西，穿越平原、丘陵和山地不同地貌，所到之处，几乎涵盖了广西最具特色的自然风光和城市风景。</a:t>
            </a:r>
            <a:endParaRPr lang="zh-CN" altLang="en-US" dirty="0" smtClean="0"/>
          </a:p>
          <a:p>
            <a:pPr algn="l"/>
            <a:r>
              <a:rPr lang="zh-CN" altLang="en-US" dirty="0" smtClean="0"/>
              <a:t>        体育元素的加入，为传统旅游注入了新的内涵。近年来，广西承办了多项国际体育赛事，并把体育赛事与旅游相结合。良好的赛事运作不仅推动了运动项目的开展，更是提升了承办地的知名度，进一步推动了举办城市的旅游发展。2017年是广西承办多个国际大型赛事年。1月，首届"中国杯"国际足球锦标赛在南宁举办;8月，2017年漂流世界杯在桂林资源县举办;10月，2017世界沙滩排球赛在钦州举办……通过成功举办这些国际赛事，广西各</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8478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a:t>
            </a:r>
            <a:r>
              <a:rPr altLang="zh-CN" b="1" dirty="0" smtClean="0"/>
              <a:t> </a:t>
            </a:r>
            <a:r>
              <a:rPr lang="zh-CN" b="1" dirty="0" smtClean="0"/>
              <a:t>广西</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79500" y="1938655"/>
            <a:ext cx="7359650" cy="3138170"/>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a:t>
            </a:r>
            <a:r>
              <a:rPr lang="zh-CN" altLang="en-US" dirty="0" smtClean="0">
                <a:sym typeface="+mn-ea"/>
              </a:rPr>
              <a:t>地的知名度得到提升，体育赛事带来的经济"热效应"持续显现。</a:t>
            </a:r>
            <a:endParaRPr lang="zh-CN" altLang="en-US" dirty="0" smtClean="0"/>
          </a:p>
          <a:p>
            <a:pPr algn="l"/>
            <a:r>
              <a:rPr lang="zh-CN" altLang="en-US" dirty="0" smtClean="0">
                <a:sym typeface="+mn-ea"/>
              </a:rPr>
              <a:t>据统计，目前中国体育旅游产业每年增长30%到40%，体育旅游人均消费1420元，是一般游客的1.5倍。"体育+旅游"产业的增速对赛事举办地的经济带动作用十分明显。同时，随着体育改革的深入，许多城市把申办重大体育赛事作为推介城市形象的重要方式之一。（资料来源：旅游纵览）</a:t>
            </a:r>
            <a:endParaRPr lang="zh-CN" altLang="en-US" dirty="0" smtClean="0"/>
          </a:p>
          <a:p>
            <a:pPr algn="l"/>
            <a:r>
              <a:rPr lang="zh-CN" altLang="en-US" dirty="0" smtClean="0">
                <a:sym typeface="+mn-ea"/>
              </a:rPr>
              <a:t>思考：</a:t>
            </a:r>
            <a:endParaRPr lang="zh-CN" altLang="en-US" dirty="0" smtClean="0">
              <a:sym typeface="+mn-ea"/>
            </a:endParaRPr>
          </a:p>
          <a:p>
            <a:pPr algn="l"/>
            <a:r>
              <a:rPr lang="zh-CN" altLang="en-US" dirty="0" smtClean="0">
                <a:sym typeface="+mn-ea"/>
              </a:rPr>
              <a:t>1.举例说明体育赛事“热效应”的持续凸显，在全国各地开展的情况。</a:t>
            </a:r>
            <a:endParaRPr lang="zh-CN" altLang="en-US" dirty="0" smtClean="0"/>
          </a:p>
          <a:p>
            <a:pPr algn="l"/>
            <a:r>
              <a:rPr lang="zh-CN" altLang="en-US" dirty="0" smtClean="0">
                <a:sym typeface="+mn-ea"/>
              </a:rPr>
              <a:t>2.“旅游+体育”模式如何推进才能实现双方共赢？</a:t>
            </a:r>
            <a:endParaRPr lang="zh-CN" altLang="en-US" dirty="0" smtClean="0"/>
          </a:p>
          <a:p>
            <a:pPr algn="l"/>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3050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广西</a:t>
            </a:r>
            <a:r>
              <a:rPr lang="zh-CN" b="1" dirty="0" smtClean="0"/>
              <a:t>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16305" y="1938655"/>
            <a:ext cx="7522845" cy="424624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一、概况</a:t>
            </a:r>
            <a:endParaRPr lang="zh-CN" altLang="en-US" dirty="0" smtClean="0"/>
          </a:p>
          <a:p>
            <a:pPr algn="l"/>
            <a:r>
              <a:rPr lang="zh-CN" altLang="en-US" dirty="0" smtClean="0"/>
              <a:t>广西壮族自治区简称桂，位于我国大陆南部，云贵高原东南部，南临北部湾，享有沿海沿边有利的地理位置，面积 23. 67 万平方千米，人口 4 758 万，境内有 11 个少数民族聚集区，其中以壮族为主，占全省人口的 1/ 3，首府南宁市。</a:t>
            </a:r>
            <a:endParaRPr lang="zh-CN" altLang="en-US" dirty="0" smtClean="0"/>
          </a:p>
          <a:p>
            <a:pPr algn="l"/>
            <a:r>
              <a:rPr lang="zh-CN" altLang="en-US" dirty="0" smtClean="0"/>
              <a:t>二、主要的旅游景点                                                                                      （一）南宁</a:t>
            </a:r>
            <a:endParaRPr lang="zh-CN" altLang="en-US" dirty="0" smtClean="0"/>
          </a:p>
          <a:p>
            <a:pPr algn="l"/>
            <a:r>
              <a:rPr lang="zh-CN" altLang="en-US" dirty="0" smtClean="0"/>
              <a:t> 1.伊岭岩</a:t>
            </a:r>
            <a:endParaRPr lang="zh-CN" altLang="en-US" dirty="0" smtClean="0"/>
          </a:p>
          <a:p>
            <a:pPr algn="l"/>
            <a:r>
              <a:rPr lang="zh-CN" altLang="en-US" dirty="0" smtClean="0"/>
              <a:t>2.青秀山风景区</a:t>
            </a:r>
            <a:endParaRPr lang="zh-CN" altLang="en-US" dirty="0" smtClean="0"/>
          </a:p>
          <a:p>
            <a:pPr algn="l"/>
            <a:r>
              <a:rPr lang="zh-CN" altLang="en-US" dirty="0" smtClean="0"/>
              <a:t>(二)柳州</a:t>
            </a:r>
            <a:endParaRPr lang="zh-CN" altLang="en-US" dirty="0" smtClean="0"/>
          </a:p>
          <a:p>
            <a:pPr algn="l"/>
            <a:r>
              <a:rPr lang="zh-CN" altLang="en-US" dirty="0" smtClean="0"/>
              <a:t>1.鱼峰山</a:t>
            </a:r>
            <a:endParaRPr lang="zh-CN" altLang="en-US" dirty="0" smtClean="0"/>
          </a:p>
          <a:p>
            <a:pPr algn="l"/>
            <a:r>
              <a:rPr lang="zh-CN" altLang="en-US" dirty="0" smtClean="0"/>
              <a:t> 2.柳候祠</a:t>
            </a:r>
            <a:endParaRPr lang="zh-CN" altLang="en-US" dirty="0" smtClean="0"/>
          </a:p>
          <a:p>
            <a:pPr algn="l"/>
            <a:r>
              <a:rPr lang="zh-CN" altLang="en-US" dirty="0" smtClean="0"/>
              <a:t>3.都乐岩风景区</a:t>
            </a:r>
            <a:endParaRPr lang="zh-CN" altLang="en-US" dirty="0" smtClean="0"/>
          </a:p>
          <a:p>
            <a:pPr algn="l"/>
            <a:r>
              <a:rPr lang="zh-CN" altLang="en-US" dirty="0" smtClean="0"/>
              <a:t>.</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0870" y="1354773"/>
            <a:ext cx="2190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广西</a:t>
            </a:r>
            <a:r>
              <a:rPr lang="zh-CN" b="1" dirty="0" smtClean="0"/>
              <a:t>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02970" y="1636395"/>
            <a:ext cx="7536180" cy="4523105"/>
          </a:xfrm>
          <a:prstGeom prst="rect">
            <a:avLst/>
          </a:prstGeom>
          <a:noFill/>
          <a:ln w="9525">
            <a:noFill/>
          </a:ln>
        </p:spPr>
        <p:txBody>
          <a:bodyPr wrap="square">
            <a:spAutoFit/>
          </a:bodyPr>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p>
          <a:p>
            <a:r>
              <a:rPr lang="zh-CN" altLang="en-US" dirty="0" smtClean="0"/>
              <a:t>（三）桂林</a:t>
            </a:r>
            <a:endParaRPr lang="zh-CN" altLang="en-US" dirty="0" smtClean="0"/>
          </a:p>
          <a:p>
            <a:r>
              <a:rPr lang="zh-CN" altLang="en-US" dirty="0" smtClean="0"/>
              <a:t>1.漓江</a:t>
            </a:r>
            <a:endParaRPr lang="zh-CN" altLang="en-US" dirty="0" smtClean="0"/>
          </a:p>
          <a:p>
            <a:r>
              <a:rPr lang="zh-CN" altLang="en-US" dirty="0" smtClean="0"/>
              <a:t>2.龙脊梯田</a:t>
            </a:r>
            <a:endParaRPr lang="zh-CN" altLang="en-US" dirty="0" smtClean="0"/>
          </a:p>
          <a:p>
            <a:r>
              <a:rPr lang="zh-CN" altLang="en-US" dirty="0" smtClean="0"/>
              <a:t>3.银子岩</a:t>
            </a:r>
            <a:endParaRPr lang="zh-CN" altLang="en-US" dirty="0" smtClean="0"/>
          </a:p>
          <a:p>
            <a:r>
              <a:rPr lang="zh-CN" altLang="en-US" dirty="0" smtClean="0"/>
              <a:t>4.桂林乐满地度假世界</a:t>
            </a:r>
            <a:endParaRPr lang="zh-CN" altLang="en-US" dirty="0" smtClean="0"/>
          </a:p>
          <a:p>
            <a:r>
              <a:rPr lang="zh-CN" altLang="en-US" dirty="0" smtClean="0"/>
              <a:t>三、特色旅游线路</a:t>
            </a:r>
            <a:endParaRPr lang="zh-CN" altLang="en-US" dirty="0" smtClean="0"/>
          </a:p>
          <a:p>
            <a:r>
              <a:rPr lang="zh-CN" altLang="en-US" dirty="0" smtClean="0"/>
              <a:t>1.桂林山水游</a:t>
            </a:r>
            <a:endParaRPr lang="zh-CN" altLang="en-US" dirty="0" smtClean="0"/>
          </a:p>
          <a:p>
            <a:r>
              <a:rPr lang="zh-CN" altLang="en-US" dirty="0" smtClean="0"/>
              <a:t>    该线路主要包括：独秀峰—芦笛岩—漓江—灵渠—德天瀑布。</a:t>
            </a:r>
            <a:endParaRPr lang="zh-CN" altLang="en-US" dirty="0" smtClean="0"/>
          </a:p>
          <a:p>
            <a:r>
              <a:rPr lang="zh-CN" altLang="en-US" dirty="0" smtClean="0"/>
              <a:t>2.休闲度假游</a:t>
            </a:r>
            <a:endParaRPr lang="zh-CN" altLang="en-US" dirty="0" smtClean="0"/>
          </a:p>
          <a:p>
            <a:r>
              <a:rPr lang="zh-CN" altLang="en-US" dirty="0" smtClean="0"/>
              <a:t>    该线路主要包括：北海银滩—涠洲岛。</a:t>
            </a:r>
            <a:endParaRPr lang="zh-CN" altLang="en-US" dirty="0" smtClean="0"/>
          </a:p>
          <a:p>
            <a:r>
              <a:rPr lang="zh-CN" altLang="en-US" dirty="0" smtClean="0"/>
              <a:t>3.名胜古迹游</a:t>
            </a:r>
            <a:endParaRPr lang="zh-CN" altLang="en-US" dirty="0" smtClean="0"/>
          </a:p>
          <a:p>
            <a:r>
              <a:rPr lang="zh-CN" altLang="en-US" dirty="0" smtClean="0"/>
              <a:t>    该线路主要包括：阳朔—柳侯祠—程阳风雨桥—花山崖画。</a:t>
            </a:r>
            <a:endParaRPr lang="zh-CN" altLang="en-US" dirty="0" smtClean="0"/>
          </a:p>
          <a:p>
            <a:r>
              <a:rPr lang="zh-CN" altLang="en-US" dirty="0" smtClean="0"/>
              <a:t>知识链接：三月歌圩节</a:t>
            </a:r>
            <a:endParaRPr lang="zh-CN" altLang="en-US" dirty="0" smtClean="0"/>
          </a:p>
          <a:p>
            <a:r>
              <a:rPr lang="zh-CN" altLang="en-US" dirty="0" smtClean="0"/>
              <a:t>【同步职场】</a:t>
            </a:r>
            <a:endParaRPr lang="zh-CN" altLang="en-US" dirty="0" smtClean="0"/>
          </a:p>
          <a:p>
            <a:r>
              <a:rPr lang="zh-CN" altLang="en-US" dirty="0" smtClean="0"/>
              <a:t>〖任务实训〗壮族民族风情旅游资源调查实训表</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779780" y="1636395"/>
            <a:ext cx="7659370" cy="1753235"/>
          </a:xfrm>
          <a:prstGeom prst="rect">
            <a:avLst/>
          </a:prstGeom>
          <a:noFill/>
          <a:ln w="9525">
            <a:noFill/>
          </a:ln>
        </p:spPr>
        <p:txBody>
          <a:bodyPr wrap="square">
            <a:spAutoFit/>
          </a:bodyPr>
          <a:p>
            <a:pPr algn="ctr"/>
            <a:r>
              <a:rPr altLang="zh-CN" b="1" dirty="0" smtClean="0">
                <a:sym typeface="+mn-ea"/>
              </a:rPr>
              <a:t>【项目小结】</a:t>
            </a:r>
            <a:endParaRPr altLang="zh-CN" b="1" dirty="0" smtClean="0">
              <a:sym typeface="+mn-ea"/>
            </a:endParaRPr>
          </a:p>
          <a:p>
            <a:r>
              <a:rPr altLang="zh-CN" b="1" dirty="0" smtClean="0">
                <a:sym typeface="+mn-ea"/>
              </a:rPr>
              <a:t>        本区位于中国西南边疆，是我国南北走向和东北西南走向两组山脉的交汇处，西北地势高于东南，是中国的第四大高原。本区以岩溶景观为特色的自然旅游资源和以少数民族为特色的人文旅游资源相得益彰，是中国旅游发展潜力最大的地区之一。应该充分合理利用本区的旅游资源优势，抓住机遇，努力发展大西南旅游圈和东南亚旅游圈。</a:t>
            </a:r>
            <a:endParaRPr altLang="zh-CN" b="1" dirty="0" smtClean="0">
              <a:sym typeface="+mn-ea"/>
            </a:endParaRPr>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24280"/>
            <a:ext cx="7454900" cy="5354320"/>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1、昆明是云南省省会，享“________”之美誉，是中国面向东南亚、南亚开放的门户城市，国家级历史文化名城，我国重要的旅游、商贸城市，西部地区重要的中心城市之一。</a:t>
            </a:r>
            <a:endParaRPr altLang="zh-CN" b="1" dirty="0" smtClean="0"/>
          </a:p>
          <a:p>
            <a:r>
              <a:rPr altLang="zh-CN" b="1" dirty="0" smtClean="0"/>
              <a:t>2、云南石林世界地质公园位于云南省昆明市石林彝族自治县境内，由________、________，芝云洞、________、月湖、奇风洞等7个景区组成。</a:t>
            </a:r>
            <a:endParaRPr altLang="zh-CN" b="1" dirty="0" smtClean="0"/>
          </a:p>
          <a:p>
            <a:r>
              <a:rPr altLang="zh-CN" b="1" dirty="0" smtClean="0"/>
              <a:t>3、________是云南省最大的淡水湖，有高原明珠之称。</a:t>
            </a:r>
            <a:endParaRPr altLang="zh-CN" b="1" dirty="0" smtClean="0"/>
          </a:p>
          <a:p>
            <a:r>
              <a:rPr altLang="zh-CN" b="1" dirty="0" smtClean="0"/>
              <a:t>4、________是中国最大的瀑布，也是世界著名大瀑布之一。</a:t>
            </a:r>
            <a:endParaRPr altLang="zh-CN" b="1" dirty="0" smtClean="0"/>
          </a:p>
          <a:p>
            <a:r>
              <a:rPr altLang="zh-CN" b="1" dirty="0" smtClean="0"/>
              <a:t>5、 ________市是中国著名的风景游览城市和历史文化名城，享有山水甲天下之美誉。</a:t>
            </a:r>
            <a:endParaRPr altLang="zh-CN" b="1" dirty="0" smtClean="0"/>
          </a:p>
          <a:p>
            <a:r>
              <a:rPr altLang="zh-CN" b="1" dirty="0" smtClean="0"/>
              <a:t>二、选择题</a:t>
            </a:r>
            <a:endParaRPr altLang="zh-CN" b="1" dirty="0" smtClean="0"/>
          </a:p>
          <a:p>
            <a:r>
              <a:rPr altLang="zh-CN" b="1" dirty="0" smtClean="0"/>
              <a:t>1、泼水节是下列哪个民族的节日（    ）。</a:t>
            </a:r>
            <a:endParaRPr altLang="zh-CN" b="1" dirty="0" smtClean="0"/>
          </a:p>
          <a:p>
            <a:r>
              <a:rPr altLang="zh-CN" b="1" dirty="0" smtClean="0"/>
              <a:t>A.傣族                         B.苗族</a:t>
            </a:r>
            <a:endParaRPr altLang="zh-CN" b="1" dirty="0" smtClean="0"/>
          </a:p>
          <a:p>
            <a:r>
              <a:rPr altLang="zh-CN" b="1" dirty="0" smtClean="0"/>
              <a:t>C.哈尼族                       D.壮族</a:t>
            </a:r>
            <a:endParaRPr altLang="zh-CN" b="1" dirty="0" smtClean="0"/>
          </a:p>
          <a:p>
            <a:r>
              <a:rPr altLang="zh-CN" b="1" dirty="0" smtClean="0"/>
              <a:t>2、下列景区以丹霞地貌闻名于世的是（    ）。</a:t>
            </a:r>
            <a:endParaRPr altLang="zh-CN" b="1" dirty="0" smtClean="0"/>
          </a:p>
          <a:p>
            <a:r>
              <a:rPr altLang="zh-CN" b="1" dirty="0" smtClean="0"/>
              <a:t>A.大理古城                     B.丽江老君山</a:t>
            </a:r>
            <a:endParaRPr altLang="zh-CN" b="1" dirty="0" smtClean="0"/>
          </a:p>
          <a:p>
            <a:r>
              <a:rPr altLang="zh-CN" b="1" dirty="0" smtClean="0"/>
              <a:t>C.路南石林                     D.元阳哈尼梯田</a:t>
            </a:r>
            <a:endParaRPr altLang="zh-CN" b="1" dirty="0" smtClean="0"/>
          </a:p>
          <a:p>
            <a:r>
              <a:rPr altLang="zh-CN" b="1" dirty="0" smtClean="0"/>
              <a:t>3</a:t>
            </a:r>
            <a:endParaRPr altLang="zh-CN" b="1"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068320" y="1309053"/>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565150" y="1581785"/>
            <a:ext cx="7887335" cy="424624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ctr"/>
            <a:r>
              <a:rPr lang="en-US" altLang="zh-CN" b="1" dirty="0" smtClean="0"/>
              <a:t>滇黔桂三省区将实行旅游“一卡通”</a:t>
            </a:r>
            <a:endParaRPr lang="en-US" altLang="zh-CN" b="1" dirty="0" smtClean="0"/>
          </a:p>
          <a:p>
            <a:pPr algn="l"/>
            <a:r>
              <a:rPr lang="en-US" altLang="zh-CN" b="1" dirty="0" smtClean="0"/>
              <a:t>        云南、贵州、广西三省区旅游部门近日签署《滇黔桂三省区民族文化旅游示范区建设南宁共识》，三方在促进民族文化、传统医药、健康旅游、高铁旅游经济带、旅游扶贫等方面达成多项共识。三省区有望实行旅游“一卡通”，方便游客旅游。</a:t>
            </a:r>
            <a:endParaRPr lang="en-US" altLang="zh-CN" b="1" dirty="0" smtClean="0"/>
          </a:p>
          <a:p>
            <a:pPr algn="l"/>
            <a:r>
              <a:rPr lang="en-US" altLang="zh-CN" b="1" dirty="0" smtClean="0"/>
              <a:t>　    根据共识，三省区将统一整理目前各自享受的相关优惠政策，相互借鉴，在示范区内统一执行；对三省区省际通道、相邻地区交通以及景区景点间交通进行同步规划、同步建设、同步完善，重点打通三省区之间以及三省区与周边省区的“断头路”“瓶颈路”，解决好“最后一公里”问题；实行三省区旅游“一卡通”，实现游客在三省区所有旅游景区景点消费的标准统一、优惠统一、实时结算。</a:t>
            </a:r>
            <a:endParaRPr lang="en-US" altLang="zh-CN" b="1" dirty="0" smtClean="0"/>
          </a:p>
          <a:p>
            <a:pPr algn="l"/>
            <a:r>
              <a:rPr lang="en-US" altLang="zh-CN" b="1" dirty="0" smtClean="0"/>
              <a:t>　    同时，三省区将共同推动中医药文化与特色旅游业融合发展，建设一批具有全国一流水平的养生养老机构、养生保健特色酒店以及一批健康养老产业集聚区。三省区还将依托南昆、沪昆（贵州、云南段）、贵广（广西段）、</a:t>
            </a:r>
            <a:endParaRPr lang="en-US" altLang="zh-CN" dirty="0" smtClean="0"/>
          </a:p>
        </p:txBody>
      </p:sp>
      <p:sp>
        <p:nvSpPr>
          <p:cNvPr id="2" name="矩形 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4246245"/>
          </a:xfrm>
          <a:prstGeom prst="rect">
            <a:avLst/>
          </a:prstGeom>
          <a:noFill/>
          <a:ln w="9525">
            <a:noFill/>
          </a:ln>
        </p:spPr>
        <p:txBody>
          <a:bodyPr wrap="square">
            <a:spAutoFit/>
          </a:bodyPr>
          <a:p>
            <a:r>
              <a:rPr altLang="zh-CN" b="1" dirty="0" smtClean="0"/>
              <a:t>【同步练习】</a:t>
            </a:r>
            <a:endParaRPr altLang="zh-CN" b="1" dirty="0" smtClean="0"/>
          </a:p>
          <a:p>
            <a:r>
              <a:rPr lang="en-US" b="1" dirty="0" smtClean="0">
                <a:sym typeface="+mn-ea"/>
              </a:rPr>
              <a:t>3</a:t>
            </a:r>
            <a:r>
              <a:rPr altLang="zh-CN" b="1" dirty="0" smtClean="0">
                <a:sym typeface="+mn-ea"/>
              </a:rPr>
              <a:t>、银子岩溶洞是典型的（     ）。</a:t>
            </a:r>
            <a:endParaRPr altLang="zh-CN" b="1" dirty="0" smtClean="0"/>
          </a:p>
          <a:p>
            <a:r>
              <a:rPr altLang="zh-CN" b="1" dirty="0" smtClean="0">
                <a:sym typeface="+mn-ea"/>
              </a:rPr>
              <a:t>A.喀斯特地貌                   B.花岗岩地貌</a:t>
            </a:r>
            <a:endParaRPr altLang="zh-CN" b="1" dirty="0" smtClean="0"/>
          </a:p>
          <a:p>
            <a:r>
              <a:rPr altLang="zh-CN" b="1" dirty="0" smtClean="0">
                <a:sym typeface="+mn-ea"/>
              </a:rPr>
              <a:t>C.雅丹地貌                     D.火山岩地貌</a:t>
            </a:r>
            <a:endParaRPr altLang="zh-CN" b="1" dirty="0" smtClean="0">
              <a:sym typeface="+mn-ea"/>
            </a:endParaRPr>
          </a:p>
          <a:p>
            <a:r>
              <a:rPr altLang="zh-CN" b="1" dirty="0" smtClean="0">
                <a:sym typeface="+mn-ea"/>
              </a:rPr>
              <a:t>4、（    ）是武陵山脉的主峰，也是武陵山脉的标志。</a:t>
            </a:r>
            <a:endParaRPr altLang="zh-CN" b="1" dirty="0" smtClean="0">
              <a:sym typeface="+mn-ea"/>
            </a:endParaRPr>
          </a:p>
          <a:p>
            <a:r>
              <a:rPr altLang="zh-CN" b="1" dirty="0" smtClean="0">
                <a:sym typeface="+mn-ea"/>
              </a:rPr>
              <a:t>A.鱼峰山                      B.玉龙雪山</a:t>
            </a:r>
            <a:endParaRPr altLang="zh-CN" b="1" dirty="0" smtClean="0">
              <a:sym typeface="+mn-ea"/>
            </a:endParaRPr>
          </a:p>
          <a:p>
            <a:r>
              <a:rPr altLang="zh-CN" b="1" dirty="0" smtClean="0">
                <a:sym typeface="+mn-ea"/>
              </a:rPr>
              <a:t>C.黔灵山                      D.梵净山</a:t>
            </a:r>
            <a:endParaRPr altLang="zh-CN" b="1" dirty="0" smtClean="0">
              <a:sym typeface="+mn-ea"/>
            </a:endParaRPr>
          </a:p>
          <a:p>
            <a:r>
              <a:rPr altLang="zh-CN" b="1" dirty="0" smtClean="0">
                <a:sym typeface="+mn-ea"/>
              </a:rPr>
              <a:t>三、判断题</a:t>
            </a:r>
            <a:endParaRPr altLang="zh-CN" b="1" dirty="0" smtClean="0">
              <a:sym typeface="+mn-ea"/>
            </a:endParaRPr>
          </a:p>
          <a:p>
            <a:r>
              <a:rPr altLang="zh-CN" b="1" dirty="0" smtClean="0">
                <a:sym typeface="+mn-ea"/>
              </a:rPr>
              <a:t>1、云南元阳梯田是世界文化遗产。</a:t>
            </a:r>
            <a:endParaRPr altLang="zh-CN" b="1" dirty="0" smtClean="0">
              <a:sym typeface="+mn-ea"/>
            </a:endParaRPr>
          </a:p>
          <a:p>
            <a:r>
              <a:rPr altLang="zh-CN" b="1" dirty="0" smtClean="0">
                <a:sym typeface="+mn-ea"/>
              </a:rPr>
              <a:t>2、西南旅游区分布着我国面积最为广泛的喀斯特地貌景观群。</a:t>
            </a:r>
            <a:endParaRPr altLang="zh-CN" b="1" dirty="0" smtClean="0">
              <a:sym typeface="+mn-ea"/>
            </a:endParaRPr>
          </a:p>
          <a:p>
            <a:r>
              <a:rPr altLang="zh-CN" b="1" dirty="0" smtClean="0">
                <a:sym typeface="+mn-ea"/>
              </a:rPr>
              <a:t>3、伊岭岩位于云南省境内，是一座喀斯特岩溶洞。</a:t>
            </a:r>
            <a:endParaRPr altLang="zh-CN" b="1" dirty="0" smtClean="0">
              <a:sym typeface="+mn-ea"/>
            </a:endParaRPr>
          </a:p>
          <a:p>
            <a:r>
              <a:rPr altLang="zh-CN" b="1" dirty="0" smtClean="0">
                <a:sym typeface="+mn-ea"/>
              </a:rPr>
              <a:t>4、丽江旅游资源以“二山、一城、一湖、一江、一文化、一风情”为主要代表。</a:t>
            </a:r>
            <a:endParaRPr altLang="zh-CN" b="1" dirty="0" smtClean="0">
              <a:sym typeface="+mn-ea"/>
            </a:endParaRPr>
          </a:p>
          <a:p>
            <a:r>
              <a:rPr altLang="zh-CN" b="1" dirty="0" smtClean="0">
                <a:sym typeface="+mn-ea"/>
              </a:rPr>
              <a:t>5、织金洞被评为“中国最美六大旅游洞穴”之首。</a:t>
            </a:r>
            <a:endParaRPr altLang="zh-CN" b="1" dirty="0" smtClean="0">
              <a:sym typeface="+mn-ea"/>
            </a:endParaRPr>
          </a:p>
          <a:p>
            <a:endParaRPr altLang="zh-CN" b="1" dirty="0" smtClean="0">
              <a:sym typeface="+mn-ea"/>
            </a:endParaRPr>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9125" y="1377633"/>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1038860" y="1636395"/>
            <a:ext cx="7400290" cy="2861310"/>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a:t>
            </a:r>
            <a:r>
              <a:rPr lang="en-US" altLang="zh-CN" b="1" dirty="0" smtClean="0">
                <a:sym typeface="+mn-ea"/>
              </a:rPr>
              <a:t>贵南高铁沿线文化、生态、民俗等旅游资源，建立区域旅游合作联盟，合作开发特色优势旅游项目，联合构建无障碍旅游区，推动“快旅慢游”“一程多站”“一线多游”等旅游方式，共建区域性国际旅游目的地；进一步优化乡村旅游发展环境，建设乡村旅游集聚区和乡村旅游带，相互分享旅游扶贫成功经验。</a:t>
            </a:r>
            <a:endParaRPr lang="en-US" altLang="zh-CN" b="1" dirty="0" smtClean="0"/>
          </a:p>
          <a:p>
            <a:pPr algn="l"/>
            <a:r>
              <a:rPr lang="en-US" altLang="zh-CN" b="1" dirty="0" smtClean="0">
                <a:sym typeface="+mn-ea"/>
              </a:rPr>
              <a:t>思考：1.滇黔桂旅游区区划的依据。</a:t>
            </a:r>
            <a:endParaRPr lang="en-US" altLang="zh-CN" b="1" dirty="0" smtClean="0">
              <a:sym typeface="+mn-ea"/>
            </a:endParaRPr>
          </a:p>
          <a:p>
            <a:pPr algn="l"/>
            <a:r>
              <a:rPr lang="en-US" altLang="zh-CN" b="1" dirty="0" smtClean="0">
                <a:sym typeface="+mn-ea"/>
              </a:rPr>
              <a:t>            2.本区旅游资源特色。</a:t>
            </a:r>
            <a:endParaRPr lang="en-US" altLang="zh-CN" dirty="0" smtClean="0"/>
          </a:p>
          <a:p>
            <a:pPr algn="l"/>
            <a:endParaRPr lang="en-US" altLang="zh-CN" dirty="0" smtClean="0"/>
          </a:p>
          <a:p>
            <a:pPr algn="l"/>
            <a:endParaRPr lang="zh-CN" altLang="en-US" dirty="0" smtClean="0"/>
          </a:p>
        </p:txBody>
      </p:sp>
      <p:sp>
        <p:nvSpPr>
          <p:cNvPr id="2" name="矩形 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本区包括云南、贵州两省和广西壮族自治区。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二、旅游地理环境特征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1.地处西南，中国—东盟旅游合作的桥头堡</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2.地表结构复杂，岩溶地貌奇观分布广泛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3.气候类型复杂多样，四季适宜旅游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4.动植物资源丰富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5.少数民族风情旅游资源特色鲜明</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三、本区旅游资源特征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1.旅游资源开发潜力大</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2.旅游资源品位高</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3.旅游资源特色鲜明</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4.旅游资源密集、开发潜力巨大</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341503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 四、旅游业发展现状</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（一）云南省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（二）贵州省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（三）广西壮族自治区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滇黔桂共推高铁旅游带建设 共同打造七大特色线路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1.七条特色旅游线路规划的资源基础；</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2.相关旅游产品的开发现状。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滇黔桂旅游路线设计实训表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云南省</a:t>
            </a:r>
            <a:endParaRPr lang="zh-CN" altLang="zh-CN" b="1" dirty="0" smtClean="0">
              <a:sym typeface="+mn-ea"/>
            </a:endParaRPr>
          </a:p>
          <a:p>
            <a:pPr eaLnBrk="0" hangingPunct="0"/>
            <a:endParaRPr lang="zh-CN" altLang="en-US" b="1" dirty="0"/>
          </a:p>
        </p:txBody>
      </p:sp>
      <p:sp>
        <p:nvSpPr>
          <p:cNvPr id="100" name="文本框 99"/>
          <p:cNvSpPr txBox="1"/>
          <p:nvPr/>
        </p:nvSpPr>
        <p:spPr>
          <a:xfrm>
            <a:off x="734060" y="1658620"/>
            <a:ext cx="7573645" cy="452310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任务引入</a:t>
            </a:r>
            <a:r>
              <a:rPr lang="en-US" altLang="zh-CN" b="1" dirty="0" smtClean="0">
                <a:sym typeface="+mn-ea"/>
              </a:rPr>
              <a:t>]</a:t>
            </a:r>
            <a:endParaRPr lang="zh-CN" altLang="en-US" dirty="0" smtClean="0">
              <a:latin typeface="宋体" panose="02010600030101010101" pitchFamily="2" charset="-122"/>
              <a:cs typeface="宋体" panose="02010600030101010101" pitchFamily="2" charset="-122"/>
            </a:endParaRPr>
          </a:p>
          <a:p>
            <a:pPr algn="l"/>
            <a:r>
              <a:rPr lang="zh-CN" altLang="en-US" dirty="0" smtClean="0">
                <a:latin typeface="宋体" panose="02010600030101010101" pitchFamily="2" charset="-122"/>
                <a:cs typeface="宋体" panose="02010600030101010101" pitchFamily="2" charset="-122"/>
              </a:rPr>
              <a:t>    云南马鞍底乡中寨村委会滮水岩村是“中国·红河蝴蝶谷”核心景点-滮水岩瀑布所在地，是一个典型的哈尼族聚居村寨，全村共70户310人。滮水岩村项目总投资4517余万元，建设附属工程电力安装、进场道路铺设、停车场、公厕、景观工程乐作广场、梯田水景、长街宴广场工程等。</a:t>
            </a:r>
            <a:endParaRPr lang="zh-CN" altLang="en-US" dirty="0" smtClean="0">
              <a:latin typeface="宋体" panose="02010600030101010101" pitchFamily="2" charset="-122"/>
              <a:cs typeface="宋体" panose="02010600030101010101" pitchFamily="2" charset="-122"/>
            </a:endParaRPr>
          </a:p>
          <a:p>
            <a:pPr algn="l"/>
            <a:r>
              <a:rPr lang="zh-CN" altLang="en-US" dirty="0" smtClean="0">
                <a:latin typeface="宋体" panose="02010600030101010101" pitchFamily="2" charset="-122"/>
                <a:cs typeface="宋体" panose="02010600030101010101" pitchFamily="2" charset="-122"/>
              </a:rPr>
              <a:t>    2017年4月，滮水岩村被国家民委评为“中国少数民族特色村寨”。为加快旅游业的发展及沿边试点民俗文化特色示范村建设，该县将滮水岩村打造成为 “吃、住、行、游、购、娱”旅游六要素整体功能的哈尼民俗文化特色村。</a:t>
            </a:r>
            <a:endParaRPr lang="zh-CN" altLang="en-US" dirty="0" smtClean="0">
              <a:latin typeface="宋体" panose="02010600030101010101" pitchFamily="2" charset="-122"/>
              <a:cs typeface="宋体" panose="02010600030101010101" pitchFamily="2" charset="-122"/>
            </a:endParaRPr>
          </a:p>
          <a:p>
            <a:pPr algn="l"/>
            <a:r>
              <a:rPr lang="zh-CN" altLang="en-US" dirty="0" smtClean="0">
                <a:latin typeface="宋体" panose="02010600030101010101" pitchFamily="2" charset="-122"/>
                <a:cs typeface="宋体" panose="02010600030101010101" pitchFamily="2" charset="-122"/>
              </a:rPr>
              <a:t>    截至目前，已有56户农户开设客栈，7户开起了农家乐，2户开小卖铺，1户开纪念品店，1户开土特产店，1户开起了摩托车修理和电器修理店。民族服饰，手工制品极受游客们的喜爱，旅游发展了，村民家的收入就多了。村民手工制做的民族服饰、包袋和蝴蝶标本、土鸡蛋等土特产很受游客欢迎。去年，马鞍底乡接待游客18.6万人次，实现旅游综合收入2500万元，滮水岩村村民人均收入达到了6000元。金平县坚持把旅游业作为拉动经济增长的新引擎，投入7亿元，完成勐坪至马鞍底、马鞍底至新街大桥</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云南</a:t>
            </a:r>
            <a:r>
              <a:rPr lang="zh-CN" altLang="zh-CN" b="1" dirty="0" smtClean="0">
                <a:sym typeface="+mn-ea"/>
              </a:rPr>
              <a:t>省</a:t>
            </a:r>
            <a:endParaRPr lang="zh-CN" altLang="zh-CN" b="1" dirty="0" smtClean="0"/>
          </a:p>
          <a:p>
            <a:pPr eaLnBrk="0" hangingPunct="0"/>
            <a:endParaRPr lang="zh-CN" altLang="en-US" b="1" dirty="0"/>
          </a:p>
        </p:txBody>
      </p:sp>
      <p:sp>
        <p:nvSpPr>
          <p:cNvPr id="100" name="文本框 99"/>
          <p:cNvSpPr txBox="1"/>
          <p:nvPr/>
        </p:nvSpPr>
        <p:spPr>
          <a:xfrm>
            <a:off x="763905" y="1851025"/>
            <a:ext cx="7505065" cy="230695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algn="l"/>
            <a:r>
              <a:rPr lang="zh-CN" altLang="en-US" dirty="0" smtClean="0">
                <a:latin typeface="宋体" panose="02010600030101010101" pitchFamily="2" charset="-122"/>
                <a:cs typeface="宋体" panose="02010600030101010101" pitchFamily="2" charset="-122"/>
                <a:sym typeface="+mn-ea"/>
              </a:rPr>
              <a:t>旅游环线及中国·红河蝴蝶谷旅游基础设施项目，建成滮水岩、勐哩傣乡等一批民俗旅游特色村，旅游服务承载能力不断提升。（资料来源：七彩云南）</a:t>
            </a:r>
            <a:endParaRPr lang="zh-CN" altLang="en-US" dirty="0" smtClean="0">
              <a:latin typeface="宋体" panose="02010600030101010101" pitchFamily="2" charset="-122"/>
              <a:cs typeface="宋体" panose="02010600030101010101" pitchFamily="2" charset="-122"/>
            </a:endParaRPr>
          </a:p>
          <a:p>
            <a:pPr algn="l"/>
            <a:r>
              <a:rPr lang="zh-CN" altLang="en-US" dirty="0" smtClean="0">
                <a:latin typeface="宋体" panose="02010600030101010101" pitchFamily="2" charset="-122"/>
                <a:cs typeface="宋体" panose="02010600030101010101" pitchFamily="2" charset="-122"/>
                <a:sym typeface="+mn-ea"/>
              </a:rPr>
              <a:t>牛刀小试：</a:t>
            </a:r>
            <a:endParaRPr lang="zh-CN" altLang="en-US" dirty="0" smtClean="0">
              <a:latin typeface="宋体" panose="02010600030101010101" pitchFamily="2" charset="-122"/>
              <a:cs typeface="宋体" panose="02010600030101010101" pitchFamily="2" charset="-122"/>
            </a:endParaRPr>
          </a:p>
          <a:p>
            <a:pPr algn="l"/>
            <a:r>
              <a:rPr lang="zh-CN" altLang="en-US" dirty="0" smtClean="0">
                <a:latin typeface="宋体" panose="02010600030101010101" pitchFamily="2" charset="-122"/>
                <a:cs typeface="宋体" panose="02010600030101010101" pitchFamily="2" charset="-122"/>
                <a:sym typeface="+mn-ea"/>
              </a:rPr>
              <a:t>1.在全面扶贫攻坚之际，马鞍底乡中寨村是如何借助自身优势发展成为特色村寨的？</a:t>
            </a:r>
            <a:endParaRPr lang="zh-CN" altLang="en-US" dirty="0" smtClean="0">
              <a:latin typeface="宋体" panose="02010600030101010101" pitchFamily="2" charset="-122"/>
              <a:cs typeface="宋体" panose="02010600030101010101" pitchFamily="2" charset="-122"/>
            </a:endParaRPr>
          </a:p>
          <a:p>
            <a:pPr algn="l"/>
            <a:r>
              <a:rPr lang="zh-CN" altLang="en-US" dirty="0" smtClean="0">
                <a:latin typeface="宋体" panose="02010600030101010101" pitchFamily="2" charset="-122"/>
                <a:cs typeface="宋体" panose="02010600030101010101" pitchFamily="2" charset="-122"/>
                <a:sym typeface="+mn-ea"/>
              </a:rPr>
              <a:t>2.哈尼民俗文化特色村的建设对周边环境和村民的影响。</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6600" y="1631315"/>
            <a:ext cx="7532370" cy="479996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en-US" altLang="zh-CN" b="1" dirty="0" smtClean="0"/>
              <a:t>     </a:t>
            </a:r>
            <a:r>
              <a:rPr dirty="0" smtClean="0"/>
              <a:t>一、概况</a:t>
            </a:r>
            <a:endParaRPr dirty="0" smtClean="0"/>
          </a:p>
          <a:p>
            <a:r>
              <a:rPr dirty="0" smtClean="0"/>
              <a:t>    云南简称“滇”，地处中国西南边陲，北回归线横贯南部,总面积39.4万平方公里，占全国总面积的4.1%。二、主要旅游景点</a:t>
            </a:r>
            <a:endParaRPr dirty="0" smtClean="0"/>
          </a:p>
          <a:p>
            <a:r>
              <a:rPr dirty="0" smtClean="0"/>
              <a:t>1.昆明</a:t>
            </a:r>
            <a:endParaRPr dirty="0" smtClean="0"/>
          </a:p>
          <a:p>
            <a:r>
              <a:rPr dirty="0" smtClean="0"/>
              <a:t>（1）石林世界地质公园</a:t>
            </a:r>
            <a:endParaRPr dirty="0" smtClean="0"/>
          </a:p>
          <a:p>
            <a:r>
              <a:rPr dirty="0" smtClean="0"/>
              <a:t>（2）滇池及其周边景区</a:t>
            </a:r>
            <a:endParaRPr dirty="0" smtClean="0"/>
          </a:p>
          <a:p>
            <a:r>
              <a:rPr dirty="0" smtClean="0"/>
              <a:t>2.大理</a:t>
            </a:r>
            <a:endParaRPr dirty="0" smtClean="0"/>
          </a:p>
          <a:p>
            <a:r>
              <a:rPr dirty="0" smtClean="0"/>
              <a:t>(1)洱海</a:t>
            </a:r>
            <a:endParaRPr dirty="0" smtClean="0"/>
          </a:p>
          <a:p>
            <a:r>
              <a:rPr dirty="0" smtClean="0"/>
              <a:t>(2)大理古城</a:t>
            </a:r>
            <a:endParaRPr dirty="0" smtClean="0"/>
          </a:p>
          <a:p>
            <a:r>
              <a:rPr dirty="0" smtClean="0"/>
              <a:t>3.丽江</a:t>
            </a:r>
            <a:endParaRPr dirty="0" smtClean="0"/>
          </a:p>
          <a:p>
            <a:r>
              <a:rPr dirty="0" smtClean="0"/>
              <a:t>(1)二山</a:t>
            </a:r>
            <a:endParaRPr dirty="0" smtClean="0"/>
          </a:p>
          <a:p>
            <a:r>
              <a:rPr dirty="0" smtClean="0"/>
              <a:t>(2)一城</a:t>
            </a:r>
            <a:endParaRPr dirty="0" smtClean="0"/>
          </a:p>
          <a:p>
            <a:r>
              <a:rPr dirty="0" smtClean="0"/>
              <a:t>(4)一江</a:t>
            </a:r>
            <a:endParaRPr dirty="0" smtClean="0"/>
          </a:p>
          <a:p>
            <a:r>
              <a:rPr dirty="0" smtClean="0"/>
              <a:t>(5)一文化</a:t>
            </a:r>
            <a:endParaRPr dirty="0" smtClean="0"/>
          </a:p>
          <a:p>
            <a:r>
              <a:rPr dirty="0" smtClean="0"/>
              <a:t>(6)一风情</a:t>
            </a:r>
            <a:endParaRPr dirty="0" smtClean="0"/>
          </a:p>
          <a:p>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云南省</a:t>
            </a:r>
            <a:endParaRPr lang="zh-CN" altLang="en-US" b="1" dirty="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7235" y="1522095"/>
            <a:ext cx="7531735" cy="479996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en-US" altLang="zh-CN" b="1" dirty="0" smtClean="0"/>
              <a:t>      </a:t>
            </a:r>
            <a:r>
              <a:rPr dirty="0" smtClean="0">
                <a:sym typeface="+mn-ea"/>
              </a:rPr>
              <a:t>4.西双版纳</a:t>
            </a:r>
            <a:endParaRPr dirty="0" smtClean="0">
              <a:sym typeface="+mn-ea"/>
            </a:endParaRPr>
          </a:p>
          <a:p>
            <a:r>
              <a:rPr dirty="0" smtClean="0"/>
              <a:t>三、特色旅游线路</a:t>
            </a:r>
            <a:endParaRPr dirty="0" smtClean="0"/>
          </a:p>
          <a:p>
            <a:r>
              <a:rPr dirty="0" smtClean="0"/>
              <a:t>1.古城游</a:t>
            </a:r>
            <a:endParaRPr dirty="0" smtClean="0"/>
          </a:p>
          <a:p>
            <a:r>
              <a:rPr dirty="0" smtClean="0"/>
              <a:t>    该线路主要包括：大理—丽江古城—束河。</a:t>
            </a:r>
            <a:endParaRPr dirty="0" smtClean="0"/>
          </a:p>
          <a:p>
            <a:r>
              <a:rPr dirty="0" smtClean="0"/>
              <a:t>2.乐山游</a:t>
            </a:r>
            <a:endParaRPr dirty="0" smtClean="0"/>
          </a:p>
          <a:p>
            <a:r>
              <a:rPr dirty="0" smtClean="0"/>
              <a:t>    该线路主要包括：西山—玉龙雪山—腾冲地热泉与火山群—虎跳峡。</a:t>
            </a:r>
            <a:endParaRPr dirty="0" smtClean="0"/>
          </a:p>
          <a:p>
            <a:r>
              <a:rPr dirty="0" smtClean="0"/>
              <a:t>3.乐水游</a:t>
            </a:r>
            <a:endParaRPr dirty="0" smtClean="0"/>
          </a:p>
          <a:p>
            <a:r>
              <a:rPr dirty="0" smtClean="0"/>
              <a:t>    该线路主要包括：滇池—洱海—蝴蝶泉—三江并流—瑞丽江、大盈江—泸沽湖。知识链接：</a:t>
            </a:r>
            <a:endParaRPr dirty="0" smtClean="0"/>
          </a:p>
          <a:p>
            <a:r>
              <a:rPr dirty="0" smtClean="0"/>
              <a:t>茶马古道</a:t>
            </a:r>
            <a:endParaRPr dirty="0" smtClean="0"/>
          </a:p>
          <a:p>
            <a:r>
              <a:rPr dirty="0" smtClean="0"/>
              <a:t>【同步职场】</a:t>
            </a:r>
            <a:endParaRPr dirty="0" smtClean="0"/>
          </a:p>
          <a:p>
            <a:r>
              <a:rPr dirty="0" smtClean="0"/>
              <a:t>云南计划打造5大世界遗产品牌旅游地</a:t>
            </a:r>
            <a:endParaRPr dirty="0" smtClean="0"/>
          </a:p>
          <a:p>
            <a:r>
              <a:rPr dirty="0" smtClean="0"/>
              <a:t>思考：云南在以全域旅游理念进行旅游资源开发和旅游+新业态培育方面的举措。</a:t>
            </a:r>
            <a:endParaRPr dirty="0" smtClean="0"/>
          </a:p>
          <a:p>
            <a:r>
              <a:rPr dirty="0" smtClean="0"/>
              <a:t>〖任务实训〗</a:t>
            </a:r>
            <a:endParaRPr dirty="0" smtClean="0"/>
          </a:p>
          <a:p>
            <a:r>
              <a:rPr dirty="0" smtClean="0"/>
              <a:t>南旅游资源调查实训表</a:t>
            </a:r>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26269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云南</a:t>
            </a:r>
            <a:r>
              <a:rPr lang="zh-CN" altLang="zh-CN" b="1" dirty="0" smtClean="0">
                <a:sym typeface="+mn-ea"/>
              </a:rPr>
              <a:t>省</a:t>
            </a:r>
            <a:endParaRPr lang="zh-CN" altLang="en-US" b="1" dirty="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项目八  滇黔桂—民族文化旅游区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5488</Words>
  <Application>WPS 演示</Application>
  <PresentationFormat>全屏显示(4:3)</PresentationFormat>
  <Paragraphs>403</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20</vt:i4>
      </vt:variant>
    </vt:vector>
  </HeadingPairs>
  <TitlesOfParts>
    <vt:vector size="31" baseType="lpstr">
      <vt:lpstr>Arial</vt:lpstr>
      <vt:lpstr>宋体</vt:lpstr>
      <vt:lpstr>Wingdings</vt:lpstr>
      <vt:lpstr>Times New Roman</vt:lpstr>
      <vt:lpstr>Verdana</vt:lpstr>
      <vt:lpstr>Calibri</vt:lpstr>
      <vt:lpstr>微软雅黑</vt:lpstr>
      <vt:lpstr>Arial Unicode MS</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588</cp:revision>
  <dcterms:created xsi:type="dcterms:W3CDTF">2003-08-21T08:11:00Z</dcterms:created>
  <dcterms:modified xsi:type="dcterms:W3CDTF">2019-03-06T16:50:27Z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