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5">
  <p:sldMasterIdLst>
    <p:sldMasterId id="2147483648" r:id="rId1"/>
    <p:sldMasterId id="2147483660" r:id="rId3"/>
    <p:sldMasterId id="2147483672" r:id="rId4"/>
  </p:sldMasterIdLst>
  <p:notesMasterIdLst>
    <p:notesMasterId r:id="rId36"/>
  </p:notesMasterIdLst>
  <p:handoutMasterIdLst>
    <p:handoutMasterId r:id="rId37"/>
  </p:handoutMasterIdLst>
  <p:sldIdLst>
    <p:sldId id="349" r:id="rId5"/>
    <p:sldId id="416" r:id="rId6"/>
    <p:sldId id="350" r:id="rId7"/>
    <p:sldId id="450" r:id="rId8"/>
    <p:sldId id="421" r:id="rId9"/>
    <p:sldId id="424" r:id="rId10"/>
    <p:sldId id="430" r:id="rId11"/>
    <p:sldId id="431" r:id="rId12"/>
    <p:sldId id="451" r:id="rId13"/>
    <p:sldId id="429" r:id="rId14"/>
    <p:sldId id="425" r:id="rId15"/>
    <p:sldId id="426" r:id="rId16"/>
    <p:sldId id="427" r:id="rId17"/>
    <p:sldId id="452" r:id="rId18"/>
    <p:sldId id="453" r:id="rId19"/>
    <p:sldId id="406" r:id="rId20"/>
    <p:sldId id="432" r:id="rId21"/>
    <p:sldId id="433" r:id="rId22"/>
    <p:sldId id="447" r:id="rId23"/>
    <p:sldId id="454" r:id="rId24"/>
    <p:sldId id="455" r:id="rId25"/>
    <p:sldId id="456" r:id="rId26"/>
    <p:sldId id="457" r:id="rId27"/>
    <p:sldId id="458" r:id="rId28"/>
    <p:sldId id="459" r:id="rId29"/>
    <p:sldId id="462" r:id="rId30"/>
    <p:sldId id="460" r:id="rId31"/>
    <p:sldId id="461" r:id="rId32"/>
    <p:sldId id="463" r:id="rId33"/>
    <p:sldId id="443" r:id="rId34"/>
    <p:sldId id="441" r:id="rId35"/>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080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5149" autoAdjust="0"/>
  </p:normalViewPr>
  <p:slideViewPr>
    <p:cSldViewPr snapToGrid="0" showGuides="1">
      <p:cViewPr>
        <p:scale>
          <a:sx n="73" d="100"/>
          <a:sy n="73" d="100"/>
        </p:scale>
        <p:origin x="-378" y="312"/>
      </p:cViewPr>
      <p:guideLst>
        <p:guide orient="horz" pos="2188"/>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5" name="页脚占位符 4"/>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8" name="页脚占位符 7"/>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4" name="页脚占位符 3"/>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3" name="页脚占位符 2"/>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2" charset="0"/>
            </a:endParaRPr>
          </a:p>
        </p:txBody>
      </p:sp>
      <p:sp>
        <p:nvSpPr>
          <p:cNvPr id="6" name="页脚占位符 5"/>
          <p:cNvSpPr>
            <a:spLocks noGrp="1"/>
          </p:cNvSpPr>
          <p:nvPr>
            <p:ph type="ftr" sz="quarter" idx="11"/>
          </p:nvPr>
        </p:nvSpPr>
        <p:spPr/>
        <p:txBody>
          <a:bodyPr/>
          <a:lstStyle/>
          <a:p>
            <a:pPr lvl="0" eaLnBrk="1" hangingPunct="1"/>
            <a:endParaRPr lang="en-US" altLang="x-none" dirty="0">
              <a:latin typeface="Times New Roman" panose="02020603050405020304" pitchFamily="2"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sp>
        <p:nvSpPr>
          <p:cNvPr id="1026"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1027"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1028" name="Group 279"/>
          <p:cNvGrpSpPr/>
          <p:nvPr/>
        </p:nvGrpSpPr>
        <p:grpSpPr>
          <a:xfrm>
            <a:off x="8275638" y="1046163"/>
            <a:ext cx="265112" cy="265112"/>
            <a:chOff x="0" y="0"/>
            <a:chExt cx="860" cy="860"/>
          </a:xfrm>
        </p:grpSpPr>
        <p:sp>
          <p:nvSpPr>
            <p:cNvPr id="1029"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0"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1"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2" name="Group 283"/>
          <p:cNvGrpSpPr/>
          <p:nvPr/>
        </p:nvGrpSpPr>
        <p:grpSpPr>
          <a:xfrm>
            <a:off x="201613" y="6076950"/>
            <a:ext cx="625475" cy="625475"/>
            <a:chOff x="0" y="0"/>
            <a:chExt cx="748" cy="748"/>
          </a:xfrm>
        </p:grpSpPr>
        <p:sp>
          <p:nvSpPr>
            <p:cNvPr id="1033"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4"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5"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36" name="Group 287"/>
          <p:cNvGrpSpPr/>
          <p:nvPr/>
        </p:nvGrpSpPr>
        <p:grpSpPr>
          <a:xfrm>
            <a:off x="7610475" y="1012825"/>
            <a:ext cx="414338" cy="414338"/>
            <a:chOff x="0" y="0"/>
            <a:chExt cx="860" cy="860"/>
          </a:xfrm>
        </p:grpSpPr>
        <p:sp>
          <p:nvSpPr>
            <p:cNvPr id="1037"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8"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1039"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1040" name="Group 15"/>
          <p:cNvGrpSpPr/>
          <p:nvPr/>
        </p:nvGrpSpPr>
        <p:grpSpPr>
          <a:xfrm>
            <a:off x="1789113" y="182563"/>
            <a:ext cx="6838950" cy="3365500"/>
            <a:chOff x="0" y="0"/>
            <a:chExt cx="4308" cy="2120"/>
          </a:xfrm>
        </p:grpSpPr>
        <p:sp>
          <p:nvSpPr>
            <p:cNvPr id="1041"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1042"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1043"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1044"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1045"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1046"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1047"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48"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1049"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1050"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1051"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1052"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1053"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1054"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1055"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1056"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1057"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1058"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1059"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0"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1"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1062"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3"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4"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5"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1066"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1067"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68"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1069"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1070"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1071"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1072"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1073"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1074"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1075"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1076"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1077"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1078"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1079"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1080"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1081"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1082"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1083"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1084"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1085"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1086"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1087"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1088"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1089"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1090"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1091"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1092"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1093"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1094"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095"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1096"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1097"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1098"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1099"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1100"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1101"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1102"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1103"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1104"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1105"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06"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1107"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08"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1109"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1110"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1111"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1112"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1113"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1114"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1115"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1116"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1117"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1118"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1119"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0"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1121"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1122"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1123"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1124"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1125"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1126"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1127"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1128"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1129"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1130"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1131"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1132"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1133"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1134"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1135"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1136"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1137"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1138"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1139"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0"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1"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2"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1143"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4"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5"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6"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7"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1148"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1149"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1150"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51"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1152"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1153"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50">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1040"/>
                                        </p:tgtEl>
                                        <p:attrNameLst>
                                          <p:attrName>style.visibility</p:attrName>
                                        </p:attrNameLst>
                                      </p:cBhvr>
                                      <p:to>
                                        <p:strVal val="visible"/>
                                      </p:to>
                                    </p:set>
                                    <p:animEffect transition="in" filter="fade">
                                      <p:cBhvr>
                                        <p:cTn id="17" dur="2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0" grpId="0" build="p">
        <p:tmplLst>
          <p:tmpl lvl="1">
            <p:tnLst>
              <p:par>
                <p:cTn presetID="1" presetClass="entr" presetSubtype="0" fill="hold" nodeType="click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50"/>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2050"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2051"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2052" name="Group 279"/>
          <p:cNvGrpSpPr/>
          <p:nvPr/>
        </p:nvGrpSpPr>
        <p:grpSpPr>
          <a:xfrm>
            <a:off x="8275638" y="1046163"/>
            <a:ext cx="265112" cy="265112"/>
            <a:chOff x="0" y="0"/>
            <a:chExt cx="860" cy="860"/>
          </a:xfrm>
        </p:grpSpPr>
        <p:sp>
          <p:nvSpPr>
            <p:cNvPr id="2053"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4"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5"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56" name="Group 283"/>
          <p:cNvGrpSpPr/>
          <p:nvPr/>
        </p:nvGrpSpPr>
        <p:grpSpPr>
          <a:xfrm>
            <a:off x="201613" y="6076950"/>
            <a:ext cx="625475" cy="625475"/>
            <a:chOff x="0" y="0"/>
            <a:chExt cx="748" cy="748"/>
          </a:xfrm>
        </p:grpSpPr>
        <p:sp>
          <p:nvSpPr>
            <p:cNvPr id="2057"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8"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59"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0" name="Group 287"/>
          <p:cNvGrpSpPr/>
          <p:nvPr/>
        </p:nvGrpSpPr>
        <p:grpSpPr>
          <a:xfrm>
            <a:off x="7610475" y="1012825"/>
            <a:ext cx="414338" cy="414338"/>
            <a:chOff x="0" y="0"/>
            <a:chExt cx="860" cy="860"/>
          </a:xfrm>
        </p:grpSpPr>
        <p:sp>
          <p:nvSpPr>
            <p:cNvPr id="2061"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2"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2063"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2064" name="Group 15"/>
          <p:cNvGrpSpPr/>
          <p:nvPr/>
        </p:nvGrpSpPr>
        <p:grpSpPr>
          <a:xfrm>
            <a:off x="1789113" y="182563"/>
            <a:ext cx="6838950" cy="3365500"/>
            <a:chOff x="0" y="0"/>
            <a:chExt cx="4308" cy="2120"/>
          </a:xfrm>
        </p:grpSpPr>
        <p:sp>
          <p:nvSpPr>
            <p:cNvPr id="2065"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2066"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2067"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2068"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2069"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2070"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2071"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72"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2073"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2074"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2075"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2076"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2077"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2078"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2079"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2080"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2081"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2082"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2083"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4"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5"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2086"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7"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8"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89"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2090"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2091"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2"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2093"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2094"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2095"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2096"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2097"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2098"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2099"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2100"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2101"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2102"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2103"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2104"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2105"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2106"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2107"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2108"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2109"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2110"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2111"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2112"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2113"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2114"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2115"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2116"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2117"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2118"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19"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2120"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2121"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2122"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2123"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2124"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2125"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2126"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2127"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2128"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2129"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30"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2131"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32"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2133"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2134"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2135"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2136"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2137"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2138"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2139"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2140"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2141"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2142"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2143"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4"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2145"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2146"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2147"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2148"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2149"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2150"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2151"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2152"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2153"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2154"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2155"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2156"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2157"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2158"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2159"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2160"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2161"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2162"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2163"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4"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5"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6"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2167"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8"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69"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0"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1"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2172"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2173"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2174"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175"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2176"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2177"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2178" name="WordArt 2"/>
          <p:cNvPicPr/>
          <p:nvPr/>
        </p:nvPicPr>
        <p:blipFill>
          <a:blip r:embed="rId13" cstate="print"/>
          <a:stretch>
            <a:fillRect/>
          </a:stretch>
        </p:blipFill>
        <p:spPr>
          <a:xfrm>
            <a:off x="682625" y="725488"/>
            <a:ext cx="3395663" cy="261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4">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4" grpId="0" build="p">
        <p:tmplLst>
          <p:tmpl lvl="1">
            <p:tnLst>
              <p:par>
                <p:cTn presetID="1" presetClass="entr" presetSubtype="0" fill="hold" nodeType="click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74"/>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blipFill>
        <a:effectLst/>
      </p:bgPr>
    </p:bg>
    <p:spTree>
      <p:nvGrpSpPr>
        <p:cNvPr id="1" name=""/>
        <p:cNvGrpSpPr/>
        <p:nvPr/>
      </p:nvGrpSpPr>
      <p:grpSpPr>
        <a:xfrm>
          <a:off x="0" y="0"/>
          <a:ext cx="0" cy="0"/>
          <a:chOff x="0" y="0"/>
          <a:chExt cx="0" cy="0"/>
        </a:xfrm>
      </p:grpSpPr>
      <p:sp>
        <p:nvSpPr>
          <p:cNvPr id="3074" name="AutoShape 4"/>
          <p:cNvSpPr/>
          <p:nvPr/>
        </p:nvSpPr>
        <p:spPr>
          <a:xfrm>
            <a:off x="576263" y="1182688"/>
            <a:ext cx="7958137" cy="109537"/>
          </a:xfrm>
          <a:custGeom>
            <a:avLst/>
            <a:gdLst/>
            <a:ahLst/>
            <a:cxnLst>
              <a:cxn ang="0">
                <a:pos x="0" y="0"/>
              </a:cxn>
              <a:cxn ang="0">
                <a:pos x="2147483647" y="0"/>
              </a:cxn>
              <a:cxn ang="0">
                <a:pos x="2147483647" y="1314263702"/>
              </a:cxn>
              <a:cxn ang="0">
                <a:pos x="0" y="1314263702"/>
              </a:cxn>
              <a:cxn ang="0">
                <a:pos x="0" y="0"/>
              </a:cxn>
              <a:cxn ang="0">
                <a:pos x="0" y="0"/>
              </a:cxn>
              <a:cxn ang="0">
                <a:pos x="2147483647" y="0"/>
              </a:cxn>
            </a:cxnLst>
            <a:rect l="0" t="0" r="0" b="0"/>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alpha val="100000"/>
            </a:schemeClr>
          </a:solidFill>
          <a:ln w="9525" cap="flat" cmpd="sng">
            <a:solidFill>
              <a:schemeClr val="accent2"/>
            </a:solidFill>
            <a:prstDash val="solid"/>
            <a:miter/>
            <a:headEnd type="none" w="med" len="med"/>
            <a:tailEnd type="none" w="med" len="med"/>
          </a:ln>
        </p:spPr>
        <p:txBody>
          <a:bodyPr/>
          <a:lstStyle/>
          <a:p>
            <a:endParaRPr lang="zh-CN" altLang="en-US"/>
          </a:p>
        </p:txBody>
      </p:sp>
      <p:sp>
        <p:nvSpPr>
          <p:cNvPr id="3075" name="Line 5"/>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grpSp>
        <p:nvGrpSpPr>
          <p:cNvPr id="3076" name="Group 279"/>
          <p:cNvGrpSpPr/>
          <p:nvPr/>
        </p:nvGrpSpPr>
        <p:grpSpPr>
          <a:xfrm>
            <a:off x="8275638" y="1046163"/>
            <a:ext cx="265112" cy="265112"/>
            <a:chOff x="0" y="0"/>
            <a:chExt cx="860" cy="860"/>
          </a:xfrm>
        </p:grpSpPr>
        <p:sp>
          <p:nvSpPr>
            <p:cNvPr id="3077" name="Oval 280"/>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8" name="Oval 281"/>
            <p:cNvSpPr/>
            <p:nvPr userDrawn="1"/>
          </p:nvSpPr>
          <p:spPr>
            <a:xfrm>
              <a:off x="237" y="278"/>
              <a:ext cx="474" cy="474"/>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79" name="Oval 282"/>
            <p:cNvSpPr/>
            <p:nvPr userDrawn="1"/>
          </p:nvSpPr>
          <p:spPr>
            <a:xfrm rot="19033561">
              <a:off x="72" y="134"/>
              <a:ext cx="360"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0" name="Group 283"/>
          <p:cNvGrpSpPr/>
          <p:nvPr/>
        </p:nvGrpSpPr>
        <p:grpSpPr>
          <a:xfrm>
            <a:off x="201613" y="6076950"/>
            <a:ext cx="625475" cy="625475"/>
            <a:chOff x="0" y="0"/>
            <a:chExt cx="748" cy="748"/>
          </a:xfrm>
        </p:grpSpPr>
        <p:sp>
          <p:nvSpPr>
            <p:cNvPr id="3081" name="Oval 284"/>
            <p:cNvSpPr/>
            <p:nvPr userDrawn="1"/>
          </p:nvSpPr>
          <p:spPr>
            <a:xfrm>
              <a:off x="0" y="0"/>
              <a:ext cx="748" cy="748"/>
            </a:xfrm>
            <a:prstGeom prst="ellipse">
              <a:avLst/>
            </a:prstGeom>
            <a:solidFill>
              <a:schemeClr val="tx2"/>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2" name="Oval 285"/>
            <p:cNvSpPr/>
            <p:nvPr userDrawn="1"/>
          </p:nvSpPr>
          <p:spPr>
            <a:xfrm>
              <a:off x="207" y="241"/>
              <a:ext cx="414" cy="414"/>
            </a:xfrm>
            <a:prstGeom prst="ellipse">
              <a:avLst/>
            </a:prstGeom>
            <a:gradFill rotWithShape="1">
              <a:gsLst>
                <a:gs pos="0">
                  <a:schemeClr val="bg1"/>
                </a:gs>
                <a:gs pos="100000">
                  <a:schemeClr val="tx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3" name="Oval 286"/>
            <p:cNvSpPr/>
            <p:nvPr userDrawn="1"/>
          </p:nvSpPr>
          <p:spPr>
            <a:xfrm rot="19033561">
              <a:off x="63" y="116"/>
              <a:ext cx="315" cy="175"/>
            </a:xfrm>
            <a:prstGeom prst="ellipse">
              <a:avLst/>
            </a:prstGeom>
            <a:gradFill rotWithShape="1">
              <a:gsLst>
                <a:gs pos="0">
                  <a:schemeClr val="bg1"/>
                </a:gs>
                <a:gs pos="100000">
                  <a:schemeClr val="tx2"/>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4" name="Group 287"/>
          <p:cNvGrpSpPr/>
          <p:nvPr/>
        </p:nvGrpSpPr>
        <p:grpSpPr>
          <a:xfrm>
            <a:off x="7610475" y="1012825"/>
            <a:ext cx="414338" cy="414338"/>
            <a:chOff x="0" y="0"/>
            <a:chExt cx="860" cy="860"/>
          </a:xfrm>
        </p:grpSpPr>
        <p:sp>
          <p:nvSpPr>
            <p:cNvPr id="3085" name="Oval 288"/>
            <p:cNvSpPr/>
            <p:nvPr userDrawn="1"/>
          </p:nvSpPr>
          <p:spPr>
            <a:xfrm>
              <a:off x="0" y="0"/>
              <a:ext cx="860" cy="860"/>
            </a:xfrm>
            <a:prstGeom prst="ellipse">
              <a:avLst/>
            </a:prstGeom>
            <a:solidFill>
              <a:schemeClr val="hlink"/>
            </a:soli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6" name="Oval 289"/>
            <p:cNvSpPr/>
            <p:nvPr userDrawn="1"/>
          </p:nvSpPr>
          <p:spPr>
            <a:xfrm>
              <a:off x="237" y="277"/>
              <a:ext cx="474" cy="478"/>
            </a:xfrm>
            <a:prstGeom prst="ellipse">
              <a:avLst/>
            </a:prstGeom>
            <a:gradFill rotWithShape="1">
              <a:gsLst>
                <a:gs pos="0">
                  <a:schemeClr val="bg1"/>
                </a:gs>
                <a:gs pos="100000">
                  <a:schemeClr val="accent2">
                    <a:alpha val="0"/>
                  </a:schemeClr>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sp>
          <p:nvSpPr>
            <p:cNvPr id="3087" name="Oval 290"/>
            <p:cNvSpPr/>
            <p:nvPr userDrawn="1"/>
          </p:nvSpPr>
          <p:spPr>
            <a:xfrm rot="19033561">
              <a:off x="72" y="132"/>
              <a:ext cx="362" cy="201"/>
            </a:xfrm>
            <a:prstGeom prst="ellipse">
              <a:avLst/>
            </a:prstGeom>
            <a:gradFill rotWithShape="1">
              <a:gsLst>
                <a:gs pos="0">
                  <a:schemeClr val="bg1"/>
                </a:gs>
                <a:gs pos="100000">
                  <a:schemeClr val="hlink"/>
                </a:gs>
              </a:gsLst>
              <a:path path="shape">
                <a:fillToRect l="50000" t="50000" r="50000" b="50000"/>
              </a:path>
              <a:tileRect/>
            </a:gradFill>
            <a:ln w="9525">
              <a:noFill/>
            </a:ln>
          </p:spPr>
          <p:txBody>
            <a:bodyPr wrap="none" anchor="ctr"/>
            <a:lstStyle/>
            <a:p>
              <a:pPr lvl="0" eaLnBrk="0" hangingPunct="0"/>
              <a:endParaRPr lang="zh-CN" altLang="en-US" dirty="0">
                <a:latin typeface="Times New Roman" panose="02020603050405020304" pitchFamily="2" charset="0"/>
              </a:endParaRPr>
            </a:p>
          </p:txBody>
        </p:sp>
      </p:grpSp>
      <p:grpSp>
        <p:nvGrpSpPr>
          <p:cNvPr id="3088" name="Group 15"/>
          <p:cNvGrpSpPr/>
          <p:nvPr/>
        </p:nvGrpSpPr>
        <p:grpSpPr>
          <a:xfrm>
            <a:off x="1789113" y="182563"/>
            <a:ext cx="6838950" cy="3365500"/>
            <a:chOff x="0" y="0"/>
            <a:chExt cx="4308" cy="2120"/>
          </a:xfrm>
        </p:grpSpPr>
        <p:sp>
          <p:nvSpPr>
            <p:cNvPr id="3089" name="Freeform 16"/>
            <p:cNvSpPr/>
            <p:nvPr/>
          </p:nvSpPr>
          <p:spPr>
            <a:xfrm>
              <a:off x="79" y="94"/>
              <a:ext cx="1267" cy="1938"/>
            </a:xfrm>
            <a:custGeom>
              <a:avLst/>
              <a:gdLst/>
              <a:ahLst/>
              <a:cxnLst>
                <a:cxn ang="0">
                  <a:pos x="49" y="109"/>
                </a:cxn>
                <a:cxn ang="0">
                  <a:pos x="135" y="88"/>
                </a:cxn>
                <a:cxn ang="0">
                  <a:pos x="182" y="101"/>
                </a:cxn>
                <a:cxn ang="0">
                  <a:pos x="175" y="187"/>
                </a:cxn>
                <a:cxn ang="0">
                  <a:pos x="115" y="245"/>
                </a:cxn>
                <a:cxn ang="0">
                  <a:pos x="91" y="301"/>
                </a:cxn>
                <a:cxn ang="0">
                  <a:pos x="119" y="405"/>
                </a:cxn>
                <a:cxn ang="0">
                  <a:pos x="133" y="404"/>
                </a:cxn>
                <a:cxn ang="0">
                  <a:pos x="138" y="381"/>
                </a:cxn>
                <a:cxn ang="0">
                  <a:pos x="201" y="486"/>
                </a:cxn>
                <a:cxn ang="0">
                  <a:pos x="273" y="505"/>
                </a:cxn>
                <a:cxn ang="0">
                  <a:pos x="334" y="568"/>
                </a:cxn>
                <a:cxn ang="0">
                  <a:pos x="358" y="599"/>
                </a:cxn>
                <a:cxn ang="0">
                  <a:pos x="323" y="677"/>
                </a:cxn>
                <a:cxn ang="0">
                  <a:pos x="385" y="749"/>
                </a:cxn>
                <a:cxn ang="0">
                  <a:pos x="434" y="851"/>
                </a:cxn>
                <a:cxn ang="0">
                  <a:pos x="459" y="972"/>
                </a:cxn>
                <a:cxn ang="0">
                  <a:pos x="501" y="1069"/>
                </a:cxn>
                <a:cxn ang="0">
                  <a:pos x="537" y="1061"/>
                </a:cxn>
                <a:cxn ang="0">
                  <a:pos x="523" y="1007"/>
                </a:cxn>
                <a:cxn ang="0">
                  <a:pos x="541" y="970"/>
                </a:cxn>
                <a:cxn ang="0">
                  <a:pos x="574" y="938"/>
                </a:cxn>
                <a:cxn ang="0">
                  <a:pos x="608" y="874"/>
                </a:cxn>
                <a:cxn ang="0">
                  <a:pos x="658" y="821"/>
                </a:cxn>
                <a:cxn ang="0">
                  <a:pos x="681" y="734"/>
                </a:cxn>
                <a:cxn ang="0">
                  <a:pos x="651" y="647"/>
                </a:cxn>
                <a:cxn ang="0">
                  <a:pos x="577" y="594"/>
                </a:cxn>
                <a:cxn ang="0">
                  <a:pos x="464" y="539"/>
                </a:cxn>
                <a:cxn ang="0">
                  <a:pos x="409" y="530"/>
                </a:cxn>
                <a:cxn ang="0">
                  <a:pos x="380" y="534"/>
                </a:cxn>
                <a:cxn ang="0">
                  <a:pos x="334" y="550"/>
                </a:cxn>
                <a:cxn ang="0">
                  <a:pos x="318" y="494"/>
                </a:cxn>
                <a:cxn ang="0">
                  <a:pos x="309" y="447"/>
                </a:cxn>
                <a:cxn ang="0">
                  <a:pos x="265" y="465"/>
                </a:cxn>
                <a:cxn ang="0">
                  <a:pos x="238" y="400"/>
                </a:cxn>
                <a:cxn ang="0">
                  <a:pos x="311" y="384"/>
                </a:cxn>
                <a:cxn ang="0">
                  <a:pos x="354" y="381"/>
                </a:cxn>
                <a:cxn ang="0">
                  <a:pos x="376" y="378"/>
                </a:cxn>
                <a:cxn ang="0">
                  <a:pos x="444" y="316"/>
                </a:cxn>
                <a:cxn ang="0">
                  <a:pos x="497" y="286"/>
                </a:cxn>
                <a:cxn ang="0">
                  <a:pos x="537" y="268"/>
                </a:cxn>
                <a:cxn ang="0">
                  <a:pos x="562" y="226"/>
                </a:cxn>
                <a:cxn ang="0">
                  <a:pos x="541" y="216"/>
                </a:cxn>
                <a:cxn ang="0">
                  <a:pos x="641" y="192"/>
                </a:cxn>
                <a:cxn ang="0">
                  <a:pos x="591" y="144"/>
                </a:cxn>
                <a:cxn ang="0">
                  <a:pos x="557" y="111"/>
                </a:cxn>
                <a:cxn ang="0">
                  <a:pos x="513" y="154"/>
                </a:cxn>
                <a:cxn ang="0">
                  <a:pos x="466" y="187"/>
                </a:cxn>
                <a:cxn ang="0">
                  <a:pos x="429" y="128"/>
                </a:cxn>
                <a:cxn ang="0">
                  <a:pos x="509" y="101"/>
                </a:cxn>
                <a:cxn ang="0">
                  <a:pos x="532" y="83"/>
                </a:cxn>
                <a:cxn ang="0">
                  <a:pos x="557" y="73"/>
                </a:cxn>
                <a:cxn ang="0">
                  <a:pos x="540" y="61"/>
                </a:cxn>
                <a:cxn ang="0">
                  <a:pos x="530" y="50"/>
                </a:cxn>
                <a:cxn ang="0">
                  <a:pos x="505" y="43"/>
                </a:cxn>
                <a:cxn ang="0">
                  <a:pos x="464" y="57"/>
                </a:cxn>
                <a:cxn ang="0">
                  <a:pos x="398" y="50"/>
                </a:cxn>
                <a:cxn ang="0">
                  <a:pos x="231" y="0"/>
                </a:cxn>
                <a:cxn ang="0">
                  <a:pos x="145" y="13"/>
                </a:cxn>
                <a:cxn ang="0">
                  <a:pos x="121" y="43"/>
                </a:cxn>
                <a:cxn ang="0">
                  <a:pos x="54" y="73"/>
                </a:cxn>
                <a:cxn ang="0">
                  <a:pos x="54" y="91"/>
                </a:cxn>
                <a:cxn ang="0">
                  <a:pos x="1" y="106"/>
                </a:cxn>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29999"/>
              </a:srgbClr>
            </a:solidFill>
            <a:ln w="9525">
              <a:noFill/>
            </a:ln>
          </p:spPr>
          <p:txBody>
            <a:bodyPr/>
            <a:lstStyle/>
            <a:p>
              <a:endParaRPr lang="zh-CN" altLang="en-US"/>
            </a:p>
          </p:txBody>
        </p:sp>
        <p:sp>
          <p:nvSpPr>
            <p:cNvPr id="3090" name="Freeform 17"/>
            <p:cNvSpPr/>
            <p:nvPr/>
          </p:nvSpPr>
          <p:spPr>
            <a:xfrm>
              <a:off x="39" y="279"/>
              <a:ext cx="34" cy="28"/>
            </a:xfrm>
            <a:custGeom>
              <a:avLst/>
              <a:gdLst/>
              <a:ahLst/>
              <a:cxnLst>
                <a:cxn ang="0">
                  <a:pos x="7" y="1"/>
                </a:cxn>
                <a:cxn ang="0">
                  <a:pos x="0" y="9"/>
                </a:cxn>
                <a:cxn ang="0">
                  <a:pos x="9" y="15"/>
                </a:cxn>
                <a:cxn ang="0">
                  <a:pos x="18" y="10"/>
                </a:cxn>
                <a:cxn ang="0">
                  <a:pos x="12" y="0"/>
                </a:cxn>
                <a:cxn ang="0">
                  <a:pos x="7" y="1"/>
                </a:cxn>
              </a:cxnLst>
              <a:rect l="0" t="0" r="0" b="0"/>
              <a:pathLst>
                <a:path w="46" h="38">
                  <a:moveTo>
                    <a:pt x="16" y="4"/>
                  </a:moveTo>
                  <a:lnTo>
                    <a:pt x="0" y="22"/>
                  </a:lnTo>
                  <a:lnTo>
                    <a:pt x="22" y="38"/>
                  </a:lnTo>
                  <a:lnTo>
                    <a:pt x="46" y="26"/>
                  </a:lnTo>
                  <a:lnTo>
                    <a:pt x="30" y="0"/>
                  </a:lnTo>
                  <a:lnTo>
                    <a:pt x="16" y="4"/>
                  </a:lnTo>
                  <a:close/>
                </a:path>
              </a:pathLst>
            </a:custGeom>
            <a:solidFill>
              <a:srgbClr val="FEFEFE">
                <a:alpha val="29999"/>
              </a:srgbClr>
            </a:solidFill>
            <a:ln w="9525">
              <a:noFill/>
            </a:ln>
          </p:spPr>
          <p:txBody>
            <a:bodyPr/>
            <a:lstStyle/>
            <a:p>
              <a:endParaRPr lang="zh-CN" altLang="en-US"/>
            </a:p>
          </p:txBody>
        </p:sp>
        <p:sp>
          <p:nvSpPr>
            <p:cNvPr id="3091" name="Freeform 18"/>
            <p:cNvSpPr/>
            <p:nvPr/>
          </p:nvSpPr>
          <p:spPr>
            <a:xfrm>
              <a:off x="346" y="402"/>
              <a:ext cx="39" cy="32"/>
            </a:xfrm>
            <a:custGeom>
              <a:avLst/>
              <a:gdLst/>
              <a:ahLst/>
              <a:cxnLst>
                <a:cxn ang="0">
                  <a:pos x="5" y="0"/>
                </a:cxn>
                <a:cxn ang="0">
                  <a:pos x="11" y="17"/>
                </a:cxn>
                <a:cxn ang="0">
                  <a:pos x="18" y="17"/>
                </a:cxn>
                <a:cxn ang="0">
                  <a:pos x="17" y="7"/>
                </a:cxn>
                <a:cxn ang="0">
                  <a:pos x="11" y="1"/>
                </a:cxn>
                <a:cxn ang="0">
                  <a:pos x="5" y="0"/>
                </a:cxn>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29999"/>
              </a:srgbClr>
            </a:solidFill>
            <a:ln w="9525">
              <a:noFill/>
            </a:ln>
          </p:spPr>
          <p:txBody>
            <a:bodyPr/>
            <a:lstStyle/>
            <a:p>
              <a:endParaRPr lang="zh-CN" altLang="en-US"/>
            </a:p>
          </p:txBody>
        </p:sp>
        <p:sp>
          <p:nvSpPr>
            <p:cNvPr id="3092" name="Freeform 19"/>
            <p:cNvSpPr/>
            <p:nvPr/>
          </p:nvSpPr>
          <p:spPr>
            <a:xfrm>
              <a:off x="1128" y="458"/>
              <a:ext cx="98" cy="74"/>
            </a:xfrm>
            <a:custGeom>
              <a:avLst/>
              <a:gdLst/>
              <a:ahLst/>
              <a:cxnLst>
                <a:cxn ang="0">
                  <a:pos x="41" y="0"/>
                </a:cxn>
                <a:cxn ang="0">
                  <a:pos x="33" y="4"/>
                </a:cxn>
                <a:cxn ang="0">
                  <a:pos x="22" y="11"/>
                </a:cxn>
                <a:cxn ang="0">
                  <a:pos x="16" y="17"/>
                </a:cxn>
                <a:cxn ang="0">
                  <a:pos x="9" y="22"/>
                </a:cxn>
                <a:cxn ang="0">
                  <a:pos x="26" y="35"/>
                </a:cxn>
                <a:cxn ang="0">
                  <a:pos x="33" y="41"/>
                </a:cxn>
                <a:cxn ang="0">
                  <a:pos x="36" y="39"/>
                </a:cxn>
                <a:cxn ang="0">
                  <a:pos x="37" y="37"/>
                </a:cxn>
                <a:cxn ang="0">
                  <a:pos x="41" y="42"/>
                </a:cxn>
                <a:cxn ang="0">
                  <a:pos x="52" y="37"/>
                </a:cxn>
                <a:cxn ang="0">
                  <a:pos x="55" y="32"/>
                </a:cxn>
                <a:cxn ang="0">
                  <a:pos x="43" y="17"/>
                </a:cxn>
                <a:cxn ang="0">
                  <a:pos x="48" y="11"/>
                </a:cxn>
                <a:cxn ang="0">
                  <a:pos x="46" y="2"/>
                </a:cxn>
                <a:cxn ang="0">
                  <a:pos x="41" y="0"/>
                </a:cxn>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29999"/>
              </a:srgbClr>
            </a:solidFill>
            <a:ln w="9525">
              <a:noFill/>
            </a:ln>
          </p:spPr>
          <p:txBody>
            <a:bodyPr/>
            <a:lstStyle/>
            <a:p>
              <a:endParaRPr lang="zh-CN" altLang="en-US"/>
            </a:p>
          </p:txBody>
        </p:sp>
        <p:sp>
          <p:nvSpPr>
            <p:cNvPr id="3093" name="Freeform 20"/>
            <p:cNvSpPr/>
            <p:nvPr/>
          </p:nvSpPr>
          <p:spPr>
            <a:xfrm>
              <a:off x="654" y="842"/>
              <a:ext cx="158" cy="84"/>
            </a:xfrm>
            <a:custGeom>
              <a:avLst/>
              <a:gdLst/>
              <a:ahLst/>
              <a:cxnLst>
                <a:cxn ang="0">
                  <a:pos x="19" y="5"/>
                </a:cxn>
                <a:cxn ang="0">
                  <a:pos x="7" y="5"/>
                </a:cxn>
                <a:cxn ang="0">
                  <a:pos x="2" y="7"/>
                </a:cxn>
                <a:cxn ang="0">
                  <a:pos x="10" y="22"/>
                </a:cxn>
                <a:cxn ang="0">
                  <a:pos x="21" y="19"/>
                </a:cxn>
                <a:cxn ang="0">
                  <a:pos x="38" y="23"/>
                </a:cxn>
                <a:cxn ang="0">
                  <a:pos x="46" y="26"/>
                </a:cxn>
                <a:cxn ang="0">
                  <a:pos x="55" y="38"/>
                </a:cxn>
                <a:cxn ang="0">
                  <a:pos x="58" y="47"/>
                </a:cxn>
                <a:cxn ang="0">
                  <a:pos x="65" y="42"/>
                </a:cxn>
                <a:cxn ang="0">
                  <a:pos x="70" y="41"/>
                </a:cxn>
                <a:cxn ang="0">
                  <a:pos x="78" y="44"/>
                </a:cxn>
                <a:cxn ang="0">
                  <a:pos x="80" y="34"/>
                </a:cxn>
                <a:cxn ang="0">
                  <a:pos x="63" y="23"/>
                </a:cxn>
                <a:cxn ang="0">
                  <a:pos x="43" y="8"/>
                </a:cxn>
                <a:cxn ang="0">
                  <a:pos x="22" y="11"/>
                </a:cxn>
                <a:cxn ang="0">
                  <a:pos x="19" y="5"/>
                </a:cxn>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29999"/>
              </a:srgbClr>
            </a:solidFill>
            <a:ln w="9525">
              <a:noFill/>
            </a:ln>
          </p:spPr>
          <p:txBody>
            <a:bodyPr/>
            <a:lstStyle/>
            <a:p>
              <a:endParaRPr lang="zh-CN" altLang="en-US"/>
            </a:p>
          </p:txBody>
        </p:sp>
        <p:sp>
          <p:nvSpPr>
            <p:cNvPr id="3094" name="Freeform 21"/>
            <p:cNvSpPr/>
            <p:nvPr/>
          </p:nvSpPr>
          <p:spPr>
            <a:xfrm>
              <a:off x="784" y="906"/>
              <a:ext cx="99" cy="41"/>
            </a:xfrm>
            <a:custGeom>
              <a:avLst/>
              <a:gdLst/>
              <a:ahLst/>
              <a:cxnLst>
                <a:cxn ang="0">
                  <a:pos x="23" y="0"/>
                </a:cxn>
                <a:cxn ang="0">
                  <a:pos x="18" y="3"/>
                </a:cxn>
                <a:cxn ang="0">
                  <a:pos x="13" y="13"/>
                </a:cxn>
                <a:cxn ang="0">
                  <a:pos x="6" y="15"/>
                </a:cxn>
                <a:cxn ang="0">
                  <a:pos x="1" y="18"/>
                </a:cxn>
                <a:cxn ang="0">
                  <a:pos x="5" y="24"/>
                </a:cxn>
                <a:cxn ang="0">
                  <a:pos x="55" y="15"/>
                </a:cxn>
                <a:cxn ang="0">
                  <a:pos x="51" y="7"/>
                </a:cxn>
                <a:cxn ang="0">
                  <a:pos x="43" y="4"/>
                </a:cxn>
                <a:cxn ang="0">
                  <a:pos x="42" y="11"/>
                </a:cxn>
                <a:cxn ang="0">
                  <a:pos x="36" y="8"/>
                </a:cxn>
                <a:cxn ang="0">
                  <a:pos x="28" y="6"/>
                </a:cxn>
                <a:cxn ang="0">
                  <a:pos x="23" y="0"/>
                </a:cxn>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29999"/>
              </a:srgbClr>
            </a:solidFill>
            <a:ln w="9525">
              <a:noFill/>
            </a:ln>
          </p:spPr>
          <p:txBody>
            <a:bodyPr/>
            <a:lstStyle/>
            <a:p>
              <a:endParaRPr lang="zh-CN" altLang="en-US"/>
            </a:p>
          </p:txBody>
        </p:sp>
        <p:sp>
          <p:nvSpPr>
            <p:cNvPr id="3095" name="Freeform 22"/>
            <p:cNvSpPr/>
            <p:nvPr/>
          </p:nvSpPr>
          <p:spPr>
            <a:xfrm>
              <a:off x="889" y="93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096" name="Freeform 23"/>
            <p:cNvSpPr/>
            <p:nvPr/>
          </p:nvSpPr>
          <p:spPr>
            <a:xfrm>
              <a:off x="945" y="935"/>
              <a:ext cx="12" cy="25"/>
            </a:xfrm>
            <a:custGeom>
              <a:avLst/>
              <a:gdLst/>
              <a:ahLst/>
              <a:cxnLst>
                <a:cxn ang="0">
                  <a:pos x="6" y="0"/>
                </a:cxn>
                <a:cxn ang="0">
                  <a:pos x="0" y="5"/>
                </a:cxn>
                <a:cxn ang="0">
                  <a:pos x="7" y="13"/>
                </a:cxn>
                <a:cxn ang="0">
                  <a:pos x="5" y="7"/>
                </a:cxn>
                <a:cxn ang="0">
                  <a:pos x="7" y="2"/>
                </a:cxn>
                <a:cxn ang="0">
                  <a:pos x="6" y="0"/>
                </a:cxn>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29999"/>
              </a:srgbClr>
            </a:solidFill>
            <a:ln w="9525">
              <a:noFill/>
            </a:ln>
          </p:spPr>
          <p:txBody>
            <a:bodyPr/>
            <a:lstStyle/>
            <a:p>
              <a:endParaRPr lang="zh-CN" altLang="en-US"/>
            </a:p>
          </p:txBody>
        </p:sp>
        <p:sp>
          <p:nvSpPr>
            <p:cNvPr id="3097" name="Freeform 24"/>
            <p:cNvSpPr/>
            <p:nvPr/>
          </p:nvSpPr>
          <p:spPr>
            <a:xfrm>
              <a:off x="762" y="89"/>
              <a:ext cx="180" cy="88"/>
            </a:xfrm>
            <a:custGeom>
              <a:avLst/>
              <a:gdLst/>
              <a:ahLst/>
              <a:cxnLst>
                <a:cxn ang="0">
                  <a:pos x="27" y="1"/>
                </a:cxn>
                <a:cxn ang="0">
                  <a:pos x="11" y="13"/>
                </a:cxn>
                <a:cxn ang="0">
                  <a:pos x="3" y="16"/>
                </a:cxn>
                <a:cxn ang="0">
                  <a:pos x="0" y="17"/>
                </a:cxn>
                <a:cxn ang="0">
                  <a:pos x="11" y="25"/>
                </a:cxn>
                <a:cxn ang="0">
                  <a:pos x="17" y="26"/>
                </a:cxn>
                <a:cxn ang="0">
                  <a:pos x="29" y="20"/>
                </a:cxn>
                <a:cxn ang="0">
                  <a:pos x="34" y="18"/>
                </a:cxn>
                <a:cxn ang="0">
                  <a:pos x="35" y="23"/>
                </a:cxn>
                <a:cxn ang="0">
                  <a:pos x="27" y="26"/>
                </a:cxn>
                <a:cxn ang="0">
                  <a:pos x="31" y="31"/>
                </a:cxn>
                <a:cxn ang="0">
                  <a:pos x="17" y="37"/>
                </a:cxn>
                <a:cxn ang="0">
                  <a:pos x="30" y="47"/>
                </a:cxn>
                <a:cxn ang="0">
                  <a:pos x="35" y="48"/>
                </a:cxn>
                <a:cxn ang="0">
                  <a:pos x="50" y="44"/>
                </a:cxn>
                <a:cxn ang="0">
                  <a:pos x="64" y="44"/>
                </a:cxn>
                <a:cxn ang="0">
                  <a:pos x="71" y="50"/>
                </a:cxn>
                <a:cxn ang="0">
                  <a:pos x="86" y="47"/>
                </a:cxn>
                <a:cxn ang="0">
                  <a:pos x="95" y="44"/>
                </a:cxn>
                <a:cxn ang="0">
                  <a:pos x="94" y="33"/>
                </a:cxn>
                <a:cxn ang="0">
                  <a:pos x="99" y="29"/>
                </a:cxn>
                <a:cxn ang="0">
                  <a:pos x="101" y="20"/>
                </a:cxn>
                <a:cxn ang="0">
                  <a:pos x="89" y="24"/>
                </a:cxn>
                <a:cxn ang="0">
                  <a:pos x="85" y="18"/>
                </a:cxn>
                <a:cxn ang="0">
                  <a:pos x="73" y="20"/>
                </a:cxn>
                <a:cxn ang="0">
                  <a:pos x="57" y="4"/>
                </a:cxn>
                <a:cxn ang="0">
                  <a:pos x="40" y="5"/>
                </a:cxn>
                <a:cxn ang="0">
                  <a:pos x="35" y="1"/>
                </a:cxn>
                <a:cxn ang="0">
                  <a:pos x="27" y="1"/>
                </a:cxn>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29999"/>
              </a:srgbClr>
            </a:solidFill>
            <a:ln w="9525">
              <a:noFill/>
            </a:ln>
          </p:spPr>
          <p:txBody>
            <a:bodyPr/>
            <a:lstStyle/>
            <a:p>
              <a:endParaRPr lang="zh-CN" altLang="en-US"/>
            </a:p>
          </p:txBody>
        </p:sp>
        <p:sp>
          <p:nvSpPr>
            <p:cNvPr id="3098" name="Freeform 25"/>
            <p:cNvSpPr/>
            <p:nvPr/>
          </p:nvSpPr>
          <p:spPr>
            <a:xfrm>
              <a:off x="842" y="48"/>
              <a:ext cx="146" cy="60"/>
            </a:xfrm>
            <a:custGeom>
              <a:avLst/>
              <a:gdLst/>
              <a:ahLst/>
              <a:cxnLst>
                <a:cxn ang="0">
                  <a:pos x="41" y="5"/>
                </a:cxn>
                <a:cxn ang="0">
                  <a:pos x="6" y="11"/>
                </a:cxn>
                <a:cxn ang="0">
                  <a:pos x="4" y="15"/>
                </a:cxn>
                <a:cxn ang="0">
                  <a:pos x="24" y="22"/>
                </a:cxn>
                <a:cxn ang="0">
                  <a:pos x="58" y="32"/>
                </a:cxn>
                <a:cxn ang="0">
                  <a:pos x="75" y="29"/>
                </a:cxn>
                <a:cxn ang="0">
                  <a:pos x="80" y="27"/>
                </a:cxn>
                <a:cxn ang="0">
                  <a:pos x="75" y="19"/>
                </a:cxn>
                <a:cxn ang="0">
                  <a:pos x="70" y="15"/>
                </a:cxn>
                <a:cxn ang="0">
                  <a:pos x="55" y="11"/>
                </a:cxn>
                <a:cxn ang="0">
                  <a:pos x="41" y="5"/>
                </a:cxn>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29999"/>
              </a:srgbClr>
            </a:solidFill>
            <a:ln w="9525">
              <a:noFill/>
            </a:ln>
          </p:spPr>
          <p:txBody>
            <a:bodyPr/>
            <a:lstStyle/>
            <a:p>
              <a:endParaRPr lang="zh-CN" altLang="en-US"/>
            </a:p>
          </p:txBody>
        </p:sp>
        <p:sp>
          <p:nvSpPr>
            <p:cNvPr id="3099" name="Freeform 26"/>
            <p:cNvSpPr/>
            <p:nvPr/>
          </p:nvSpPr>
          <p:spPr>
            <a:xfrm>
              <a:off x="1047" y="118"/>
              <a:ext cx="233" cy="190"/>
            </a:xfrm>
            <a:custGeom>
              <a:avLst/>
              <a:gdLst/>
              <a:ahLst/>
              <a:cxnLst>
                <a:cxn ang="0">
                  <a:pos x="29" y="4"/>
                </a:cxn>
                <a:cxn ang="0">
                  <a:pos x="22" y="10"/>
                </a:cxn>
                <a:cxn ang="0">
                  <a:pos x="9" y="16"/>
                </a:cxn>
                <a:cxn ang="0">
                  <a:pos x="23" y="32"/>
                </a:cxn>
                <a:cxn ang="0">
                  <a:pos x="33" y="36"/>
                </a:cxn>
                <a:cxn ang="0">
                  <a:pos x="44" y="41"/>
                </a:cxn>
                <a:cxn ang="0">
                  <a:pos x="53" y="36"/>
                </a:cxn>
                <a:cxn ang="0">
                  <a:pos x="60" y="43"/>
                </a:cxn>
                <a:cxn ang="0">
                  <a:pos x="63" y="53"/>
                </a:cxn>
                <a:cxn ang="0">
                  <a:pos x="49" y="64"/>
                </a:cxn>
                <a:cxn ang="0">
                  <a:pos x="38" y="72"/>
                </a:cxn>
                <a:cxn ang="0">
                  <a:pos x="29" y="70"/>
                </a:cxn>
                <a:cxn ang="0">
                  <a:pos x="24" y="69"/>
                </a:cxn>
                <a:cxn ang="0">
                  <a:pos x="18" y="79"/>
                </a:cxn>
                <a:cxn ang="0">
                  <a:pos x="17" y="83"/>
                </a:cxn>
                <a:cxn ang="0">
                  <a:pos x="31" y="85"/>
                </a:cxn>
                <a:cxn ang="0">
                  <a:pos x="40" y="85"/>
                </a:cxn>
                <a:cxn ang="0">
                  <a:pos x="49" y="96"/>
                </a:cxn>
                <a:cxn ang="0">
                  <a:pos x="53" y="99"/>
                </a:cxn>
                <a:cxn ang="0">
                  <a:pos x="59" y="100"/>
                </a:cxn>
                <a:cxn ang="0">
                  <a:pos x="66" y="105"/>
                </a:cxn>
                <a:cxn ang="0">
                  <a:pos x="77" y="99"/>
                </a:cxn>
                <a:cxn ang="0">
                  <a:pos x="86" y="99"/>
                </a:cxn>
                <a:cxn ang="0">
                  <a:pos x="97" y="89"/>
                </a:cxn>
                <a:cxn ang="0">
                  <a:pos x="95" y="77"/>
                </a:cxn>
                <a:cxn ang="0">
                  <a:pos x="92" y="72"/>
                </a:cxn>
                <a:cxn ang="0">
                  <a:pos x="99" y="70"/>
                </a:cxn>
                <a:cxn ang="0">
                  <a:pos x="104" y="76"/>
                </a:cxn>
                <a:cxn ang="0">
                  <a:pos x="105" y="82"/>
                </a:cxn>
                <a:cxn ang="0">
                  <a:pos x="110" y="81"/>
                </a:cxn>
                <a:cxn ang="0">
                  <a:pos x="129" y="70"/>
                </a:cxn>
                <a:cxn ang="0">
                  <a:pos x="124" y="61"/>
                </a:cxn>
                <a:cxn ang="0">
                  <a:pos x="110" y="52"/>
                </a:cxn>
                <a:cxn ang="0">
                  <a:pos x="113" y="45"/>
                </a:cxn>
                <a:cxn ang="0">
                  <a:pos x="117" y="43"/>
                </a:cxn>
                <a:cxn ang="0">
                  <a:pos x="107" y="26"/>
                </a:cxn>
                <a:cxn ang="0">
                  <a:pos x="99" y="25"/>
                </a:cxn>
                <a:cxn ang="0">
                  <a:pos x="94" y="23"/>
                </a:cxn>
                <a:cxn ang="0">
                  <a:pos x="85" y="14"/>
                </a:cxn>
                <a:cxn ang="0">
                  <a:pos x="66" y="19"/>
                </a:cxn>
                <a:cxn ang="0">
                  <a:pos x="71" y="10"/>
                </a:cxn>
                <a:cxn ang="0">
                  <a:pos x="59" y="7"/>
                </a:cxn>
                <a:cxn ang="0">
                  <a:pos x="50" y="7"/>
                </a:cxn>
                <a:cxn ang="0">
                  <a:pos x="29" y="4"/>
                </a:cxn>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29999"/>
              </a:srgbClr>
            </a:solidFill>
            <a:ln w="9525">
              <a:noFill/>
            </a:ln>
          </p:spPr>
          <p:txBody>
            <a:bodyPr/>
            <a:lstStyle/>
            <a:p>
              <a:endParaRPr lang="zh-CN" altLang="en-US"/>
            </a:p>
          </p:txBody>
        </p:sp>
        <p:sp>
          <p:nvSpPr>
            <p:cNvPr id="3100" name="Freeform 27"/>
            <p:cNvSpPr/>
            <p:nvPr/>
          </p:nvSpPr>
          <p:spPr>
            <a:xfrm>
              <a:off x="1045" y="36"/>
              <a:ext cx="44" cy="37"/>
            </a:xfrm>
            <a:custGeom>
              <a:avLst/>
              <a:gdLst/>
              <a:ahLst/>
              <a:cxnLst>
                <a:cxn ang="0">
                  <a:pos x="10" y="0"/>
                </a:cxn>
                <a:cxn ang="0">
                  <a:pos x="0" y="4"/>
                </a:cxn>
                <a:cxn ang="0">
                  <a:pos x="12" y="16"/>
                </a:cxn>
                <a:cxn ang="0">
                  <a:pos x="20" y="20"/>
                </a:cxn>
                <a:cxn ang="0">
                  <a:pos x="24" y="12"/>
                </a:cxn>
                <a:cxn ang="0">
                  <a:pos x="19" y="3"/>
                </a:cxn>
                <a:cxn ang="0">
                  <a:pos x="10" y="0"/>
                </a:cxn>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29999"/>
              </a:srgbClr>
            </a:solidFill>
            <a:ln w="9525">
              <a:noFill/>
            </a:ln>
          </p:spPr>
          <p:txBody>
            <a:bodyPr/>
            <a:lstStyle/>
            <a:p>
              <a:endParaRPr lang="zh-CN" altLang="en-US"/>
            </a:p>
          </p:txBody>
        </p:sp>
        <p:sp>
          <p:nvSpPr>
            <p:cNvPr id="3101" name="Freeform 28"/>
            <p:cNvSpPr/>
            <p:nvPr/>
          </p:nvSpPr>
          <p:spPr>
            <a:xfrm>
              <a:off x="961" y="106"/>
              <a:ext cx="65" cy="42"/>
            </a:xfrm>
            <a:custGeom>
              <a:avLst/>
              <a:gdLst/>
              <a:ahLst/>
              <a:cxnLst>
                <a:cxn ang="0">
                  <a:pos x="19" y="3"/>
                </a:cxn>
                <a:cxn ang="0">
                  <a:pos x="11" y="10"/>
                </a:cxn>
                <a:cxn ang="0">
                  <a:pos x="2" y="11"/>
                </a:cxn>
                <a:cxn ang="0">
                  <a:pos x="7" y="23"/>
                </a:cxn>
                <a:cxn ang="0">
                  <a:pos x="32" y="14"/>
                </a:cxn>
                <a:cxn ang="0">
                  <a:pos x="37" y="7"/>
                </a:cxn>
                <a:cxn ang="0">
                  <a:pos x="24" y="3"/>
                </a:cxn>
                <a:cxn ang="0">
                  <a:pos x="19" y="3"/>
                </a:cxn>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29999"/>
              </a:srgbClr>
            </a:solidFill>
            <a:ln w="9525">
              <a:noFill/>
            </a:ln>
          </p:spPr>
          <p:txBody>
            <a:bodyPr/>
            <a:lstStyle/>
            <a:p>
              <a:endParaRPr lang="zh-CN" altLang="en-US"/>
            </a:p>
          </p:txBody>
        </p:sp>
        <p:sp>
          <p:nvSpPr>
            <p:cNvPr id="3102" name="Freeform 29"/>
            <p:cNvSpPr/>
            <p:nvPr/>
          </p:nvSpPr>
          <p:spPr>
            <a:xfrm>
              <a:off x="1029" y="114"/>
              <a:ext cx="54" cy="25"/>
            </a:xfrm>
            <a:custGeom>
              <a:avLst/>
              <a:gdLst/>
              <a:ahLst/>
              <a:cxnLst>
                <a:cxn ang="0">
                  <a:pos x="16" y="0"/>
                </a:cxn>
                <a:cxn ang="0">
                  <a:pos x="4" y="7"/>
                </a:cxn>
                <a:cxn ang="0">
                  <a:pos x="10" y="13"/>
                </a:cxn>
                <a:cxn ang="0">
                  <a:pos x="21" y="11"/>
                </a:cxn>
                <a:cxn ang="0">
                  <a:pos x="26" y="8"/>
                </a:cxn>
                <a:cxn ang="0">
                  <a:pos x="16" y="0"/>
                </a:cxn>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29999"/>
              </a:srgbClr>
            </a:solidFill>
            <a:ln w="9525">
              <a:noFill/>
            </a:ln>
          </p:spPr>
          <p:txBody>
            <a:bodyPr/>
            <a:lstStyle/>
            <a:p>
              <a:endParaRPr lang="zh-CN" altLang="en-US"/>
            </a:p>
          </p:txBody>
        </p:sp>
        <p:sp>
          <p:nvSpPr>
            <p:cNvPr id="3103" name="Freeform 30"/>
            <p:cNvSpPr/>
            <p:nvPr/>
          </p:nvSpPr>
          <p:spPr>
            <a:xfrm>
              <a:off x="1000" y="78"/>
              <a:ext cx="64" cy="34"/>
            </a:xfrm>
            <a:custGeom>
              <a:avLst/>
              <a:gdLst/>
              <a:ahLst/>
              <a:cxnLst>
                <a:cxn ang="0">
                  <a:pos x="25" y="5"/>
                </a:cxn>
                <a:cxn ang="0">
                  <a:pos x="12" y="2"/>
                </a:cxn>
                <a:cxn ang="0">
                  <a:pos x="0" y="8"/>
                </a:cxn>
                <a:cxn ang="0">
                  <a:pos x="17" y="14"/>
                </a:cxn>
                <a:cxn ang="0">
                  <a:pos x="27" y="17"/>
                </a:cxn>
                <a:cxn ang="0">
                  <a:pos x="35" y="8"/>
                </a:cxn>
                <a:cxn ang="0">
                  <a:pos x="35" y="3"/>
                </a:cxn>
                <a:cxn ang="0">
                  <a:pos x="27" y="0"/>
                </a:cxn>
                <a:cxn ang="0">
                  <a:pos x="25" y="5"/>
                </a:cxn>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29999"/>
              </a:srgbClr>
            </a:solidFill>
            <a:ln w="9525">
              <a:noFill/>
            </a:ln>
          </p:spPr>
          <p:txBody>
            <a:bodyPr/>
            <a:lstStyle/>
            <a:p>
              <a:endParaRPr lang="zh-CN" altLang="en-US"/>
            </a:p>
          </p:txBody>
        </p:sp>
        <p:sp>
          <p:nvSpPr>
            <p:cNvPr id="3104" name="Freeform 31"/>
            <p:cNvSpPr/>
            <p:nvPr/>
          </p:nvSpPr>
          <p:spPr>
            <a:xfrm>
              <a:off x="973" y="46"/>
              <a:ext cx="44" cy="24"/>
            </a:xfrm>
            <a:custGeom>
              <a:avLst/>
              <a:gdLst/>
              <a:ahLst/>
              <a:cxnLst>
                <a:cxn ang="0">
                  <a:pos x="7" y="2"/>
                </a:cxn>
                <a:cxn ang="0">
                  <a:pos x="0" y="9"/>
                </a:cxn>
                <a:cxn ang="0">
                  <a:pos x="8" y="13"/>
                </a:cxn>
                <a:cxn ang="0">
                  <a:pos x="12" y="9"/>
                </a:cxn>
                <a:cxn ang="0">
                  <a:pos x="23" y="5"/>
                </a:cxn>
                <a:cxn ang="0">
                  <a:pos x="19" y="0"/>
                </a:cxn>
                <a:cxn ang="0">
                  <a:pos x="7" y="2"/>
                </a:cxn>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29999"/>
              </a:srgbClr>
            </a:solidFill>
            <a:ln w="9525">
              <a:noFill/>
            </a:ln>
          </p:spPr>
          <p:txBody>
            <a:bodyPr/>
            <a:lstStyle/>
            <a:p>
              <a:endParaRPr lang="zh-CN" altLang="en-US"/>
            </a:p>
          </p:txBody>
        </p:sp>
        <p:sp>
          <p:nvSpPr>
            <p:cNvPr id="3105" name="Freeform 32"/>
            <p:cNvSpPr/>
            <p:nvPr/>
          </p:nvSpPr>
          <p:spPr>
            <a:xfrm>
              <a:off x="1087" y="49"/>
              <a:ext cx="114" cy="77"/>
            </a:xfrm>
            <a:custGeom>
              <a:avLst/>
              <a:gdLst/>
              <a:ahLst/>
              <a:cxnLst>
                <a:cxn ang="0">
                  <a:pos x="17" y="0"/>
                </a:cxn>
                <a:cxn ang="0">
                  <a:pos x="6" y="3"/>
                </a:cxn>
                <a:cxn ang="0">
                  <a:pos x="2" y="17"/>
                </a:cxn>
                <a:cxn ang="0">
                  <a:pos x="5" y="24"/>
                </a:cxn>
                <a:cxn ang="0">
                  <a:pos x="0" y="31"/>
                </a:cxn>
                <a:cxn ang="0">
                  <a:pos x="24" y="37"/>
                </a:cxn>
                <a:cxn ang="0">
                  <a:pos x="35" y="39"/>
                </a:cxn>
                <a:cxn ang="0">
                  <a:pos x="65" y="37"/>
                </a:cxn>
                <a:cxn ang="0">
                  <a:pos x="32" y="30"/>
                </a:cxn>
                <a:cxn ang="0">
                  <a:pos x="23" y="26"/>
                </a:cxn>
                <a:cxn ang="0">
                  <a:pos x="19" y="22"/>
                </a:cxn>
                <a:cxn ang="0">
                  <a:pos x="22" y="15"/>
                </a:cxn>
                <a:cxn ang="0">
                  <a:pos x="17" y="0"/>
                </a:cxn>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29999"/>
              </a:srgbClr>
            </a:solidFill>
            <a:ln w="9525">
              <a:noFill/>
            </a:ln>
          </p:spPr>
          <p:txBody>
            <a:bodyPr/>
            <a:lstStyle/>
            <a:p>
              <a:endParaRPr lang="zh-CN" altLang="en-US"/>
            </a:p>
          </p:txBody>
        </p:sp>
        <p:sp>
          <p:nvSpPr>
            <p:cNvPr id="3106" name="Freeform 33"/>
            <p:cNvSpPr/>
            <p:nvPr/>
          </p:nvSpPr>
          <p:spPr>
            <a:xfrm>
              <a:off x="0" y="294"/>
              <a:ext cx="25" cy="15"/>
            </a:xfrm>
            <a:custGeom>
              <a:avLst/>
              <a:gdLst/>
              <a:ahLst/>
              <a:cxnLst>
                <a:cxn ang="0">
                  <a:pos x="13" y="0"/>
                </a:cxn>
                <a:cxn ang="0">
                  <a:pos x="10" y="8"/>
                </a:cxn>
                <a:cxn ang="0">
                  <a:pos x="1" y="8"/>
                </a:cxn>
                <a:cxn ang="0">
                  <a:pos x="1" y="3"/>
                </a:cxn>
                <a:cxn ang="0">
                  <a:pos x="13" y="0"/>
                </a:cxn>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29999"/>
              </a:srgbClr>
            </a:solidFill>
            <a:ln w="9525">
              <a:noFill/>
            </a:ln>
          </p:spPr>
          <p:txBody>
            <a:bodyPr/>
            <a:lstStyle/>
            <a:p>
              <a:endParaRPr lang="zh-CN" altLang="en-US"/>
            </a:p>
          </p:txBody>
        </p:sp>
        <p:sp>
          <p:nvSpPr>
            <p:cNvPr id="3107" name="Freeform 34"/>
            <p:cNvSpPr/>
            <p:nvPr/>
          </p:nvSpPr>
          <p:spPr>
            <a:xfrm>
              <a:off x="757" y="805"/>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8" name="Freeform 35"/>
            <p:cNvSpPr/>
            <p:nvPr/>
          </p:nvSpPr>
          <p:spPr>
            <a:xfrm>
              <a:off x="760" y="830"/>
              <a:ext cx="16" cy="12"/>
            </a:xfrm>
            <a:custGeom>
              <a:avLst/>
              <a:gdLst/>
              <a:ahLst/>
              <a:cxnLst>
                <a:cxn ang="0">
                  <a:pos x="2" y="0"/>
                </a:cxn>
                <a:cxn ang="0">
                  <a:pos x="6" y="7"/>
                </a:cxn>
                <a:cxn ang="0">
                  <a:pos x="2"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09" name="Freeform 36"/>
            <p:cNvSpPr/>
            <p:nvPr/>
          </p:nvSpPr>
          <p:spPr>
            <a:xfrm>
              <a:off x="964" y="962"/>
              <a:ext cx="15" cy="12"/>
            </a:xfrm>
            <a:custGeom>
              <a:avLst/>
              <a:gdLst/>
              <a:ahLst/>
              <a:cxnLst>
                <a:cxn ang="0">
                  <a:pos x="1" y="0"/>
                </a:cxn>
                <a:cxn ang="0">
                  <a:pos x="4" y="7"/>
                </a:cxn>
                <a:cxn ang="0">
                  <a:pos x="1" y="0"/>
                </a:cxn>
              </a:cxnLst>
              <a:rect l="0" t="0" r="0" b="0"/>
              <a:pathLst>
                <a:path w="21" h="16">
                  <a:moveTo>
                    <a:pt x="3" y="0"/>
                  </a:moveTo>
                  <a:cubicBezTo>
                    <a:pt x="0" y="9"/>
                    <a:pt x="6" y="11"/>
                    <a:pt x="13" y="16"/>
                  </a:cubicBezTo>
                  <a:cubicBezTo>
                    <a:pt x="21" y="4"/>
                    <a:pt x="16" y="2"/>
                    <a:pt x="3" y="0"/>
                  </a:cubicBezTo>
                  <a:close/>
                </a:path>
              </a:pathLst>
            </a:custGeom>
            <a:solidFill>
              <a:srgbClr val="FEFEFE">
                <a:alpha val="29999"/>
              </a:srgbClr>
            </a:solidFill>
            <a:ln w="9525">
              <a:noFill/>
            </a:ln>
          </p:spPr>
          <p:txBody>
            <a:bodyPr/>
            <a:lstStyle/>
            <a:p>
              <a:endParaRPr lang="zh-CN" altLang="en-US"/>
            </a:p>
          </p:txBody>
        </p:sp>
        <p:sp>
          <p:nvSpPr>
            <p:cNvPr id="3110" name="Freeform 37"/>
            <p:cNvSpPr/>
            <p:nvPr/>
          </p:nvSpPr>
          <p:spPr>
            <a:xfrm>
              <a:off x="1088" y="478"/>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1" name="Freeform 38"/>
            <p:cNvSpPr/>
            <p:nvPr/>
          </p:nvSpPr>
          <p:spPr>
            <a:xfrm>
              <a:off x="988" y="273"/>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2" name="Freeform 39"/>
            <p:cNvSpPr/>
            <p:nvPr/>
          </p:nvSpPr>
          <p:spPr>
            <a:xfrm>
              <a:off x="1053" y="94"/>
              <a:ext cx="39" cy="18"/>
            </a:xfrm>
            <a:custGeom>
              <a:avLst/>
              <a:gdLst/>
              <a:ahLst/>
              <a:cxnLst>
                <a:cxn ang="0">
                  <a:pos x="6" y="0"/>
                </a:cxn>
                <a:cxn ang="0">
                  <a:pos x="3" y="8"/>
                </a:cxn>
                <a:cxn ang="0">
                  <a:pos x="12" y="11"/>
                </a:cxn>
                <a:cxn ang="0">
                  <a:pos x="15" y="2"/>
                </a:cxn>
                <a:cxn ang="0">
                  <a:pos x="6"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3" name="Freeform 40"/>
            <p:cNvSpPr/>
            <p:nvPr/>
          </p:nvSpPr>
          <p:spPr>
            <a:xfrm>
              <a:off x="1116" y="202"/>
              <a:ext cx="38" cy="18"/>
            </a:xfrm>
            <a:custGeom>
              <a:avLst/>
              <a:gdLst/>
              <a:ahLst/>
              <a:cxnLst>
                <a:cxn ang="0">
                  <a:pos x="5" y="0"/>
                </a:cxn>
                <a:cxn ang="0">
                  <a:pos x="3" y="8"/>
                </a:cxn>
                <a:cxn ang="0">
                  <a:pos x="11" y="11"/>
                </a:cxn>
                <a:cxn ang="0">
                  <a:pos x="14" y="2"/>
                </a:cxn>
                <a:cxn ang="0">
                  <a:pos x="5" y="0"/>
                </a:cxn>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29999"/>
              </a:srgbClr>
            </a:solidFill>
            <a:ln w="9525">
              <a:noFill/>
            </a:ln>
          </p:spPr>
          <p:txBody>
            <a:bodyPr/>
            <a:lstStyle/>
            <a:p>
              <a:endParaRPr lang="zh-CN" altLang="en-US"/>
            </a:p>
          </p:txBody>
        </p:sp>
        <p:sp>
          <p:nvSpPr>
            <p:cNvPr id="3114" name="Freeform 41"/>
            <p:cNvSpPr/>
            <p:nvPr/>
          </p:nvSpPr>
          <p:spPr>
            <a:xfrm>
              <a:off x="1132" y="0"/>
              <a:ext cx="696" cy="346"/>
            </a:xfrm>
            <a:custGeom>
              <a:avLst/>
              <a:gdLst/>
              <a:ahLst/>
              <a:cxnLst>
                <a:cxn ang="0">
                  <a:pos x="12" y="23"/>
                </a:cxn>
                <a:cxn ang="0">
                  <a:pos x="2" y="39"/>
                </a:cxn>
                <a:cxn ang="0">
                  <a:pos x="15" y="42"/>
                </a:cxn>
                <a:cxn ang="0">
                  <a:pos x="7" y="49"/>
                </a:cxn>
                <a:cxn ang="0">
                  <a:pos x="43" y="57"/>
                </a:cxn>
                <a:cxn ang="0">
                  <a:pos x="59" y="55"/>
                </a:cxn>
                <a:cxn ang="0">
                  <a:pos x="105" y="32"/>
                </a:cxn>
                <a:cxn ang="0">
                  <a:pos x="127" y="28"/>
                </a:cxn>
                <a:cxn ang="0">
                  <a:pos x="136" y="34"/>
                </a:cxn>
                <a:cxn ang="0">
                  <a:pos x="115" y="37"/>
                </a:cxn>
                <a:cxn ang="0">
                  <a:pos x="102" y="47"/>
                </a:cxn>
                <a:cxn ang="0">
                  <a:pos x="106" y="50"/>
                </a:cxn>
                <a:cxn ang="0">
                  <a:pos x="109" y="66"/>
                </a:cxn>
                <a:cxn ang="0">
                  <a:pos x="147" y="81"/>
                </a:cxn>
                <a:cxn ang="0">
                  <a:pos x="142" y="88"/>
                </a:cxn>
                <a:cxn ang="0">
                  <a:pos x="155" y="103"/>
                </a:cxn>
                <a:cxn ang="0">
                  <a:pos x="147" y="112"/>
                </a:cxn>
                <a:cxn ang="0">
                  <a:pos x="136" y="124"/>
                </a:cxn>
                <a:cxn ang="0">
                  <a:pos x="124" y="136"/>
                </a:cxn>
                <a:cxn ang="0">
                  <a:pos x="123" y="177"/>
                </a:cxn>
                <a:cxn ang="0">
                  <a:pos x="140" y="187"/>
                </a:cxn>
                <a:cxn ang="0">
                  <a:pos x="163" y="189"/>
                </a:cxn>
                <a:cxn ang="0">
                  <a:pos x="174" y="177"/>
                </a:cxn>
                <a:cxn ang="0">
                  <a:pos x="213" y="150"/>
                </a:cxn>
                <a:cxn ang="0">
                  <a:pos x="240" y="140"/>
                </a:cxn>
                <a:cxn ang="0">
                  <a:pos x="272" y="130"/>
                </a:cxn>
                <a:cxn ang="0">
                  <a:pos x="303" y="122"/>
                </a:cxn>
                <a:cxn ang="0">
                  <a:pos x="321" y="109"/>
                </a:cxn>
                <a:cxn ang="0">
                  <a:pos x="336" y="84"/>
                </a:cxn>
                <a:cxn ang="0">
                  <a:pos x="337" y="64"/>
                </a:cxn>
                <a:cxn ang="0">
                  <a:pos x="337" y="52"/>
                </a:cxn>
                <a:cxn ang="0">
                  <a:pos x="350" y="37"/>
                </a:cxn>
                <a:cxn ang="0">
                  <a:pos x="368" y="39"/>
                </a:cxn>
                <a:cxn ang="0">
                  <a:pos x="388" y="22"/>
                </a:cxn>
                <a:cxn ang="0">
                  <a:pos x="373" y="23"/>
                </a:cxn>
                <a:cxn ang="0">
                  <a:pos x="357" y="19"/>
                </a:cxn>
                <a:cxn ang="0">
                  <a:pos x="334" y="9"/>
                </a:cxn>
                <a:cxn ang="0">
                  <a:pos x="270" y="10"/>
                </a:cxn>
                <a:cxn ang="0">
                  <a:pos x="246" y="16"/>
                </a:cxn>
                <a:cxn ang="0">
                  <a:pos x="234" y="16"/>
                </a:cxn>
                <a:cxn ang="0">
                  <a:pos x="217" y="22"/>
                </a:cxn>
                <a:cxn ang="0">
                  <a:pos x="201" y="12"/>
                </a:cxn>
                <a:cxn ang="0">
                  <a:pos x="182" y="16"/>
                </a:cxn>
                <a:cxn ang="0">
                  <a:pos x="154" y="22"/>
                </a:cxn>
                <a:cxn ang="0">
                  <a:pos x="172" y="16"/>
                </a:cxn>
                <a:cxn ang="0">
                  <a:pos x="148" y="3"/>
                </a:cxn>
                <a:cxn ang="0">
                  <a:pos x="140" y="1"/>
                </a:cxn>
                <a:cxn ang="0">
                  <a:pos x="132" y="3"/>
                </a:cxn>
                <a:cxn ang="0">
                  <a:pos x="101" y="7"/>
                </a:cxn>
                <a:cxn ang="0">
                  <a:pos x="67" y="12"/>
                </a:cxn>
                <a:cxn ang="0">
                  <a:pos x="46" y="10"/>
                </a:cxn>
                <a:cxn ang="0">
                  <a:pos x="48" y="28"/>
                </a:cxn>
                <a:cxn ang="0">
                  <a:pos x="43" y="22"/>
                </a:cxn>
                <a:cxn ang="0">
                  <a:pos x="25" y="17"/>
                </a:cxn>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29999"/>
              </a:srgbClr>
            </a:solidFill>
            <a:ln w="9525">
              <a:noFill/>
            </a:ln>
          </p:spPr>
          <p:txBody>
            <a:bodyPr/>
            <a:lstStyle/>
            <a:p>
              <a:endParaRPr lang="zh-CN" altLang="en-US"/>
            </a:p>
          </p:txBody>
        </p:sp>
        <p:sp>
          <p:nvSpPr>
            <p:cNvPr id="3115" name="Freeform 42"/>
            <p:cNvSpPr/>
            <p:nvPr/>
          </p:nvSpPr>
          <p:spPr>
            <a:xfrm>
              <a:off x="1345" y="184"/>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6" name="Freeform 43"/>
            <p:cNvSpPr/>
            <p:nvPr/>
          </p:nvSpPr>
          <p:spPr>
            <a:xfrm>
              <a:off x="1628" y="250"/>
              <a:ext cx="128" cy="54"/>
            </a:xfrm>
            <a:custGeom>
              <a:avLst/>
              <a:gdLst/>
              <a:ahLst/>
              <a:cxnLst>
                <a:cxn ang="0">
                  <a:pos x="42" y="4"/>
                </a:cxn>
                <a:cxn ang="0">
                  <a:pos x="27" y="2"/>
                </a:cxn>
                <a:cxn ang="0">
                  <a:pos x="22" y="0"/>
                </a:cxn>
                <a:cxn ang="0">
                  <a:pos x="0" y="12"/>
                </a:cxn>
                <a:cxn ang="0">
                  <a:pos x="12" y="17"/>
                </a:cxn>
                <a:cxn ang="0">
                  <a:pos x="17" y="26"/>
                </a:cxn>
                <a:cxn ang="0">
                  <a:pos x="27" y="29"/>
                </a:cxn>
                <a:cxn ang="0">
                  <a:pos x="32" y="31"/>
                </a:cxn>
                <a:cxn ang="0">
                  <a:pos x="54" y="26"/>
                </a:cxn>
                <a:cxn ang="0">
                  <a:pos x="71" y="19"/>
                </a:cxn>
                <a:cxn ang="0">
                  <a:pos x="61" y="8"/>
                </a:cxn>
                <a:cxn ang="0">
                  <a:pos x="56" y="2"/>
                </a:cxn>
                <a:cxn ang="0">
                  <a:pos x="42" y="4"/>
                </a:cxn>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29999"/>
              </a:srgbClr>
            </a:solidFill>
            <a:ln w="9525">
              <a:noFill/>
            </a:ln>
          </p:spPr>
          <p:txBody>
            <a:bodyPr/>
            <a:lstStyle/>
            <a:p>
              <a:endParaRPr lang="zh-CN" altLang="en-US"/>
            </a:p>
          </p:txBody>
        </p:sp>
        <p:sp>
          <p:nvSpPr>
            <p:cNvPr id="3117" name="Freeform 44"/>
            <p:cNvSpPr/>
            <p:nvPr/>
          </p:nvSpPr>
          <p:spPr>
            <a:xfrm>
              <a:off x="1729" y="87"/>
              <a:ext cx="39" cy="24"/>
            </a:xfrm>
            <a:custGeom>
              <a:avLst/>
              <a:gdLst/>
              <a:ahLst/>
              <a:cxnLst>
                <a:cxn ang="0">
                  <a:pos x="15" y="0"/>
                </a:cxn>
                <a:cxn ang="0">
                  <a:pos x="4" y="8"/>
                </a:cxn>
                <a:cxn ang="0">
                  <a:pos x="11" y="14"/>
                </a:cxn>
                <a:cxn ang="0">
                  <a:pos x="18" y="13"/>
                </a:cxn>
                <a:cxn ang="0">
                  <a:pos x="15" y="0"/>
                </a:cxn>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29999"/>
              </a:srgbClr>
            </a:solidFill>
            <a:ln w="9525">
              <a:noFill/>
            </a:ln>
          </p:spPr>
          <p:txBody>
            <a:bodyPr/>
            <a:lstStyle/>
            <a:p>
              <a:endParaRPr lang="zh-CN" altLang="en-US"/>
            </a:p>
          </p:txBody>
        </p:sp>
        <p:sp>
          <p:nvSpPr>
            <p:cNvPr id="3118" name="Freeform 45"/>
            <p:cNvSpPr/>
            <p:nvPr/>
          </p:nvSpPr>
          <p:spPr>
            <a:xfrm>
              <a:off x="1998" y="55"/>
              <a:ext cx="155" cy="63"/>
            </a:xfrm>
            <a:custGeom>
              <a:avLst/>
              <a:gdLst/>
              <a:ahLst/>
              <a:cxnLst>
                <a:cxn ang="0">
                  <a:pos x="81" y="3"/>
                </a:cxn>
                <a:cxn ang="0">
                  <a:pos x="44" y="4"/>
                </a:cxn>
                <a:cxn ang="0">
                  <a:pos x="47" y="10"/>
                </a:cxn>
                <a:cxn ang="0">
                  <a:pos x="46" y="13"/>
                </a:cxn>
                <a:cxn ang="0">
                  <a:pos x="38" y="11"/>
                </a:cxn>
                <a:cxn ang="0">
                  <a:pos x="33" y="7"/>
                </a:cxn>
                <a:cxn ang="0">
                  <a:pos x="10" y="11"/>
                </a:cxn>
                <a:cxn ang="0">
                  <a:pos x="13" y="20"/>
                </a:cxn>
                <a:cxn ang="0">
                  <a:pos x="23" y="21"/>
                </a:cxn>
                <a:cxn ang="0">
                  <a:pos x="32" y="30"/>
                </a:cxn>
                <a:cxn ang="0">
                  <a:pos x="38" y="35"/>
                </a:cxn>
                <a:cxn ang="0">
                  <a:pos x="47" y="27"/>
                </a:cxn>
                <a:cxn ang="0">
                  <a:pos x="51" y="24"/>
                </a:cxn>
                <a:cxn ang="0">
                  <a:pos x="54" y="19"/>
                </a:cxn>
                <a:cxn ang="0">
                  <a:pos x="71" y="14"/>
                </a:cxn>
                <a:cxn ang="0">
                  <a:pos x="80" y="13"/>
                </a:cxn>
                <a:cxn ang="0">
                  <a:pos x="85" y="11"/>
                </a:cxn>
                <a:cxn ang="0">
                  <a:pos x="81" y="3"/>
                </a:cxn>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29999"/>
              </a:srgbClr>
            </a:solidFill>
            <a:ln w="9525">
              <a:noFill/>
            </a:ln>
          </p:spPr>
          <p:txBody>
            <a:bodyPr/>
            <a:lstStyle/>
            <a:p>
              <a:endParaRPr lang="zh-CN" altLang="en-US"/>
            </a:p>
          </p:txBody>
        </p:sp>
        <p:sp>
          <p:nvSpPr>
            <p:cNvPr id="3119" name="Freeform 46"/>
            <p:cNvSpPr/>
            <p:nvPr/>
          </p:nvSpPr>
          <p:spPr>
            <a:xfrm>
              <a:off x="2095" y="88"/>
              <a:ext cx="48" cy="21"/>
            </a:xfrm>
            <a:custGeom>
              <a:avLst/>
              <a:gdLst/>
              <a:ahLst/>
              <a:cxnLst>
                <a:cxn ang="0">
                  <a:pos x="15" y="3"/>
                </a:cxn>
                <a:cxn ang="0">
                  <a:pos x="4" y="2"/>
                </a:cxn>
                <a:cxn ang="0">
                  <a:pos x="11" y="12"/>
                </a:cxn>
                <a:cxn ang="0">
                  <a:pos x="23" y="6"/>
                </a:cxn>
                <a:cxn ang="0">
                  <a:pos x="15" y="3"/>
                </a:cxn>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29999"/>
              </a:srgbClr>
            </a:solidFill>
            <a:ln w="9525">
              <a:noFill/>
            </a:ln>
          </p:spPr>
          <p:txBody>
            <a:bodyPr/>
            <a:lstStyle/>
            <a:p>
              <a:endParaRPr lang="zh-CN" altLang="en-US"/>
            </a:p>
          </p:txBody>
        </p:sp>
        <p:sp>
          <p:nvSpPr>
            <p:cNvPr id="3120" name="Freeform 47"/>
            <p:cNvSpPr/>
            <p:nvPr/>
          </p:nvSpPr>
          <p:spPr>
            <a:xfrm>
              <a:off x="1803" y="360"/>
              <a:ext cx="109" cy="132"/>
            </a:xfrm>
            <a:custGeom>
              <a:avLst/>
              <a:gdLst/>
              <a:ahLst/>
              <a:cxnLst>
                <a:cxn ang="0">
                  <a:pos x="10" y="8"/>
                </a:cxn>
                <a:cxn ang="0">
                  <a:pos x="0" y="11"/>
                </a:cxn>
                <a:cxn ang="0">
                  <a:pos x="5" y="18"/>
                </a:cxn>
                <a:cxn ang="0">
                  <a:pos x="14" y="37"/>
                </a:cxn>
                <a:cxn ang="0">
                  <a:pos x="22" y="38"/>
                </a:cxn>
                <a:cxn ang="0">
                  <a:pos x="21" y="45"/>
                </a:cxn>
                <a:cxn ang="0">
                  <a:pos x="12" y="48"/>
                </a:cxn>
                <a:cxn ang="0">
                  <a:pos x="7" y="56"/>
                </a:cxn>
                <a:cxn ang="0">
                  <a:pos x="7" y="58"/>
                </a:cxn>
                <a:cxn ang="0">
                  <a:pos x="12" y="60"/>
                </a:cxn>
                <a:cxn ang="0">
                  <a:pos x="7" y="71"/>
                </a:cxn>
                <a:cxn ang="0">
                  <a:pos x="8" y="74"/>
                </a:cxn>
                <a:cxn ang="0">
                  <a:pos x="14" y="72"/>
                </a:cxn>
                <a:cxn ang="0">
                  <a:pos x="24" y="71"/>
                </a:cxn>
                <a:cxn ang="0">
                  <a:pos x="39" y="72"/>
                </a:cxn>
                <a:cxn ang="0">
                  <a:pos x="46" y="71"/>
                </a:cxn>
                <a:cxn ang="0">
                  <a:pos x="51" y="70"/>
                </a:cxn>
                <a:cxn ang="0">
                  <a:pos x="54" y="60"/>
                </a:cxn>
                <a:cxn ang="0">
                  <a:pos x="60" y="56"/>
                </a:cxn>
                <a:cxn ang="0">
                  <a:pos x="46" y="47"/>
                </a:cxn>
                <a:cxn ang="0">
                  <a:pos x="37" y="35"/>
                </a:cxn>
                <a:cxn ang="0">
                  <a:pos x="34" y="29"/>
                </a:cxn>
                <a:cxn ang="0">
                  <a:pos x="27" y="26"/>
                </a:cxn>
                <a:cxn ang="0">
                  <a:pos x="36" y="20"/>
                </a:cxn>
                <a:cxn ang="0">
                  <a:pos x="27" y="13"/>
                </a:cxn>
                <a:cxn ang="0">
                  <a:pos x="29" y="6"/>
                </a:cxn>
                <a:cxn ang="0">
                  <a:pos x="19" y="1"/>
                </a:cxn>
                <a:cxn ang="0">
                  <a:pos x="12" y="4"/>
                </a:cxn>
                <a:cxn ang="0">
                  <a:pos x="10" y="8"/>
                </a:cxn>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29999"/>
              </a:srgbClr>
            </a:solidFill>
            <a:ln w="9525">
              <a:noFill/>
            </a:ln>
          </p:spPr>
          <p:txBody>
            <a:bodyPr/>
            <a:lstStyle/>
            <a:p>
              <a:endParaRPr lang="zh-CN" altLang="en-US"/>
            </a:p>
          </p:txBody>
        </p:sp>
        <p:sp>
          <p:nvSpPr>
            <p:cNvPr id="3121" name="Freeform 48"/>
            <p:cNvSpPr/>
            <p:nvPr/>
          </p:nvSpPr>
          <p:spPr>
            <a:xfrm>
              <a:off x="1749" y="408"/>
              <a:ext cx="69" cy="68"/>
            </a:xfrm>
            <a:custGeom>
              <a:avLst/>
              <a:gdLst/>
              <a:ahLst/>
              <a:cxnLst>
                <a:cxn ang="0">
                  <a:pos x="25" y="2"/>
                </a:cxn>
                <a:cxn ang="0">
                  <a:pos x="35" y="3"/>
                </a:cxn>
                <a:cxn ang="0">
                  <a:pos x="39" y="10"/>
                </a:cxn>
                <a:cxn ang="0">
                  <a:pos x="33" y="19"/>
                </a:cxn>
                <a:cxn ang="0">
                  <a:pos x="20" y="30"/>
                </a:cxn>
                <a:cxn ang="0">
                  <a:pos x="8" y="37"/>
                </a:cxn>
                <a:cxn ang="0">
                  <a:pos x="4" y="29"/>
                </a:cxn>
                <a:cxn ang="0">
                  <a:pos x="8" y="26"/>
                </a:cxn>
                <a:cxn ang="0">
                  <a:pos x="6" y="18"/>
                </a:cxn>
                <a:cxn ang="0">
                  <a:pos x="17" y="12"/>
                </a:cxn>
                <a:cxn ang="0">
                  <a:pos x="25" y="2"/>
                </a:cxn>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29999"/>
              </a:srgbClr>
            </a:solidFill>
            <a:ln w="9525">
              <a:noFill/>
            </a:ln>
          </p:spPr>
          <p:txBody>
            <a:bodyPr/>
            <a:lstStyle/>
            <a:p>
              <a:endParaRPr lang="zh-CN" altLang="en-US"/>
            </a:p>
          </p:txBody>
        </p:sp>
        <p:sp>
          <p:nvSpPr>
            <p:cNvPr id="3122" name="Freeform 49"/>
            <p:cNvSpPr/>
            <p:nvPr/>
          </p:nvSpPr>
          <p:spPr>
            <a:xfrm>
              <a:off x="3435" y="1551"/>
              <a:ext cx="474" cy="495"/>
            </a:xfrm>
            <a:custGeom>
              <a:avLst/>
              <a:gdLst/>
              <a:ahLst/>
              <a:cxnLst>
                <a:cxn ang="0">
                  <a:pos x="89" y="5"/>
                </a:cxn>
                <a:cxn ang="0">
                  <a:pos x="74" y="8"/>
                </a:cxn>
                <a:cxn ang="0">
                  <a:pos x="61" y="22"/>
                </a:cxn>
                <a:cxn ang="0">
                  <a:pos x="43" y="25"/>
                </a:cxn>
                <a:cxn ang="0">
                  <a:pos x="35" y="32"/>
                </a:cxn>
                <a:cxn ang="0">
                  <a:pos x="28" y="49"/>
                </a:cxn>
                <a:cxn ang="0">
                  <a:pos x="15" y="71"/>
                </a:cxn>
                <a:cxn ang="0">
                  <a:pos x="0" y="76"/>
                </a:cxn>
                <a:cxn ang="0">
                  <a:pos x="30" y="137"/>
                </a:cxn>
                <a:cxn ang="0">
                  <a:pos x="50" y="180"/>
                </a:cxn>
                <a:cxn ang="0">
                  <a:pos x="61" y="187"/>
                </a:cxn>
                <a:cxn ang="0">
                  <a:pos x="70" y="191"/>
                </a:cxn>
                <a:cxn ang="0">
                  <a:pos x="96" y="182"/>
                </a:cxn>
                <a:cxn ang="0">
                  <a:pos x="106" y="179"/>
                </a:cxn>
                <a:cxn ang="0">
                  <a:pos x="126" y="191"/>
                </a:cxn>
                <a:cxn ang="0">
                  <a:pos x="136" y="222"/>
                </a:cxn>
                <a:cxn ang="0">
                  <a:pos x="142" y="221"/>
                </a:cxn>
                <a:cxn ang="0">
                  <a:pos x="145" y="215"/>
                </a:cxn>
                <a:cxn ang="0">
                  <a:pos x="155" y="231"/>
                </a:cxn>
                <a:cxn ang="0">
                  <a:pos x="170" y="241"/>
                </a:cxn>
                <a:cxn ang="0">
                  <a:pos x="183" y="254"/>
                </a:cxn>
                <a:cxn ang="0">
                  <a:pos x="186" y="260"/>
                </a:cxn>
                <a:cxn ang="0">
                  <a:pos x="191" y="263"/>
                </a:cxn>
                <a:cxn ang="0">
                  <a:pos x="203" y="276"/>
                </a:cxn>
                <a:cxn ang="0">
                  <a:pos x="207" y="266"/>
                </a:cxn>
                <a:cxn ang="0">
                  <a:pos x="227" y="278"/>
                </a:cxn>
                <a:cxn ang="0">
                  <a:pos x="246" y="276"/>
                </a:cxn>
                <a:cxn ang="0">
                  <a:pos x="258" y="224"/>
                </a:cxn>
                <a:cxn ang="0">
                  <a:pos x="265" y="195"/>
                </a:cxn>
                <a:cxn ang="0">
                  <a:pos x="260" y="155"/>
                </a:cxn>
                <a:cxn ang="0">
                  <a:pos x="225" y="114"/>
                </a:cxn>
                <a:cxn ang="0">
                  <a:pos x="222" y="99"/>
                </a:cxn>
                <a:cxn ang="0">
                  <a:pos x="193" y="76"/>
                </a:cxn>
                <a:cxn ang="0">
                  <a:pos x="198" y="65"/>
                </a:cxn>
                <a:cxn ang="0">
                  <a:pos x="191" y="56"/>
                </a:cxn>
                <a:cxn ang="0">
                  <a:pos x="175" y="33"/>
                </a:cxn>
                <a:cxn ang="0">
                  <a:pos x="165" y="13"/>
                </a:cxn>
                <a:cxn ang="0">
                  <a:pos x="163" y="8"/>
                </a:cxn>
                <a:cxn ang="0">
                  <a:pos x="153" y="64"/>
                </a:cxn>
                <a:cxn ang="0">
                  <a:pos x="136" y="49"/>
                </a:cxn>
                <a:cxn ang="0">
                  <a:pos x="123" y="47"/>
                </a:cxn>
                <a:cxn ang="0">
                  <a:pos x="115" y="37"/>
                </a:cxn>
                <a:cxn ang="0">
                  <a:pos x="111" y="26"/>
                </a:cxn>
                <a:cxn ang="0">
                  <a:pos x="116" y="23"/>
                </a:cxn>
                <a:cxn ang="0">
                  <a:pos x="101" y="8"/>
                </a:cxn>
                <a:cxn ang="0">
                  <a:pos x="91" y="5"/>
                </a:cxn>
                <a:cxn ang="0">
                  <a:pos x="86" y="3"/>
                </a:cxn>
                <a:cxn ang="0">
                  <a:pos x="89" y="5"/>
                </a:cxn>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29999"/>
              </a:srgbClr>
            </a:solidFill>
            <a:ln w="9525">
              <a:noFill/>
            </a:ln>
          </p:spPr>
          <p:txBody>
            <a:bodyPr/>
            <a:lstStyle/>
            <a:p>
              <a:endParaRPr lang="zh-CN" altLang="en-US"/>
            </a:p>
          </p:txBody>
        </p:sp>
        <p:sp>
          <p:nvSpPr>
            <p:cNvPr id="3123" name="Freeform 50"/>
            <p:cNvSpPr/>
            <p:nvPr/>
          </p:nvSpPr>
          <p:spPr>
            <a:xfrm>
              <a:off x="3582" y="1290"/>
              <a:ext cx="319" cy="210"/>
            </a:xfrm>
            <a:custGeom>
              <a:avLst/>
              <a:gdLst/>
              <a:ahLst/>
              <a:cxnLst>
                <a:cxn ang="0">
                  <a:pos x="35" y="26"/>
                </a:cxn>
                <a:cxn ang="0">
                  <a:pos x="28" y="15"/>
                </a:cxn>
                <a:cxn ang="0">
                  <a:pos x="27" y="7"/>
                </a:cxn>
                <a:cxn ang="0">
                  <a:pos x="22" y="5"/>
                </a:cxn>
                <a:cxn ang="0">
                  <a:pos x="7" y="7"/>
                </a:cxn>
                <a:cxn ang="0">
                  <a:pos x="19" y="17"/>
                </a:cxn>
                <a:cxn ang="0">
                  <a:pos x="20" y="22"/>
                </a:cxn>
                <a:cxn ang="0">
                  <a:pos x="10" y="29"/>
                </a:cxn>
                <a:cxn ang="0">
                  <a:pos x="37" y="39"/>
                </a:cxn>
                <a:cxn ang="0">
                  <a:pos x="52" y="47"/>
                </a:cxn>
                <a:cxn ang="0">
                  <a:pos x="54" y="53"/>
                </a:cxn>
                <a:cxn ang="0">
                  <a:pos x="59" y="56"/>
                </a:cxn>
                <a:cxn ang="0">
                  <a:pos x="62" y="66"/>
                </a:cxn>
                <a:cxn ang="0">
                  <a:pos x="55" y="83"/>
                </a:cxn>
                <a:cxn ang="0">
                  <a:pos x="76" y="80"/>
                </a:cxn>
                <a:cxn ang="0">
                  <a:pos x="81" y="92"/>
                </a:cxn>
                <a:cxn ang="0">
                  <a:pos x="91" y="95"/>
                </a:cxn>
                <a:cxn ang="0">
                  <a:pos x="96" y="96"/>
                </a:cxn>
                <a:cxn ang="0">
                  <a:pos x="106" y="95"/>
                </a:cxn>
                <a:cxn ang="0">
                  <a:pos x="116" y="83"/>
                </a:cxn>
                <a:cxn ang="0">
                  <a:pos x="142" y="107"/>
                </a:cxn>
                <a:cxn ang="0">
                  <a:pos x="153" y="119"/>
                </a:cxn>
                <a:cxn ang="0">
                  <a:pos x="151" y="95"/>
                </a:cxn>
                <a:cxn ang="0">
                  <a:pos x="142" y="85"/>
                </a:cxn>
                <a:cxn ang="0">
                  <a:pos x="157" y="71"/>
                </a:cxn>
                <a:cxn ang="0">
                  <a:pos x="171" y="66"/>
                </a:cxn>
                <a:cxn ang="0">
                  <a:pos x="177" y="65"/>
                </a:cxn>
                <a:cxn ang="0">
                  <a:pos x="178" y="59"/>
                </a:cxn>
                <a:cxn ang="0">
                  <a:pos x="150" y="62"/>
                </a:cxn>
                <a:cxn ang="0">
                  <a:pos x="128" y="59"/>
                </a:cxn>
                <a:cxn ang="0">
                  <a:pos x="126" y="54"/>
                </a:cxn>
                <a:cxn ang="0">
                  <a:pos x="123" y="49"/>
                </a:cxn>
                <a:cxn ang="0">
                  <a:pos x="93" y="34"/>
                </a:cxn>
                <a:cxn ang="0">
                  <a:pos x="67" y="26"/>
                </a:cxn>
                <a:cxn ang="0">
                  <a:pos x="57" y="22"/>
                </a:cxn>
                <a:cxn ang="0">
                  <a:pos x="34" y="22"/>
                </a:cxn>
                <a:cxn ang="0">
                  <a:pos x="28" y="14"/>
                </a:cxn>
                <a:cxn ang="0">
                  <a:pos x="28" y="0"/>
                </a:cxn>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29999"/>
              </a:srgbClr>
            </a:solidFill>
            <a:ln w="9525">
              <a:noFill/>
            </a:ln>
          </p:spPr>
          <p:txBody>
            <a:bodyPr/>
            <a:lstStyle/>
            <a:p>
              <a:endParaRPr lang="zh-CN" altLang="en-US"/>
            </a:p>
          </p:txBody>
        </p:sp>
        <p:sp>
          <p:nvSpPr>
            <p:cNvPr id="3124" name="Freeform 51"/>
            <p:cNvSpPr/>
            <p:nvPr/>
          </p:nvSpPr>
          <p:spPr>
            <a:xfrm>
              <a:off x="3591" y="1292"/>
              <a:ext cx="311" cy="211"/>
            </a:xfrm>
            <a:custGeom>
              <a:avLst/>
              <a:gdLst/>
              <a:ahLst/>
              <a:cxnLst>
                <a:cxn ang="0">
                  <a:pos x="0" y="1"/>
                </a:cxn>
                <a:cxn ang="0">
                  <a:pos x="8" y="16"/>
                </a:cxn>
                <a:cxn ang="0">
                  <a:pos x="12" y="21"/>
                </a:cxn>
                <a:cxn ang="0">
                  <a:pos x="35" y="37"/>
                </a:cxn>
                <a:cxn ang="0">
                  <a:pos x="50" y="48"/>
                </a:cxn>
                <a:cxn ang="0">
                  <a:pos x="55" y="51"/>
                </a:cxn>
                <a:cxn ang="0">
                  <a:pos x="57" y="70"/>
                </a:cxn>
                <a:cxn ang="0">
                  <a:pos x="49" y="84"/>
                </a:cxn>
                <a:cxn ang="0">
                  <a:pos x="57" y="82"/>
                </a:cxn>
                <a:cxn ang="0">
                  <a:pos x="62" y="79"/>
                </a:cxn>
                <a:cxn ang="0">
                  <a:pos x="67" y="84"/>
                </a:cxn>
                <a:cxn ang="0">
                  <a:pos x="77" y="91"/>
                </a:cxn>
                <a:cxn ang="0">
                  <a:pos x="87" y="97"/>
                </a:cxn>
                <a:cxn ang="0">
                  <a:pos x="100" y="92"/>
                </a:cxn>
                <a:cxn ang="0">
                  <a:pos x="103" y="82"/>
                </a:cxn>
                <a:cxn ang="0">
                  <a:pos x="112" y="84"/>
                </a:cxn>
                <a:cxn ang="0">
                  <a:pos x="122" y="88"/>
                </a:cxn>
                <a:cxn ang="0">
                  <a:pos x="142" y="117"/>
                </a:cxn>
                <a:cxn ang="0">
                  <a:pos x="149" y="116"/>
                </a:cxn>
                <a:cxn ang="0">
                  <a:pos x="147" y="106"/>
                </a:cxn>
                <a:cxn ang="0">
                  <a:pos x="132" y="82"/>
                </a:cxn>
                <a:cxn ang="0">
                  <a:pos x="150" y="73"/>
                </a:cxn>
                <a:cxn ang="0">
                  <a:pos x="170" y="61"/>
                </a:cxn>
                <a:cxn ang="0">
                  <a:pos x="171" y="50"/>
                </a:cxn>
                <a:cxn ang="0">
                  <a:pos x="153" y="58"/>
                </a:cxn>
                <a:cxn ang="0">
                  <a:pos x="129" y="58"/>
                </a:cxn>
                <a:cxn ang="0">
                  <a:pos x="110" y="41"/>
                </a:cxn>
                <a:cxn ang="0">
                  <a:pos x="76" y="25"/>
                </a:cxn>
                <a:cxn ang="0">
                  <a:pos x="55" y="14"/>
                </a:cxn>
                <a:cxn ang="0">
                  <a:pos x="39" y="17"/>
                </a:cxn>
                <a:cxn ang="0">
                  <a:pos x="32" y="24"/>
                </a:cxn>
                <a:cxn ang="0">
                  <a:pos x="23" y="7"/>
                </a:cxn>
                <a:cxn ang="0">
                  <a:pos x="0" y="1"/>
                </a:cxn>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29999"/>
              </a:srgbClr>
            </a:solidFill>
            <a:ln w="9525">
              <a:noFill/>
            </a:ln>
          </p:spPr>
          <p:txBody>
            <a:bodyPr/>
            <a:lstStyle/>
            <a:p>
              <a:endParaRPr lang="zh-CN" altLang="en-US"/>
            </a:p>
          </p:txBody>
        </p:sp>
        <p:sp>
          <p:nvSpPr>
            <p:cNvPr id="3125" name="Freeform 52"/>
            <p:cNvSpPr/>
            <p:nvPr/>
          </p:nvSpPr>
          <p:spPr>
            <a:xfrm>
              <a:off x="3821" y="2062"/>
              <a:ext cx="45" cy="58"/>
            </a:xfrm>
            <a:custGeom>
              <a:avLst/>
              <a:gdLst/>
              <a:ahLst/>
              <a:cxnLst>
                <a:cxn ang="0">
                  <a:pos x="14" y="7"/>
                </a:cxn>
                <a:cxn ang="0">
                  <a:pos x="0" y="7"/>
                </a:cxn>
                <a:cxn ang="0">
                  <a:pos x="8" y="17"/>
                </a:cxn>
                <a:cxn ang="0">
                  <a:pos x="12" y="27"/>
                </a:cxn>
                <a:cxn ang="0">
                  <a:pos x="14" y="32"/>
                </a:cxn>
                <a:cxn ang="0">
                  <a:pos x="26" y="21"/>
                </a:cxn>
                <a:cxn ang="0">
                  <a:pos x="14" y="7"/>
                </a:cxn>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29999"/>
              </a:srgbClr>
            </a:solidFill>
            <a:ln w="9525">
              <a:noFill/>
            </a:ln>
          </p:spPr>
          <p:txBody>
            <a:bodyPr/>
            <a:lstStyle/>
            <a:p>
              <a:endParaRPr lang="zh-CN" altLang="en-US"/>
            </a:p>
          </p:txBody>
        </p:sp>
        <p:sp>
          <p:nvSpPr>
            <p:cNvPr id="3126" name="Freeform 53"/>
            <p:cNvSpPr/>
            <p:nvPr/>
          </p:nvSpPr>
          <p:spPr>
            <a:xfrm>
              <a:off x="3957" y="1972"/>
              <a:ext cx="164" cy="85"/>
            </a:xfrm>
            <a:custGeom>
              <a:avLst/>
              <a:gdLst/>
              <a:ahLst/>
              <a:cxnLst>
                <a:cxn ang="0">
                  <a:pos x="19" y="31"/>
                </a:cxn>
                <a:cxn ang="0">
                  <a:pos x="16" y="26"/>
                </a:cxn>
                <a:cxn ang="0">
                  <a:pos x="6" y="29"/>
                </a:cxn>
                <a:cxn ang="0">
                  <a:pos x="16" y="48"/>
                </a:cxn>
                <a:cxn ang="0">
                  <a:pos x="52" y="38"/>
                </a:cxn>
                <a:cxn ang="0">
                  <a:pos x="61" y="31"/>
                </a:cxn>
                <a:cxn ang="0">
                  <a:pos x="72" y="28"/>
                </a:cxn>
                <a:cxn ang="0">
                  <a:pos x="92" y="8"/>
                </a:cxn>
                <a:cxn ang="0">
                  <a:pos x="88" y="0"/>
                </a:cxn>
                <a:cxn ang="0">
                  <a:pos x="75" y="8"/>
                </a:cxn>
                <a:cxn ang="0">
                  <a:pos x="45" y="17"/>
                </a:cxn>
                <a:cxn ang="0">
                  <a:pos x="34" y="20"/>
                </a:cxn>
                <a:cxn ang="0">
                  <a:pos x="25" y="23"/>
                </a:cxn>
                <a:cxn ang="0">
                  <a:pos x="19" y="31"/>
                </a:cxn>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29999"/>
              </a:srgbClr>
            </a:solidFill>
            <a:ln w="9525">
              <a:noFill/>
            </a:ln>
          </p:spPr>
          <p:txBody>
            <a:bodyPr/>
            <a:lstStyle/>
            <a:p>
              <a:endParaRPr lang="zh-CN" altLang="en-US"/>
            </a:p>
          </p:txBody>
        </p:sp>
        <p:sp>
          <p:nvSpPr>
            <p:cNvPr id="3127" name="Freeform 54"/>
            <p:cNvSpPr/>
            <p:nvPr/>
          </p:nvSpPr>
          <p:spPr>
            <a:xfrm>
              <a:off x="4127" y="1922"/>
              <a:ext cx="104" cy="92"/>
            </a:xfrm>
            <a:custGeom>
              <a:avLst/>
              <a:gdLst/>
              <a:ahLst/>
              <a:cxnLst>
                <a:cxn ang="0">
                  <a:pos x="5" y="26"/>
                </a:cxn>
                <a:cxn ang="0">
                  <a:pos x="3" y="36"/>
                </a:cxn>
                <a:cxn ang="0">
                  <a:pos x="0" y="46"/>
                </a:cxn>
                <a:cxn ang="0">
                  <a:pos x="15" y="50"/>
                </a:cxn>
                <a:cxn ang="0">
                  <a:pos x="22" y="41"/>
                </a:cxn>
                <a:cxn ang="0">
                  <a:pos x="52" y="29"/>
                </a:cxn>
                <a:cxn ang="0">
                  <a:pos x="57" y="19"/>
                </a:cxn>
                <a:cxn ang="0">
                  <a:pos x="47" y="12"/>
                </a:cxn>
                <a:cxn ang="0">
                  <a:pos x="42" y="8"/>
                </a:cxn>
                <a:cxn ang="0">
                  <a:pos x="27" y="5"/>
                </a:cxn>
                <a:cxn ang="0">
                  <a:pos x="22" y="15"/>
                </a:cxn>
                <a:cxn ang="0">
                  <a:pos x="5" y="26"/>
                </a:cxn>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29999"/>
              </a:srgbClr>
            </a:solidFill>
            <a:ln w="9525">
              <a:noFill/>
            </a:ln>
          </p:spPr>
          <p:txBody>
            <a:bodyPr/>
            <a:lstStyle/>
            <a:p>
              <a:endParaRPr lang="zh-CN" altLang="en-US"/>
            </a:p>
          </p:txBody>
        </p:sp>
        <p:sp>
          <p:nvSpPr>
            <p:cNvPr id="3128" name="Freeform 55"/>
            <p:cNvSpPr/>
            <p:nvPr/>
          </p:nvSpPr>
          <p:spPr>
            <a:xfrm>
              <a:off x="4182" y="1881"/>
              <a:ext cx="37" cy="26"/>
            </a:xfrm>
            <a:custGeom>
              <a:avLst/>
              <a:gdLst/>
              <a:ahLst/>
              <a:cxnLst>
                <a:cxn ang="0">
                  <a:pos x="13" y="0"/>
                </a:cxn>
                <a:cxn ang="0">
                  <a:pos x="4" y="4"/>
                </a:cxn>
                <a:cxn ang="0">
                  <a:pos x="11" y="14"/>
                </a:cxn>
                <a:cxn ang="0">
                  <a:pos x="17" y="10"/>
                </a:cxn>
                <a:cxn ang="0">
                  <a:pos x="13" y="0"/>
                </a:cxn>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29999"/>
              </a:srgbClr>
            </a:solidFill>
            <a:ln w="9525">
              <a:noFill/>
            </a:ln>
          </p:spPr>
          <p:txBody>
            <a:bodyPr/>
            <a:lstStyle/>
            <a:p>
              <a:endParaRPr lang="zh-CN" altLang="en-US"/>
            </a:p>
          </p:txBody>
        </p:sp>
        <p:sp>
          <p:nvSpPr>
            <p:cNvPr id="3129" name="Freeform 56"/>
            <p:cNvSpPr/>
            <p:nvPr/>
          </p:nvSpPr>
          <p:spPr>
            <a:xfrm>
              <a:off x="2459" y="1395"/>
              <a:ext cx="123" cy="201"/>
            </a:xfrm>
            <a:custGeom>
              <a:avLst/>
              <a:gdLst/>
              <a:ahLst/>
              <a:cxnLst>
                <a:cxn ang="0">
                  <a:pos x="54" y="0"/>
                </a:cxn>
                <a:cxn ang="0">
                  <a:pos x="44" y="12"/>
                </a:cxn>
                <a:cxn ang="0">
                  <a:pos x="38" y="27"/>
                </a:cxn>
                <a:cxn ang="0">
                  <a:pos x="15" y="35"/>
                </a:cxn>
                <a:cxn ang="0">
                  <a:pos x="12" y="41"/>
                </a:cxn>
                <a:cxn ang="0">
                  <a:pos x="7" y="42"/>
                </a:cxn>
                <a:cxn ang="0">
                  <a:pos x="8" y="56"/>
                </a:cxn>
                <a:cxn ang="0">
                  <a:pos x="12" y="66"/>
                </a:cxn>
                <a:cxn ang="0">
                  <a:pos x="0" y="85"/>
                </a:cxn>
                <a:cxn ang="0">
                  <a:pos x="12" y="110"/>
                </a:cxn>
                <a:cxn ang="0">
                  <a:pos x="22" y="113"/>
                </a:cxn>
                <a:cxn ang="0">
                  <a:pos x="38" y="92"/>
                </a:cxn>
                <a:cxn ang="0">
                  <a:pos x="44" y="81"/>
                </a:cxn>
                <a:cxn ang="0">
                  <a:pos x="54" y="49"/>
                </a:cxn>
                <a:cxn ang="0">
                  <a:pos x="59" y="32"/>
                </a:cxn>
                <a:cxn ang="0">
                  <a:pos x="69" y="31"/>
                </a:cxn>
                <a:cxn ang="0">
                  <a:pos x="54" y="0"/>
                </a:cxn>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29999"/>
              </a:srgbClr>
            </a:solidFill>
            <a:ln w="9525">
              <a:noFill/>
            </a:ln>
          </p:spPr>
          <p:txBody>
            <a:bodyPr/>
            <a:lstStyle/>
            <a:p>
              <a:endParaRPr lang="zh-CN" altLang="en-US"/>
            </a:p>
          </p:txBody>
        </p:sp>
        <p:sp>
          <p:nvSpPr>
            <p:cNvPr id="3130" name="Freeform 57"/>
            <p:cNvSpPr/>
            <p:nvPr/>
          </p:nvSpPr>
          <p:spPr>
            <a:xfrm>
              <a:off x="2991" y="1083"/>
              <a:ext cx="49" cy="61"/>
            </a:xfrm>
            <a:custGeom>
              <a:avLst/>
              <a:gdLst/>
              <a:ahLst/>
              <a:cxnLst>
                <a:cxn ang="0">
                  <a:pos x="12" y="0"/>
                </a:cxn>
                <a:cxn ang="0">
                  <a:pos x="10" y="26"/>
                </a:cxn>
                <a:cxn ang="0">
                  <a:pos x="12" y="32"/>
                </a:cxn>
                <a:cxn ang="0">
                  <a:pos x="16" y="34"/>
                </a:cxn>
                <a:cxn ang="0">
                  <a:pos x="23" y="32"/>
                </a:cxn>
                <a:cxn ang="0">
                  <a:pos x="12" y="0"/>
                </a:cxn>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29999"/>
              </a:srgbClr>
            </a:solidFill>
            <a:ln w="9525">
              <a:noFill/>
            </a:ln>
          </p:spPr>
          <p:txBody>
            <a:bodyPr/>
            <a:lstStyle/>
            <a:p>
              <a:endParaRPr lang="zh-CN" altLang="en-US"/>
            </a:p>
          </p:txBody>
        </p:sp>
        <p:sp>
          <p:nvSpPr>
            <p:cNvPr id="3131" name="Freeform 58"/>
            <p:cNvSpPr/>
            <p:nvPr/>
          </p:nvSpPr>
          <p:spPr>
            <a:xfrm>
              <a:off x="3324" y="1149"/>
              <a:ext cx="111" cy="183"/>
            </a:xfrm>
            <a:custGeom>
              <a:avLst/>
              <a:gdLst/>
              <a:ahLst/>
              <a:cxnLst>
                <a:cxn ang="0">
                  <a:pos x="41" y="0"/>
                </a:cxn>
                <a:cxn ang="0">
                  <a:pos x="26" y="35"/>
                </a:cxn>
                <a:cxn ang="0">
                  <a:pos x="15" y="39"/>
                </a:cxn>
                <a:cxn ang="0">
                  <a:pos x="5" y="46"/>
                </a:cxn>
                <a:cxn ang="0">
                  <a:pos x="17" y="80"/>
                </a:cxn>
                <a:cxn ang="0">
                  <a:pos x="22" y="95"/>
                </a:cxn>
                <a:cxn ang="0">
                  <a:pos x="26" y="100"/>
                </a:cxn>
                <a:cxn ang="0">
                  <a:pos x="35" y="103"/>
                </a:cxn>
                <a:cxn ang="0">
                  <a:pos x="41" y="83"/>
                </a:cxn>
                <a:cxn ang="0">
                  <a:pos x="53" y="71"/>
                </a:cxn>
                <a:cxn ang="0">
                  <a:pos x="47" y="29"/>
                </a:cxn>
                <a:cxn ang="0">
                  <a:pos x="59" y="20"/>
                </a:cxn>
                <a:cxn ang="0">
                  <a:pos x="47" y="8"/>
                </a:cxn>
                <a:cxn ang="0">
                  <a:pos x="41" y="0"/>
                </a:cxn>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29999"/>
              </a:srgbClr>
            </a:solidFill>
            <a:ln w="9525">
              <a:noFill/>
            </a:ln>
          </p:spPr>
          <p:txBody>
            <a:bodyPr/>
            <a:lstStyle/>
            <a:p>
              <a:endParaRPr lang="zh-CN" altLang="en-US"/>
            </a:p>
          </p:txBody>
        </p:sp>
        <p:sp>
          <p:nvSpPr>
            <p:cNvPr id="3132" name="Freeform 59"/>
            <p:cNvSpPr/>
            <p:nvPr/>
          </p:nvSpPr>
          <p:spPr>
            <a:xfrm>
              <a:off x="3230" y="1092"/>
              <a:ext cx="72" cy="137"/>
            </a:xfrm>
            <a:custGeom>
              <a:avLst/>
              <a:gdLst/>
              <a:ahLst/>
              <a:cxnLst>
                <a:cxn ang="0">
                  <a:pos x="20" y="1"/>
                </a:cxn>
                <a:cxn ang="0">
                  <a:pos x="22" y="14"/>
                </a:cxn>
                <a:cxn ang="0">
                  <a:pos x="26" y="25"/>
                </a:cxn>
                <a:cxn ang="0">
                  <a:pos x="26" y="39"/>
                </a:cxn>
                <a:cxn ang="0">
                  <a:pos x="29" y="44"/>
                </a:cxn>
                <a:cxn ang="0">
                  <a:pos x="30" y="52"/>
                </a:cxn>
                <a:cxn ang="0">
                  <a:pos x="24" y="39"/>
                </a:cxn>
                <a:cxn ang="0">
                  <a:pos x="15" y="32"/>
                </a:cxn>
                <a:cxn ang="0">
                  <a:pos x="2" y="34"/>
                </a:cxn>
                <a:cxn ang="0">
                  <a:pos x="4" y="43"/>
                </a:cxn>
                <a:cxn ang="0">
                  <a:pos x="17" y="48"/>
                </a:cxn>
                <a:cxn ang="0">
                  <a:pos x="24" y="57"/>
                </a:cxn>
                <a:cxn ang="0">
                  <a:pos x="30" y="57"/>
                </a:cxn>
                <a:cxn ang="0">
                  <a:pos x="33" y="63"/>
                </a:cxn>
                <a:cxn ang="0">
                  <a:pos x="41" y="75"/>
                </a:cxn>
                <a:cxn ang="0">
                  <a:pos x="35" y="52"/>
                </a:cxn>
                <a:cxn ang="0">
                  <a:pos x="34" y="39"/>
                </a:cxn>
                <a:cxn ang="0">
                  <a:pos x="30" y="26"/>
                </a:cxn>
                <a:cxn ang="0">
                  <a:pos x="26" y="17"/>
                </a:cxn>
                <a:cxn ang="0">
                  <a:pos x="24" y="8"/>
                </a:cxn>
                <a:cxn ang="0">
                  <a:pos x="20" y="1"/>
                </a:cxn>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29999"/>
              </a:srgbClr>
            </a:solidFill>
            <a:ln w="9525">
              <a:noFill/>
            </a:ln>
          </p:spPr>
          <p:txBody>
            <a:bodyPr/>
            <a:lstStyle/>
            <a:p>
              <a:endParaRPr lang="zh-CN" altLang="en-US"/>
            </a:p>
          </p:txBody>
        </p:sp>
        <p:sp>
          <p:nvSpPr>
            <p:cNvPr id="3133" name="Freeform 60"/>
            <p:cNvSpPr/>
            <p:nvPr/>
          </p:nvSpPr>
          <p:spPr>
            <a:xfrm>
              <a:off x="3279" y="1202"/>
              <a:ext cx="40" cy="131"/>
            </a:xfrm>
            <a:custGeom>
              <a:avLst/>
              <a:gdLst/>
              <a:ahLst/>
              <a:cxnLst>
                <a:cxn ang="0">
                  <a:pos x="2" y="0"/>
                </a:cxn>
                <a:cxn ang="0">
                  <a:pos x="0" y="10"/>
                </a:cxn>
                <a:cxn ang="0">
                  <a:pos x="4" y="22"/>
                </a:cxn>
                <a:cxn ang="0">
                  <a:pos x="7" y="39"/>
                </a:cxn>
                <a:cxn ang="0">
                  <a:pos x="14" y="55"/>
                </a:cxn>
                <a:cxn ang="0">
                  <a:pos x="22" y="73"/>
                </a:cxn>
                <a:cxn ang="0">
                  <a:pos x="16" y="48"/>
                </a:cxn>
                <a:cxn ang="0">
                  <a:pos x="14" y="39"/>
                </a:cxn>
                <a:cxn ang="0">
                  <a:pos x="12" y="25"/>
                </a:cxn>
                <a:cxn ang="0">
                  <a:pos x="10" y="19"/>
                </a:cxn>
                <a:cxn ang="0">
                  <a:pos x="7" y="16"/>
                </a:cxn>
                <a:cxn ang="0">
                  <a:pos x="2" y="0"/>
                </a:cxn>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29999"/>
              </a:srgbClr>
            </a:solidFill>
            <a:ln w="9525">
              <a:noFill/>
            </a:ln>
          </p:spPr>
          <p:txBody>
            <a:bodyPr/>
            <a:lstStyle/>
            <a:p>
              <a:endParaRPr lang="zh-CN" altLang="en-US"/>
            </a:p>
          </p:txBody>
        </p:sp>
        <p:sp>
          <p:nvSpPr>
            <p:cNvPr id="3134" name="Freeform 61"/>
            <p:cNvSpPr/>
            <p:nvPr/>
          </p:nvSpPr>
          <p:spPr>
            <a:xfrm>
              <a:off x="3324" y="1339"/>
              <a:ext cx="65" cy="54"/>
            </a:xfrm>
            <a:custGeom>
              <a:avLst/>
              <a:gdLst/>
              <a:ahLst/>
              <a:cxnLst>
                <a:cxn ang="0">
                  <a:pos x="2" y="0"/>
                </a:cxn>
                <a:cxn ang="0">
                  <a:pos x="4" y="13"/>
                </a:cxn>
                <a:cxn ang="0">
                  <a:pos x="10" y="18"/>
                </a:cxn>
                <a:cxn ang="0">
                  <a:pos x="20" y="20"/>
                </a:cxn>
                <a:cxn ang="0">
                  <a:pos x="27" y="23"/>
                </a:cxn>
                <a:cxn ang="0">
                  <a:pos x="32" y="27"/>
                </a:cxn>
                <a:cxn ang="0">
                  <a:pos x="37" y="28"/>
                </a:cxn>
                <a:cxn ang="0">
                  <a:pos x="31" y="16"/>
                </a:cxn>
                <a:cxn ang="0">
                  <a:pos x="27" y="9"/>
                </a:cxn>
                <a:cxn ang="0">
                  <a:pos x="15" y="10"/>
                </a:cxn>
                <a:cxn ang="0">
                  <a:pos x="11" y="7"/>
                </a:cxn>
                <a:cxn ang="0">
                  <a:pos x="3" y="0"/>
                </a:cxn>
                <a:cxn ang="0">
                  <a:pos x="2" y="0"/>
                </a:cxn>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29999"/>
              </a:srgbClr>
            </a:solidFill>
            <a:ln w="9525">
              <a:noFill/>
            </a:ln>
          </p:spPr>
          <p:txBody>
            <a:bodyPr/>
            <a:lstStyle/>
            <a:p>
              <a:endParaRPr lang="zh-CN" altLang="en-US"/>
            </a:p>
          </p:txBody>
        </p:sp>
        <p:sp>
          <p:nvSpPr>
            <p:cNvPr id="3135" name="Freeform 62"/>
            <p:cNvSpPr/>
            <p:nvPr/>
          </p:nvSpPr>
          <p:spPr>
            <a:xfrm>
              <a:off x="3428" y="1244"/>
              <a:ext cx="83" cy="117"/>
            </a:xfrm>
            <a:custGeom>
              <a:avLst/>
              <a:gdLst/>
              <a:ahLst/>
              <a:cxnLst>
                <a:cxn ang="0">
                  <a:pos x="41" y="0"/>
                </a:cxn>
                <a:cxn ang="0">
                  <a:pos x="31" y="5"/>
                </a:cxn>
                <a:cxn ang="0">
                  <a:pos x="10" y="6"/>
                </a:cxn>
                <a:cxn ang="0">
                  <a:pos x="5" y="14"/>
                </a:cxn>
                <a:cxn ang="0">
                  <a:pos x="4" y="26"/>
                </a:cxn>
                <a:cxn ang="0">
                  <a:pos x="5" y="32"/>
                </a:cxn>
                <a:cxn ang="0">
                  <a:pos x="1" y="38"/>
                </a:cxn>
                <a:cxn ang="0">
                  <a:pos x="5" y="47"/>
                </a:cxn>
                <a:cxn ang="0">
                  <a:pos x="10" y="53"/>
                </a:cxn>
                <a:cxn ang="0">
                  <a:pos x="6" y="61"/>
                </a:cxn>
                <a:cxn ang="0">
                  <a:pos x="10" y="66"/>
                </a:cxn>
                <a:cxn ang="0">
                  <a:pos x="17" y="61"/>
                </a:cxn>
                <a:cxn ang="0">
                  <a:pos x="21" y="40"/>
                </a:cxn>
                <a:cxn ang="0">
                  <a:pos x="23" y="53"/>
                </a:cxn>
                <a:cxn ang="0">
                  <a:pos x="28" y="62"/>
                </a:cxn>
                <a:cxn ang="0">
                  <a:pos x="25" y="47"/>
                </a:cxn>
                <a:cxn ang="0">
                  <a:pos x="30" y="31"/>
                </a:cxn>
                <a:cxn ang="0">
                  <a:pos x="29" y="22"/>
                </a:cxn>
                <a:cxn ang="0">
                  <a:pos x="22" y="26"/>
                </a:cxn>
                <a:cxn ang="0">
                  <a:pos x="14" y="23"/>
                </a:cxn>
                <a:cxn ang="0">
                  <a:pos x="17" y="15"/>
                </a:cxn>
                <a:cxn ang="0">
                  <a:pos x="25" y="15"/>
                </a:cxn>
                <a:cxn ang="0">
                  <a:pos x="32" y="17"/>
                </a:cxn>
                <a:cxn ang="0">
                  <a:pos x="41" y="13"/>
                </a:cxn>
                <a:cxn ang="0">
                  <a:pos x="46" y="6"/>
                </a:cxn>
                <a:cxn ang="0">
                  <a:pos x="41" y="0"/>
                </a:cxn>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29999"/>
              </a:srgbClr>
            </a:solidFill>
            <a:ln w="9525">
              <a:noFill/>
            </a:ln>
          </p:spPr>
          <p:txBody>
            <a:bodyPr/>
            <a:lstStyle/>
            <a:p>
              <a:endParaRPr lang="zh-CN" altLang="en-US"/>
            </a:p>
          </p:txBody>
        </p:sp>
        <p:sp>
          <p:nvSpPr>
            <p:cNvPr id="3136" name="Freeform 63"/>
            <p:cNvSpPr/>
            <p:nvPr/>
          </p:nvSpPr>
          <p:spPr>
            <a:xfrm>
              <a:off x="3400" y="826"/>
              <a:ext cx="22" cy="71"/>
            </a:xfrm>
            <a:custGeom>
              <a:avLst/>
              <a:gdLst/>
              <a:ahLst/>
              <a:cxnLst>
                <a:cxn ang="0">
                  <a:pos x="5" y="0"/>
                </a:cxn>
                <a:cxn ang="0">
                  <a:pos x="0" y="7"/>
                </a:cxn>
                <a:cxn ang="0">
                  <a:pos x="2" y="16"/>
                </a:cxn>
                <a:cxn ang="0">
                  <a:pos x="1" y="26"/>
                </a:cxn>
                <a:cxn ang="0">
                  <a:pos x="7" y="41"/>
                </a:cxn>
                <a:cxn ang="0">
                  <a:pos x="12" y="36"/>
                </a:cxn>
                <a:cxn ang="0">
                  <a:pos x="9" y="26"/>
                </a:cxn>
                <a:cxn ang="0">
                  <a:pos x="5" y="0"/>
                </a:cxn>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29999"/>
              </a:srgbClr>
            </a:solidFill>
            <a:ln w="9525">
              <a:noFill/>
            </a:ln>
          </p:spPr>
          <p:txBody>
            <a:bodyPr/>
            <a:lstStyle/>
            <a:p>
              <a:endParaRPr lang="zh-CN" altLang="en-US"/>
            </a:p>
          </p:txBody>
        </p:sp>
        <p:sp>
          <p:nvSpPr>
            <p:cNvPr id="3137" name="Freeform 64"/>
            <p:cNvSpPr/>
            <p:nvPr/>
          </p:nvSpPr>
          <p:spPr>
            <a:xfrm>
              <a:off x="3414" y="945"/>
              <a:ext cx="61" cy="118"/>
            </a:xfrm>
            <a:custGeom>
              <a:avLst/>
              <a:gdLst/>
              <a:ahLst/>
              <a:cxnLst>
                <a:cxn ang="0">
                  <a:pos x="5" y="1"/>
                </a:cxn>
                <a:cxn ang="0">
                  <a:pos x="0" y="8"/>
                </a:cxn>
                <a:cxn ang="0">
                  <a:pos x="4" y="21"/>
                </a:cxn>
                <a:cxn ang="0">
                  <a:pos x="3" y="45"/>
                </a:cxn>
                <a:cxn ang="0">
                  <a:pos x="8" y="43"/>
                </a:cxn>
                <a:cxn ang="0">
                  <a:pos x="8" y="48"/>
                </a:cxn>
                <a:cxn ang="0">
                  <a:pos x="13" y="51"/>
                </a:cxn>
                <a:cxn ang="0">
                  <a:pos x="17" y="58"/>
                </a:cxn>
                <a:cxn ang="0">
                  <a:pos x="20" y="54"/>
                </a:cxn>
                <a:cxn ang="0">
                  <a:pos x="28" y="56"/>
                </a:cxn>
                <a:cxn ang="0">
                  <a:pos x="26" y="45"/>
                </a:cxn>
                <a:cxn ang="0">
                  <a:pos x="20" y="43"/>
                </a:cxn>
                <a:cxn ang="0">
                  <a:pos x="17" y="38"/>
                </a:cxn>
                <a:cxn ang="0">
                  <a:pos x="14" y="31"/>
                </a:cxn>
                <a:cxn ang="0">
                  <a:pos x="17" y="22"/>
                </a:cxn>
                <a:cxn ang="0">
                  <a:pos x="15" y="14"/>
                </a:cxn>
                <a:cxn ang="0">
                  <a:pos x="18" y="8"/>
                </a:cxn>
                <a:cxn ang="0">
                  <a:pos x="13" y="1"/>
                </a:cxn>
                <a:cxn ang="0">
                  <a:pos x="8" y="3"/>
                </a:cxn>
                <a:cxn ang="0">
                  <a:pos x="5" y="1"/>
                </a:cxn>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29999"/>
              </a:srgbClr>
            </a:solidFill>
            <a:ln w="9525">
              <a:noFill/>
            </a:ln>
          </p:spPr>
          <p:txBody>
            <a:bodyPr/>
            <a:lstStyle/>
            <a:p>
              <a:endParaRPr lang="zh-CN" altLang="en-US"/>
            </a:p>
          </p:txBody>
        </p:sp>
        <p:sp>
          <p:nvSpPr>
            <p:cNvPr id="3138" name="Freeform 65"/>
            <p:cNvSpPr/>
            <p:nvPr/>
          </p:nvSpPr>
          <p:spPr>
            <a:xfrm>
              <a:off x="3457" y="1101"/>
              <a:ext cx="64" cy="79"/>
            </a:xfrm>
            <a:custGeom>
              <a:avLst/>
              <a:gdLst/>
              <a:ahLst/>
              <a:cxnLst>
                <a:cxn ang="0">
                  <a:pos x="22" y="0"/>
                </a:cxn>
                <a:cxn ang="0">
                  <a:pos x="19" y="8"/>
                </a:cxn>
                <a:cxn ang="0">
                  <a:pos x="14" y="13"/>
                </a:cxn>
                <a:cxn ang="0">
                  <a:pos x="7" y="15"/>
                </a:cxn>
                <a:cxn ang="0">
                  <a:pos x="4" y="20"/>
                </a:cxn>
                <a:cxn ang="0">
                  <a:pos x="2" y="32"/>
                </a:cxn>
                <a:cxn ang="0">
                  <a:pos x="6" y="30"/>
                </a:cxn>
                <a:cxn ang="0">
                  <a:pos x="11" y="26"/>
                </a:cxn>
                <a:cxn ang="0">
                  <a:pos x="15" y="29"/>
                </a:cxn>
                <a:cxn ang="0">
                  <a:pos x="25" y="42"/>
                </a:cxn>
                <a:cxn ang="0">
                  <a:pos x="30" y="31"/>
                </a:cxn>
                <a:cxn ang="0">
                  <a:pos x="36" y="29"/>
                </a:cxn>
                <a:cxn ang="0">
                  <a:pos x="32" y="17"/>
                </a:cxn>
                <a:cxn ang="0">
                  <a:pos x="22" y="0"/>
                </a:cxn>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29999"/>
              </a:srgbClr>
            </a:solidFill>
            <a:ln w="9525">
              <a:noFill/>
            </a:ln>
          </p:spPr>
          <p:txBody>
            <a:bodyPr/>
            <a:lstStyle/>
            <a:p>
              <a:endParaRPr lang="zh-CN" altLang="en-US"/>
            </a:p>
          </p:txBody>
        </p:sp>
        <p:sp>
          <p:nvSpPr>
            <p:cNvPr id="3139" name="Freeform 66"/>
            <p:cNvSpPr/>
            <p:nvPr/>
          </p:nvSpPr>
          <p:spPr>
            <a:xfrm>
              <a:off x="3533" y="1242"/>
              <a:ext cx="29" cy="49"/>
            </a:xfrm>
            <a:custGeom>
              <a:avLst/>
              <a:gdLst/>
              <a:ahLst/>
              <a:cxnLst>
                <a:cxn ang="0">
                  <a:pos x="3" y="11"/>
                </a:cxn>
                <a:cxn ang="0">
                  <a:pos x="11" y="27"/>
                </a:cxn>
                <a:cxn ang="0">
                  <a:pos x="14" y="22"/>
                </a:cxn>
                <a:cxn ang="0">
                  <a:pos x="17" y="16"/>
                </a:cxn>
                <a:cxn ang="0">
                  <a:pos x="14" y="10"/>
                </a:cxn>
                <a:cxn ang="0">
                  <a:pos x="8" y="5"/>
                </a:cxn>
                <a:cxn ang="0">
                  <a:pos x="5" y="1"/>
                </a:cxn>
                <a:cxn ang="0">
                  <a:pos x="2" y="5"/>
                </a:cxn>
                <a:cxn ang="0">
                  <a:pos x="3" y="11"/>
                </a:cxn>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29999"/>
              </a:srgbClr>
            </a:solidFill>
            <a:ln w="9525">
              <a:noFill/>
            </a:ln>
          </p:spPr>
          <p:txBody>
            <a:bodyPr/>
            <a:lstStyle/>
            <a:p>
              <a:endParaRPr lang="zh-CN" altLang="en-US"/>
            </a:p>
          </p:txBody>
        </p:sp>
        <p:sp>
          <p:nvSpPr>
            <p:cNvPr id="3140" name="Freeform 67"/>
            <p:cNvSpPr/>
            <p:nvPr/>
          </p:nvSpPr>
          <p:spPr>
            <a:xfrm>
              <a:off x="3517" y="1324"/>
              <a:ext cx="18" cy="17"/>
            </a:xfrm>
            <a:custGeom>
              <a:avLst/>
              <a:gdLst/>
              <a:ahLst/>
              <a:cxnLst>
                <a:cxn ang="0">
                  <a:pos x="0" y="0"/>
                </a:cxn>
                <a:cxn ang="0">
                  <a:pos x="3" y="10"/>
                </a:cxn>
                <a:cxn ang="0">
                  <a:pos x="11" y="4"/>
                </a:cxn>
                <a:cxn ang="0">
                  <a:pos x="0" y="0"/>
                </a:cxn>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29999"/>
              </a:srgbClr>
            </a:solidFill>
            <a:ln w="9525">
              <a:noFill/>
            </a:ln>
          </p:spPr>
          <p:txBody>
            <a:bodyPr/>
            <a:lstStyle/>
            <a:p>
              <a:endParaRPr lang="zh-CN" altLang="en-US"/>
            </a:p>
          </p:txBody>
        </p:sp>
        <p:sp>
          <p:nvSpPr>
            <p:cNvPr id="3141" name="Freeform 68"/>
            <p:cNvSpPr/>
            <p:nvPr/>
          </p:nvSpPr>
          <p:spPr>
            <a:xfrm>
              <a:off x="3544" y="1314"/>
              <a:ext cx="45" cy="37"/>
            </a:xfrm>
            <a:custGeom>
              <a:avLst/>
              <a:gdLst/>
              <a:ahLst/>
              <a:cxnLst>
                <a:cxn ang="0">
                  <a:pos x="4" y="0"/>
                </a:cxn>
                <a:cxn ang="0">
                  <a:pos x="0" y="8"/>
                </a:cxn>
                <a:cxn ang="0">
                  <a:pos x="12" y="14"/>
                </a:cxn>
                <a:cxn ang="0">
                  <a:pos x="18" y="20"/>
                </a:cxn>
                <a:cxn ang="0">
                  <a:pos x="26" y="18"/>
                </a:cxn>
                <a:cxn ang="0">
                  <a:pos x="21" y="11"/>
                </a:cxn>
                <a:cxn ang="0">
                  <a:pos x="12" y="2"/>
                </a:cxn>
                <a:cxn ang="0">
                  <a:pos x="8" y="7"/>
                </a:cxn>
                <a:cxn ang="0">
                  <a:pos x="4" y="0"/>
                </a:cxn>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29999"/>
              </a:srgbClr>
            </a:solidFill>
            <a:ln w="9525">
              <a:noFill/>
            </a:ln>
          </p:spPr>
          <p:txBody>
            <a:bodyPr/>
            <a:lstStyle/>
            <a:p>
              <a:endParaRPr lang="zh-CN" altLang="en-US"/>
            </a:p>
          </p:txBody>
        </p:sp>
        <p:sp>
          <p:nvSpPr>
            <p:cNvPr id="3142" name="Freeform 69"/>
            <p:cNvSpPr/>
            <p:nvPr/>
          </p:nvSpPr>
          <p:spPr>
            <a:xfrm>
              <a:off x="3613" y="1384"/>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43" name="Freeform 70"/>
            <p:cNvSpPr/>
            <p:nvPr/>
          </p:nvSpPr>
          <p:spPr>
            <a:xfrm>
              <a:off x="3880" y="1342"/>
              <a:ext cx="46" cy="47"/>
            </a:xfrm>
            <a:custGeom>
              <a:avLst/>
              <a:gdLst/>
              <a:ahLst/>
              <a:cxnLst>
                <a:cxn ang="0">
                  <a:pos x="3" y="0"/>
                </a:cxn>
                <a:cxn ang="0">
                  <a:pos x="0" y="5"/>
                </a:cxn>
                <a:cxn ang="0">
                  <a:pos x="11" y="14"/>
                </a:cxn>
                <a:cxn ang="0">
                  <a:pos x="15" y="22"/>
                </a:cxn>
                <a:cxn ang="0">
                  <a:pos x="20" y="26"/>
                </a:cxn>
                <a:cxn ang="0">
                  <a:pos x="26" y="23"/>
                </a:cxn>
                <a:cxn ang="0">
                  <a:pos x="14" y="7"/>
                </a:cxn>
                <a:cxn ang="0">
                  <a:pos x="3" y="0"/>
                </a:cxn>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29999"/>
              </a:srgbClr>
            </a:solidFill>
            <a:ln w="9525">
              <a:noFill/>
            </a:ln>
          </p:spPr>
          <p:txBody>
            <a:bodyPr/>
            <a:lstStyle/>
            <a:p>
              <a:endParaRPr lang="zh-CN" altLang="en-US"/>
            </a:p>
          </p:txBody>
        </p:sp>
        <p:sp>
          <p:nvSpPr>
            <p:cNvPr id="3144" name="Freeform 71"/>
            <p:cNvSpPr/>
            <p:nvPr/>
          </p:nvSpPr>
          <p:spPr>
            <a:xfrm>
              <a:off x="3483" y="1401"/>
              <a:ext cx="46" cy="50"/>
            </a:xfrm>
            <a:custGeom>
              <a:avLst/>
              <a:gdLst/>
              <a:ahLst/>
              <a:cxnLst>
                <a:cxn ang="0">
                  <a:pos x="12" y="3"/>
                </a:cxn>
                <a:cxn ang="0">
                  <a:pos x="13" y="14"/>
                </a:cxn>
                <a:cxn ang="0">
                  <a:pos x="7" y="18"/>
                </a:cxn>
                <a:cxn ang="0">
                  <a:pos x="10" y="28"/>
                </a:cxn>
                <a:cxn ang="0">
                  <a:pos x="20" y="24"/>
                </a:cxn>
                <a:cxn ang="0">
                  <a:pos x="26" y="19"/>
                </a:cxn>
                <a:cxn ang="0">
                  <a:pos x="22" y="12"/>
                </a:cxn>
                <a:cxn ang="0">
                  <a:pos x="24" y="5"/>
                </a:cxn>
                <a:cxn ang="0">
                  <a:pos x="23" y="1"/>
                </a:cxn>
                <a:cxn ang="0">
                  <a:pos x="20" y="1"/>
                </a:cxn>
                <a:cxn ang="0">
                  <a:pos x="22" y="2"/>
                </a:cxn>
                <a:cxn ang="0">
                  <a:pos x="21" y="7"/>
                </a:cxn>
                <a:cxn ang="0">
                  <a:pos x="18" y="10"/>
                </a:cxn>
                <a:cxn ang="0">
                  <a:pos x="12" y="3"/>
                </a:cxn>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29999"/>
              </a:srgbClr>
            </a:solidFill>
            <a:ln w="9525">
              <a:noFill/>
            </a:ln>
          </p:spPr>
          <p:txBody>
            <a:bodyPr/>
            <a:lstStyle/>
            <a:p>
              <a:endParaRPr lang="zh-CN" altLang="en-US"/>
            </a:p>
          </p:txBody>
        </p:sp>
        <p:sp>
          <p:nvSpPr>
            <p:cNvPr id="3145" name="Freeform 72"/>
            <p:cNvSpPr/>
            <p:nvPr/>
          </p:nvSpPr>
          <p:spPr>
            <a:xfrm>
              <a:off x="3434" y="1420"/>
              <a:ext cx="32" cy="27"/>
            </a:xfrm>
            <a:custGeom>
              <a:avLst/>
              <a:gdLst/>
              <a:ahLst/>
              <a:cxnLst>
                <a:cxn ang="0">
                  <a:pos x="9" y="2"/>
                </a:cxn>
                <a:cxn ang="0">
                  <a:pos x="2" y="3"/>
                </a:cxn>
                <a:cxn ang="0">
                  <a:pos x="14" y="15"/>
                </a:cxn>
                <a:cxn ang="0">
                  <a:pos x="17" y="13"/>
                </a:cxn>
                <a:cxn ang="0">
                  <a:pos x="9" y="2"/>
                </a:cxn>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29999"/>
              </a:srgbClr>
            </a:solidFill>
            <a:ln w="9525">
              <a:noFill/>
            </a:ln>
          </p:spPr>
          <p:txBody>
            <a:bodyPr/>
            <a:lstStyle/>
            <a:p>
              <a:endParaRPr lang="zh-CN" altLang="en-US"/>
            </a:p>
          </p:txBody>
        </p:sp>
        <p:sp>
          <p:nvSpPr>
            <p:cNvPr id="3146" name="Freeform 73"/>
            <p:cNvSpPr/>
            <p:nvPr/>
          </p:nvSpPr>
          <p:spPr>
            <a:xfrm>
              <a:off x="3413" y="1391"/>
              <a:ext cx="24" cy="31"/>
            </a:xfrm>
            <a:custGeom>
              <a:avLst/>
              <a:gdLst/>
              <a:ahLst/>
              <a:cxnLst>
                <a:cxn ang="0">
                  <a:pos x="9" y="0"/>
                </a:cxn>
                <a:cxn ang="0">
                  <a:pos x="0" y="11"/>
                </a:cxn>
                <a:cxn ang="0">
                  <a:pos x="7" y="11"/>
                </a:cxn>
                <a:cxn ang="0">
                  <a:pos x="8" y="13"/>
                </a:cxn>
                <a:cxn ang="0">
                  <a:pos x="7" y="15"/>
                </a:cxn>
                <a:cxn ang="0">
                  <a:pos x="13" y="9"/>
                </a:cxn>
                <a:cxn ang="0">
                  <a:pos x="11" y="4"/>
                </a:cxn>
                <a:cxn ang="0">
                  <a:pos x="9" y="0"/>
                </a:cxn>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29999"/>
              </a:srgbClr>
            </a:solidFill>
            <a:ln w="9525">
              <a:noFill/>
            </a:ln>
          </p:spPr>
          <p:txBody>
            <a:bodyPr/>
            <a:lstStyle/>
            <a:p>
              <a:endParaRPr lang="zh-CN" altLang="en-US"/>
            </a:p>
          </p:txBody>
        </p:sp>
        <p:sp>
          <p:nvSpPr>
            <p:cNvPr id="3147" name="Freeform 74"/>
            <p:cNvSpPr/>
            <p:nvPr/>
          </p:nvSpPr>
          <p:spPr>
            <a:xfrm>
              <a:off x="3447" y="1402"/>
              <a:ext cx="34" cy="24"/>
            </a:xfrm>
            <a:custGeom>
              <a:avLst/>
              <a:gdLst/>
              <a:ahLst/>
              <a:cxnLst>
                <a:cxn ang="0">
                  <a:pos x="9" y="0"/>
                </a:cxn>
                <a:cxn ang="0">
                  <a:pos x="0" y="3"/>
                </a:cxn>
                <a:cxn ang="0">
                  <a:pos x="11" y="13"/>
                </a:cxn>
                <a:cxn ang="0">
                  <a:pos x="20" y="11"/>
                </a:cxn>
                <a:cxn ang="0">
                  <a:pos x="10" y="5"/>
                </a:cxn>
                <a:cxn ang="0">
                  <a:pos x="9" y="0"/>
                </a:cxn>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29999"/>
              </a:srgbClr>
            </a:solidFill>
            <a:ln w="9525">
              <a:noFill/>
            </a:ln>
          </p:spPr>
          <p:txBody>
            <a:bodyPr/>
            <a:lstStyle/>
            <a:p>
              <a:endParaRPr lang="zh-CN" altLang="en-US"/>
            </a:p>
          </p:txBody>
        </p:sp>
        <p:sp>
          <p:nvSpPr>
            <p:cNvPr id="3148" name="Freeform 75"/>
            <p:cNvSpPr/>
            <p:nvPr/>
          </p:nvSpPr>
          <p:spPr>
            <a:xfrm>
              <a:off x="3398" y="1070"/>
              <a:ext cx="27" cy="55"/>
            </a:xfrm>
            <a:custGeom>
              <a:avLst/>
              <a:gdLst/>
              <a:ahLst/>
              <a:cxnLst>
                <a:cxn ang="0">
                  <a:pos x="14" y="0"/>
                </a:cxn>
                <a:cxn ang="0">
                  <a:pos x="9" y="6"/>
                </a:cxn>
                <a:cxn ang="0">
                  <a:pos x="4" y="15"/>
                </a:cxn>
                <a:cxn ang="0">
                  <a:pos x="0" y="25"/>
                </a:cxn>
                <a:cxn ang="0">
                  <a:pos x="4" y="30"/>
                </a:cxn>
                <a:cxn ang="0">
                  <a:pos x="9" y="25"/>
                </a:cxn>
                <a:cxn ang="0">
                  <a:pos x="16" y="13"/>
                </a:cxn>
                <a:cxn ang="0">
                  <a:pos x="14" y="0"/>
                </a:cxn>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29999"/>
              </a:srgbClr>
            </a:solidFill>
            <a:ln w="9525">
              <a:noFill/>
            </a:ln>
          </p:spPr>
          <p:txBody>
            <a:bodyPr/>
            <a:lstStyle/>
            <a:p>
              <a:endParaRPr lang="zh-CN" altLang="en-US"/>
            </a:p>
          </p:txBody>
        </p:sp>
        <p:sp>
          <p:nvSpPr>
            <p:cNvPr id="3149" name="Freeform 76"/>
            <p:cNvSpPr/>
            <p:nvPr/>
          </p:nvSpPr>
          <p:spPr>
            <a:xfrm>
              <a:off x="3449" y="1061"/>
              <a:ext cx="19" cy="55"/>
            </a:xfrm>
            <a:custGeom>
              <a:avLst/>
              <a:gdLst/>
              <a:ahLst/>
              <a:cxnLst>
                <a:cxn ang="0">
                  <a:pos x="6" y="3"/>
                </a:cxn>
                <a:cxn ang="0">
                  <a:pos x="2" y="4"/>
                </a:cxn>
                <a:cxn ang="0">
                  <a:pos x="0" y="10"/>
                </a:cxn>
                <a:cxn ang="0">
                  <a:pos x="6" y="17"/>
                </a:cxn>
                <a:cxn ang="0">
                  <a:pos x="11" y="24"/>
                </a:cxn>
                <a:cxn ang="0">
                  <a:pos x="7" y="8"/>
                </a:cxn>
                <a:cxn ang="0">
                  <a:pos x="6" y="3"/>
                </a:cxn>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29999"/>
              </a:srgbClr>
            </a:solidFill>
            <a:ln w="9525">
              <a:noFill/>
            </a:ln>
          </p:spPr>
          <p:txBody>
            <a:bodyPr/>
            <a:lstStyle/>
            <a:p>
              <a:endParaRPr lang="zh-CN" altLang="en-US"/>
            </a:p>
          </p:txBody>
        </p:sp>
        <p:sp>
          <p:nvSpPr>
            <p:cNvPr id="3150" name="Freeform 77"/>
            <p:cNvSpPr/>
            <p:nvPr/>
          </p:nvSpPr>
          <p:spPr>
            <a:xfrm>
              <a:off x="3471" y="1044"/>
              <a:ext cx="10" cy="25"/>
            </a:xfrm>
            <a:custGeom>
              <a:avLst/>
              <a:gdLst/>
              <a:ahLst/>
              <a:cxnLst>
                <a:cxn ang="0">
                  <a:pos x="4" y="0"/>
                </a:cxn>
                <a:cxn ang="0">
                  <a:pos x="1" y="5"/>
                </a:cxn>
                <a:cxn ang="0">
                  <a:pos x="4" y="11"/>
                </a:cxn>
                <a:cxn ang="0">
                  <a:pos x="4" y="0"/>
                </a:cxn>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29999"/>
              </a:srgbClr>
            </a:solidFill>
            <a:ln w="9525">
              <a:noFill/>
            </a:ln>
          </p:spPr>
          <p:txBody>
            <a:bodyPr/>
            <a:lstStyle/>
            <a:p>
              <a:endParaRPr lang="zh-CN" altLang="en-US"/>
            </a:p>
          </p:txBody>
        </p:sp>
        <p:sp>
          <p:nvSpPr>
            <p:cNvPr id="3151" name="Freeform 78"/>
            <p:cNvSpPr/>
            <p:nvPr/>
          </p:nvSpPr>
          <p:spPr>
            <a:xfrm>
              <a:off x="3481" y="1056"/>
              <a:ext cx="21" cy="48"/>
            </a:xfrm>
            <a:custGeom>
              <a:avLst/>
              <a:gdLst/>
              <a:ahLst/>
              <a:cxnLst>
                <a:cxn ang="0">
                  <a:pos x="2" y="0"/>
                </a:cxn>
                <a:cxn ang="0">
                  <a:pos x="5" y="6"/>
                </a:cxn>
                <a:cxn ang="0">
                  <a:pos x="8" y="9"/>
                </a:cxn>
                <a:cxn ang="0">
                  <a:pos x="4" y="17"/>
                </a:cxn>
                <a:cxn ang="0">
                  <a:pos x="0" y="24"/>
                </a:cxn>
                <a:cxn ang="0">
                  <a:pos x="5" y="24"/>
                </a:cxn>
                <a:cxn ang="0">
                  <a:pos x="11" y="11"/>
                </a:cxn>
                <a:cxn ang="0">
                  <a:pos x="2" y="0"/>
                </a:cxn>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29999"/>
              </a:srgbClr>
            </a:solidFill>
            <a:ln w="9525">
              <a:noFill/>
            </a:ln>
          </p:spPr>
          <p:txBody>
            <a:bodyPr/>
            <a:lstStyle/>
            <a:p>
              <a:endParaRPr lang="zh-CN" altLang="en-US"/>
            </a:p>
          </p:txBody>
        </p:sp>
        <p:sp>
          <p:nvSpPr>
            <p:cNvPr id="3152" name="Freeform 79"/>
            <p:cNvSpPr/>
            <p:nvPr/>
          </p:nvSpPr>
          <p:spPr>
            <a:xfrm>
              <a:off x="3212" y="1125"/>
              <a:ext cx="12" cy="27"/>
            </a:xfrm>
            <a:custGeom>
              <a:avLst/>
              <a:gdLst/>
              <a:ahLst/>
              <a:cxnLst>
                <a:cxn ang="0">
                  <a:pos x="6" y="2"/>
                </a:cxn>
                <a:cxn ang="0">
                  <a:pos x="0" y="3"/>
                </a:cxn>
                <a:cxn ang="0">
                  <a:pos x="4" y="10"/>
                </a:cxn>
                <a:cxn ang="0">
                  <a:pos x="6" y="2"/>
                </a:cxn>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29999"/>
              </a:srgbClr>
            </a:solidFill>
            <a:ln w="9525">
              <a:noFill/>
            </a:ln>
          </p:spPr>
          <p:txBody>
            <a:bodyPr/>
            <a:lstStyle/>
            <a:p>
              <a:endParaRPr lang="zh-CN" altLang="en-US"/>
            </a:p>
          </p:txBody>
        </p:sp>
        <p:sp>
          <p:nvSpPr>
            <p:cNvPr id="3153" name="Freeform 80"/>
            <p:cNvSpPr/>
            <p:nvPr/>
          </p:nvSpPr>
          <p:spPr>
            <a:xfrm>
              <a:off x="3202" y="110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54" name="Freeform 81"/>
            <p:cNvSpPr/>
            <p:nvPr/>
          </p:nvSpPr>
          <p:spPr>
            <a:xfrm>
              <a:off x="3198" y="1084"/>
              <a:ext cx="12" cy="14"/>
            </a:xfrm>
            <a:custGeom>
              <a:avLst/>
              <a:gdLst/>
              <a:ahLst/>
              <a:cxnLst>
                <a:cxn ang="0">
                  <a:pos x="5" y="2"/>
                </a:cxn>
                <a:cxn ang="0">
                  <a:pos x="0" y="4"/>
                </a:cxn>
                <a:cxn ang="0">
                  <a:pos x="5" y="7"/>
                </a:cxn>
                <a:cxn ang="0">
                  <a:pos x="5" y="2"/>
                </a:cxn>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29999"/>
              </a:srgbClr>
            </a:solidFill>
            <a:ln w="9525">
              <a:noFill/>
            </a:ln>
          </p:spPr>
          <p:txBody>
            <a:bodyPr/>
            <a:lstStyle/>
            <a:p>
              <a:endParaRPr lang="zh-CN" altLang="en-US"/>
            </a:p>
          </p:txBody>
        </p:sp>
        <p:sp>
          <p:nvSpPr>
            <p:cNvPr id="3155" name="Freeform 82"/>
            <p:cNvSpPr/>
            <p:nvPr/>
          </p:nvSpPr>
          <p:spPr>
            <a:xfrm>
              <a:off x="3186" y="1044"/>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56" name="Freeform 83"/>
            <p:cNvSpPr/>
            <p:nvPr/>
          </p:nvSpPr>
          <p:spPr>
            <a:xfrm>
              <a:off x="3188" y="1069"/>
              <a:ext cx="16" cy="13"/>
            </a:xfrm>
            <a:custGeom>
              <a:avLst/>
              <a:gdLst/>
              <a:ahLst/>
              <a:cxnLst>
                <a:cxn ang="0">
                  <a:pos x="5" y="0"/>
                </a:cxn>
                <a:cxn ang="0">
                  <a:pos x="7" y="7"/>
                </a:cxn>
                <a:cxn ang="0">
                  <a:pos x="5" y="2"/>
                </a:cxn>
                <a:cxn ang="0">
                  <a:pos x="5" y="0"/>
                </a:cxn>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29999"/>
              </a:srgbClr>
            </a:solidFill>
            <a:ln w="9525">
              <a:noFill/>
            </a:ln>
          </p:spPr>
          <p:txBody>
            <a:bodyPr/>
            <a:lstStyle/>
            <a:p>
              <a:endParaRPr lang="zh-CN" altLang="en-US"/>
            </a:p>
          </p:txBody>
        </p:sp>
        <p:sp>
          <p:nvSpPr>
            <p:cNvPr id="3157" name="Freeform 84"/>
            <p:cNvSpPr/>
            <p:nvPr/>
          </p:nvSpPr>
          <p:spPr>
            <a:xfrm>
              <a:off x="4024" y="1692"/>
              <a:ext cx="45" cy="60"/>
            </a:xfrm>
            <a:custGeom>
              <a:avLst/>
              <a:gdLst/>
              <a:ahLst/>
              <a:cxnLst>
                <a:cxn ang="0">
                  <a:pos x="5" y="3"/>
                </a:cxn>
                <a:cxn ang="0">
                  <a:pos x="2" y="7"/>
                </a:cxn>
                <a:cxn ang="0">
                  <a:pos x="6" y="16"/>
                </a:cxn>
                <a:cxn ang="0">
                  <a:pos x="11" y="22"/>
                </a:cxn>
                <a:cxn ang="0">
                  <a:pos x="17" y="26"/>
                </a:cxn>
                <a:cxn ang="0">
                  <a:pos x="22" y="33"/>
                </a:cxn>
                <a:cxn ang="0">
                  <a:pos x="22" y="23"/>
                </a:cxn>
                <a:cxn ang="0">
                  <a:pos x="18" y="15"/>
                </a:cxn>
                <a:cxn ang="0">
                  <a:pos x="11" y="7"/>
                </a:cxn>
                <a:cxn ang="0">
                  <a:pos x="5" y="3"/>
                </a:cxn>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29999"/>
              </a:srgbClr>
            </a:solidFill>
            <a:ln w="9525">
              <a:noFill/>
            </a:ln>
          </p:spPr>
          <p:txBody>
            <a:bodyPr/>
            <a:lstStyle/>
            <a:p>
              <a:endParaRPr lang="zh-CN" altLang="en-US"/>
            </a:p>
          </p:txBody>
        </p:sp>
        <p:sp>
          <p:nvSpPr>
            <p:cNvPr id="3158" name="Freeform 85"/>
            <p:cNvSpPr/>
            <p:nvPr/>
          </p:nvSpPr>
          <p:spPr>
            <a:xfrm>
              <a:off x="4255" y="1643"/>
              <a:ext cx="53" cy="46"/>
            </a:xfrm>
            <a:custGeom>
              <a:avLst/>
              <a:gdLst/>
              <a:ahLst/>
              <a:cxnLst>
                <a:cxn ang="0">
                  <a:pos x="12" y="10"/>
                </a:cxn>
                <a:cxn ang="0">
                  <a:pos x="5" y="14"/>
                </a:cxn>
                <a:cxn ang="0">
                  <a:pos x="1" y="19"/>
                </a:cxn>
                <a:cxn ang="0">
                  <a:pos x="5" y="25"/>
                </a:cxn>
                <a:cxn ang="0">
                  <a:pos x="12" y="19"/>
                </a:cxn>
                <a:cxn ang="0">
                  <a:pos x="16" y="10"/>
                </a:cxn>
                <a:cxn ang="0">
                  <a:pos x="23" y="0"/>
                </a:cxn>
                <a:cxn ang="0">
                  <a:pos x="30" y="5"/>
                </a:cxn>
                <a:cxn ang="0">
                  <a:pos x="14" y="10"/>
                </a:cxn>
                <a:cxn ang="0">
                  <a:pos x="12" y="10"/>
                </a:cxn>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29999"/>
              </a:srgbClr>
            </a:solidFill>
            <a:ln w="9525">
              <a:noFill/>
            </a:ln>
          </p:spPr>
          <p:txBody>
            <a:bodyPr/>
            <a:lstStyle/>
            <a:p>
              <a:endParaRPr lang="zh-CN" altLang="en-US"/>
            </a:p>
          </p:txBody>
        </p:sp>
        <p:sp>
          <p:nvSpPr>
            <p:cNvPr id="3159" name="Freeform 86"/>
            <p:cNvSpPr/>
            <p:nvPr/>
          </p:nvSpPr>
          <p:spPr>
            <a:xfrm>
              <a:off x="4095" y="1618"/>
              <a:ext cx="17" cy="23"/>
            </a:xfrm>
            <a:custGeom>
              <a:avLst/>
              <a:gdLst/>
              <a:ahLst/>
              <a:cxnLst>
                <a:cxn ang="0">
                  <a:pos x="4" y="0"/>
                </a:cxn>
                <a:cxn ang="0">
                  <a:pos x="0" y="6"/>
                </a:cxn>
                <a:cxn ang="0">
                  <a:pos x="5" y="14"/>
                </a:cxn>
                <a:cxn ang="0">
                  <a:pos x="4" y="0"/>
                </a:cxn>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29999"/>
              </a:srgbClr>
            </a:solidFill>
            <a:ln w="9525">
              <a:noFill/>
            </a:ln>
          </p:spPr>
          <p:txBody>
            <a:bodyPr/>
            <a:lstStyle/>
            <a:p>
              <a:endParaRPr lang="zh-CN" altLang="en-US"/>
            </a:p>
          </p:txBody>
        </p:sp>
        <p:sp>
          <p:nvSpPr>
            <p:cNvPr id="3160" name="Freeform 87"/>
            <p:cNvSpPr/>
            <p:nvPr/>
          </p:nvSpPr>
          <p:spPr>
            <a:xfrm>
              <a:off x="4087" y="1596"/>
              <a:ext cx="20" cy="17"/>
            </a:xfrm>
            <a:custGeom>
              <a:avLst/>
              <a:gdLst/>
              <a:ahLst/>
              <a:cxnLst>
                <a:cxn ang="0">
                  <a:pos x="9" y="0"/>
                </a:cxn>
                <a:cxn ang="0">
                  <a:pos x="0" y="5"/>
                </a:cxn>
                <a:cxn ang="0">
                  <a:pos x="9" y="8"/>
                </a:cxn>
                <a:cxn ang="0">
                  <a:pos x="9" y="0"/>
                </a:cxn>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29999"/>
              </a:srgbClr>
            </a:solidFill>
            <a:ln w="9525">
              <a:noFill/>
            </a:ln>
          </p:spPr>
          <p:txBody>
            <a:bodyPr/>
            <a:lstStyle/>
            <a:p>
              <a:endParaRPr lang="zh-CN" altLang="en-US"/>
            </a:p>
          </p:txBody>
        </p:sp>
        <p:sp>
          <p:nvSpPr>
            <p:cNvPr id="3161" name="Freeform 88"/>
            <p:cNvSpPr/>
            <p:nvPr/>
          </p:nvSpPr>
          <p:spPr>
            <a:xfrm>
              <a:off x="3934" y="1402"/>
              <a:ext cx="24" cy="33"/>
            </a:xfrm>
            <a:custGeom>
              <a:avLst/>
              <a:gdLst/>
              <a:ahLst/>
              <a:cxnLst>
                <a:cxn ang="0">
                  <a:pos x="12" y="0"/>
                </a:cxn>
                <a:cxn ang="0">
                  <a:pos x="5" y="5"/>
                </a:cxn>
                <a:cxn ang="0">
                  <a:pos x="5" y="14"/>
                </a:cxn>
                <a:cxn ang="0">
                  <a:pos x="11" y="15"/>
                </a:cxn>
                <a:cxn ang="0">
                  <a:pos x="12" y="0"/>
                </a:cxn>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29999"/>
              </a:srgbClr>
            </a:solidFill>
            <a:ln w="9525">
              <a:noFill/>
            </a:ln>
          </p:spPr>
          <p:txBody>
            <a:bodyPr/>
            <a:lstStyle/>
            <a:p>
              <a:endParaRPr lang="zh-CN" altLang="en-US"/>
            </a:p>
          </p:txBody>
        </p:sp>
        <p:sp>
          <p:nvSpPr>
            <p:cNvPr id="3162" name="Freeform 89"/>
            <p:cNvSpPr/>
            <p:nvPr/>
          </p:nvSpPr>
          <p:spPr>
            <a:xfrm>
              <a:off x="3968" y="1445"/>
              <a:ext cx="26" cy="33"/>
            </a:xfrm>
            <a:custGeom>
              <a:avLst/>
              <a:gdLst/>
              <a:ahLst/>
              <a:cxnLst>
                <a:cxn ang="0">
                  <a:pos x="14" y="0"/>
                </a:cxn>
                <a:cxn ang="0">
                  <a:pos x="5" y="4"/>
                </a:cxn>
                <a:cxn ang="0">
                  <a:pos x="6" y="14"/>
                </a:cxn>
                <a:cxn ang="0">
                  <a:pos x="11" y="15"/>
                </a:cxn>
                <a:cxn ang="0">
                  <a:pos x="14" y="0"/>
                </a:cxn>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29999"/>
              </a:srgbClr>
            </a:solidFill>
            <a:ln w="9525">
              <a:noFill/>
            </a:ln>
          </p:spPr>
          <p:txBody>
            <a:bodyPr/>
            <a:lstStyle/>
            <a:p>
              <a:endParaRPr lang="zh-CN" altLang="en-US"/>
            </a:p>
          </p:txBody>
        </p:sp>
        <p:sp>
          <p:nvSpPr>
            <p:cNvPr id="3163" name="Freeform 90"/>
            <p:cNvSpPr/>
            <p:nvPr/>
          </p:nvSpPr>
          <p:spPr>
            <a:xfrm>
              <a:off x="3995" y="1508"/>
              <a:ext cx="28" cy="28"/>
            </a:xfrm>
            <a:custGeom>
              <a:avLst/>
              <a:gdLst/>
              <a:ahLst/>
              <a:cxnLst>
                <a:cxn ang="0">
                  <a:pos x="13" y="2"/>
                </a:cxn>
                <a:cxn ang="0">
                  <a:pos x="4" y="2"/>
                </a:cxn>
                <a:cxn ang="0">
                  <a:pos x="5" y="11"/>
                </a:cxn>
                <a:cxn ang="0">
                  <a:pos x="10" y="13"/>
                </a:cxn>
                <a:cxn ang="0">
                  <a:pos x="13" y="2"/>
                </a:cxn>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29999"/>
              </a:srgbClr>
            </a:solidFill>
            <a:ln w="9525">
              <a:noFill/>
            </a:ln>
          </p:spPr>
          <p:txBody>
            <a:bodyPr/>
            <a:lstStyle/>
            <a:p>
              <a:endParaRPr lang="zh-CN" altLang="en-US"/>
            </a:p>
          </p:txBody>
        </p:sp>
        <p:sp>
          <p:nvSpPr>
            <p:cNvPr id="3164" name="Freeform 91"/>
            <p:cNvSpPr/>
            <p:nvPr/>
          </p:nvSpPr>
          <p:spPr>
            <a:xfrm>
              <a:off x="4029" y="1498"/>
              <a:ext cx="28" cy="26"/>
            </a:xfrm>
            <a:custGeom>
              <a:avLst/>
              <a:gdLst/>
              <a:ahLst/>
              <a:cxnLst>
                <a:cxn ang="0">
                  <a:pos x="13" y="2"/>
                </a:cxn>
                <a:cxn ang="0">
                  <a:pos x="4" y="2"/>
                </a:cxn>
                <a:cxn ang="0">
                  <a:pos x="7" y="10"/>
                </a:cxn>
                <a:cxn ang="0">
                  <a:pos x="11" y="10"/>
                </a:cxn>
                <a:cxn ang="0">
                  <a:pos x="13" y="2"/>
                </a:cxn>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29999"/>
              </a:srgbClr>
            </a:solidFill>
            <a:ln w="9525">
              <a:noFill/>
            </a:ln>
          </p:spPr>
          <p:txBody>
            <a:bodyPr/>
            <a:lstStyle/>
            <a:p>
              <a:endParaRPr lang="zh-CN" altLang="en-US"/>
            </a:p>
          </p:txBody>
        </p:sp>
        <p:sp>
          <p:nvSpPr>
            <p:cNvPr id="3165" name="Freeform 92"/>
            <p:cNvSpPr/>
            <p:nvPr/>
          </p:nvSpPr>
          <p:spPr>
            <a:xfrm>
              <a:off x="4019" y="1462"/>
              <a:ext cx="26" cy="20"/>
            </a:xfrm>
            <a:custGeom>
              <a:avLst/>
              <a:gdLst/>
              <a:ahLst/>
              <a:cxnLst>
                <a:cxn ang="0">
                  <a:pos x="13" y="1"/>
                </a:cxn>
                <a:cxn ang="0">
                  <a:pos x="4" y="1"/>
                </a:cxn>
                <a:cxn ang="0">
                  <a:pos x="5" y="6"/>
                </a:cxn>
                <a:cxn ang="0">
                  <a:pos x="10" y="7"/>
                </a:cxn>
                <a:cxn ang="0">
                  <a:pos x="13" y="1"/>
                </a:cxn>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29999"/>
              </a:srgbClr>
            </a:solidFill>
            <a:ln w="9525">
              <a:noFill/>
            </a:ln>
          </p:spPr>
          <p:txBody>
            <a:bodyPr/>
            <a:lstStyle/>
            <a:p>
              <a:endParaRPr lang="zh-CN" altLang="en-US"/>
            </a:p>
          </p:txBody>
        </p:sp>
        <p:sp>
          <p:nvSpPr>
            <p:cNvPr id="3166" name="Freeform 93"/>
            <p:cNvSpPr/>
            <p:nvPr/>
          </p:nvSpPr>
          <p:spPr>
            <a:xfrm>
              <a:off x="3993" y="1437"/>
              <a:ext cx="26" cy="35"/>
            </a:xfrm>
            <a:custGeom>
              <a:avLst/>
              <a:gdLst/>
              <a:ahLst/>
              <a:cxnLst>
                <a:cxn ang="0">
                  <a:pos x="12" y="7"/>
                </a:cxn>
                <a:cxn ang="0">
                  <a:pos x="7" y="1"/>
                </a:cxn>
                <a:cxn ang="0">
                  <a:pos x="4" y="10"/>
                </a:cxn>
                <a:cxn ang="0">
                  <a:pos x="7" y="14"/>
                </a:cxn>
                <a:cxn ang="0">
                  <a:pos x="11" y="12"/>
                </a:cxn>
                <a:cxn ang="0">
                  <a:pos x="12" y="7"/>
                </a:cxn>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29999"/>
              </a:srgbClr>
            </a:solidFill>
            <a:ln w="9525">
              <a:noFill/>
            </a:ln>
          </p:spPr>
          <p:txBody>
            <a:bodyPr/>
            <a:lstStyle/>
            <a:p>
              <a:endParaRPr lang="zh-CN" altLang="en-US"/>
            </a:p>
          </p:txBody>
        </p:sp>
        <p:sp>
          <p:nvSpPr>
            <p:cNvPr id="3167" name="Freeform 94"/>
            <p:cNvSpPr/>
            <p:nvPr/>
          </p:nvSpPr>
          <p:spPr>
            <a:xfrm>
              <a:off x="3961" y="1421"/>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8" name="Freeform 95"/>
            <p:cNvSpPr/>
            <p:nvPr/>
          </p:nvSpPr>
          <p:spPr>
            <a:xfrm>
              <a:off x="4001" y="1474"/>
              <a:ext cx="24" cy="26"/>
            </a:xfrm>
            <a:custGeom>
              <a:avLst/>
              <a:gdLst/>
              <a:ahLst/>
              <a:cxnLst>
                <a:cxn ang="0">
                  <a:pos x="10" y="4"/>
                </a:cxn>
                <a:cxn ang="0">
                  <a:pos x="5" y="1"/>
                </a:cxn>
                <a:cxn ang="0">
                  <a:pos x="5" y="10"/>
                </a:cxn>
                <a:cxn ang="0">
                  <a:pos x="11" y="11"/>
                </a:cxn>
                <a:cxn ang="0">
                  <a:pos x="10" y="4"/>
                </a:cxn>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29999"/>
              </a:srgbClr>
            </a:solidFill>
            <a:ln w="9525">
              <a:noFill/>
            </a:ln>
          </p:spPr>
          <p:txBody>
            <a:bodyPr/>
            <a:lstStyle/>
            <a:p>
              <a:endParaRPr lang="zh-CN" altLang="en-US"/>
            </a:p>
          </p:txBody>
        </p:sp>
        <p:sp>
          <p:nvSpPr>
            <p:cNvPr id="3169" name="Freeform 96"/>
            <p:cNvSpPr/>
            <p:nvPr/>
          </p:nvSpPr>
          <p:spPr>
            <a:xfrm>
              <a:off x="2391" y="100"/>
              <a:ext cx="141" cy="108"/>
            </a:xfrm>
            <a:custGeom>
              <a:avLst/>
              <a:gdLst/>
              <a:ahLst/>
              <a:cxnLst>
                <a:cxn ang="0">
                  <a:pos x="71" y="2"/>
                </a:cxn>
                <a:cxn ang="0">
                  <a:pos x="77" y="2"/>
                </a:cxn>
                <a:cxn ang="0">
                  <a:pos x="78" y="7"/>
                </a:cxn>
                <a:cxn ang="0">
                  <a:pos x="78" y="11"/>
                </a:cxn>
                <a:cxn ang="0">
                  <a:pos x="54" y="19"/>
                </a:cxn>
                <a:cxn ang="0">
                  <a:pos x="45" y="25"/>
                </a:cxn>
                <a:cxn ang="0">
                  <a:pos x="40" y="26"/>
                </a:cxn>
                <a:cxn ang="0">
                  <a:pos x="30" y="35"/>
                </a:cxn>
                <a:cxn ang="0">
                  <a:pos x="31" y="39"/>
                </a:cxn>
                <a:cxn ang="0">
                  <a:pos x="34" y="49"/>
                </a:cxn>
                <a:cxn ang="0">
                  <a:pos x="45" y="53"/>
                </a:cxn>
                <a:cxn ang="0">
                  <a:pos x="38" y="59"/>
                </a:cxn>
                <a:cxn ang="0">
                  <a:pos x="34" y="56"/>
                </a:cxn>
                <a:cxn ang="0">
                  <a:pos x="30" y="57"/>
                </a:cxn>
                <a:cxn ang="0">
                  <a:pos x="9" y="52"/>
                </a:cxn>
                <a:cxn ang="0">
                  <a:pos x="7" y="45"/>
                </a:cxn>
                <a:cxn ang="0">
                  <a:pos x="19" y="38"/>
                </a:cxn>
                <a:cxn ang="0">
                  <a:pos x="21" y="32"/>
                </a:cxn>
                <a:cxn ang="0">
                  <a:pos x="19" y="27"/>
                </a:cxn>
                <a:cxn ang="0">
                  <a:pos x="30" y="20"/>
                </a:cxn>
                <a:cxn ang="0">
                  <a:pos x="40" y="15"/>
                </a:cxn>
                <a:cxn ang="0">
                  <a:pos x="47" y="11"/>
                </a:cxn>
                <a:cxn ang="0">
                  <a:pos x="71" y="2"/>
                </a:cxn>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29999"/>
              </a:srgbClr>
            </a:solidFill>
            <a:ln w="9525">
              <a:noFill/>
            </a:ln>
          </p:spPr>
          <p:txBody>
            <a:bodyPr/>
            <a:lstStyle/>
            <a:p>
              <a:endParaRPr lang="zh-CN" altLang="en-US"/>
            </a:p>
          </p:txBody>
        </p:sp>
        <p:sp>
          <p:nvSpPr>
            <p:cNvPr id="3170" name="Freeform 97"/>
            <p:cNvSpPr/>
            <p:nvPr/>
          </p:nvSpPr>
          <p:spPr>
            <a:xfrm>
              <a:off x="2475" y="204"/>
              <a:ext cx="40" cy="12"/>
            </a:xfrm>
            <a:custGeom>
              <a:avLst/>
              <a:gdLst/>
              <a:ahLst/>
              <a:cxnLst>
                <a:cxn ang="0">
                  <a:pos x="11" y="0"/>
                </a:cxn>
                <a:cxn ang="0">
                  <a:pos x="5" y="1"/>
                </a:cxn>
                <a:cxn ang="0">
                  <a:pos x="14" y="6"/>
                </a:cxn>
                <a:cxn ang="0">
                  <a:pos x="19" y="5"/>
                </a:cxn>
                <a:cxn ang="0">
                  <a:pos x="11" y="0"/>
                </a:cxn>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29999"/>
              </a:srgbClr>
            </a:solidFill>
            <a:ln w="9525">
              <a:noFill/>
            </a:ln>
          </p:spPr>
          <p:txBody>
            <a:bodyPr/>
            <a:lstStyle/>
            <a:p>
              <a:endParaRPr lang="zh-CN" altLang="en-US"/>
            </a:p>
          </p:txBody>
        </p:sp>
        <p:sp>
          <p:nvSpPr>
            <p:cNvPr id="3171" name="Freeform 98"/>
            <p:cNvSpPr/>
            <p:nvPr/>
          </p:nvSpPr>
          <p:spPr>
            <a:xfrm>
              <a:off x="2680" y="48"/>
              <a:ext cx="42" cy="28"/>
            </a:xfrm>
            <a:custGeom>
              <a:avLst/>
              <a:gdLst/>
              <a:ahLst/>
              <a:cxnLst>
                <a:cxn ang="0">
                  <a:pos x="23" y="2"/>
                </a:cxn>
                <a:cxn ang="0">
                  <a:pos x="10" y="11"/>
                </a:cxn>
                <a:cxn ang="0">
                  <a:pos x="4" y="15"/>
                </a:cxn>
                <a:cxn ang="0">
                  <a:pos x="4" y="2"/>
                </a:cxn>
                <a:cxn ang="0">
                  <a:pos x="8" y="0"/>
                </a:cxn>
                <a:cxn ang="0">
                  <a:pos x="23" y="2"/>
                </a:cxn>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29999"/>
              </a:srgbClr>
            </a:solidFill>
            <a:ln w="9525">
              <a:noFill/>
            </a:ln>
          </p:spPr>
          <p:txBody>
            <a:bodyPr/>
            <a:lstStyle/>
            <a:p>
              <a:endParaRPr lang="zh-CN" altLang="en-US"/>
            </a:p>
          </p:txBody>
        </p:sp>
        <p:sp>
          <p:nvSpPr>
            <p:cNvPr id="3172" name="Freeform 99"/>
            <p:cNvSpPr/>
            <p:nvPr/>
          </p:nvSpPr>
          <p:spPr>
            <a:xfrm>
              <a:off x="2710" y="61"/>
              <a:ext cx="50" cy="20"/>
            </a:xfrm>
            <a:custGeom>
              <a:avLst/>
              <a:gdLst/>
              <a:ahLst/>
              <a:cxnLst>
                <a:cxn ang="0">
                  <a:pos x="11" y="0"/>
                </a:cxn>
                <a:cxn ang="0">
                  <a:pos x="4" y="3"/>
                </a:cxn>
                <a:cxn ang="0">
                  <a:pos x="23" y="12"/>
                </a:cxn>
                <a:cxn ang="0">
                  <a:pos x="25" y="11"/>
                </a:cxn>
                <a:cxn ang="0">
                  <a:pos x="11" y="0"/>
                </a:cxn>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29999"/>
              </a:srgbClr>
            </a:solidFill>
            <a:ln w="9525">
              <a:noFill/>
            </a:ln>
          </p:spPr>
          <p:txBody>
            <a:bodyPr/>
            <a:lstStyle/>
            <a:p>
              <a:endParaRPr lang="zh-CN" altLang="en-US"/>
            </a:p>
          </p:txBody>
        </p:sp>
        <p:sp>
          <p:nvSpPr>
            <p:cNvPr id="3173" name="Freeform 100"/>
            <p:cNvSpPr/>
            <p:nvPr/>
          </p:nvSpPr>
          <p:spPr>
            <a:xfrm>
              <a:off x="2764" y="64"/>
              <a:ext cx="50" cy="32"/>
            </a:xfrm>
            <a:custGeom>
              <a:avLst/>
              <a:gdLst/>
              <a:ahLst/>
              <a:cxnLst>
                <a:cxn ang="0">
                  <a:pos x="22" y="4"/>
                </a:cxn>
                <a:cxn ang="0">
                  <a:pos x="11" y="4"/>
                </a:cxn>
                <a:cxn ang="0">
                  <a:pos x="5" y="4"/>
                </a:cxn>
                <a:cxn ang="0">
                  <a:pos x="4" y="14"/>
                </a:cxn>
                <a:cxn ang="0">
                  <a:pos x="14" y="18"/>
                </a:cxn>
                <a:cxn ang="0">
                  <a:pos x="27" y="11"/>
                </a:cxn>
                <a:cxn ang="0">
                  <a:pos x="22" y="4"/>
                </a:cxn>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29999"/>
              </a:srgbClr>
            </a:solidFill>
            <a:ln w="9525">
              <a:noFill/>
            </a:ln>
          </p:spPr>
          <p:txBody>
            <a:bodyPr/>
            <a:lstStyle/>
            <a:p>
              <a:endParaRPr lang="zh-CN" altLang="en-US"/>
            </a:p>
          </p:txBody>
        </p:sp>
        <p:sp>
          <p:nvSpPr>
            <p:cNvPr id="3174" name="Freeform 101"/>
            <p:cNvSpPr/>
            <p:nvPr/>
          </p:nvSpPr>
          <p:spPr>
            <a:xfrm>
              <a:off x="3113" y="91"/>
              <a:ext cx="88" cy="31"/>
            </a:xfrm>
            <a:custGeom>
              <a:avLst/>
              <a:gdLst/>
              <a:ahLst/>
              <a:cxnLst>
                <a:cxn ang="0">
                  <a:pos x="6" y="0"/>
                </a:cxn>
                <a:cxn ang="0">
                  <a:pos x="4" y="7"/>
                </a:cxn>
                <a:cxn ang="0">
                  <a:pos x="22" y="13"/>
                </a:cxn>
                <a:cxn ang="0">
                  <a:pos x="32" y="15"/>
                </a:cxn>
                <a:cxn ang="0">
                  <a:pos x="47" y="10"/>
                </a:cxn>
                <a:cxn ang="0">
                  <a:pos x="33" y="2"/>
                </a:cxn>
                <a:cxn ang="0">
                  <a:pos x="6" y="0"/>
                </a:cxn>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29999"/>
              </a:srgbClr>
            </a:solidFill>
            <a:ln w="9525">
              <a:noFill/>
            </a:ln>
          </p:spPr>
          <p:txBody>
            <a:bodyPr/>
            <a:lstStyle/>
            <a:p>
              <a:endParaRPr lang="zh-CN" altLang="en-US"/>
            </a:p>
          </p:txBody>
        </p:sp>
        <p:sp>
          <p:nvSpPr>
            <p:cNvPr id="3175" name="Freeform 102"/>
            <p:cNvSpPr/>
            <p:nvPr/>
          </p:nvSpPr>
          <p:spPr>
            <a:xfrm>
              <a:off x="3203" y="90"/>
              <a:ext cx="46" cy="24"/>
            </a:xfrm>
            <a:custGeom>
              <a:avLst/>
              <a:gdLst/>
              <a:ahLst/>
              <a:cxnLst>
                <a:cxn ang="0">
                  <a:pos x="13" y="2"/>
                </a:cxn>
                <a:cxn ang="0">
                  <a:pos x="25" y="5"/>
                </a:cxn>
                <a:cxn ang="0">
                  <a:pos x="12" y="14"/>
                </a:cxn>
                <a:cxn ang="0">
                  <a:pos x="2" y="10"/>
                </a:cxn>
                <a:cxn ang="0">
                  <a:pos x="13" y="2"/>
                </a:cxn>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29999"/>
              </a:srgbClr>
            </a:solidFill>
            <a:ln w="9525">
              <a:noFill/>
            </a:ln>
          </p:spPr>
          <p:txBody>
            <a:bodyPr/>
            <a:lstStyle/>
            <a:p>
              <a:endParaRPr lang="zh-CN" altLang="en-US"/>
            </a:p>
          </p:txBody>
        </p:sp>
        <p:sp>
          <p:nvSpPr>
            <p:cNvPr id="3176" name="Freeform 103"/>
            <p:cNvSpPr/>
            <p:nvPr/>
          </p:nvSpPr>
          <p:spPr>
            <a:xfrm>
              <a:off x="3182" y="119"/>
              <a:ext cx="37" cy="17"/>
            </a:xfrm>
            <a:custGeom>
              <a:avLst/>
              <a:gdLst/>
              <a:ahLst/>
              <a:cxnLst>
                <a:cxn ang="0">
                  <a:pos x="8" y="1"/>
                </a:cxn>
                <a:cxn ang="0">
                  <a:pos x="3" y="2"/>
                </a:cxn>
                <a:cxn ang="0">
                  <a:pos x="17" y="10"/>
                </a:cxn>
                <a:cxn ang="0">
                  <a:pos x="8" y="1"/>
                </a:cxn>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29999"/>
              </a:srgbClr>
            </a:solidFill>
            <a:ln w="9525">
              <a:noFill/>
            </a:ln>
          </p:spPr>
          <p:txBody>
            <a:bodyPr/>
            <a:lstStyle/>
            <a:p>
              <a:endParaRPr lang="zh-CN" altLang="en-US"/>
            </a:p>
          </p:txBody>
        </p:sp>
        <p:sp>
          <p:nvSpPr>
            <p:cNvPr id="3177" name="Freeform 104"/>
            <p:cNvSpPr/>
            <p:nvPr/>
          </p:nvSpPr>
          <p:spPr>
            <a:xfrm>
              <a:off x="3434" y="343"/>
              <a:ext cx="76" cy="114"/>
            </a:xfrm>
            <a:custGeom>
              <a:avLst/>
              <a:gdLst/>
              <a:ahLst/>
              <a:cxnLst>
                <a:cxn ang="0">
                  <a:pos x="2" y="0"/>
                </a:cxn>
                <a:cxn ang="0">
                  <a:pos x="0" y="8"/>
                </a:cxn>
                <a:cxn ang="0">
                  <a:pos x="5" y="18"/>
                </a:cxn>
                <a:cxn ang="0">
                  <a:pos x="13" y="31"/>
                </a:cxn>
                <a:cxn ang="0">
                  <a:pos x="15" y="44"/>
                </a:cxn>
                <a:cxn ang="0">
                  <a:pos x="34" y="65"/>
                </a:cxn>
                <a:cxn ang="0">
                  <a:pos x="36" y="53"/>
                </a:cxn>
                <a:cxn ang="0">
                  <a:pos x="31" y="44"/>
                </a:cxn>
                <a:cxn ang="0">
                  <a:pos x="25" y="39"/>
                </a:cxn>
                <a:cxn ang="0">
                  <a:pos x="22" y="32"/>
                </a:cxn>
                <a:cxn ang="0">
                  <a:pos x="17" y="19"/>
                </a:cxn>
                <a:cxn ang="0">
                  <a:pos x="1" y="5"/>
                </a:cxn>
                <a:cxn ang="0">
                  <a:pos x="2" y="0"/>
                </a:cxn>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29999"/>
              </a:srgbClr>
            </a:solidFill>
            <a:ln w="9525">
              <a:noFill/>
            </a:ln>
          </p:spPr>
          <p:txBody>
            <a:bodyPr/>
            <a:lstStyle/>
            <a:p>
              <a:endParaRPr lang="zh-CN" altLang="en-US"/>
            </a:p>
          </p:txBody>
        </p:sp>
        <p:sp>
          <p:nvSpPr>
            <p:cNvPr id="3178" name="Freeform 105"/>
            <p:cNvSpPr/>
            <p:nvPr/>
          </p:nvSpPr>
          <p:spPr>
            <a:xfrm>
              <a:off x="3495" y="461"/>
              <a:ext cx="55" cy="78"/>
            </a:xfrm>
            <a:custGeom>
              <a:avLst/>
              <a:gdLst/>
              <a:ahLst/>
              <a:cxnLst>
                <a:cxn ang="0">
                  <a:pos x="27" y="10"/>
                </a:cxn>
                <a:cxn ang="0">
                  <a:pos x="30" y="17"/>
                </a:cxn>
                <a:cxn ang="0">
                  <a:pos x="12" y="36"/>
                </a:cxn>
                <a:cxn ang="0">
                  <a:pos x="13" y="44"/>
                </a:cxn>
                <a:cxn ang="0">
                  <a:pos x="8" y="41"/>
                </a:cxn>
                <a:cxn ang="0">
                  <a:pos x="2" y="36"/>
                </a:cxn>
                <a:cxn ang="0">
                  <a:pos x="0" y="36"/>
                </a:cxn>
                <a:cxn ang="0">
                  <a:pos x="4" y="25"/>
                </a:cxn>
                <a:cxn ang="0">
                  <a:pos x="5" y="23"/>
                </a:cxn>
                <a:cxn ang="0">
                  <a:pos x="1" y="11"/>
                </a:cxn>
                <a:cxn ang="0">
                  <a:pos x="1" y="6"/>
                </a:cxn>
                <a:cxn ang="0">
                  <a:pos x="10" y="10"/>
                </a:cxn>
                <a:cxn ang="0">
                  <a:pos x="15" y="15"/>
                </a:cxn>
                <a:cxn ang="0">
                  <a:pos x="27" y="10"/>
                </a:cxn>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29999"/>
              </a:srgbClr>
            </a:solidFill>
            <a:ln w="9525">
              <a:noFill/>
            </a:ln>
          </p:spPr>
          <p:txBody>
            <a:bodyPr/>
            <a:lstStyle/>
            <a:p>
              <a:endParaRPr lang="zh-CN" altLang="en-US"/>
            </a:p>
          </p:txBody>
        </p:sp>
        <p:sp>
          <p:nvSpPr>
            <p:cNvPr id="3179" name="Freeform 106"/>
            <p:cNvSpPr/>
            <p:nvPr/>
          </p:nvSpPr>
          <p:spPr>
            <a:xfrm>
              <a:off x="3459" y="541"/>
              <a:ext cx="109" cy="189"/>
            </a:xfrm>
            <a:custGeom>
              <a:avLst/>
              <a:gdLst/>
              <a:ahLst/>
              <a:cxnLst>
                <a:cxn ang="0">
                  <a:pos x="34" y="42"/>
                </a:cxn>
                <a:cxn ang="0">
                  <a:pos x="28" y="45"/>
                </a:cxn>
                <a:cxn ang="0">
                  <a:pos x="27" y="56"/>
                </a:cxn>
                <a:cxn ang="0">
                  <a:pos x="9" y="62"/>
                </a:cxn>
                <a:cxn ang="0">
                  <a:pos x="3" y="71"/>
                </a:cxn>
                <a:cxn ang="0">
                  <a:pos x="8" y="77"/>
                </a:cxn>
                <a:cxn ang="0">
                  <a:pos x="3" y="84"/>
                </a:cxn>
                <a:cxn ang="0">
                  <a:pos x="10" y="107"/>
                </a:cxn>
                <a:cxn ang="0">
                  <a:pos x="12" y="91"/>
                </a:cxn>
                <a:cxn ang="0">
                  <a:pos x="9" y="81"/>
                </a:cxn>
                <a:cxn ang="0">
                  <a:pos x="17" y="74"/>
                </a:cxn>
                <a:cxn ang="0">
                  <a:pos x="22" y="67"/>
                </a:cxn>
                <a:cxn ang="0">
                  <a:pos x="28" y="74"/>
                </a:cxn>
                <a:cxn ang="0">
                  <a:pos x="19" y="80"/>
                </a:cxn>
                <a:cxn ang="0">
                  <a:pos x="23" y="85"/>
                </a:cxn>
                <a:cxn ang="0">
                  <a:pos x="28" y="76"/>
                </a:cxn>
                <a:cxn ang="0">
                  <a:pos x="35" y="78"/>
                </a:cxn>
                <a:cxn ang="0">
                  <a:pos x="43" y="62"/>
                </a:cxn>
                <a:cxn ang="0">
                  <a:pos x="47" y="66"/>
                </a:cxn>
                <a:cxn ang="0">
                  <a:pos x="57" y="62"/>
                </a:cxn>
                <a:cxn ang="0">
                  <a:pos x="60" y="56"/>
                </a:cxn>
                <a:cxn ang="0">
                  <a:pos x="59" y="47"/>
                </a:cxn>
                <a:cxn ang="0">
                  <a:pos x="56" y="42"/>
                </a:cxn>
                <a:cxn ang="0">
                  <a:pos x="51" y="17"/>
                </a:cxn>
                <a:cxn ang="0">
                  <a:pos x="39" y="0"/>
                </a:cxn>
                <a:cxn ang="0">
                  <a:pos x="32" y="5"/>
                </a:cxn>
                <a:cxn ang="0">
                  <a:pos x="40" y="15"/>
                </a:cxn>
                <a:cxn ang="0">
                  <a:pos x="40" y="27"/>
                </a:cxn>
                <a:cxn ang="0">
                  <a:pos x="34" y="42"/>
                </a:cxn>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29999"/>
              </a:srgbClr>
            </a:solidFill>
            <a:ln w="9525">
              <a:noFill/>
            </a:ln>
          </p:spPr>
          <p:txBody>
            <a:bodyPr/>
            <a:lstStyle/>
            <a:p>
              <a:endParaRPr lang="zh-CN" altLang="en-US"/>
            </a:p>
          </p:txBody>
        </p:sp>
        <p:sp>
          <p:nvSpPr>
            <p:cNvPr id="3180" name="Freeform 107"/>
            <p:cNvSpPr/>
            <p:nvPr/>
          </p:nvSpPr>
          <p:spPr>
            <a:xfrm>
              <a:off x="2398" y="37"/>
              <a:ext cx="52" cy="30"/>
            </a:xfrm>
            <a:custGeom>
              <a:avLst/>
              <a:gdLst/>
              <a:ahLst/>
              <a:cxnLst>
                <a:cxn ang="0">
                  <a:pos x="25" y="0"/>
                </a:cxn>
                <a:cxn ang="0">
                  <a:pos x="27" y="8"/>
                </a:cxn>
                <a:cxn ang="0">
                  <a:pos x="16" y="11"/>
                </a:cxn>
                <a:cxn ang="0">
                  <a:pos x="13" y="17"/>
                </a:cxn>
                <a:cxn ang="0">
                  <a:pos x="3" y="17"/>
                </a:cxn>
                <a:cxn ang="0">
                  <a:pos x="1" y="15"/>
                </a:cxn>
                <a:cxn ang="0">
                  <a:pos x="14" y="8"/>
                </a:cxn>
                <a:cxn ang="0">
                  <a:pos x="25" y="0"/>
                </a:cxn>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29999"/>
              </a:srgbClr>
            </a:solidFill>
            <a:ln w="9525">
              <a:noFill/>
            </a:ln>
          </p:spPr>
          <p:txBody>
            <a:bodyPr/>
            <a:lstStyle/>
            <a:p>
              <a:endParaRPr lang="zh-CN" altLang="en-US"/>
            </a:p>
          </p:txBody>
        </p:sp>
        <p:sp>
          <p:nvSpPr>
            <p:cNvPr id="3181" name="Freeform 108"/>
            <p:cNvSpPr/>
            <p:nvPr/>
          </p:nvSpPr>
          <p:spPr>
            <a:xfrm>
              <a:off x="2291" y="46"/>
              <a:ext cx="19" cy="22"/>
            </a:xfrm>
            <a:custGeom>
              <a:avLst/>
              <a:gdLst/>
              <a:ahLst/>
              <a:cxnLst>
                <a:cxn ang="0">
                  <a:pos x="7" y="0"/>
                </a:cxn>
                <a:cxn ang="0">
                  <a:pos x="0" y="8"/>
                </a:cxn>
                <a:cxn ang="0">
                  <a:pos x="7" y="11"/>
                </a:cxn>
                <a:cxn ang="0">
                  <a:pos x="7" y="0"/>
                </a:cxn>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29999"/>
              </a:srgbClr>
            </a:solidFill>
            <a:ln w="9525">
              <a:noFill/>
            </a:ln>
          </p:spPr>
          <p:txBody>
            <a:bodyPr/>
            <a:lstStyle/>
            <a:p>
              <a:endParaRPr lang="zh-CN" altLang="en-US"/>
            </a:p>
          </p:txBody>
        </p:sp>
        <p:sp>
          <p:nvSpPr>
            <p:cNvPr id="3182" name="Freeform 109"/>
            <p:cNvSpPr/>
            <p:nvPr/>
          </p:nvSpPr>
          <p:spPr>
            <a:xfrm>
              <a:off x="2315" y="45"/>
              <a:ext cx="37" cy="27"/>
            </a:xfrm>
            <a:custGeom>
              <a:avLst/>
              <a:gdLst/>
              <a:ahLst/>
              <a:cxnLst>
                <a:cxn ang="0">
                  <a:pos x="6" y="3"/>
                </a:cxn>
                <a:cxn ang="0">
                  <a:pos x="0" y="8"/>
                </a:cxn>
                <a:cxn ang="0">
                  <a:pos x="3" y="14"/>
                </a:cxn>
                <a:cxn ang="0">
                  <a:pos x="8" y="15"/>
                </a:cxn>
                <a:cxn ang="0">
                  <a:pos x="17" y="11"/>
                </a:cxn>
                <a:cxn ang="0">
                  <a:pos x="6" y="3"/>
                </a:cxn>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29999"/>
              </a:srgbClr>
            </a:solidFill>
            <a:ln w="9525">
              <a:noFill/>
            </a:ln>
          </p:spPr>
          <p:txBody>
            <a:bodyPr/>
            <a:lstStyle/>
            <a:p>
              <a:endParaRPr lang="zh-CN" altLang="en-US"/>
            </a:p>
          </p:txBody>
        </p:sp>
        <p:sp>
          <p:nvSpPr>
            <p:cNvPr id="3183" name="Freeform 110"/>
            <p:cNvSpPr/>
            <p:nvPr/>
          </p:nvSpPr>
          <p:spPr>
            <a:xfrm>
              <a:off x="2376" y="36"/>
              <a:ext cx="20" cy="16"/>
            </a:xfrm>
            <a:custGeom>
              <a:avLst/>
              <a:gdLst/>
              <a:ahLst/>
              <a:cxnLst>
                <a:cxn ang="0">
                  <a:pos x="4" y="0"/>
                </a:cxn>
                <a:cxn ang="0">
                  <a:pos x="1" y="5"/>
                </a:cxn>
                <a:cxn ang="0">
                  <a:pos x="7" y="9"/>
                </a:cxn>
                <a:cxn ang="0">
                  <a:pos x="4" y="0"/>
                </a:cxn>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29999"/>
              </a:srgbClr>
            </a:solidFill>
            <a:ln w="9525">
              <a:noFill/>
            </a:ln>
          </p:spPr>
          <p:txBody>
            <a:bodyPr/>
            <a:lstStyle/>
            <a:p>
              <a:endParaRPr lang="zh-CN" altLang="en-US"/>
            </a:p>
          </p:txBody>
        </p:sp>
        <p:sp>
          <p:nvSpPr>
            <p:cNvPr id="3184" name="Freeform 111"/>
            <p:cNvSpPr/>
            <p:nvPr/>
          </p:nvSpPr>
          <p:spPr>
            <a:xfrm>
              <a:off x="2358" y="54"/>
              <a:ext cx="15" cy="13"/>
            </a:xfrm>
            <a:custGeom>
              <a:avLst/>
              <a:gdLst/>
              <a:ahLst/>
              <a:cxnLst>
                <a:cxn ang="0">
                  <a:pos x="5" y="0"/>
                </a:cxn>
                <a:cxn ang="0">
                  <a:pos x="4" y="7"/>
                </a:cxn>
                <a:cxn ang="0">
                  <a:pos x="5" y="0"/>
                </a:cxn>
              </a:cxnLst>
              <a:rect l="0" t="0" r="0" b="0"/>
              <a:pathLst>
                <a:path w="20" h="18">
                  <a:moveTo>
                    <a:pt x="11" y="0"/>
                  </a:moveTo>
                  <a:cubicBezTo>
                    <a:pt x="1" y="14"/>
                    <a:pt x="0" y="9"/>
                    <a:pt x="9" y="18"/>
                  </a:cubicBezTo>
                  <a:cubicBezTo>
                    <a:pt x="20" y="14"/>
                    <a:pt x="16" y="18"/>
                    <a:pt x="11" y="0"/>
                  </a:cubicBezTo>
                  <a:close/>
                </a:path>
              </a:pathLst>
            </a:custGeom>
            <a:solidFill>
              <a:srgbClr val="FEFEFE">
                <a:alpha val="29999"/>
              </a:srgbClr>
            </a:solidFill>
            <a:ln w="9525">
              <a:noFill/>
            </a:ln>
          </p:spPr>
          <p:txBody>
            <a:bodyPr/>
            <a:lstStyle/>
            <a:p>
              <a:endParaRPr lang="zh-CN" altLang="en-US"/>
            </a:p>
          </p:txBody>
        </p:sp>
        <p:sp>
          <p:nvSpPr>
            <p:cNvPr id="3185" name="Freeform 112"/>
            <p:cNvSpPr/>
            <p:nvPr/>
          </p:nvSpPr>
          <p:spPr>
            <a:xfrm>
              <a:off x="3498" y="70"/>
              <a:ext cx="18" cy="33"/>
            </a:xfrm>
            <a:custGeom>
              <a:avLst/>
              <a:gdLst/>
              <a:ahLst/>
              <a:cxnLst>
                <a:cxn ang="0">
                  <a:pos x="11" y="0"/>
                </a:cxn>
                <a:cxn ang="0">
                  <a:pos x="4" y="7"/>
                </a:cxn>
                <a:cxn ang="0">
                  <a:pos x="0" y="15"/>
                </a:cxn>
                <a:cxn ang="0">
                  <a:pos x="7" y="17"/>
                </a:cxn>
                <a:cxn ang="0">
                  <a:pos x="11" y="0"/>
                </a:cxn>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29999"/>
              </a:srgbClr>
            </a:solidFill>
            <a:ln w="9525">
              <a:noFill/>
            </a:ln>
          </p:spPr>
          <p:txBody>
            <a:bodyPr/>
            <a:lstStyle/>
            <a:p>
              <a:endParaRPr lang="zh-CN" altLang="en-US"/>
            </a:p>
          </p:txBody>
        </p:sp>
        <p:sp>
          <p:nvSpPr>
            <p:cNvPr id="3186" name="Freeform 113"/>
            <p:cNvSpPr/>
            <p:nvPr/>
          </p:nvSpPr>
          <p:spPr>
            <a:xfrm>
              <a:off x="2614" y="1522"/>
              <a:ext cx="31" cy="18"/>
            </a:xfrm>
            <a:custGeom>
              <a:avLst/>
              <a:gdLst/>
              <a:ahLst/>
              <a:cxnLst>
                <a:cxn ang="0">
                  <a:pos x="13" y="0"/>
                </a:cxn>
                <a:cxn ang="0">
                  <a:pos x="11" y="11"/>
                </a:cxn>
                <a:cxn ang="0">
                  <a:pos x="13" y="0"/>
                </a:cxn>
              </a:cxnLst>
              <a:rect l="0" t="0" r="0" b="0"/>
              <a:pathLst>
                <a:path w="41" h="24">
                  <a:moveTo>
                    <a:pt x="30" y="0"/>
                  </a:moveTo>
                  <a:cubicBezTo>
                    <a:pt x="4" y="4"/>
                    <a:pt x="0" y="17"/>
                    <a:pt x="26" y="24"/>
                  </a:cubicBezTo>
                  <a:cubicBezTo>
                    <a:pt x="41" y="19"/>
                    <a:pt x="38" y="10"/>
                    <a:pt x="30" y="0"/>
                  </a:cubicBezTo>
                  <a:close/>
                </a:path>
              </a:pathLst>
            </a:custGeom>
            <a:solidFill>
              <a:srgbClr val="FEFEFE">
                <a:alpha val="29999"/>
              </a:srgbClr>
            </a:solidFill>
            <a:ln w="9525">
              <a:noFill/>
            </a:ln>
          </p:spPr>
          <p:txBody>
            <a:bodyPr/>
            <a:lstStyle/>
            <a:p>
              <a:endParaRPr lang="zh-CN" altLang="en-US"/>
            </a:p>
          </p:txBody>
        </p:sp>
        <p:sp>
          <p:nvSpPr>
            <p:cNvPr id="3187" name="Freeform 114"/>
            <p:cNvSpPr/>
            <p:nvPr/>
          </p:nvSpPr>
          <p:spPr>
            <a:xfrm>
              <a:off x="2654" y="1515"/>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8" name="Freeform 115"/>
            <p:cNvSpPr/>
            <p:nvPr/>
          </p:nvSpPr>
          <p:spPr>
            <a:xfrm>
              <a:off x="2587" y="1361"/>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89" name="Freeform 116"/>
            <p:cNvSpPr/>
            <p:nvPr/>
          </p:nvSpPr>
          <p:spPr>
            <a:xfrm>
              <a:off x="2647" y="1288"/>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0" name="Freeform 117"/>
            <p:cNvSpPr/>
            <p:nvPr/>
          </p:nvSpPr>
          <p:spPr>
            <a:xfrm>
              <a:off x="2623" y="1287"/>
              <a:ext cx="11" cy="19"/>
            </a:xfrm>
            <a:custGeom>
              <a:avLst/>
              <a:gdLst/>
              <a:ahLst/>
              <a:cxnLst>
                <a:cxn ang="0">
                  <a:pos x="3" y="0"/>
                </a:cxn>
                <a:cxn ang="0">
                  <a:pos x="0" y="6"/>
                </a:cxn>
                <a:cxn ang="0">
                  <a:pos x="6" y="11"/>
                </a:cxn>
                <a:cxn ang="0">
                  <a:pos x="3" y="0"/>
                </a:cxn>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29999"/>
              </a:srgbClr>
            </a:solidFill>
            <a:ln w="9525">
              <a:noFill/>
            </a:ln>
          </p:spPr>
          <p:txBody>
            <a:bodyPr/>
            <a:lstStyle/>
            <a:p>
              <a:endParaRPr lang="zh-CN" altLang="en-US"/>
            </a:p>
          </p:txBody>
        </p:sp>
        <p:sp>
          <p:nvSpPr>
            <p:cNvPr id="3191" name="Freeform 118"/>
            <p:cNvSpPr/>
            <p:nvPr/>
          </p:nvSpPr>
          <p:spPr>
            <a:xfrm>
              <a:off x="2612" y="1309"/>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2" name="Freeform 119"/>
            <p:cNvSpPr/>
            <p:nvPr/>
          </p:nvSpPr>
          <p:spPr>
            <a:xfrm>
              <a:off x="2587" y="1343"/>
              <a:ext cx="9" cy="15"/>
            </a:xfrm>
            <a:custGeom>
              <a:avLst/>
              <a:gdLst/>
              <a:ahLst/>
              <a:cxnLst>
                <a:cxn ang="0">
                  <a:pos x="3" y="2"/>
                </a:cxn>
                <a:cxn ang="0">
                  <a:pos x="1" y="5"/>
                </a:cxn>
                <a:cxn ang="0">
                  <a:pos x="3" y="8"/>
                </a:cxn>
                <a:cxn ang="0">
                  <a:pos x="3"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3" name="Freeform 120"/>
            <p:cNvSpPr/>
            <p:nvPr/>
          </p:nvSpPr>
          <p:spPr>
            <a:xfrm>
              <a:off x="2606" y="1330"/>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4" name="Freeform 121"/>
            <p:cNvSpPr/>
            <p:nvPr/>
          </p:nvSpPr>
          <p:spPr>
            <a:xfrm>
              <a:off x="1873" y="342"/>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5" name="Freeform 122"/>
            <p:cNvSpPr/>
            <p:nvPr/>
          </p:nvSpPr>
          <p:spPr>
            <a:xfrm>
              <a:off x="1812" y="308"/>
              <a:ext cx="10" cy="15"/>
            </a:xfrm>
            <a:custGeom>
              <a:avLst/>
              <a:gdLst/>
              <a:ahLst/>
              <a:cxnLst>
                <a:cxn ang="0">
                  <a:pos x="5" y="2"/>
                </a:cxn>
                <a:cxn ang="0">
                  <a:pos x="1" y="5"/>
                </a:cxn>
                <a:cxn ang="0">
                  <a:pos x="4" y="8"/>
                </a:cxn>
                <a:cxn ang="0">
                  <a:pos x="5" y="2"/>
                </a:cxn>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29999"/>
              </a:srgbClr>
            </a:solidFill>
            <a:ln w="9525">
              <a:noFill/>
            </a:ln>
          </p:spPr>
          <p:txBody>
            <a:bodyPr/>
            <a:lstStyle/>
            <a:p>
              <a:endParaRPr lang="zh-CN" altLang="en-US"/>
            </a:p>
          </p:txBody>
        </p:sp>
        <p:sp>
          <p:nvSpPr>
            <p:cNvPr id="3196" name="Freeform 123"/>
            <p:cNvSpPr/>
            <p:nvPr/>
          </p:nvSpPr>
          <p:spPr>
            <a:xfrm>
              <a:off x="1574" y="91"/>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29999"/>
              </a:srgbClr>
            </a:solidFill>
            <a:ln w="9525">
              <a:noFill/>
            </a:ln>
          </p:spPr>
          <p:txBody>
            <a:bodyPr/>
            <a:lstStyle/>
            <a:p>
              <a:endParaRPr lang="zh-CN" altLang="en-US"/>
            </a:p>
          </p:txBody>
        </p:sp>
      </p:grpSp>
      <p:sp>
        <p:nvSpPr>
          <p:cNvPr id="3197" name="Rectangle 2"/>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endParaRPr lang="zh-CN" altLang="en-US"/>
          </a:p>
        </p:txBody>
      </p:sp>
      <p:sp>
        <p:nvSpPr>
          <p:cNvPr id="3198" name="Rectangle 3"/>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99" name="日期占位符 1"/>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2" charset="0"/>
              </a:defRPr>
            </a:lvl1pPr>
          </a:lstStyle>
          <a:p>
            <a:pPr lvl="0" eaLnBrk="1" hangingPunct="1"/>
            <a:endParaRPr lang="zh-CN" altLang="en-US" dirty="0">
              <a:latin typeface="Times New Roman" panose="02020603050405020304" pitchFamily="2" charset="0"/>
            </a:endParaRPr>
          </a:p>
        </p:txBody>
      </p:sp>
      <p:sp>
        <p:nvSpPr>
          <p:cNvPr id="3200" name="页脚占位符 2"/>
          <p:cNvSpPr>
            <a:spLocks noGrp="1"/>
          </p:cNvSpPr>
          <p:nvPr>
            <p:ph type="ftr" sz="quarter" idx="3"/>
          </p:nvPr>
        </p:nvSpPr>
        <p:spPr>
          <a:xfrm>
            <a:off x="3124200" y="6245225"/>
            <a:ext cx="2895600" cy="476250"/>
          </a:xfrm>
          <a:prstGeom prst="rect">
            <a:avLst/>
          </a:prstGeom>
          <a:noFill/>
          <a:ln w="9525">
            <a:noFill/>
          </a:ln>
        </p:spPr>
        <p:txBody>
          <a:bodyPr/>
          <a:lstStyle>
            <a:lvl1pPr>
              <a:defRPr/>
            </a:lvl1pPr>
          </a:lstStyle>
          <a:p>
            <a:pPr lvl="0" eaLnBrk="1" hangingPunct="1"/>
            <a:endParaRPr lang="en-US" altLang="x-none" dirty="0">
              <a:latin typeface="Times New Roman" panose="02020603050405020304" pitchFamily="2" charset="0"/>
            </a:endParaRPr>
          </a:p>
        </p:txBody>
      </p:sp>
      <p:sp>
        <p:nvSpPr>
          <p:cNvPr id="3201" name="灯片编号占位符 3"/>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2" charset="0"/>
              </a:defRPr>
            </a:lvl1pPr>
          </a:lstStyle>
          <a:p>
            <a:pPr lvl="0" eaLnBrk="1" hangingPunct="1"/>
            <a:fld id="{9A0DB2DC-4C9A-4742-B13C-FB6460FD3503}" type="slidenum">
              <a:rPr lang="zh-CN" altLang="en-US" dirty="0"/>
            </a:fld>
            <a:endParaRPr lang="zh-CN" altLang="en-US" dirty="0">
              <a:latin typeface="Times New Roman" panose="02020603050405020304" pitchFamily="2" charset="0"/>
            </a:endParaRPr>
          </a:p>
        </p:txBody>
      </p:sp>
      <p:pic>
        <p:nvPicPr>
          <p:cNvPr id="3202" name="WordArt 2"/>
          <p:cNvPicPr/>
          <p:nvPr/>
        </p:nvPicPr>
        <p:blipFill>
          <a:blip r:embed="rId13" cstate="print"/>
          <a:stretch>
            <a:fillRect/>
          </a:stretch>
        </p:blipFill>
        <p:spPr>
          <a:xfrm>
            <a:off x="682625" y="725488"/>
            <a:ext cx="2268538" cy="244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8">
                                            <p:txEl>
                                              <p:pRg st="4" end="4"/>
                                            </p:txEl>
                                          </p:spTgt>
                                        </p:tgtEl>
                                        <p:attrNameLst>
                                          <p:attrName>style.visibility</p:attrName>
                                        </p:attrNameLst>
                                      </p:cBhvr>
                                      <p:to>
                                        <p:strVal val="visible"/>
                                      </p:to>
                                    </p:set>
                                  </p:childTnLst>
                                </p:cTn>
                              </p:par>
                              <p:par>
                                <p:cTn id="15" presetID="10" presetClass="entr" presetSubtype="0" fill="hold" nodeType="withEffect">
                                  <p:stCondLst>
                                    <p:cond delay="800"/>
                                  </p:stCondLst>
                                  <p:childTnLst>
                                    <p:set>
                                      <p:cBhvr>
                                        <p:cTn id="16" dur="1" fill="hold">
                                          <p:stCondLst>
                                            <p:cond delay="0"/>
                                          </p:stCondLst>
                                        </p:cTn>
                                        <p:tgtEl>
                                          <p:spTgt spid="3088"/>
                                        </p:tgtEl>
                                        <p:attrNameLst>
                                          <p:attrName>style.visibility</p:attrName>
                                        </p:attrNameLst>
                                      </p:cBhvr>
                                      <p:to>
                                        <p:strVal val="visible"/>
                                      </p:to>
                                    </p:set>
                                    <p:animEffect transition="in" filter="fade">
                                      <p:cBhvr>
                                        <p:cTn id="17" dur="2000"/>
                                        <p:tgtEl>
                                          <p:spTgt spid="3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8" grpId="0" build="p">
        <p:tmplLst>
          <p:tmpl lvl="1">
            <p:tnLst>
              <p:par>
                <p:cTn presetID="1" presetClass="entr" presetSubtype="0" fill="hold" nodeType="click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98"/>
                        </p:tgtEl>
                        <p:attrNameLst>
                          <p:attrName>style.visibility</p:attrName>
                        </p:attrNameLst>
                      </p:cBhvr>
                      <p:to>
                        <p:strVal val="visible"/>
                      </p:to>
                    </p:set>
                  </p:childTnLst>
                </p:cTn>
              </p:par>
            </p:tnLst>
          </p:tmpl>
        </p:tmplLst>
      </p:bldP>
    </p:bldLst>
  </p:timing>
  <p:hf sldNum="0" hdr="0" ftr="0" dt="0"/>
  <p:txStyles>
    <p:titleStyle>
      <a:lvl1pPr marL="0" lvl="0" indent="0" algn="l" defTabSz="914400" eaLnBrk="0" fontAlgn="base" latinLnBrk="0" hangingPunct="0">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eaLnBrk="0" fontAlgn="base" latinLnBrk="0" hangingPunct="0">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
        <p:nvSpPr>
          <p:cNvPr id="3" name="矩形 2"/>
          <p:cNvSpPr/>
          <p:nvPr/>
        </p:nvSpPr>
        <p:spPr>
          <a:xfrm>
            <a:off x="522605" y="1472565"/>
            <a:ext cx="7425055" cy="3415030"/>
          </a:xfrm>
          <a:prstGeom prst="rect">
            <a:avLst/>
          </a:prstGeom>
        </p:spPr>
        <p:txBody>
          <a:bodyPr wrap="square">
            <a:spAutoFit/>
          </a:bodyPr>
          <a:lstStyle/>
          <a:p>
            <a:pPr indent="457200"/>
            <a:r>
              <a:rPr dirty="0" smtClean="0"/>
              <a:t>【</a:t>
            </a:r>
            <a:r>
              <a:rPr b="1" dirty="0" smtClean="0"/>
              <a:t>学习目标</a:t>
            </a:r>
            <a:r>
              <a:rPr dirty="0" smtClean="0"/>
              <a:t>】</a:t>
            </a:r>
            <a:endParaRPr dirty="0" smtClean="0"/>
          </a:p>
          <a:p>
            <a:pPr indent="457200"/>
            <a:r>
              <a:rPr dirty="0" smtClean="0"/>
              <a:t> 知识目标</a:t>
            </a:r>
            <a:endParaRPr dirty="0" smtClean="0"/>
          </a:p>
          <a:p>
            <a:pPr indent="457200"/>
            <a:r>
              <a:rPr dirty="0" smtClean="0"/>
              <a:t>1.了解江南旅游区的旅游环境；</a:t>
            </a:r>
            <a:endParaRPr dirty="0" smtClean="0"/>
          </a:p>
          <a:p>
            <a:pPr indent="457200"/>
            <a:r>
              <a:rPr dirty="0" smtClean="0"/>
              <a:t>2.了解江南旅游区旅游业发展概况；</a:t>
            </a:r>
            <a:endParaRPr dirty="0" smtClean="0"/>
          </a:p>
          <a:p>
            <a:pPr indent="457200"/>
            <a:r>
              <a:rPr dirty="0" smtClean="0"/>
              <a:t>3.熟悉江南旅游区最主要的旅游景点概况；</a:t>
            </a:r>
            <a:endParaRPr dirty="0" smtClean="0"/>
          </a:p>
          <a:p>
            <a:pPr indent="457200"/>
            <a:r>
              <a:rPr dirty="0" smtClean="0"/>
              <a:t>4.掌握吴越文化旅游区的主要旅游线路。</a:t>
            </a:r>
            <a:endParaRPr dirty="0" smtClean="0"/>
          </a:p>
          <a:p>
            <a:pPr indent="457200"/>
            <a:r>
              <a:rPr dirty="0" smtClean="0"/>
              <a:t>技能目标</a:t>
            </a:r>
            <a:endParaRPr dirty="0" smtClean="0"/>
          </a:p>
          <a:p>
            <a:pPr indent="457200"/>
            <a:r>
              <a:rPr dirty="0" smtClean="0"/>
              <a:t>1.能够概括江南旅游区的旅游资源特征；</a:t>
            </a:r>
            <a:endParaRPr dirty="0" smtClean="0"/>
          </a:p>
          <a:p>
            <a:pPr indent="457200"/>
            <a:r>
              <a:rPr dirty="0" smtClean="0"/>
              <a:t>2.能够进行本区旅游线路设计。</a:t>
            </a:r>
            <a:endParaRPr dirty="0" smtClean="0"/>
          </a:p>
          <a:p>
            <a:pPr indent="457200"/>
            <a:r>
              <a:rPr dirty="0" smtClean="0"/>
              <a:t>情感目标</a:t>
            </a:r>
            <a:endParaRPr dirty="0" smtClean="0"/>
          </a:p>
          <a:p>
            <a:pPr indent="457200"/>
            <a:r>
              <a:rPr dirty="0" smtClean="0"/>
              <a:t>1.培养对吴越文化的兴趣与情感；</a:t>
            </a:r>
            <a:endParaRPr dirty="0" smtClean="0"/>
          </a:p>
          <a:p>
            <a:pPr indent="457200"/>
            <a:r>
              <a:rPr dirty="0" smtClean="0"/>
              <a:t>2.激发对江南水乡的热爱。</a:t>
            </a:r>
            <a:endParaRP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1840" y="1562735"/>
            <a:ext cx="7517130"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吴韵汉风，各擅所长”。位于我国东部沿海地区的江苏，拥有江淮、金陵、吴、中原四大文化，是中国古代文明的发祥地之一。小桥流水人家，精巧雅致园林，雄伟壮观的都城遗址，规模宏大的帝王陵寝……江苏以其万千姿态迎接八方来客。</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近年来，江苏各地依托优势资源，开发新型旅游项目，进一步带动旅游消费的提升，加快城市旅游经济建设步伐。以省会南京为例，今年以来，南京中国科举博物馆以《报恩盛典》夜间实景演出等一批新的旅游项目，吸引游客在南京驻足过夜。使得南京酒店的入住率大幅度提升，南京市住宿业蓬勃发展。</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除此之外，主题旅游掀热潮已成为新的旅游经济增长点。</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江苏在发展主题旅游方面一直走在全国前列。在全民健身和“体育+旅游”的背景之下，江苏省在2016年率先启动体育健康特色小镇建设，促使体育主题旅游如火如荼展开。同时江苏还借助沿海地理优势，开辟全新的海洋旅游产业。进一步突出江苏海洋旅游的生态优势，将江苏省海域及滨海地带培育成中国东部新兴的生态旅游胜地。以连云港等地为代表的海</a:t>
            </a:r>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任务三</a:t>
            </a:r>
            <a:r>
              <a:rPr lang="en-US" altLang="zh-CN" b="1" dirty="0" smtClean="0">
                <a:sym typeface="+mn-ea"/>
              </a:rPr>
              <a:t>   </a:t>
            </a:r>
            <a:r>
              <a:rPr lang="zh-CN" altLang="zh-CN" b="1" dirty="0" smtClean="0">
                <a:sym typeface="+mn-ea"/>
              </a:rPr>
              <a:t>江苏省</a:t>
            </a:r>
            <a:endParaRPr lang="zh-CN" altLang="zh-CN" b="1" dirty="0" smtClean="0">
              <a:sym typeface="+mn-ea"/>
            </a:endParaRPr>
          </a:p>
        </p:txBody>
      </p:sp>
      <p:sp>
        <p:nvSpPr>
          <p:cNvPr id="3" name="矩形 2"/>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江苏省</a:t>
            </a:r>
            <a:endParaRPr lang="zh-CN" altLang="zh-CN" b="1" dirty="0" smtClean="0">
              <a:sym typeface="+mn-ea"/>
            </a:endParaRPr>
          </a:p>
        </p:txBody>
      </p:sp>
      <p:sp>
        <p:nvSpPr>
          <p:cNvPr id="100" name="文本框 99"/>
          <p:cNvSpPr txBox="1"/>
          <p:nvPr/>
        </p:nvSpPr>
        <p:spPr>
          <a:xfrm>
            <a:off x="565150" y="1850390"/>
            <a:ext cx="7573464" cy="230695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indent="457200"/>
            <a:r>
              <a:rPr lang="zh-CN" altLang="en-US" dirty="0" smtClean="0">
                <a:latin typeface="宋体" panose="02010600030101010101" pitchFamily="2" charset="-122"/>
                <a:cs typeface="宋体" panose="02010600030101010101" pitchFamily="2" charset="-122"/>
                <a:sym typeface="+mn-ea"/>
              </a:rPr>
              <a:t>洋旅游产业迈入新的发展阶段。（资料来源：中国旅游网）</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分析：</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1.江苏哪些新型旅游项目的开发对拉动酒店住宿业的快速增长起到促进作用？</a:t>
            </a:r>
            <a:endParaRPr lang="zh-CN" altLang="en-US" dirty="0" smtClean="0">
              <a:latin typeface="宋体" panose="02010600030101010101" pitchFamily="2" charset="-122"/>
              <a:cs typeface="宋体" panose="02010600030101010101" pitchFamily="2" charset="-122"/>
              <a:sym typeface="+mn-ea"/>
            </a:endParaRPr>
          </a:p>
          <a:p>
            <a:pPr indent="457200"/>
            <a:r>
              <a:rPr lang="zh-CN" altLang="en-US" dirty="0" smtClean="0">
                <a:latin typeface="宋体" panose="02010600030101010101" pitchFamily="2" charset="-122"/>
                <a:cs typeface="宋体" panose="02010600030101010101" pitchFamily="2" charset="-122"/>
                <a:sym typeface="+mn-ea"/>
              </a:rPr>
              <a:t>2.凭借秀美的自然风光和迷人的历史古迹，还可以开发哪些主题旅游项目，使其成为新的经济增长点。</a:t>
            </a:r>
            <a:endParaRPr lang="zh-CN" altLang="en-US" dirty="0" smtClean="0">
              <a:latin typeface="宋体" panose="02010600030101010101" pitchFamily="2" charset="-122"/>
              <a:cs typeface="宋体" panose="02010600030101010101" pitchFamily="2" charset="-122"/>
              <a:sym typeface="+mn-ea"/>
            </a:endParaRPr>
          </a:p>
          <a:p>
            <a:pPr indent="457200"/>
            <a:endParaRPr lang="zh-CN" altLang="en-US" dirty="0" smtClean="0">
              <a:latin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46425" y="136048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江苏省</a:t>
            </a:r>
            <a:endParaRPr lang="zh-CN" altLang="zh-CN" b="1" dirty="0" smtClean="0">
              <a:sym typeface="+mn-ea"/>
            </a:endParaRPr>
          </a:p>
        </p:txBody>
      </p:sp>
      <p:sp>
        <p:nvSpPr>
          <p:cNvPr id="100" name="文本框 99"/>
          <p:cNvSpPr txBox="1"/>
          <p:nvPr/>
        </p:nvSpPr>
        <p:spPr>
          <a:xfrm>
            <a:off x="723900" y="1663065"/>
            <a:ext cx="7545070" cy="4246245"/>
          </a:xfrm>
          <a:prstGeom prst="rect">
            <a:avLst/>
          </a:prstGeom>
          <a:noFill/>
          <a:ln w="9525">
            <a:noFill/>
          </a:ln>
        </p:spPr>
        <p:txBody>
          <a:bodyPr wrap="square">
            <a:spAutoFit/>
          </a:bodyPr>
          <a:lstStyle/>
          <a:p>
            <a:r>
              <a:rPr altLang="zh-CN" b="1" dirty="0" smtClean="0"/>
              <a:t>一、概述</a:t>
            </a:r>
            <a:endParaRPr altLang="zh-CN" b="1" dirty="0" smtClean="0"/>
          </a:p>
          <a:p>
            <a:r>
              <a:rPr altLang="zh-CN" b="1" dirty="0" smtClean="0"/>
              <a:t>        江苏，简称“苏”，辖江临海，扼淮控湖，经济繁荣，教育发达，文化昌盛。地跨长江、淮河南北，京杭大运河从中穿过，拥有吴、金陵、淮扬、中原四大多元文化，是中国古代文明的发祥地之一。二、主要旅游景点</a:t>
            </a:r>
            <a:endParaRPr altLang="zh-CN" b="1" dirty="0" smtClean="0"/>
          </a:p>
          <a:p>
            <a:r>
              <a:rPr altLang="zh-CN" b="1" dirty="0" smtClean="0"/>
              <a:t>     （一）南京市</a:t>
            </a:r>
            <a:endParaRPr altLang="zh-CN" b="1" dirty="0" smtClean="0"/>
          </a:p>
          <a:p>
            <a:r>
              <a:rPr altLang="zh-CN" b="1" dirty="0" smtClean="0"/>
              <a:t>        南京市是江苏省省会，位于长江下游南岸，濒江近海。它的北面是宽阔平坦的江淮平原，南面紧邻太湖鱼米之乡，市区内山地、丘陵、湖泊、江河，既秀丽又险要。</a:t>
            </a:r>
            <a:endParaRPr altLang="zh-CN" b="1" dirty="0" smtClean="0"/>
          </a:p>
          <a:p>
            <a:r>
              <a:rPr altLang="zh-CN" b="1" dirty="0" smtClean="0"/>
              <a:t>1.钟山风景名胜区——中山陵园风景区</a:t>
            </a:r>
            <a:endParaRPr altLang="zh-CN" b="1" dirty="0" smtClean="0"/>
          </a:p>
          <a:p>
            <a:r>
              <a:rPr altLang="zh-CN" b="1" dirty="0" smtClean="0"/>
              <a:t>2.明孝陵</a:t>
            </a:r>
            <a:endParaRPr altLang="zh-CN" b="1" dirty="0" smtClean="0"/>
          </a:p>
          <a:p>
            <a:r>
              <a:rPr altLang="zh-CN" b="1" dirty="0" smtClean="0"/>
              <a:t>3.玄武湖公园</a:t>
            </a:r>
            <a:endParaRPr altLang="zh-CN" b="1" dirty="0" smtClean="0"/>
          </a:p>
          <a:p>
            <a:r>
              <a:rPr altLang="zh-CN" b="1" dirty="0" smtClean="0"/>
              <a:t>4．莫愁湖</a:t>
            </a:r>
            <a:endParaRPr altLang="zh-CN" b="1" dirty="0" smtClean="0"/>
          </a:p>
          <a:p>
            <a:r>
              <a:rPr altLang="zh-CN" b="1" dirty="0" smtClean="0"/>
              <a:t>6.栖霞山</a:t>
            </a:r>
            <a:endParaRPr altLang="zh-CN" b="1" dirty="0" smtClean="0"/>
          </a:p>
          <a:p>
            <a:r>
              <a:rPr altLang="zh-CN" b="1" dirty="0" smtClean="0"/>
              <a:t>（二）苏州市</a:t>
            </a:r>
            <a:endParaRPr altLang="zh-CN" b="1" dirty="0" smtClean="0"/>
          </a:p>
          <a:p>
            <a:r>
              <a:rPr altLang="zh-CN" b="1" dirty="0" smtClean="0"/>
              <a:t>1.拙政园</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08960" y="1386523"/>
            <a:ext cx="17907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任务三</a:t>
            </a:r>
            <a:r>
              <a:rPr lang="en-US" altLang="zh-CN" b="1" dirty="0" smtClean="0"/>
              <a:t>    </a:t>
            </a:r>
            <a:r>
              <a:rPr lang="zh-CN" altLang="zh-CN" b="1" dirty="0" smtClean="0">
                <a:sym typeface="+mn-ea"/>
              </a:rPr>
              <a:t>江苏省</a:t>
            </a:r>
            <a:endParaRPr lang="zh-CN" altLang="zh-CN" b="1" dirty="0" smtClean="0">
              <a:sym typeface="+mn-ea"/>
            </a:endParaRPr>
          </a:p>
        </p:txBody>
      </p:sp>
      <p:sp>
        <p:nvSpPr>
          <p:cNvPr id="100" name="文本框 99"/>
          <p:cNvSpPr txBox="1"/>
          <p:nvPr/>
        </p:nvSpPr>
        <p:spPr>
          <a:xfrm>
            <a:off x="721995" y="1755140"/>
            <a:ext cx="7546975" cy="313817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2.寒山寺景区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3.留园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4.网师园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4.虎丘</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5.沧浪亭                                                  （三）昆山市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周庄是昆山市的水乡古镇，位于上海、苏州之间的江南水乡，犹如镶嵌在淀山湖畔的一颗明珠，有“中国第一水乡”之誉。周庄历史悠久，具有典型的江南水乡自然风貌，独特的人文景观，是中国水乡文化的瑰宝。2007年被国家旅游局评为首批5A级景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009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061970" y="1330325"/>
            <a:ext cx="1837690" cy="36830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lang="zh-CN" altLang="zh-CN" b="1" dirty="0" smtClean="0"/>
              <a:t>任务三</a:t>
            </a:r>
            <a:r>
              <a:rPr lang="en-US" altLang="zh-CN" b="1" dirty="0" smtClean="0"/>
              <a:t>    </a:t>
            </a:r>
            <a:r>
              <a:rPr lang="zh-CN" altLang="zh-CN" b="1" dirty="0" smtClean="0">
                <a:sym typeface="+mn-ea"/>
              </a:rPr>
              <a:t>江苏省</a:t>
            </a:r>
            <a:endParaRPr lang="zh-CN" altLang="zh-CN" b="1" dirty="0" smtClean="0">
              <a:sym typeface="+mn-ea"/>
            </a:endParaRPr>
          </a:p>
        </p:txBody>
      </p:sp>
      <p:sp>
        <p:nvSpPr>
          <p:cNvPr id="100" name="文本框 99"/>
          <p:cNvSpPr txBox="1"/>
          <p:nvPr/>
        </p:nvSpPr>
        <p:spPr>
          <a:xfrm>
            <a:off x="655320" y="1536700"/>
            <a:ext cx="7613650" cy="452310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（四）无锡市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1.太湖—鼋头渚景区</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2.央视无锡影视基地—三国景区                                                </a:t>
            </a:r>
            <a:r>
              <a:rPr lang="zh-CN" altLang="en-US" dirty="0" smtClean="0">
                <a:latin typeface="宋体" panose="02010600030101010101" pitchFamily="2" charset="-122"/>
                <a:cs typeface="宋体" panose="02010600030101010101" pitchFamily="2" charset="-122"/>
                <a:sym typeface="+mn-ea"/>
              </a:rPr>
              <a:t>（五）扬州</a:t>
            </a:r>
            <a:endParaRPr lang="zh-CN" altLang="en-US" dirty="0" smtClean="0">
              <a:latin typeface="宋体" panose="02010600030101010101" pitchFamily="2" charset="-122"/>
              <a:cs typeface="宋体" panose="02010600030101010101" pitchFamily="2" charset="-122"/>
            </a:endParaRPr>
          </a:p>
          <a:p>
            <a:pPr indent="457200" algn="l"/>
            <a:r>
              <a:rPr lang="en-US" altLang="zh-CN" dirty="0" smtClean="0">
                <a:latin typeface="宋体" panose="02010600030101010101" pitchFamily="2" charset="-122"/>
                <a:cs typeface="宋体" panose="02010600030101010101" pitchFamily="2" charset="-122"/>
              </a:rPr>
              <a:t>1.</a:t>
            </a:r>
            <a:r>
              <a:rPr lang="zh-CN" altLang="en-US" dirty="0" smtClean="0">
                <a:latin typeface="宋体" panose="02010600030101010101" pitchFamily="2" charset="-122"/>
                <a:cs typeface="宋体" panose="02010600030101010101" pitchFamily="2" charset="-122"/>
              </a:rPr>
              <a:t>个</a:t>
            </a:r>
            <a:r>
              <a:rPr lang="zh-CN" altLang="en-US" dirty="0" smtClean="0">
                <a:latin typeface="宋体" panose="02010600030101010101" pitchFamily="2" charset="-122"/>
                <a:cs typeface="宋体" panose="02010600030101010101" pitchFamily="2" charset="-122"/>
              </a:rPr>
              <a:t>园</a:t>
            </a:r>
            <a:endParaRPr lang="zh-CN" altLang="en-US" dirty="0" smtClean="0">
              <a:latin typeface="宋体" panose="02010600030101010101" pitchFamily="2" charset="-122"/>
              <a:cs typeface="宋体" panose="02010600030101010101" pitchFamily="2" charset="-122"/>
            </a:endParaRPr>
          </a:p>
          <a:p>
            <a:pPr indent="457200" algn="l"/>
            <a:r>
              <a:rPr lang="zh-CN" altLang="en-US" dirty="0" smtClean="0">
                <a:latin typeface="宋体" panose="02010600030101010101" pitchFamily="2" charset="-122"/>
                <a:cs typeface="宋体" panose="02010600030101010101" pitchFamily="2" charset="-122"/>
              </a:rPr>
              <a:t>2.瘦西湖                                                    三、特色旅游线路</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1.古典园林游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该线路主要包括：苏州园林—扬州园林。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2.水乡古镇游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该线路主要包括：周庄—甪直—同里。</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3.文物古迹游</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该线路主要包括：明孝陵—中山陵—夫子庙—寒山寺。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知识链接：中国的八大古都</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009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061970" y="1330325"/>
            <a:ext cx="1837690" cy="368300"/>
          </a:xfrm>
          <a:prstGeom prst="rect">
            <a:avLst/>
          </a:prstGeom>
          <a:noFill/>
          <a:ln w="9525">
            <a:noFill/>
          </a:ln>
          <a:effectLst>
            <a:prstShdw prst="shdw13" dist="53882" dir="13499999">
              <a:schemeClr val="bg2">
                <a:alpha val="50000"/>
              </a:schemeClr>
            </a:prstShdw>
          </a:effectLst>
        </p:spPr>
        <p:txBody>
          <a:bodyPr wrap="square" anchor="ctr">
            <a:spAutoFit/>
          </a:bodyPr>
          <a:lstStyle/>
          <a:p>
            <a:pPr algn="l" eaLnBrk="0" hangingPunct="0"/>
            <a:r>
              <a:rPr lang="zh-CN" altLang="zh-CN" b="1" dirty="0" smtClean="0"/>
              <a:t>任务三</a:t>
            </a:r>
            <a:r>
              <a:rPr lang="en-US" altLang="zh-CN" b="1" dirty="0" smtClean="0"/>
              <a:t>    </a:t>
            </a:r>
            <a:r>
              <a:rPr lang="zh-CN" altLang="zh-CN" b="1" dirty="0" smtClean="0">
                <a:sym typeface="+mn-ea"/>
              </a:rPr>
              <a:t>江苏省</a:t>
            </a:r>
            <a:endParaRPr lang="zh-CN" altLang="zh-CN" b="1" dirty="0" smtClean="0">
              <a:sym typeface="+mn-ea"/>
            </a:endParaRPr>
          </a:p>
        </p:txBody>
      </p:sp>
      <p:sp>
        <p:nvSpPr>
          <p:cNvPr id="100" name="文本框 99"/>
          <p:cNvSpPr txBox="1"/>
          <p:nvPr/>
        </p:nvSpPr>
        <p:spPr>
          <a:xfrm>
            <a:off x="655320" y="1536700"/>
            <a:ext cx="7613650" cy="175323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思考：还有那些类似周庄“成名”的例子，并谈谈如何利用文学艺术等形式为景点景区推波助澜？                                    〖任务实训〗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苏州园林之旅旅游线路设计实训表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2009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a:t>
            </a:r>
            <a:r>
              <a:rPr altLang="zh-CN" b="1" dirty="0" smtClean="0"/>
              <a:t> </a:t>
            </a:r>
            <a:r>
              <a:rPr lang="zh-CN" b="1" dirty="0" smtClean="0"/>
              <a:t>浙江</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29310" y="1543050"/>
            <a:ext cx="7609840" cy="452310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       2016年在杭州召开的G20峰会在世界经济的新起点上发出了“中国主张”，向世界展示了美丽中国的形象，不仅给我们留下了美好的回忆和对未来前景的展望，更为中国旅游发展带来了新的机遇。G20杭州峰会为我国全方位推进和深化旅游对外交流与合作带来全新机遇。中国正在从旅游大国向旅游强国迈进，让世界刮目相看。这次峰会期间众多国家政要来到中国，走进杭州，亲身体验中国旅游的精彩，感悟中国旅游的魅力，目睹    中国旅游巨大的潜力，自然都把开展旅游合作摆上重要的议事日程。</a:t>
            </a:r>
            <a:endParaRPr lang="zh-CN" altLang="en-US" dirty="0" smtClean="0"/>
          </a:p>
          <a:p>
            <a:pPr algn="ctr"/>
            <a:r>
              <a:rPr lang="zh-CN" altLang="en-US" dirty="0" smtClean="0"/>
              <a:t>G20杭州峰会是一场精彩的中国旅游营销，不仅在世界经济中刻上了“中国印记”，而且向世界展示了中国形象。让世界了解中国，让中国走向世界。可以说，中国旅游也是最大的赢家。习近平主席成为中国旅游的首席推广大使，他不仅告诉世界“像杭州这样美丽的城市，中国还有很多”，而且在讲话和致辞中如数家珍地介绍杭州的人文历史和秀山丽水，娓娓动听地讲述“中国故事”。从峰会的接待、会议、宴请、晚会，到贵宾们的游览、品茶、美食、购物体验，再到会议的会标、礼品、饰件无不融入和凝聚着杭州的地方元素和中国的文化元素，展示着中国的山水美景，充分</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a:t>
            </a:r>
            <a:r>
              <a:rPr altLang="zh-CN" b="1" dirty="0" smtClean="0"/>
              <a:t> </a:t>
            </a:r>
            <a:r>
              <a:rPr lang="zh-CN" b="1" dirty="0" smtClean="0"/>
              <a:t>浙江省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938655"/>
            <a:ext cx="7359650" cy="203009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a:t>
            </a:r>
            <a:r>
              <a:rPr lang="zh-CN" altLang="en-US" dirty="0" smtClean="0">
                <a:sym typeface="+mn-ea"/>
              </a:rPr>
              <a:t>体现了“传统文化，时尚表达”“中国文化，世界表达”，让世界关注，让世界喝彩。（资料来源：中国旅游报）</a:t>
            </a:r>
            <a:endParaRPr lang="zh-CN" altLang="en-US" dirty="0" smtClean="0"/>
          </a:p>
          <a:p>
            <a:pPr algn="l"/>
            <a:r>
              <a:rPr lang="zh-CN" altLang="en-US" dirty="0" smtClean="0">
                <a:sym typeface="+mn-ea"/>
              </a:rPr>
              <a:t>讨论：</a:t>
            </a:r>
            <a:endParaRPr lang="zh-CN" altLang="en-US" dirty="0" smtClean="0"/>
          </a:p>
          <a:p>
            <a:pPr algn="l"/>
            <a:r>
              <a:rPr lang="zh-CN" altLang="en-US" dirty="0" smtClean="0">
                <a:sym typeface="+mn-ea"/>
              </a:rPr>
              <a:t>1.G20杭州峰会从哪些方面展示了中国特色旅游文化。</a:t>
            </a:r>
            <a:endParaRPr lang="zh-CN" altLang="en-US" dirty="0" smtClean="0"/>
          </a:p>
          <a:p>
            <a:pPr algn="l"/>
            <a:r>
              <a:rPr lang="zh-CN" altLang="en-US" dirty="0" smtClean="0">
                <a:sym typeface="+mn-ea"/>
              </a:rPr>
              <a:t>2.以“西博会”为例，谈谈杭州如何利用后G20杭州峰会效应，促进旅游、经济、文化发展的？</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5000" y="1293813"/>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浙江省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97890" y="1662430"/>
            <a:ext cx="7531735" cy="452310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一、概况</a:t>
            </a:r>
            <a:endParaRPr lang="zh-CN" altLang="en-US" dirty="0" smtClean="0"/>
          </a:p>
          <a:p>
            <a:pPr algn="l"/>
            <a:r>
              <a:rPr lang="zh-CN" altLang="en-US" dirty="0" smtClean="0"/>
              <a:t>浙江省简称浙，省会杭州市。位于东海之滨，地处东南沿海、长江三角洲南翼，面积10.18万平方公里，有“七山一水二分田”之说。</a:t>
            </a:r>
            <a:endParaRPr lang="zh-CN" altLang="en-US" dirty="0" smtClean="0"/>
          </a:p>
          <a:p>
            <a:pPr algn="l"/>
            <a:r>
              <a:rPr lang="zh-CN" altLang="en-US" dirty="0" smtClean="0"/>
              <a:t>二、主要旅游景点</a:t>
            </a:r>
            <a:endParaRPr lang="zh-CN" altLang="en-US" dirty="0" smtClean="0"/>
          </a:p>
          <a:p>
            <a:pPr algn="l"/>
            <a:r>
              <a:rPr lang="zh-CN" altLang="en-US" dirty="0" smtClean="0"/>
              <a:t>1．杭州西湖</a:t>
            </a:r>
            <a:endParaRPr lang="zh-CN" altLang="en-US" dirty="0" smtClean="0"/>
          </a:p>
          <a:p>
            <a:pPr algn="l"/>
            <a:r>
              <a:rPr lang="zh-CN" altLang="en-US" dirty="0" smtClean="0"/>
              <a:t>2．灵隐寺—飞来峰灵隐景区</a:t>
            </a:r>
            <a:endParaRPr lang="zh-CN" altLang="en-US" dirty="0" smtClean="0"/>
          </a:p>
          <a:p>
            <a:pPr algn="l"/>
            <a:r>
              <a:rPr lang="zh-CN" altLang="en-US" dirty="0" smtClean="0"/>
              <a:t>3．岳庙</a:t>
            </a:r>
            <a:endParaRPr lang="zh-CN" altLang="en-US" dirty="0" smtClean="0"/>
          </a:p>
          <a:p>
            <a:pPr algn="l"/>
            <a:r>
              <a:rPr lang="zh-CN" altLang="en-US" dirty="0" smtClean="0"/>
              <a:t>4．莫干山</a:t>
            </a:r>
            <a:endParaRPr lang="zh-CN" altLang="en-US" dirty="0" smtClean="0"/>
          </a:p>
          <a:p>
            <a:pPr algn="l"/>
            <a:r>
              <a:rPr lang="zh-CN" altLang="en-US" dirty="0" smtClean="0"/>
              <a:t>5．乌镇景区</a:t>
            </a:r>
            <a:endParaRPr lang="zh-CN" altLang="en-US" dirty="0" smtClean="0"/>
          </a:p>
          <a:p>
            <a:pPr algn="l"/>
            <a:r>
              <a:rPr lang="zh-CN" altLang="en-US" dirty="0" smtClean="0"/>
              <a:t>6．普陀山风景名胜区</a:t>
            </a:r>
            <a:endParaRPr lang="zh-CN" altLang="en-US" dirty="0" smtClean="0"/>
          </a:p>
          <a:p>
            <a:pPr algn="l"/>
            <a:r>
              <a:rPr lang="zh-CN" altLang="en-US" dirty="0" smtClean="0"/>
              <a:t>7．天一阁</a:t>
            </a:r>
            <a:endParaRPr lang="zh-CN" altLang="en-US" dirty="0" smtClean="0"/>
          </a:p>
          <a:p>
            <a:pPr algn="l"/>
            <a:r>
              <a:rPr lang="zh-CN" altLang="en-US" dirty="0" smtClean="0"/>
              <a:t>8．钱塘江潮</a:t>
            </a:r>
            <a:endParaRPr lang="zh-CN" altLang="en-US" dirty="0" smtClean="0"/>
          </a:p>
          <a:p>
            <a:pPr algn="l"/>
            <a:r>
              <a:rPr lang="zh-CN" altLang="en-US" dirty="0" smtClean="0"/>
              <a:t>9．富春江</a:t>
            </a:r>
            <a:endParaRPr lang="zh-CN" altLang="en-US" dirty="0" smtClean="0"/>
          </a:p>
          <a:p>
            <a:pPr algn="l"/>
            <a:r>
              <a:rPr lang="zh-CN" altLang="en-US" dirty="0" smtClean="0"/>
              <a:t>10.千岛湖</a:t>
            </a:r>
            <a:endParaRPr lang="zh-CN" altLang="en-US" dirty="0" smtClean="0"/>
          </a:p>
          <a:p>
            <a:pPr algn="l"/>
            <a:r>
              <a:rPr lang="zh-CN" altLang="en-US" dirty="0" smtClean="0"/>
              <a:t>11．雁荡山风景名胜区</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190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四    浙江</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3969385"/>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r>
              <a:rPr lang="zh-CN" altLang="en-US" dirty="0" smtClean="0"/>
              <a:t>三、特色旅游线路</a:t>
            </a:r>
            <a:endParaRPr lang="zh-CN" altLang="en-US" dirty="0" smtClean="0"/>
          </a:p>
          <a:p>
            <a:r>
              <a:rPr lang="zh-CN" altLang="en-US" dirty="0" smtClean="0"/>
              <a:t>1.钱塘明湖游</a:t>
            </a:r>
            <a:endParaRPr lang="zh-CN" altLang="en-US" dirty="0" smtClean="0"/>
          </a:p>
          <a:p>
            <a:r>
              <a:rPr lang="zh-CN" altLang="en-US" dirty="0" smtClean="0"/>
              <a:t>    该线路主要包括：西湖—千岛湖一钱塘江。2.名山名洞游</a:t>
            </a:r>
            <a:endParaRPr lang="zh-CN" altLang="en-US" dirty="0" smtClean="0"/>
          </a:p>
          <a:p>
            <a:r>
              <a:rPr lang="zh-CN" altLang="en-US" dirty="0" smtClean="0"/>
              <a:t>    该线路主要包括：雁荡山—普陀山—天目山—天台山—双龙洞—瑶琳洞。3.古镇水乡游</a:t>
            </a:r>
            <a:endParaRPr lang="zh-CN" altLang="en-US" dirty="0" smtClean="0"/>
          </a:p>
          <a:p>
            <a:r>
              <a:rPr lang="zh-CN" altLang="en-US" dirty="0" smtClean="0"/>
              <a:t>    该线路主要包括：乌镇—西塘—绍兴。知识链接：</a:t>
            </a:r>
            <a:endParaRPr lang="zh-CN" altLang="en-US" dirty="0" smtClean="0"/>
          </a:p>
          <a:p>
            <a:r>
              <a:rPr lang="zh-CN" altLang="en-US" dirty="0" smtClean="0"/>
              <a:t>绍兴黄酒</a:t>
            </a:r>
            <a:endParaRPr lang="zh-CN" altLang="en-US" dirty="0" smtClean="0"/>
          </a:p>
          <a:p>
            <a:r>
              <a:rPr lang="zh-CN" altLang="en-US" dirty="0" smtClean="0"/>
              <a:t>〖同步职场〗　　</a:t>
            </a:r>
            <a:endParaRPr lang="zh-CN" altLang="en-US" dirty="0" smtClean="0"/>
          </a:p>
          <a:p>
            <a:r>
              <a:rPr lang="zh-CN" altLang="en-US" dirty="0" smtClean="0"/>
              <a:t>思考：从8小时的话剧如梦之梦、备受关注的乌镇国际戏剧节，再到一年一度的世界互联网大会，乌镇一次次吸引了世界的目光。从乌镇的发展规划和成果来看，有哪些值得借鉴的精华部分？</a:t>
            </a:r>
            <a:endParaRPr lang="zh-CN" altLang="en-US" dirty="0" smtClean="0"/>
          </a:p>
          <a:p>
            <a:r>
              <a:rPr lang="zh-CN" altLang="en-US" dirty="0" smtClean="0"/>
              <a:t>〖任务实训〗</a:t>
            </a:r>
            <a:endParaRPr lang="zh-CN" altLang="en-US" dirty="0" smtClean="0"/>
          </a:p>
          <a:p>
            <a:r>
              <a:rPr lang="zh-CN" altLang="en-US" dirty="0" smtClean="0"/>
              <a:t> 浙江古镇之旅旅游线路设计实训表</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28257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t>本区旅游资源概述</a:t>
            </a:r>
            <a:endParaRPr lang="zh-CN" altLang="zh-CN" b="1" dirty="0" smtClean="0"/>
          </a:p>
        </p:txBody>
      </p:sp>
      <p:sp>
        <p:nvSpPr>
          <p:cNvPr id="100" name="文本框 99"/>
          <p:cNvSpPr txBox="1"/>
          <p:nvPr/>
        </p:nvSpPr>
        <p:spPr>
          <a:xfrm>
            <a:off x="997585" y="1938020"/>
            <a:ext cx="7454900" cy="424624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en-US" altLang="zh-CN" b="1" dirty="0" smtClean="0"/>
          </a:p>
          <a:p>
            <a:pPr algn="ctr"/>
            <a:r>
              <a:rPr lang="en-US" altLang="zh-CN" b="1" dirty="0" smtClean="0"/>
              <a:t>能不忆江南？</a:t>
            </a:r>
            <a:endParaRPr lang="en-US" altLang="zh-CN" b="1" dirty="0" smtClean="0"/>
          </a:p>
          <a:p>
            <a:pPr algn="l"/>
            <a:r>
              <a:rPr lang="en-US" altLang="zh-CN" b="1" dirty="0" smtClean="0"/>
              <a:t>        六大古镇是江南水乡古镇的代表，既有共同点又各具特色。江南汉族水乡文化风貌最具代表性特征的地区，都以其深邃的历史文化底蕴、清丽婉约的水乡古镇风貌、古朴的吴侬软语民俗风情，独树一帜，驰名中外。</a:t>
            </a:r>
            <a:endParaRPr lang="en-US" altLang="zh-CN" b="1" dirty="0" smtClean="0"/>
          </a:p>
          <a:p>
            <a:pPr algn="l"/>
            <a:r>
              <a:rPr lang="en-US" altLang="zh-CN" b="1" dirty="0" smtClean="0"/>
              <a:t>        “小桥、流水、人家”的规划格局和建筑艺术在世界上独树一帜，形成了人与自然和谐的居住环境。江南六大水乡古镇是我国江南水乡风貌最具代表性特征的地区，都以其深邃的历史文化底蕴、清丽婉约的水乡古镇风貌、古朴的吴侬软语民俗风情，在世界上独树一帜，驰名中外。</a:t>
            </a:r>
            <a:endParaRPr lang="en-US" altLang="zh-CN" b="1" dirty="0" smtClean="0"/>
          </a:p>
          <a:p>
            <a:pPr algn="l"/>
            <a:r>
              <a:rPr lang="en-US" altLang="zh-CN" b="1" dirty="0" smtClean="0"/>
              <a:t>1998年，在联合国遗产中心亚太区主任明嘉扬女士的建议下，江苏的周庄、同里、甪直和浙江的乌镇、南浔、西塘，经过酝酿最终以江南水乡古镇的名义联合申报了世界文化遗产。（资料来源：中国旅游网）</a:t>
            </a:r>
            <a:endParaRPr lang="en-US" altLang="zh-CN" b="1" dirty="0" smtClean="0"/>
          </a:p>
          <a:p>
            <a:pPr algn="l"/>
            <a:r>
              <a:rPr lang="en-US" altLang="zh-CN" b="1" dirty="0" smtClean="0"/>
              <a:t>思考：1.请分析江南六大古镇各自的特色；</a:t>
            </a:r>
            <a:endParaRPr lang="en-US" altLang="zh-CN" b="1" dirty="0" smtClean="0"/>
          </a:p>
          <a:p>
            <a:pPr algn="l"/>
            <a:r>
              <a:rPr lang="en-US" altLang="zh-CN" b="1" dirty="0" smtClean="0"/>
              <a:t>            2.思考怎样通过古镇带动江南地区的全域旅游。</a:t>
            </a:r>
            <a:endParaRPr lang="en-US" altLang="zh-CN" b="1" dirty="0" smtClean="0"/>
          </a:p>
        </p:txBody>
      </p:sp>
      <p:sp>
        <p:nvSpPr>
          <p:cNvPr id="2" name="矩形 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a:t>
            </a:r>
            <a:r>
              <a:rPr altLang="zh-CN" b="1" dirty="0" smtClean="0"/>
              <a:t>   </a:t>
            </a:r>
            <a:r>
              <a:rPr lang="zh-CN" b="1" dirty="0" smtClean="0"/>
              <a:t>安徽</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29310" y="1543050"/>
            <a:ext cx="7609840" cy="396938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      近年来，随着乡村旅游不断升温，各地旅游小镇项目接连上马，极大地丰富了旅游市场供给。 旅游小镇毫无疑问应当以旅游为主导，依托地方资源优势，推动旅游与相关产业融合发展，培育休闲度假、文化创意、非遗展示、民宿客栈、健康养生、娱乐购物、艺术表演等旅游新产品新业态，形成规模效应和旅游产业链条，从而实现稳定可观的游客接待量</a:t>
            </a:r>
            <a:endParaRPr lang="zh-CN" altLang="en-US" dirty="0" smtClean="0"/>
          </a:p>
          <a:p>
            <a:pPr algn="ctr"/>
            <a:r>
              <a:rPr lang="zh-CN" altLang="en-US" dirty="0" smtClean="0"/>
              <a:t>安徽省旅游小镇就是在现有的人口集聚地或村镇基础上，以打造特色旅游业态为主导，以休闲旅游为核心产业，融合文化、旅游、生态、社区等功能的创新创业发展平台，具有徽风皖韵特色的休闲旅游目的地。随着大众旅游时代的来临，旅游业已经成为当前社会投资的热点领域。去年7月，安徽公布了以休闲度假产品为主的十大旅游产业投资热点，旅游主题小镇和特色旅游城镇建设就是其中之一。在经济新常态下，在一些小空间平台上进行小规模的集约化开发，正在成为目前一种潮流。旅游小镇创新了旅游资源供给方式，提供了新产品和新模式，也必将创造全新的效益增长点。 </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5950" y="1312863"/>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    </a:t>
            </a:r>
            <a:r>
              <a:rPr altLang="zh-CN" b="1" dirty="0" smtClean="0"/>
              <a:t> </a:t>
            </a:r>
            <a:r>
              <a:rPr lang="zh-CN" b="1" dirty="0" smtClean="0"/>
              <a:t>安徽</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682115"/>
            <a:ext cx="7359650" cy="369252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宿州市灵璧县虞姬旅游小镇、蚌埠市五河县沱湖旅游小镇、滁州市凤阳县小岗旅游小镇、六安市金寨县梅山旅游小镇……旅游小镇已成为安徽省旅游发展的新亮点。近日，安徽省首个“VR（虚拟现实）小镇”项目将在肥东县启动。包含VR旅游、VR影视、VR游戏、VR运动等多个主题社区的小镇建成后，游客将能亲身体验虚拟现实技术带来的视觉冲击和科技震撼。该项目将围绕VR技术研发、消费体验、内容制作、产权交易、投融资等为核心构建VR全产业链，集投资、创业、研学、居住、休闲、体验、旅游于一体，打造一套具有安徽特色、国内领先、国际一流的小镇生态体系。 ”（资料来源：安徽旅游）</a:t>
            </a:r>
            <a:endParaRPr lang="zh-CN" altLang="en-US" dirty="0" smtClean="0">
              <a:sym typeface="+mn-ea"/>
            </a:endParaRPr>
          </a:p>
          <a:p>
            <a:pPr algn="l"/>
            <a:r>
              <a:rPr lang="zh-CN" altLang="en-US" dirty="0" smtClean="0">
                <a:sym typeface="+mn-ea"/>
              </a:rPr>
              <a:t>思考：有专家说旅游小镇在规划之初，首先应该思考如何做减法，一定要删减掉旁枝侧叶的要素，保留具有特色的核心竞争力，不能堆砌过多的功能。你怎样理解这句话？</a:t>
            </a:r>
            <a:endParaRPr lang="zh-CN" altLang="en-US"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5000" y="1293813"/>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      安徽</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97890" y="1662430"/>
            <a:ext cx="7531735" cy="479996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一、概况</a:t>
            </a:r>
            <a:endParaRPr lang="zh-CN" altLang="en-US" dirty="0" smtClean="0"/>
          </a:p>
          <a:p>
            <a:pPr algn="l"/>
            <a:r>
              <a:rPr lang="zh-CN" altLang="en-US" dirty="0" smtClean="0"/>
              <a:t>安徽省，简称“皖”，因境内有皖山而得名，省会合肥市。</a:t>
            </a:r>
            <a:endParaRPr lang="zh-CN" altLang="en-US" dirty="0" smtClean="0"/>
          </a:p>
          <a:p>
            <a:pPr algn="l"/>
            <a:r>
              <a:rPr lang="zh-CN" altLang="en-US" dirty="0" smtClean="0"/>
              <a:t>二、主要旅游景点</a:t>
            </a:r>
            <a:endParaRPr lang="zh-CN" altLang="en-US" dirty="0" smtClean="0"/>
          </a:p>
          <a:p>
            <a:pPr algn="l"/>
            <a:r>
              <a:rPr lang="zh-CN" altLang="en-US" dirty="0" smtClean="0"/>
              <a:t>(一)黄山风景区</a:t>
            </a:r>
            <a:endParaRPr lang="zh-CN" altLang="en-US" dirty="0" smtClean="0"/>
          </a:p>
          <a:p>
            <a:pPr algn="l"/>
            <a:r>
              <a:rPr lang="zh-CN" altLang="en-US" dirty="0" smtClean="0"/>
              <a:t>(二)九华山风景区</a:t>
            </a:r>
            <a:endParaRPr lang="zh-CN" altLang="en-US" dirty="0" smtClean="0"/>
          </a:p>
          <a:p>
            <a:pPr algn="l"/>
            <a:r>
              <a:rPr lang="zh-CN" altLang="en-US" dirty="0" smtClean="0"/>
              <a:t>(三)齐云山</a:t>
            </a:r>
            <a:endParaRPr lang="zh-CN" altLang="en-US" dirty="0" smtClean="0"/>
          </a:p>
          <a:p>
            <a:pPr algn="l"/>
            <a:r>
              <a:rPr lang="zh-CN" altLang="en-US" dirty="0" smtClean="0"/>
              <a:t>(四)天柱山</a:t>
            </a:r>
            <a:endParaRPr lang="zh-CN" altLang="en-US" dirty="0" smtClean="0"/>
          </a:p>
          <a:p>
            <a:pPr algn="l"/>
            <a:r>
              <a:rPr lang="zh-CN" altLang="en-US" dirty="0" smtClean="0"/>
              <a:t>(五)琅琊山——醉翁亭</a:t>
            </a:r>
            <a:endParaRPr lang="zh-CN" altLang="en-US" dirty="0" smtClean="0"/>
          </a:p>
          <a:p>
            <a:pPr algn="l"/>
            <a:r>
              <a:rPr lang="zh-CN" altLang="en-US" dirty="0" smtClean="0"/>
              <a:t>(六)西递村</a:t>
            </a:r>
            <a:endParaRPr lang="zh-CN" altLang="en-US" dirty="0" smtClean="0"/>
          </a:p>
          <a:p>
            <a:pPr algn="l"/>
            <a:r>
              <a:rPr lang="zh-CN" altLang="en-US" dirty="0" smtClean="0"/>
              <a:t>(七)蓬莱仙洞</a:t>
            </a:r>
            <a:endParaRPr lang="zh-CN" altLang="en-US" dirty="0" smtClean="0"/>
          </a:p>
          <a:p>
            <a:pPr algn="l"/>
            <a:r>
              <a:rPr lang="zh-CN" altLang="en-US" dirty="0" smtClean="0"/>
              <a:t>三、特色旅游线路</a:t>
            </a:r>
            <a:endParaRPr lang="zh-CN" altLang="en-US" dirty="0" smtClean="0"/>
          </a:p>
          <a:p>
            <a:pPr algn="l"/>
            <a:r>
              <a:rPr lang="zh-CN" altLang="en-US" dirty="0" smtClean="0"/>
              <a:t>1.文化山水皖南游</a:t>
            </a:r>
            <a:endParaRPr lang="zh-CN" altLang="en-US" dirty="0" smtClean="0"/>
          </a:p>
          <a:p>
            <a:pPr algn="l"/>
            <a:r>
              <a:rPr lang="zh-CN" altLang="en-US" dirty="0" smtClean="0"/>
              <a:t>    该线路主要包括：黄山—九华山一天柱山—齐云山—琅琊山。</a:t>
            </a:r>
            <a:endParaRPr lang="zh-CN" altLang="en-US" dirty="0" smtClean="0"/>
          </a:p>
          <a:p>
            <a:pPr algn="l"/>
            <a:r>
              <a:rPr lang="zh-CN" altLang="en-US" dirty="0" smtClean="0"/>
              <a:t>2.徽派建筑风情游</a:t>
            </a:r>
            <a:endParaRPr lang="zh-CN" altLang="en-US" dirty="0" smtClean="0"/>
          </a:p>
          <a:p>
            <a:pPr algn="l"/>
            <a:r>
              <a:rPr lang="zh-CN" altLang="en-US" dirty="0" smtClean="0"/>
              <a:t>    该线路主要包括：西递—宏村—屯溪老街。</a:t>
            </a:r>
            <a:endParaRPr lang="zh-CN" altLang="en-US" dirty="0" smtClean="0"/>
          </a:p>
          <a:p>
            <a:pPr algn="l"/>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0870" y="1354773"/>
            <a:ext cx="2133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五   安徽</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02970" y="1636395"/>
            <a:ext cx="7536180" cy="3138170"/>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pPr algn="l"/>
            <a:r>
              <a:rPr lang="zh-CN" altLang="en-US" dirty="0" smtClean="0">
                <a:sym typeface="+mn-ea"/>
              </a:rPr>
              <a:t>3.访古文化游</a:t>
            </a:r>
            <a:endParaRPr lang="zh-CN" altLang="en-US" dirty="0" smtClean="0"/>
          </a:p>
          <a:p>
            <a:pPr algn="l"/>
            <a:r>
              <a:rPr lang="zh-CN" altLang="en-US" dirty="0" smtClean="0">
                <a:sym typeface="+mn-ea"/>
              </a:rPr>
              <a:t>    该线路主要包括：龙兴寺—包公故里—曹操宗族墓地。知识链接：</a:t>
            </a:r>
            <a:endParaRPr lang="zh-CN" altLang="en-US" dirty="0" smtClean="0"/>
          </a:p>
          <a:p>
            <a:pPr algn="l"/>
            <a:r>
              <a:rPr lang="zh-CN" altLang="en-US" dirty="0" smtClean="0">
                <a:sym typeface="+mn-ea"/>
              </a:rPr>
              <a:t>宏村</a:t>
            </a:r>
            <a:endParaRPr lang="zh-CN" altLang="en-US" dirty="0" smtClean="0"/>
          </a:p>
          <a:p>
            <a:pPr algn="l"/>
            <a:r>
              <a:rPr lang="zh-CN" altLang="en-US" dirty="0" smtClean="0">
                <a:sym typeface="+mn-ea"/>
              </a:rPr>
              <a:t>〖同步职场〗</a:t>
            </a:r>
            <a:endParaRPr lang="zh-CN" altLang="en-US" dirty="0" smtClean="0"/>
          </a:p>
          <a:p>
            <a:pPr algn="l"/>
            <a:r>
              <a:rPr lang="zh-CN" altLang="en-US" dirty="0" smtClean="0">
                <a:sym typeface="+mn-ea"/>
              </a:rPr>
              <a:t>思考：</a:t>
            </a:r>
            <a:endParaRPr lang="zh-CN" altLang="en-US" dirty="0" smtClean="0"/>
          </a:p>
          <a:p>
            <a:pPr algn="l"/>
            <a:r>
              <a:rPr lang="zh-CN" altLang="en-US" dirty="0" smtClean="0">
                <a:sym typeface="+mn-ea"/>
              </a:rPr>
              <a:t>1.黄山旅游要从山上走到山下，该如何科学地规划才能引领转变历程和发展趋势。</a:t>
            </a:r>
            <a:endParaRPr lang="zh-CN" altLang="en-US" dirty="0" smtClean="0"/>
          </a:p>
          <a:p>
            <a:pPr algn="l"/>
            <a:r>
              <a:rPr lang="zh-CN" altLang="en-US" dirty="0" smtClean="0">
                <a:sym typeface="+mn-ea"/>
              </a:rPr>
              <a:t>2.谈谈如何理解“黄山文化不代表徽州”这句话。</a:t>
            </a:r>
            <a:endParaRPr lang="zh-CN" altLang="en-US" dirty="0" smtClean="0"/>
          </a:p>
          <a:p>
            <a:pPr algn="l"/>
            <a:r>
              <a:rPr lang="zh-CN" altLang="en-US" dirty="0" smtClean="0">
                <a:sym typeface="+mn-ea"/>
              </a:rPr>
              <a:t>〖任务实训〗</a:t>
            </a:r>
            <a:endParaRPr lang="zh-CN" altLang="en-US" dirty="0" smtClean="0"/>
          </a:p>
          <a:p>
            <a:pPr algn="l"/>
            <a:r>
              <a:rPr lang="zh-CN" altLang="en-US" dirty="0" smtClean="0">
                <a:sym typeface="+mn-ea"/>
              </a:rPr>
              <a:t> 特色旅游小镇之旅旅游线路设计实训表</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281748"/>
            <a:ext cx="17335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a:t>
            </a:r>
            <a:r>
              <a:rPr altLang="zh-CN" b="1" dirty="0" smtClean="0"/>
              <a:t>   </a:t>
            </a:r>
            <a:r>
              <a:rPr lang="zh-CN" b="1" dirty="0" smtClean="0"/>
              <a:t>江西</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29310" y="1543050"/>
            <a:ext cx="7609840" cy="452310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ctr"/>
            <a:r>
              <a:rPr lang="zh-CN" altLang="en-US" dirty="0" smtClean="0"/>
              <a:t>      李世宏：在江西省旅游产业发展大会上的讲话</a:t>
            </a:r>
            <a:endParaRPr lang="zh-CN" altLang="en-US" dirty="0" smtClean="0"/>
          </a:p>
          <a:p>
            <a:pPr algn="l"/>
            <a:r>
              <a:rPr lang="zh-CN" altLang="en-US" dirty="0" smtClean="0"/>
              <a:t>        江西承东启西、连接南北，是长三角、闽三角、珠三角的战略腹地，是国家长江经济带战略、长江中游城市群战略的重要节点。江西是中国瓷文化的重要发祥地、传承地，景德镇瓷器举世闻名；江西是山地旅游资源的集聚地，庐山的“悠”、三清山的“秀”、龙虎山的“绝”被世人称赞；江西是乡村旅游的田园胜地，有令人向往的美丽乡村婺源；江西是红色旅游的向往地，有代表革命精神的井冈山、南昌。江西还是全国首批生态文明先行示范区，绿水青山就是金山银山。习近平总书记在视察江西时称赞“江西是个好地方，生态优美，名胜甚多。”历史上的文人墨客对这些美景也留下了许多脍炙人口的诗句。总的讲，江西发展旅游业的区位优势、资源优势十分明显。</a:t>
            </a:r>
            <a:endParaRPr lang="zh-CN" altLang="en-US" dirty="0" smtClean="0"/>
          </a:p>
          <a:p>
            <a:pPr algn="l"/>
            <a:r>
              <a:rPr lang="zh-CN" altLang="en-US" dirty="0" smtClean="0"/>
              <a:t>        近年来特别是进入“十三五”以来，在省委、省政府的强力推进下，在建设旅游强省战略的指引下，江西省旅游业呈现出强劲的发展势头，在旅游产业综合实力提升、旅游体制机制创新、旅游产品体系建设、旅游厕所革命、旅游业融合发展、旅游投资、旅游扶贫等诸多方面都取得了明显 </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5950" y="1312863"/>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    </a:t>
            </a:r>
            <a:r>
              <a:rPr altLang="zh-CN" b="1" dirty="0" smtClean="0"/>
              <a:t> </a:t>
            </a:r>
            <a:r>
              <a:rPr lang="zh-CN" b="1" dirty="0" smtClean="0"/>
              <a:t>江西</a:t>
            </a:r>
            <a:r>
              <a:rPr lang="zh-CN" b="1" dirty="0" smtClean="0"/>
              <a:t>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682115"/>
            <a:ext cx="7359650" cy="396938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成效，形成了许多亮点，为打造美丽中国“江西样板”做出了重要贡献，为全国提供了多个可复制可推广的新鲜经验。江西省通过“申办制”举办旅游产业发展大会，对举办地旅游业发展起到了极大的促进提升作用，这种“以会促业”“以点带面”的做法很值得称赞。江西省在全国率先建立了各级旅游发展委员会，近期又在部分重点旅游目的地设立了旅游警察、旅游工商分局、旅游巡回法庭，初步构建了现代旅游治理体系，这是打基础、立长远的务实之举。江西省上下同欲，对旅游业发展充满激情与干劲。据我了解，萍乡市建立了旅发委兼职委员会制度，进一步提升发展旅游业的统筹力度；鹰潭市举全市之力同时推进国家旅游业改革创新先行区和全域旅游示范区创建工作，推出了主题乐园、实景演出等一批新的旅游产品；吉安市紧抓苏区振兴机遇多措并举打造“红色摇篮、绿色家园”旅游品牌；2016年，抚州大觉山、上饶龟峰成功创建国家5A级旅游景区；滕王阁景区推出了《滕王宴乐》实景演出，</a:t>
            </a:r>
            <a:endParaRPr lang="zh-CN" altLang="en-US"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55950" y="1312863"/>
            <a:ext cx="18478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    </a:t>
            </a:r>
            <a:r>
              <a:rPr altLang="zh-CN" b="1" dirty="0" smtClean="0"/>
              <a:t> </a:t>
            </a:r>
            <a:r>
              <a:rPr lang="zh-CN" b="1" dirty="0" smtClean="0"/>
              <a:t>江西省</a:t>
            </a:r>
            <a:endParaRPr 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1079500" y="1682115"/>
            <a:ext cx="7359650" cy="1753235"/>
          </a:xfrm>
          <a:prstGeom prst="rect">
            <a:avLst/>
          </a:prstGeom>
          <a:noFill/>
          <a:ln w="9525">
            <a:noFill/>
          </a:ln>
        </p:spPr>
        <p:txBody>
          <a:bodyPr wrap="square">
            <a:spAutoFit/>
          </a:bodyPr>
          <a:p>
            <a:r>
              <a:rPr lang="en-US" altLang="zh-CN" b="1" dirty="0" smtClean="0"/>
              <a:t>[</a:t>
            </a:r>
            <a:r>
              <a:rPr lang="zh-CN" altLang="zh-CN" b="1" dirty="0" smtClean="0"/>
              <a:t>任务引入</a:t>
            </a:r>
            <a:r>
              <a:rPr lang="en-US" altLang="zh-CN" b="1" dirty="0" smtClean="0"/>
              <a:t>]</a:t>
            </a:r>
            <a:endParaRPr lang="en-US" altLang="zh-CN" b="1" dirty="0" smtClean="0"/>
          </a:p>
          <a:p>
            <a:pPr algn="l"/>
            <a:r>
              <a:rPr lang="zh-CN" altLang="en-US" dirty="0" smtClean="0">
                <a:sym typeface="+mn-ea"/>
              </a:rPr>
              <a:t>        全面提升景区质量。这些成果来之不易，为江西省旅游业下一步发展打下了扎实基础，创造了良好条件。国家旅游局将一如既往全力支持江西旅游业创新发展、科学发展、全面发展、率先发展。我们对江西旅游业乘势而上、实现新一轮发展充满信心、充满期待！</a:t>
            </a:r>
            <a:endParaRPr lang="zh-CN" altLang="en-US" dirty="0" smtClean="0">
              <a:sym typeface="+mn-ea"/>
            </a:endParaRPr>
          </a:p>
          <a:p>
            <a:pPr algn="l"/>
            <a:r>
              <a:rPr lang="zh-CN" altLang="en-US" dirty="0" smtClean="0">
                <a:sym typeface="+mn-ea"/>
              </a:rPr>
              <a:t>思考：如何以全域旅游理念做好江西旅游资源开发。</a:t>
            </a:r>
            <a:endParaRPr lang="zh-CN" altLang="en-US"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75000" y="1293813"/>
            <a:ext cx="23050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      江西</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897890" y="1662430"/>
            <a:ext cx="7531735" cy="4799965"/>
          </a:xfrm>
          <a:prstGeom prst="rect">
            <a:avLst/>
          </a:prstGeom>
          <a:noFill/>
          <a:ln w="9525">
            <a:noFill/>
          </a:ln>
        </p:spPr>
        <p:txBody>
          <a:bodyPr wrap="square">
            <a:spAutoFit/>
          </a:bodyPr>
          <a:p>
            <a:r>
              <a:rPr lang="en-US" altLang="zh-CN" b="1" dirty="0" smtClean="0"/>
              <a:t>[</a:t>
            </a:r>
            <a:r>
              <a:rPr lang="zh-CN" altLang="zh-CN" b="1" dirty="0" smtClean="0"/>
              <a:t>任务学习</a:t>
            </a:r>
            <a:r>
              <a:rPr lang="en-US" altLang="zh-CN" b="1" dirty="0" smtClean="0"/>
              <a:t>]</a:t>
            </a:r>
            <a:endParaRPr lang="en-US" altLang="zh-CN" b="1" dirty="0" smtClean="0"/>
          </a:p>
          <a:p>
            <a:pPr algn="l"/>
            <a:r>
              <a:rPr lang="zh-CN" altLang="en-US" dirty="0" smtClean="0"/>
              <a:t> 一、概　述</a:t>
            </a:r>
            <a:endParaRPr lang="zh-CN" altLang="en-US" dirty="0" smtClean="0"/>
          </a:p>
          <a:p>
            <a:pPr algn="l"/>
            <a:r>
              <a:rPr lang="zh-CN" altLang="en-US" dirty="0" smtClean="0"/>
              <a:t>江西省位于长江中下游，省会南昌市，别称赣鄱大地，是江南“鱼米之乡”。</a:t>
            </a:r>
            <a:endParaRPr lang="zh-CN" altLang="en-US" dirty="0" smtClean="0"/>
          </a:p>
          <a:p>
            <a:pPr algn="l"/>
            <a:r>
              <a:rPr lang="zh-CN" altLang="en-US" dirty="0" smtClean="0"/>
              <a:t>二、主要旅游景点                                                                                               </a:t>
            </a:r>
            <a:r>
              <a:rPr lang="zh-CN" altLang="en-US" dirty="0" smtClean="0">
                <a:sym typeface="+mn-ea"/>
              </a:rPr>
              <a:t>(一</a:t>
            </a:r>
            <a:r>
              <a:rPr lang="zh-CN" altLang="en-US" dirty="0" smtClean="0">
                <a:sym typeface="+mn-ea"/>
              </a:rPr>
              <a:t>)</a:t>
            </a:r>
            <a:r>
              <a:rPr lang="zh-CN" altLang="en-US" dirty="0" smtClean="0"/>
              <a:t>庐山风景旅游区</a:t>
            </a:r>
            <a:endParaRPr lang="zh-CN" altLang="en-US" dirty="0" smtClean="0"/>
          </a:p>
          <a:p>
            <a:pPr algn="l"/>
            <a:r>
              <a:rPr lang="zh-CN" altLang="en-US" dirty="0" smtClean="0"/>
              <a:t>(二)滕王阁</a:t>
            </a:r>
            <a:endParaRPr lang="zh-CN" altLang="en-US" dirty="0" smtClean="0"/>
          </a:p>
          <a:p>
            <a:pPr algn="l"/>
            <a:r>
              <a:rPr lang="zh-CN" altLang="en-US" dirty="0" smtClean="0"/>
              <a:t>著名的江南三大名楼之一。</a:t>
            </a:r>
            <a:endParaRPr lang="zh-CN" altLang="en-US" dirty="0" smtClean="0"/>
          </a:p>
          <a:p>
            <a:pPr algn="l"/>
            <a:r>
              <a:rPr lang="zh-CN" altLang="en-US" dirty="0" smtClean="0"/>
              <a:t>(三)三清山</a:t>
            </a:r>
            <a:endParaRPr lang="zh-CN" altLang="en-US" dirty="0" smtClean="0"/>
          </a:p>
          <a:p>
            <a:pPr algn="l"/>
            <a:r>
              <a:rPr lang="zh-CN" altLang="en-US" dirty="0" smtClean="0"/>
              <a:t>三清山，又名少华山，方圆220平方公里，因玉京、玉虚、玉华3主峰似道教鼻祖玉清、上清、太清列坐其巅而得名。</a:t>
            </a:r>
            <a:endParaRPr lang="zh-CN" altLang="en-US" dirty="0" smtClean="0"/>
          </a:p>
          <a:p>
            <a:pPr algn="l"/>
            <a:r>
              <a:rPr lang="zh-CN" altLang="en-US" dirty="0" smtClean="0"/>
              <a:t>(四)鄱阳湖</a:t>
            </a:r>
            <a:endParaRPr lang="zh-CN" altLang="en-US" dirty="0" smtClean="0"/>
          </a:p>
          <a:p>
            <a:pPr algn="l"/>
            <a:r>
              <a:rPr lang="zh-CN" altLang="en-US" dirty="0" smtClean="0"/>
              <a:t>鄱阳湖位于九江至湖口的江湖相接处，是我国第一大淡水湖。</a:t>
            </a:r>
            <a:endParaRPr lang="zh-CN" altLang="en-US" dirty="0" smtClean="0"/>
          </a:p>
          <a:p>
            <a:pPr algn="l"/>
            <a:r>
              <a:rPr lang="zh-CN" altLang="en-US" dirty="0" smtClean="0"/>
              <a:t>(五)井冈山风景旅游区</a:t>
            </a:r>
            <a:endParaRPr lang="zh-CN" altLang="en-US" dirty="0" smtClean="0"/>
          </a:p>
          <a:p>
            <a:pPr algn="l"/>
            <a:r>
              <a:rPr lang="zh-CN" altLang="en-US" dirty="0" smtClean="0"/>
              <a:t>井冈山地处湘江赣边境的罗霄山脉中段，是中国工农革命的发祥地。</a:t>
            </a:r>
            <a:endParaRPr lang="zh-CN" altLang="en-US" dirty="0" smtClean="0"/>
          </a:p>
          <a:p>
            <a:pPr algn="l"/>
            <a:r>
              <a:rPr lang="zh-CN" altLang="en-US" dirty="0" smtClean="0"/>
              <a:t>(六)婺源</a:t>
            </a:r>
            <a:endParaRPr lang="zh-CN" altLang="en-US" dirty="0" smtClean="0"/>
          </a:p>
          <a:p>
            <a:pPr algn="l"/>
            <a:r>
              <a:rPr lang="zh-CN" altLang="en-US" dirty="0" smtClean="0"/>
              <a:t>。</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12770" y="1261428"/>
            <a:ext cx="2133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   江西</a:t>
            </a:r>
            <a:r>
              <a:rPr lang="zh-CN" b="1" dirty="0" smtClean="0"/>
              <a:t>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30910" y="1475105"/>
            <a:ext cx="7508240" cy="5077460"/>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pPr algn="l"/>
            <a:r>
              <a:rPr lang="zh-CN" altLang="en-US" dirty="0" smtClean="0">
                <a:sym typeface="+mn-ea"/>
              </a:rPr>
              <a:t>婺源位于江西省东北部，与皖、浙两省交界，被誉为“中国最美的乡村”，(七)牡丹亭</a:t>
            </a:r>
            <a:endParaRPr lang="zh-CN" altLang="en-US" dirty="0" smtClean="0"/>
          </a:p>
          <a:p>
            <a:pPr algn="l"/>
            <a:r>
              <a:rPr lang="zh-CN" altLang="en-US" dirty="0" smtClean="0">
                <a:sym typeface="+mn-ea"/>
              </a:rPr>
              <a:t>牡丹亭坐落在南安府衙内，古时为“府衙花园十景”之最，园内古木参天，淙淙流水，建筑格局高雅，是古代江南著名园林之一。</a:t>
            </a:r>
            <a:endParaRPr lang="zh-CN" altLang="en-US" dirty="0" smtClean="0">
              <a:sym typeface="+mn-ea"/>
            </a:endParaRPr>
          </a:p>
          <a:p>
            <a:pPr algn="l"/>
            <a:r>
              <a:rPr lang="zh-CN" altLang="en-US" dirty="0" smtClean="0">
                <a:sym typeface="+mn-ea"/>
              </a:rPr>
              <a:t>(八)景德镇</a:t>
            </a:r>
            <a:endParaRPr lang="zh-CN" altLang="en-US" dirty="0" smtClean="0"/>
          </a:p>
          <a:p>
            <a:pPr algn="l"/>
            <a:r>
              <a:rPr lang="zh-CN" altLang="en-US" dirty="0" smtClean="0">
                <a:sym typeface="+mn-ea"/>
              </a:rPr>
              <a:t>景德镇坐落在江西省东北部，黄山、怀玉山余脉与鄱阳湖平原过渡地带，是中外著名的瓷都。</a:t>
            </a:r>
            <a:endParaRPr lang="zh-CN" altLang="en-US" dirty="0" smtClean="0">
              <a:sym typeface="+mn-ea"/>
            </a:endParaRPr>
          </a:p>
          <a:p>
            <a:pPr algn="l"/>
            <a:r>
              <a:rPr lang="zh-CN" altLang="en-US" dirty="0" smtClean="0">
                <a:sym typeface="+mn-ea"/>
              </a:rPr>
              <a:t>(九)龙虎山</a:t>
            </a:r>
            <a:endParaRPr lang="zh-CN" altLang="en-US" dirty="0" smtClean="0"/>
          </a:p>
          <a:p>
            <a:pPr algn="l"/>
            <a:r>
              <a:rPr lang="zh-CN" altLang="en-US" dirty="0" smtClean="0">
                <a:sym typeface="+mn-ea"/>
              </a:rPr>
              <a:t>龙虎山位于江西省鹰潭市区南郊二十公里处,是中国道教发祥地。</a:t>
            </a:r>
            <a:endParaRPr lang="zh-CN" altLang="en-US" dirty="0" smtClean="0">
              <a:sym typeface="+mn-ea"/>
            </a:endParaRPr>
          </a:p>
          <a:p>
            <a:pPr algn="l"/>
            <a:r>
              <a:rPr lang="zh-CN" altLang="en-US" dirty="0" smtClean="0"/>
              <a:t>三、特色旅游线路</a:t>
            </a:r>
            <a:endParaRPr lang="zh-CN" altLang="en-US" dirty="0" smtClean="0"/>
          </a:p>
          <a:p>
            <a:pPr algn="l"/>
            <a:r>
              <a:rPr lang="zh-CN" altLang="en-US" dirty="0" smtClean="0"/>
              <a:t>1.九江庐山游</a:t>
            </a:r>
            <a:endParaRPr lang="zh-CN" altLang="en-US" dirty="0" smtClean="0"/>
          </a:p>
          <a:p>
            <a:pPr algn="l"/>
            <a:r>
              <a:rPr lang="zh-CN" altLang="en-US" dirty="0" smtClean="0"/>
              <a:t>    该线路主要包括：九江—庐山</a:t>
            </a:r>
            <a:endParaRPr lang="zh-CN" altLang="en-US" dirty="0" smtClean="0"/>
          </a:p>
          <a:p>
            <a:pPr algn="l"/>
            <a:r>
              <a:rPr lang="zh-CN" altLang="en-US" dirty="0" smtClean="0"/>
              <a:t>2.御供陶瓷游</a:t>
            </a:r>
            <a:endParaRPr lang="zh-CN" altLang="en-US" dirty="0" smtClean="0"/>
          </a:p>
          <a:p>
            <a:pPr algn="l"/>
            <a:r>
              <a:rPr lang="zh-CN" altLang="en-US" dirty="0" smtClean="0"/>
              <a:t>    该线路主要包括：婺源—景德镇—三清山—鄱阳湖</a:t>
            </a:r>
            <a:endParaRPr lang="zh-CN" altLang="en-US" dirty="0" smtClean="0"/>
          </a:p>
          <a:p>
            <a:pPr algn="l"/>
            <a:r>
              <a:rPr lang="zh-CN" altLang="en-US" dirty="0" smtClean="0"/>
              <a:t>3.红色之旅</a:t>
            </a:r>
            <a:endParaRPr lang="zh-CN" altLang="en-US" dirty="0" smtClean="0"/>
          </a:p>
          <a:p>
            <a:pPr algn="l"/>
            <a:r>
              <a:rPr lang="zh-CN" altLang="en-US" dirty="0" smtClean="0"/>
              <a:t>    该线路主要包括：南昌—八一广场—滕王阁—瑞金—井冈山—庐山—三叠泉。</a:t>
            </a:r>
            <a:endParaRPr lang="zh-CN" altLang="en-US" dirty="0" smtClean="0"/>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12770" y="1261428"/>
            <a:ext cx="213360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altLang="zh-CN" b="1" dirty="0" smtClean="0"/>
              <a:t>任务</a:t>
            </a:r>
            <a:r>
              <a:rPr lang="zh-CN" b="1" dirty="0" smtClean="0"/>
              <a:t>六   江西省</a:t>
            </a:r>
            <a:r>
              <a:rPr altLang="zh-CN" b="1" dirty="0" smtClean="0"/>
              <a:t>       </a:t>
            </a:r>
            <a:endParaRPr altLang="zh-CN" b="1"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930910" y="1475105"/>
            <a:ext cx="7508240" cy="2584450"/>
          </a:xfrm>
          <a:prstGeom prst="rect">
            <a:avLst/>
          </a:prstGeom>
          <a:noFill/>
          <a:ln w="9525">
            <a:noFill/>
          </a:ln>
        </p:spPr>
        <p:txBody>
          <a:bodyPr wrap="square">
            <a:spAutoFit/>
          </a:bodyPr>
          <a:p>
            <a:r>
              <a:rPr lang="en-US" altLang="zh-CN" b="1" dirty="0" smtClean="0">
                <a:sym typeface="+mn-ea"/>
              </a:rPr>
              <a:t>[</a:t>
            </a:r>
            <a:r>
              <a:rPr lang="zh-CN" altLang="zh-CN" b="1" dirty="0" smtClean="0">
                <a:sym typeface="+mn-ea"/>
              </a:rPr>
              <a:t>任务学习</a:t>
            </a:r>
            <a:r>
              <a:rPr lang="en-US" altLang="zh-CN" b="1" dirty="0" smtClean="0">
                <a:sym typeface="+mn-ea"/>
              </a:rPr>
              <a:t>]</a:t>
            </a:r>
            <a:endParaRPr lang="zh-CN" altLang="en-US" dirty="0" smtClean="0"/>
          </a:p>
          <a:p>
            <a:pPr algn="l"/>
            <a:r>
              <a:rPr lang="zh-CN" altLang="en-US" dirty="0" smtClean="0">
                <a:sym typeface="+mn-ea"/>
              </a:rPr>
              <a:t>知识链接：红色之旅江西行</a:t>
            </a:r>
            <a:endParaRPr lang="zh-CN" altLang="en-US" dirty="0" smtClean="0">
              <a:sym typeface="+mn-ea"/>
            </a:endParaRPr>
          </a:p>
          <a:p>
            <a:pPr algn="l"/>
            <a:r>
              <a:rPr lang="zh-CN" altLang="en-US" dirty="0" smtClean="0">
                <a:sym typeface="+mn-ea"/>
              </a:rPr>
              <a:t>〖同步职场〗</a:t>
            </a:r>
            <a:endParaRPr lang="zh-CN" altLang="en-US" dirty="0" smtClean="0">
              <a:sym typeface="+mn-ea"/>
            </a:endParaRPr>
          </a:p>
          <a:p>
            <a:pPr algn="l"/>
            <a:r>
              <a:rPr lang="zh-CN" altLang="en-US" dirty="0" smtClean="0">
                <a:sym typeface="+mn-ea"/>
              </a:rPr>
              <a:t>小试牛刀：</a:t>
            </a:r>
            <a:endParaRPr lang="zh-CN" altLang="en-US" dirty="0" smtClean="0">
              <a:sym typeface="+mn-ea"/>
            </a:endParaRPr>
          </a:p>
          <a:p>
            <a:pPr algn="l"/>
            <a:r>
              <a:rPr lang="zh-CN" altLang="en-US" dirty="0" smtClean="0">
                <a:sym typeface="+mn-ea"/>
              </a:rPr>
              <a:t>1.谈谈民宿的起源和发展以及在中国的发展现状。</a:t>
            </a:r>
            <a:endParaRPr lang="zh-CN" altLang="en-US" dirty="0" smtClean="0">
              <a:sym typeface="+mn-ea"/>
            </a:endParaRPr>
          </a:p>
          <a:p>
            <a:pPr algn="l"/>
            <a:r>
              <a:rPr lang="zh-CN" altLang="en-US" dirty="0" smtClean="0">
                <a:sym typeface="+mn-ea"/>
              </a:rPr>
              <a:t>2.民宿是否需要参照星级酒店的标准来规范，为什么？</a:t>
            </a:r>
            <a:endParaRPr lang="zh-CN" altLang="en-US" dirty="0" smtClean="0">
              <a:sym typeface="+mn-ea"/>
            </a:endParaRPr>
          </a:p>
          <a:p>
            <a:pPr algn="l"/>
            <a:r>
              <a:rPr lang="zh-CN" altLang="en-US" dirty="0" smtClean="0">
                <a:sym typeface="+mn-ea"/>
              </a:rPr>
              <a:t>3.怎样才能打造具有民族底蕴和审美特色的文化民宿？</a:t>
            </a:r>
            <a:endParaRPr lang="zh-CN" altLang="en-US" dirty="0" smtClean="0">
              <a:sym typeface="+mn-ea"/>
            </a:endParaRPr>
          </a:p>
          <a:p>
            <a:pPr algn="l"/>
            <a:r>
              <a:rPr lang="zh-CN" altLang="en-US" dirty="0" smtClean="0">
                <a:sym typeface="+mn-ea"/>
              </a:rPr>
              <a:t>〖任务实训〗</a:t>
            </a:r>
            <a:endParaRPr lang="zh-CN" altLang="en-US" dirty="0" smtClean="0">
              <a:sym typeface="+mn-ea"/>
            </a:endParaRPr>
          </a:p>
          <a:p>
            <a:pPr algn="l"/>
            <a:r>
              <a:rPr lang="zh-CN" altLang="en-US" dirty="0" smtClean="0">
                <a:sym typeface="+mn-ea"/>
              </a:rPr>
              <a:t> 特色旅游线路设计实训表</a:t>
            </a:r>
            <a:endParaRPr lang="zh-CN" altLang="en-US"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本区处于长江下游地区，包括上海、安徽、江苏、浙江、江西四省一直辖市。地理位置得天独厚，气候宜人，经济文化高度发达，水陆交通十分便利，物产资源丰富，人口比较集中，旅游业发展历史十分悠久。</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二、本区旅游环境特征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1.地形多样，名山云集</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2.河湖密布，水景秀美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a:t>
            </a:r>
            <a:r>
              <a:rPr lang="zh-CN" altLang="en-US" dirty="0" smtClean="0">
                <a:latin typeface="宋体" panose="02010600030101010101" pitchFamily="2" charset="-122"/>
                <a:cs typeface="宋体" panose="02010600030101010101" pitchFamily="2" charset="-122"/>
              </a:rPr>
              <a:t>、本区旅游资源特征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1.长江流域历史悠久，吴越文化特色鲜明</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2.旅游城市众多，各式园林荟萃</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四、旅游业发展现状</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（一）上海市</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（二）安徽省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（三）江苏省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（四）浙江省</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（五）江西省</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479996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t>一、填空题</a:t>
            </a:r>
            <a:endParaRPr altLang="zh-CN" b="1" dirty="0" smtClean="0"/>
          </a:p>
          <a:p>
            <a:r>
              <a:rPr altLang="zh-CN" b="1" dirty="0" smtClean="0"/>
              <a:t>1、虎丘三绝是          、           和          。</a:t>
            </a:r>
            <a:endParaRPr altLang="zh-CN" b="1" dirty="0" smtClean="0"/>
          </a:p>
          <a:p>
            <a:r>
              <a:rPr altLang="zh-CN" b="1" dirty="0" smtClean="0"/>
              <a:t>2、我国现存历史最悠久的私家藏书楼是          。</a:t>
            </a:r>
            <a:endParaRPr altLang="zh-CN" b="1" dirty="0" smtClean="0"/>
          </a:p>
          <a:p>
            <a:r>
              <a:rPr altLang="zh-CN" b="1" dirty="0" smtClean="0"/>
              <a:t>3、有 “雁荡三绝”之称的是          、          和          。</a:t>
            </a:r>
            <a:endParaRPr altLang="zh-CN" b="1" dirty="0" smtClean="0"/>
          </a:p>
          <a:p>
            <a:r>
              <a:rPr altLang="zh-CN" b="1" dirty="0" smtClean="0"/>
              <a:t>4、          、          、          、          是黄山“四绝”。</a:t>
            </a:r>
            <a:endParaRPr altLang="zh-CN" b="1" dirty="0" smtClean="0"/>
          </a:p>
          <a:p>
            <a:r>
              <a:rPr altLang="zh-CN" b="1" dirty="0" smtClean="0"/>
              <a:t>5、          、          、          、          并称为中国四大道教名山。</a:t>
            </a:r>
            <a:endParaRPr altLang="zh-CN" b="1" dirty="0" smtClean="0"/>
          </a:p>
          <a:p>
            <a:r>
              <a:rPr altLang="zh-CN" b="1" dirty="0" smtClean="0"/>
              <a:t>二、选择题</a:t>
            </a:r>
            <a:endParaRPr altLang="zh-CN" b="1" dirty="0" smtClean="0"/>
          </a:p>
          <a:p>
            <a:r>
              <a:rPr altLang="zh-CN" b="1" dirty="0" smtClean="0"/>
              <a:t>1、下列哪个古典园林位于上海（    ）。</a:t>
            </a:r>
            <a:endParaRPr altLang="zh-CN" b="1" dirty="0" smtClean="0"/>
          </a:p>
          <a:p>
            <a:r>
              <a:rPr altLang="zh-CN" b="1" dirty="0" smtClean="0"/>
              <a:t>A. 个园                          B. 留园</a:t>
            </a:r>
            <a:endParaRPr altLang="zh-CN" b="1" dirty="0" smtClean="0"/>
          </a:p>
          <a:p>
            <a:r>
              <a:rPr altLang="zh-CN" b="1" dirty="0" smtClean="0"/>
              <a:t>C. 寄畅园                        D. 豫园</a:t>
            </a:r>
            <a:endParaRPr altLang="zh-CN" b="1" dirty="0" smtClean="0"/>
          </a:p>
          <a:p>
            <a:r>
              <a:rPr altLang="zh-CN" b="1" dirty="0" smtClean="0"/>
              <a:t>2、下列哪个景点不属于上海市（    ）。</a:t>
            </a:r>
            <a:endParaRPr altLang="zh-CN" b="1" dirty="0" smtClean="0"/>
          </a:p>
          <a:p>
            <a:r>
              <a:rPr altLang="zh-CN" b="1" dirty="0" smtClean="0"/>
              <a:t>A. 龙华寺                        B. 玄武湖公园</a:t>
            </a:r>
            <a:endParaRPr altLang="zh-CN" b="1" dirty="0" smtClean="0"/>
          </a:p>
          <a:p>
            <a:r>
              <a:rPr altLang="zh-CN" b="1" dirty="0" smtClean="0"/>
              <a:t>C. 南京路步行街                  D. 朱家角古镇景区</a:t>
            </a:r>
            <a:endParaRPr altLang="zh-CN" b="1" dirty="0" smtClean="0"/>
          </a:p>
          <a:p>
            <a:r>
              <a:rPr altLang="zh-CN" b="1" dirty="0" smtClean="0"/>
              <a:t>3、琅琊山以（    ）为著名。</a:t>
            </a:r>
            <a:endParaRPr altLang="zh-CN" b="1" dirty="0" smtClean="0"/>
          </a:p>
          <a:p>
            <a:r>
              <a:rPr altLang="zh-CN" b="1" dirty="0" smtClean="0"/>
              <a:t>A. 爱晚亭                        B. 醉翁亭</a:t>
            </a:r>
            <a:endParaRPr altLang="zh-CN" b="1" dirty="0" smtClean="0"/>
          </a:p>
          <a:p>
            <a:r>
              <a:rPr altLang="zh-CN" b="1" dirty="0" smtClean="0"/>
              <a:t>C. 湖心亭                        D. 陶然亭</a:t>
            </a:r>
            <a:endParaRPr altLang="zh-CN" b="1" dirty="0" smtClean="0"/>
          </a:p>
        </p:txBody>
      </p:sp>
      <p:sp>
        <p:nvSpPr>
          <p:cNvPr id="11" name="矩形 10"/>
          <p:cNvSpPr/>
          <p:nvPr/>
        </p:nvSpPr>
        <p:spPr>
          <a:xfrm>
            <a:off x="565150" y="720090"/>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300605"/>
            <a:ext cx="9144000" cy="27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文本框 4"/>
          <p:cNvSpPr txBox="1"/>
          <p:nvPr/>
        </p:nvSpPr>
        <p:spPr>
          <a:xfrm>
            <a:off x="565150" y="1279525"/>
            <a:ext cx="7454900" cy="3969385"/>
          </a:xfrm>
          <a:prstGeom prst="rect">
            <a:avLst/>
          </a:prstGeom>
          <a:noFill/>
          <a:ln w="9525">
            <a:noFill/>
          </a:ln>
        </p:spPr>
        <p:txBody>
          <a:bodyPr wrap="square">
            <a:spAutoFit/>
          </a:bodyPr>
          <a:p>
            <a:r>
              <a:rPr altLang="zh-CN" b="1" dirty="0" smtClean="0"/>
              <a:t>【同步练习】</a:t>
            </a:r>
            <a:endParaRPr altLang="zh-CN" b="1" dirty="0" smtClean="0"/>
          </a:p>
          <a:p>
            <a:r>
              <a:rPr altLang="zh-CN" b="1" dirty="0" smtClean="0">
                <a:sym typeface="+mn-ea"/>
              </a:rPr>
              <a:t>4、庐山风景旅游区是（    ）。</a:t>
            </a:r>
            <a:endParaRPr altLang="zh-CN" b="1" dirty="0" smtClean="0">
              <a:sym typeface="+mn-ea"/>
            </a:endParaRPr>
          </a:p>
          <a:p>
            <a:r>
              <a:rPr altLang="zh-CN" b="1" dirty="0" smtClean="0">
                <a:sym typeface="+mn-ea"/>
              </a:rPr>
              <a:t>A. 世界文化遗产                  B. 世界自然遗产</a:t>
            </a:r>
            <a:endParaRPr altLang="zh-CN" b="1" dirty="0" smtClean="0">
              <a:sym typeface="+mn-ea"/>
            </a:endParaRPr>
          </a:p>
          <a:p>
            <a:r>
              <a:rPr altLang="zh-CN" b="1" dirty="0" smtClean="0">
                <a:sym typeface="+mn-ea"/>
              </a:rPr>
              <a:t>C. 世界自然与文化双重遗产        D. 非物质文化遗产</a:t>
            </a:r>
            <a:endParaRPr altLang="zh-CN" b="1" dirty="0" smtClean="0">
              <a:sym typeface="+mn-ea"/>
            </a:endParaRPr>
          </a:p>
          <a:p>
            <a:r>
              <a:rPr altLang="zh-CN" b="1" dirty="0" smtClean="0">
                <a:sym typeface="+mn-ea"/>
              </a:rPr>
              <a:t>5、下列关键词与婺源无关的是（    ）。</a:t>
            </a:r>
            <a:endParaRPr altLang="zh-CN" b="1" dirty="0" smtClean="0">
              <a:sym typeface="+mn-ea"/>
            </a:endParaRPr>
          </a:p>
          <a:p>
            <a:r>
              <a:rPr altLang="zh-CN" b="1" dirty="0" smtClean="0">
                <a:sym typeface="+mn-ea"/>
              </a:rPr>
              <a:t>A. 中国最美的乡村                B. 绿色明珠</a:t>
            </a:r>
            <a:endParaRPr altLang="zh-CN" b="1" dirty="0" smtClean="0">
              <a:sym typeface="+mn-ea"/>
            </a:endParaRPr>
          </a:p>
          <a:p>
            <a:r>
              <a:rPr altLang="zh-CN" b="1" dirty="0" smtClean="0">
                <a:sym typeface="+mn-ea"/>
              </a:rPr>
              <a:t>C. 书乡                          D. 最美古镇</a:t>
            </a:r>
            <a:endParaRPr altLang="zh-CN" b="1" dirty="0" smtClean="0">
              <a:sym typeface="+mn-ea"/>
            </a:endParaRPr>
          </a:p>
          <a:p>
            <a:r>
              <a:rPr altLang="zh-CN" b="1" dirty="0" smtClean="0">
                <a:sym typeface="+mn-ea"/>
              </a:rPr>
              <a:t>三、判断题</a:t>
            </a:r>
            <a:endParaRPr altLang="zh-CN" b="1" dirty="0" smtClean="0">
              <a:sym typeface="+mn-ea"/>
            </a:endParaRPr>
          </a:p>
          <a:p>
            <a:r>
              <a:rPr altLang="zh-CN" b="1" dirty="0" smtClean="0">
                <a:sym typeface="+mn-ea"/>
              </a:rPr>
              <a:t>1、北京的颐和园、承德的避暑山庄、苏州的拙政园和网师园共誉为全国四大名园。</a:t>
            </a:r>
            <a:endParaRPr altLang="zh-CN" b="1" dirty="0" smtClean="0">
              <a:sym typeface="+mn-ea"/>
            </a:endParaRPr>
          </a:p>
          <a:p>
            <a:r>
              <a:rPr altLang="zh-CN" b="1" dirty="0" smtClean="0">
                <a:sym typeface="+mn-ea"/>
              </a:rPr>
              <a:t>2、沧浪亭、狮子林、拙政园、留园是著名的苏州四大园林。</a:t>
            </a:r>
            <a:endParaRPr altLang="zh-CN" b="1" dirty="0" smtClean="0">
              <a:sym typeface="+mn-ea"/>
            </a:endParaRPr>
          </a:p>
          <a:p>
            <a:r>
              <a:rPr altLang="zh-CN" b="1" dirty="0" smtClean="0">
                <a:sym typeface="+mn-ea"/>
              </a:rPr>
              <a:t>3、普陀山是著名的佛教名山，是普贤菩萨的道场。</a:t>
            </a:r>
            <a:endParaRPr altLang="zh-CN" b="1" dirty="0" smtClean="0">
              <a:sym typeface="+mn-ea"/>
            </a:endParaRPr>
          </a:p>
          <a:p>
            <a:r>
              <a:rPr altLang="zh-CN" b="1" dirty="0" smtClean="0">
                <a:sym typeface="+mn-ea"/>
              </a:rPr>
              <a:t>4、安徽九华山是著名的道教名山。</a:t>
            </a:r>
            <a:endParaRPr altLang="zh-CN" b="1" dirty="0" smtClean="0">
              <a:sym typeface="+mn-ea"/>
            </a:endParaRPr>
          </a:p>
          <a:p>
            <a:r>
              <a:rPr altLang="zh-CN" b="1" dirty="0" smtClean="0">
                <a:sym typeface="+mn-ea"/>
              </a:rPr>
              <a:t>5、鄱阳湖位于长江至湖口的江湖相接处，是我国第一大淡水湖，</a:t>
            </a:r>
            <a:endParaRPr altLang="zh-CN" b="1"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276860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任务一</a:t>
            </a:r>
            <a:r>
              <a:rPr lang="en-US" altLang="zh-CN" b="1" dirty="0" smtClean="0"/>
              <a:t> </a:t>
            </a:r>
            <a:r>
              <a:rPr lang="zh-CN" altLang="zh-CN" b="1" dirty="0" smtClean="0">
                <a:sym typeface="+mn-ea"/>
              </a:rPr>
              <a:t>本区旅游资源概述</a:t>
            </a:r>
            <a:endParaRPr lang="zh-CN" altLang="zh-CN" b="1" dirty="0" smtClean="0"/>
          </a:p>
          <a:p>
            <a:pPr eaLnBrk="0" hangingPunct="0"/>
            <a:endParaRPr lang="zh-CN" altLang="en-US" b="1" dirty="0"/>
          </a:p>
        </p:txBody>
      </p:sp>
      <p:sp>
        <p:nvSpPr>
          <p:cNvPr id="100" name="文本框 99"/>
          <p:cNvSpPr txBox="1"/>
          <p:nvPr/>
        </p:nvSpPr>
        <p:spPr>
          <a:xfrm>
            <a:off x="679450" y="1645285"/>
            <a:ext cx="7628255" cy="203009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〖同步职场〗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思考：面对古镇的同质化竞争，周庄还应从哪些方面打好手中优势资源的牌?如何发挥江南地区古镇板块联动的效应?如何能做到促进转型、提升产业活力、注入新的思路和动力。</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〖任务实训〗</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华东五市旅游线路设计实训表</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9"/>
          <p:cNvSpPr>
            <a:spLocks noChangeArrowheads="1"/>
          </p:cNvSpPr>
          <p:nvPr/>
        </p:nvSpPr>
        <p:spPr bwMode="auto">
          <a:xfrm>
            <a:off x="0" y="2276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57003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t>任务二</a:t>
            </a:r>
            <a:r>
              <a:rPr lang="en-US" altLang="zh-CN" b="1" dirty="0" smtClean="0"/>
              <a:t> </a:t>
            </a:r>
            <a:r>
              <a:rPr lang="zh-CN" altLang="zh-CN" b="1" dirty="0" smtClean="0">
                <a:sym typeface="+mn-ea"/>
              </a:rPr>
              <a:t>上海市</a:t>
            </a:r>
            <a:endParaRPr lang="zh-CN" altLang="zh-CN" b="1" dirty="0" smtClean="0">
              <a:sym typeface="+mn-ea"/>
            </a:endParaRPr>
          </a:p>
        </p:txBody>
      </p:sp>
      <p:sp>
        <p:nvSpPr>
          <p:cNvPr id="100" name="文本框 99"/>
          <p:cNvSpPr txBox="1"/>
          <p:nvPr/>
        </p:nvSpPr>
        <p:spPr>
          <a:xfrm>
            <a:off x="734060" y="1892300"/>
            <a:ext cx="7573645" cy="3969385"/>
          </a:xfrm>
          <a:prstGeom prst="rect">
            <a:avLst/>
          </a:prstGeom>
          <a:noFill/>
          <a:ln w="9525">
            <a:noFill/>
          </a:ln>
        </p:spPr>
        <p:txBody>
          <a:bodyPr wrap="square">
            <a:spAutoFit/>
          </a:bodyPr>
          <a:lstStyle/>
          <a:p>
            <a:r>
              <a:rPr lang="en-US" altLang="zh-CN" b="1" dirty="0" smtClean="0">
                <a:sym typeface="+mn-ea"/>
              </a:rPr>
              <a:t>[</a:t>
            </a:r>
            <a:r>
              <a:rPr lang="zh-CN" altLang="zh-CN" b="1" dirty="0" smtClean="0">
                <a:sym typeface="+mn-ea"/>
              </a:rPr>
              <a:t>任务引入</a:t>
            </a:r>
            <a:r>
              <a:rPr lang="en-US" altLang="zh-CN" b="1" dirty="0" smtClean="0">
                <a:sym typeface="+mn-ea"/>
              </a:rPr>
              <a:t>]</a:t>
            </a:r>
            <a:endParaRPr lang="en-US" altLang="zh-CN" b="1" dirty="0" smtClean="0">
              <a:sym typeface="+mn-ea"/>
            </a:endParaRPr>
          </a:p>
          <a:p>
            <a:r>
              <a:rPr lang="en-US" altLang="zh-CN" b="1" dirty="0" smtClean="0">
                <a:sym typeface="+mn-ea"/>
              </a:rPr>
              <a:t>        </a:t>
            </a:r>
            <a:r>
              <a:rPr lang="zh-CN" altLang="en-US" dirty="0" smtClean="0">
                <a:latin typeface="宋体" panose="02010600030101010101" pitchFamily="2" charset="-122"/>
                <a:cs typeface="宋体" panose="02010600030101010101" pitchFamily="2" charset="-122"/>
              </a:rPr>
              <a:t>世博会，不仅是自主创新成果的体验场、新兴产业发展的风向标，更是创新理念和现代文明的交流盛会。每一届世博会都会深刻地影响和改变一座城市，留下丰厚的物质遗产和非物质遗产。2010年5月1日，中国首次主办的综合性世界博览会—上海世博会迎来首批游客。当时的参展国家和国际组织达246个。此后半年间，这届盛会创造了吸引7300多万人次参观的世博会纪录。</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中国2010年上海世博会创造了世博会历史新的里程碑，同时也开启了世博会在全球范围内的新的发展进程，让拥有160多年历史的世博会焕发出了新的活力。</a:t>
            </a:r>
            <a:endParaRPr lang="zh-CN" altLang="en-US" dirty="0" smtClean="0">
              <a:latin typeface="宋体" panose="02010600030101010101" pitchFamily="2" charset="-122"/>
              <a:cs typeface="宋体" panose="02010600030101010101" pitchFamily="2" charset="-122"/>
            </a:endParaRPr>
          </a:p>
          <a:p>
            <a:r>
              <a:rPr lang="zh-CN" altLang="en-US" dirty="0" smtClean="0">
                <a:latin typeface="宋体" panose="02010600030101010101" pitchFamily="2" charset="-122"/>
                <a:cs typeface="宋体" panose="02010600030101010101" pitchFamily="2" charset="-122"/>
              </a:rPr>
              <a:t>    早在上海世博会开幕之前，关于建设一个世博会博物馆的设想就已开始酝酿，并在世博会的举办中逐步成熟。2010年11月，总部位于法国巴黎的国际展览局（BIE）作出一项历史性决定—将世博会诞生以来首座世博主题博物馆设在中国上海。7年后，由上海市政府与国际展览局合作共建</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36900" y="1431608"/>
            <a:ext cx="1619250" cy="64516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上海市</a:t>
            </a:r>
            <a:endParaRPr lang="zh-CN" altLang="zh-CN" b="1" dirty="0" smtClean="0"/>
          </a:p>
          <a:p>
            <a:pPr eaLnBrk="0" hangingPunct="0"/>
            <a:endParaRPr lang="zh-CN" altLang="en-US" b="1" dirty="0"/>
          </a:p>
        </p:txBody>
      </p:sp>
      <p:sp>
        <p:nvSpPr>
          <p:cNvPr id="100" name="文本框 99"/>
          <p:cNvSpPr txBox="1"/>
          <p:nvPr/>
        </p:nvSpPr>
        <p:spPr>
          <a:xfrm>
            <a:off x="763905" y="1851025"/>
            <a:ext cx="7505065" cy="4523105"/>
          </a:xfrm>
          <a:prstGeom prst="rect">
            <a:avLst/>
          </a:prstGeom>
          <a:noFill/>
          <a:ln w="9525">
            <a:noFill/>
          </a:ln>
        </p:spPr>
        <p:txBody>
          <a:bodyPr wrap="square">
            <a:spAutoFit/>
          </a:bodyPr>
          <a:lstStyle/>
          <a:p>
            <a:r>
              <a:rPr lang="en-US" altLang="zh-CN" b="1" dirty="0" smtClean="0"/>
              <a:t>[</a:t>
            </a:r>
            <a:r>
              <a:rPr lang="zh-CN" altLang="zh-CN" b="1" dirty="0" smtClean="0"/>
              <a:t>任务引入</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sym typeface="+mn-ea"/>
              </a:rPr>
              <a:t>的世博会博物馆正式对外开放，这是全世界独一无二的全面展示世博专题的博物馆。</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黄浦江西岸，江水奔流而去。5月1日，如祥云舒展般，一幢气势恢宏、充满灵动感的建筑在江边向世人揭开面纱，与浦江东岸的原上海世博会主建筑“世博轴”遥相呼应。这一天，也是上海世博会开幕7周年纪念日。展现在人们面前的，是世界上第一座以展示世博会发展史为主要内容的国际性博物馆—世博会博物馆。它是一个时间容器，容纳着记忆的“瞬间”与“永恒”。它是一座城市的平台，成为人们分享探寻、体验和创新的“客厅”。从此，这座崭新的地标性文化建筑，将成为上海城市文化空间发展新格局的一个亮点，成为展示上海国际文化大都市形象的又一扇窗口。（资料来源：人民网）</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sym typeface="+mn-ea"/>
              </a:rPr>
              <a:t>思考：国际展览局为何选择上海作为其唯一官方博物馆平台？世博遗产保护利用的上海经验为世博文化传承提供了哪些宝贵财富？如何让世博遗产真正具有长久的生命力？</a:t>
            </a:r>
            <a:endParaRPr lang="zh-CN" altLang="en-US" dirty="0" smtClean="0">
              <a:latin typeface="宋体" panose="02010600030101010101" pitchFamily="2" charset="-122"/>
              <a:cs typeface="宋体" panose="02010600030101010101" pitchFamily="2" charset="-122"/>
            </a:endParaRPr>
          </a:p>
          <a:p>
            <a:pPr indent="457200"/>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7"/>
          <p:cNvSpPr>
            <a:spLocks noChangeArrowheads="1"/>
          </p:cNvSpPr>
          <p:nvPr/>
        </p:nvSpPr>
        <p:spPr bwMode="auto">
          <a:xfrm>
            <a:off x="0" y="2438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2"/>
          <p:cNvSpPr>
            <a:spLocks noChangeArrowheads="1"/>
          </p:cNvSpPr>
          <p:nvPr/>
        </p:nvSpPr>
        <p:spPr bwMode="auto">
          <a:xfrm>
            <a:off x="0" y="2114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2"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4"/>
          <p:cNvSpPr>
            <a:spLocks noChangeArrowheads="1"/>
          </p:cNvSpPr>
          <p:nvPr/>
        </p:nvSpPr>
        <p:spPr bwMode="auto">
          <a:xfrm>
            <a:off x="0" y="2152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9"/>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122" name="矩形 5121"/>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矩形 24582"/>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lstStyle/>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上海市</a:t>
            </a:r>
            <a:endParaRPr lang="zh-CN" altLang="zh-CN" b="1" dirty="0" smtClean="0">
              <a:sym typeface="+mn-ea"/>
            </a:endParaRPr>
          </a:p>
        </p:txBody>
      </p:sp>
      <p:sp>
        <p:nvSpPr>
          <p:cNvPr id="100" name="文本框 99"/>
          <p:cNvSpPr txBox="1"/>
          <p:nvPr/>
        </p:nvSpPr>
        <p:spPr>
          <a:xfrm>
            <a:off x="564515" y="1628775"/>
            <a:ext cx="7704455" cy="4799965"/>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zh-CN" altLang="zh-CN" dirty="0"/>
          </a:p>
          <a:p>
            <a:pPr indent="457200"/>
            <a:r>
              <a:rPr lang="zh-CN" altLang="en-US" dirty="0" smtClean="0">
                <a:latin typeface="宋体" panose="02010600030101010101" pitchFamily="2" charset="-122"/>
                <a:cs typeface="宋体" panose="02010600030101010101" pitchFamily="2" charset="-122"/>
              </a:rPr>
              <a:t>一、概况</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上海简称“沪”，别称“申”，历史文化悠久，是我国著名的历史文化名城。同时也是我国最大的经济、金融、贸易、航运中心。上海是本区的旅游中心城市，它以发达的现代文明、丰富内涵的人文景观、和谐的自然景观，成为本区最具特色的多功能旅游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二、主要旅游景点</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1.外滩</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2.南京路步行街</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3.东方明珠广播电视塔</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4.上海城隍庙—豫园城隍庙</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5.龙华寺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6.金茂大厦 </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7.上海南浦大桥</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8.上海朱家角古镇景区</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9.枫泾镇</a:t>
            </a:r>
            <a:endParaRPr lang="zh-CN" altLang="en-US" dirty="0" smtClean="0">
              <a:latin typeface="宋体" panose="02010600030101010101" pitchFamily="2" charset="-122"/>
              <a:cs typeface="宋体" panose="02010600030101010101" pitchFamily="2" charset="-122"/>
            </a:endParaRPr>
          </a:p>
          <a:p>
            <a:pPr indent="457200"/>
            <a:r>
              <a:rPr lang="zh-CN" altLang="en-US" dirty="0" smtClean="0">
                <a:latin typeface="宋体" panose="02010600030101010101" pitchFamily="2" charset="-122"/>
                <a:cs typeface="宋体" panose="02010600030101010101" pitchFamily="2" charset="-122"/>
              </a:rPr>
              <a:t>10.上海野生动物园</a:t>
            </a:r>
            <a:endParaRPr lang="zh-CN" altLang="en-US" dirty="0" smtClean="0">
              <a:latin typeface="宋体" panose="02010600030101010101" pitchFamily="2" charset="-122"/>
              <a:cs typeface="宋体" panose="02010600030101010101" pitchFamily="2" charset="-122"/>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1724025"/>
            <a:ext cx="7564755" cy="341503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lang="en-US" altLang="zh-CN" b="1" dirty="0" smtClean="0"/>
          </a:p>
          <a:p>
            <a:r>
              <a:rPr lang="en-US" altLang="zh-CN" b="1" dirty="0" smtClean="0"/>
              <a:t>      </a:t>
            </a:r>
            <a:r>
              <a:rPr dirty="0" smtClean="0"/>
              <a:t>三、特色旅游线路</a:t>
            </a:r>
            <a:endParaRPr dirty="0" smtClean="0"/>
          </a:p>
          <a:p>
            <a:r>
              <a:rPr dirty="0" smtClean="0"/>
              <a:t>    1.外滩博览游</a:t>
            </a:r>
            <a:endParaRPr dirty="0" smtClean="0"/>
          </a:p>
          <a:p>
            <a:r>
              <a:rPr dirty="0" smtClean="0"/>
              <a:t>    该线路主要包括：黄浦江—外滩建筑群一东方明珠电视塔—金茂大厦—上海国际会议中心—杨浦大桥。</a:t>
            </a:r>
            <a:endParaRPr dirty="0" smtClean="0"/>
          </a:p>
          <a:p>
            <a:r>
              <a:rPr dirty="0" smtClean="0"/>
              <a:t>    2.休闲购物游</a:t>
            </a:r>
            <a:endParaRPr dirty="0" smtClean="0"/>
          </a:p>
          <a:p>
            <a:r>
              <a:rPr dirty="0" smtClean="0"/>
              <a:t>    该线路主要包括：南京路—淮海路—雁荡路步行街—福州路文化街—上海展览中心。</a:t>
            </a:r>
            <a:endParaRPr dirty="0" smtClean="0"/>
          </a:p>
          <a:p>
            <a:r>
              <a:rPr dirty="0" smtClean="0"/>
              <a:t>    3.老街故居游</a:t>
            </a:r>
            <a:endParaRPr dirty="0" smtClean="0"/>
          </a:p>
          <a:p>
            <a:r>
              <a:rPr dirty="0" smtClean="0"/>
              <a:t>    该线路主要包括：上海老街—城隍庙—豫园—中共“一大”会址—徐光启故居—蔡元培故居—孙中山故居—宋庆龄故居—鲁迅故居—张爱玲故居。</a:t>
            </a:r>
            <a:endParaRPr dirty="0" smtClean="0"/>
          </a:p>
          <a:p>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上海市</a:t>
            </a:r>
            <a:endParaRPr lang="zh-CN" altLang="zh-CN" b="1"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1724025"/>
            <a:ext cx="7564755" cy="2584450"/>
          </a:xfrm>
          <a:prstGeom prst="rect">
            <a:avLst/>
          </a:prstGeom>
          <a:noFill/>
          <a:ln w="9525">
            <a:noFill/>
          </a:ln>
        </p:spPr>
        <p:txBody>
          <a:bodyPr wrap="square">
            <a:spAutoFit/>
          </a:bodyPr>
          <a:lstStyle/>
          <a:p>
            <a:r>
              <a:rPr lang="en-US" altLang="zh-CN" b="1" dirty="0" smtClean="0"/>
              <a:t>[</a:t>
            </a:r>
            <a:r>
              <a:rPr lang="zh-CN" altLang="zh-CN" b="1" dirty="0" smtClean="0"/>
              <a:t>任务学习</a:t>
            </a:r>
            <a:r>
              <a:rPr lang="en-US" altLang="zh-CN" b="1" dirty="0" smtClean="0"/>
              <a:t>]</a:t>
            </a:r>
            <a:endParaRPr dirty="0" smtClean="0"/>
          </a:p>
          <a:p>
            <a:r>
              <a:rPr dirty="0" smtClean="0"/>
              <a:t>知识链接：上海话</a:t>
            </a:r>
            <a:endParaRPr dirty="0" smtClean="0"/>
          </a:p>
          <a:p>
            <a:r>
              <a:rPr dirty="0" smtClean="0"/>
              <a:t>〖同步职场〗</a:t>
            </a:r>
            <a:endParaRPr dirty="0" smtClean="0"/>
          </a:p>
          <a:p>
            <a:r>
              <a:rPr dirty="0" smtClean="0"/>
              <a:t>小试牛刀</a:t>
            </a:r>
            <a:r>
              <a:rPr lang="zh-CN" dirty="0" smtClean="0"/>
              <a:t>：</a:t>
            </a:r>
            <a:endParaRPr lang="zh-CN" dirty="0" smtClean="0"/>
          </a:p>
          <a:p>
            <a:r>
              <a:rPr dirty="0" smtClean="0"/>
              <a:t>1.调查分析上海9大特色小镇的特色各是什么。</a:t>
            </a:r>
            <a:endParaRPr dirty="0" smtClean="0"/>
          </a:p>
          <a:p>
            <a:r>
              <a:rPr dirty="0" smtClean="0"/>
              <a:t>2.在创建、创新特色小镇环境时除了旧产业提升，新产业引进，增添活力外还需要哪些相关支持。</a:t>
            </a:r>
            <a:endParaRPr dirty="0" smtClean="0"/>
          </a:p>
          <a:p>
            <a:r>
              <a:rPr dirty="0" smtClean="0"/>
              <a:t>〖任务实训〗</a:t>
            </a:r>
            <a:endParaRPr dirty="0" smtClean="0"/>
          </a:p>
          <a:p>
            <a:r>
              <a:rPr dirty="0" smtClean="0"/>
              <a:t>上海迪斯尼旅游线路设计实训表</a:t>
            </a:r>
            <a:endParaRPr dirty="0" smtClean="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1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nvSpPr>
        <p:spPr>
          <a:xfrm>
            <a:off x="3122930" y="1355408"/>
            <a:ext cx="1619250" cy="368300"/>
          </a:xfrm>
          <a:prstGeom prst="rect">
            <a:avLst/>
          </a:prstGeom>
          <a:noFill/>
          <a:ln w="9525">
            <a:noFill/>
          </a:ln>
          <a:effectLst>
            <a:prstShdw prst="shdw13" dist="53882" dir="13499999">
              <a:schemeClr val="bg2">
                <a:alpha val="50000"/>
              </a:schemeClr>
            </a:prstShdw>
          </a:effectLst>
        </p:spPr>
        <p:txBody>
          <a:bodyPr wrap="none" anchor="ctr">
            <a:spAutoFit/>
          </a:bodyPr>
          <a:p>
            <a:pPr algn="l" eaLnBrk="0" hangingPunct="0"/>
            <a:r>
              <a:rPr lang="zh-CN" altLang="zh-CN" b="1" dirty="0" smtClean="0">
                <a:sym typeface="+mn-ea"/>
              </a:rPr>
              <a:t>任务二</a:t>
            </a:r>
            <a:r>
              <a:rPr lang="en-US" altLang="zh-CN" b="1" dirty="0" smtClean="0">
                <a:sym typeface="+mn-ea"/>
              </a:rPr>
              <a:t> </a:t>
            </a:r>
            <a:r>
              <a:rPr lang="zh-CN" altLang="zh-CN" b="1" dirty="0" smtClean="0">
                <a:sym typeface="+mn-ea"/>
              </a:rPr>
              <a:t>上海市</a:t>
            </a:r>
            <a:endParaRPr lang="zh-CN" altLang="zh-CN" b="1" dirty="0" smtClean="0">
              <a:sym typeface="+mn-ea"/>
            </a:endParaRPr>
          </a:p>
        </p:txBody>
      </p:sp>
      <p:sp>
        <p:nvSpPr>
          <p:cNvPr id="11" name="矩形 10"/>
          <p:cNvSpPr/>
          <p:nvPr/>
        </p:nvSpPr>
        <p:spPr>
          <a:xfrm>
            <a:off x="565150" y="710565"/>
            <a:ext cx="3302000" cy="254000"/>
          </a:xfrm>
          <a:prstGeom prst="rect">
            <a:avLst/>
          </a:prstGeom>
        </p:spPr>
        <p:txBody>
          <a:bodyPr wrap="none" fromWordArt="1">
            <a:prstTxWarp prst="textDeflate">
              <a:avLst>
                <a:gd name="adj" fmla="val 0"/>
              </a:avLst>
            </a:prstTxWarp>
            <a:normAutofit fontScale="25000" lnSpcReduction="20000"/>
          </a:bodyPr>
          <a:lstStyle/>
          <a:p>
            <a:pPr algn="ctr"/>
            <a:r>
              <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rPr>
              <a:t>项目六 江南水乡—吴越文化旅游区</a:t>
            </a:r>
            <a:endParaRPr lang="zh-CN" altLang="en-US" sz="3600" b="1" dirty="0" smtClean="0">
              <a:ln w="9525" cap="flat" cmpd="sng">
                <a:solidFill>
                  <a:srgbClr val="000000"/>
                </a:solidFill>
                <a:prstDash val="solid"/>
                <a:headEnd type="none" w="med" len="med"/>
                <a:tailEnd type="none" w="med" len="med"/>
              </a:ln>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9302</Words>
  <Application>WPS 演示</Application>
  <PresentationFormat>全屏显示(4:3)</PresentationFormat>
  <Paragraphs>631</Paragraphs>
  <Slides>31</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31</vt:i4>
      </vt:variant>
    </vt:vector>
  </HeadingPairs>
  <TitlesOfParts>
    <vt:vector size="42" baseType="lpstr">
      <vt:lpstr>Arial</vt:lpstr>
      <vt:lpstr>宋体</vt:lpstr>
      <vt:lpstr>Wingdings</vt:lpstr>
      <vt:lpstr>Times New Roman</vt:lpstr>
      <vt:lpstr>Verdana</vt:lpstr>
      <vt:lpstr>Calibri</vt:lpstr>
      <vt:lpstr>微软雅黑</vt:lpstr>
      <vt:lpstr>Arial Unicode MS</vt:lpstr>
      <vt:lpstr>5_Profile</vt:lpstr>
      <vt:lpstr>7_Profile</vt:lpstr>
      <vt:lpstr>6_Profile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040TGp_time_mono</dc:title>
  <dc:creator>Administrator</dc:creator>
  <cp:lastModifiedBy> 眉</cp:lastModifiedBy>
  <cp:revision>587</cp:revision>
  <dcterms:created xsi:type="dcterms:W3CDTF">2003-08-21T08:11:00Z</dcterms:created>
  <dcterms:modified xsi:type="dcterms:W3CDTF">2019-03-05T16:36:51Z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