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5">
  <p:sldMasterIdLst>
    <p:sldMasterId id="2147483648" r:id="rId1"/>
    <p:sldMasterId id="2147483660" r:id="rId3"/>
    <p:sldMasterId id="2147483672" r:id="rId4"/>
  </p:sldMasterIdLst>
  <p:notesMasterIdLst>
    <p:notesMasterId r:id="rId31"/>
  </p:notesMasterIdLst>
  <p:handoutMasterIdLst>
    <p:handoutMasterId r:id="rId32"/>
  </p:handoutMasterIdLst>
  <p:sldIdLst>
    <p:sldId id="349" r:id="rId5"/>
    <p:sldId id="416" r:id="rId6"/>
    <p:sldId id="417" r:id="rId7"/>
    <p:sldId id="350" r:id="rId8"/>
    <p:sldId id="421" r:id="rId9"/>
    <p:sldId id="471" r:id="rId10"/>
    <p:sldId id="472" r:id="rId11"/>
    <p:sldId id="473" r:id="rId12"/>
    <p:sldId id="449" r:id="rId13"/>
    <p:sldId id="424" r:id="rId14"/>
    <p:sldId id="451" r:id="rId15"/>
    <p:sldId id="428" r:id="rId16"/>
    <p:sldId id="430" r:id="rId17"/>
    <p:sldId id="474" r:id="rId18"/>
    <p:sldId id="429" r:id="rId19"/>
    <p:sldId id="475" r:id="rId20"/>
    <p:sldId id="476" r:id="rId21"/>
    <p:sldId id="426" r:id="rId22"/>
    <p:sldId id="452" r:id="rId23"/>
    <p:sldId id="432" r:id="rId24"/>
    <p:sldId id="433" r:id="rId25"/>
    <p:sldId id="437" r:id="rId26"/>
    <p:sldId id="454" r:id="rId27"/>
    <p:sldId id="477" r:id="rId28"/>
    <p:sldId id="443" r:id="rId29"/>
    <p:sldId id="441" r:id="rId30"/>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8080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5149" autoAdjust="0"/>
  </p:normalViewPr>
  <p:slideViewPr>
    <p:cSldViewPr snapToGrid="0" showGuides="1">
      <p:cViewPr>
        <p:scale>
          <a:sx n="73" d="100"/>
          <a:sy n="73" d="100"/>
        </p:scale>
        <p:origin x="-378" y="312"/>
      </p:cViewPr>
      <p:guideLst>
        <p:guide orient="horz" pos="2184"/>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notesMaster" Target="notesMasters/notesMaster1.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blipFill>
        <a:effectLst/>
      </p:bgPr>
    </p:bg>
    <p:spTree>
      <p:nvGrpSpPr>
        <p:cNvPr id="1" name=""/>
        <p:cNvGrpSpPr/>
        <p:nvPr/>
      </p:nvGrpSpPr>
      <p:grpSpPr>
        <a:xfrm>
          <a:off x="0" y="0"/>
          <a:ext cx="0" cy="0"/>
          <a:chOff x="0" y="0"/>
          <a:chExt cx="0" cy="0"/>
        </a:xfrm>
      </p:grpSpPr>
      <p:sp>
        <p:nvSpPr>
          <p:cNvPr id="1026"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1027"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1028" name="Group 279"/>
          <p:cNvGrpSpPr/>
          <p:nvPr/>
        </p:nvGrpSpPr>
        <p:grpSpPr>
          <a:xfrm>
            <a:off x="8275638" y="1046163"/>
            <a:ext cx="265112" cy="265112"/>
            <a:chOff x="0" y="0"/>
            <a:chExt cx="860" cy="860"/>
          </a:xfrm>
        </p:grpSpPr>
        <p:sp>
          <p:nvSpPr>
            <p:cNvPr id="1029"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0"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1"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2" name="Group 283"/>
          <p:cNvGrpSpPr/>
          <p:nvPr/>
        </p:nvGrpSpPr>
        <p:grpSpPr>
          <a:xfrm>
            <a:off x="201613" y="6076950"/>
            <a:ext cx="625475" cy="625475"/>
            <a:chOff x="0" y="0"/>
            <a:chExt cx="748" cy="748"/>
          </a:xfrm>
        </p:grpSpPr>
        <p:sp>
          <p:nvSpPr>
            <p:cNvPr id="1033"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4"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5"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6" name="Group 287"/>
          <p:cNvGrpSpPr/>
          <p:nvPr/>
        </p:nvGrpSpPr>
        <p:grpSpPr>
          <a:xfrm>
            <a:off x="7610475" y="1012825"/>
            <a:ext cx="414338" cy="414338"/>
            <a:chOff x="0" y="0"/>
            <a:chExt cx="860" cy="860"/>
          </a:xfrm>
        </p:grpSpPr>
        <p:sp>
          <p:nvSpPr>
            <p:cNvPr id="1037"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8"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9"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40" name="Group 15"/>
          <p:cNvGrpSpPr/>
          <p:nvPr/>
        </p:nvGrpSpPr>
        <p:grpSpPr>
          <a:xfrm>
            <a:off x="1789113" y="182563"/>
            <a:ext cx="6838950" cy="3365500"/>
            <a:chOff x="0" y="0"/>
            <a:chExt cx="4308" cy="2120"/>
          </a:xfrm>
        </p:grpSpPr>
        <p:sp>
          <p:nvSpPr>
            <p:cNvPr id="1041"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1042"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1043"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1044"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1045"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1046"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1047"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48"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1049"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1050"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1051"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1052"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1053"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1054"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1055"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1056"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1057"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1058"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1059"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0"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1"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2"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3"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4"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5"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6"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1067"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68"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1069"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70"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1071"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1072"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1073"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1074"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1075"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1076"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1077"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1078"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1079"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1080"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1081"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1082"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1083"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1084"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1085"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1086"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1087"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1088"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1089"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1090"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1091"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1092"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1093"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1094"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095"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1096"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1097"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1098"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1099"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1100"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1101"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1102"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1103"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1104"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1105"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06"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1107"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08"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1109"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1110"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1111"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1112"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1113"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114"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1115"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1116"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1117"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1118"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1119"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0"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1"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1122"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1123"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1124"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1125"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1126"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1127"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1128"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1129"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1130"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1131"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1132"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1133"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1134"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1135"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1136"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1137"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1138"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1139"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0"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1"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2"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3"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4"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5"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6"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7"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8"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1149"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1150"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51"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1152"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1153"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5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50">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1040"/>
                                        </p:tgtEl>
                                        <p:attrNameLst>
                                          <p:attrName>style.visibility</p:attrName>
                                        </p:attrNameLst>
                                      </p:cBhvr>
                                      <p:to>
                                        <p:strVal val="visible"/>
                                      </p:to>
                                    </p:set>
                                    <p:animEffect transition="in" filter="fade">
                                      <p:cBhvr>
                                        <p:cTn id="17" dur="20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0" grpId="0" build="p">
        <p:tmplLst>
          <p:tmpl lvl="1">
            <p:tnLst>
              <p:par>
                <p:cTn presetID="1" presetClass="entr" presetSubtype="0" fill="hold" nodeType="click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2050"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2051"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2052" name="Group 279"/>
          <p:cNvGrpSpPr/>
          <p:nvPr/>
        </p:nvGrpSpPr>
        <p:grpSpPr>
          <a:xfrm>
            <a:off x="8275638" y="1046163"/>
            <a:ext cx="265112" cy="265112"/>
            <a:chOff x="0" y="0"/>
            <a:chExt cx="860" cy="860"/>
          </a:xfrm>
        </p:grpSpPr>
        <p:sp>
          <p:nvSpPr>
            <p:cNvPr id="2053"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4"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5"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56" name="Group 283"/>
          <p:cNvGrpSpPr/>
          <p:nvPr/>
        </p:nvGrpSpPr>
        <p:grpSpPr>
          <a:xfrm>
            <a:off x="201613" y="6076950"/>
            <a:ext cx="625475" cy="625475"/>
            <a:chOff x="0" y="0"/>
            <a:chExt cx="748" cy="748"/>
          </a:xfrm>
        </p:grpSpPr>
        <p:sp>
          <p:nvSpPr>
            <p:cNvPr id="2057"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8"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9"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0" name="Group 287"/>
          <p:cNvGrpSpPr/>
          <p:nvPr/>
        </p:nvGrpSpPr>
        <p:grpSpPr>
          <a:xfrm>
            <a:off x="7610475" y="1012825"/>
            <a:ext cx="414338" cy="414338"/>
            <a:chOff x="0" y="0"/>
            <a:chExt cx="860" cy="860"/>
          </a:xfrm>
        </p:grpSpPr>
        <p:sp>
          <p:nvSpPr>
            <p:cNvPr id="2061"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2"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3"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4" name="Group 15"/>
          <p:cNvGrpSpPr/>
          <p:nvPr/>
        </p:nvGrpSpPr>
        <p:grpSpPr>
          <a:xfrm>
            <a:off x="1789113" y="182563"/>
            <a:ext cx="6838950" cy="3365500"/>
            <a:chOff x="0" y="0"/>
            <a:chExt cx="4308" cy="2120"/>
          </a:xfrm>
        </p:grpSpPr>
        <p:sp>
          <p:nvSpPr>
            <p:cNvPr id="2065"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2066"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2067"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2068"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2069"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2070"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2071"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72"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2073"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2074"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2075"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2076"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2077"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2078"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2079"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2080"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2081"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2082"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2083"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4"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5"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6"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7"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8"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9"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90"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2091"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2"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2093"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4"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2095"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2096"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2097"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2098"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2099"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2100"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2101"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2102"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2103"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2104"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2105"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2106"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2107"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2108"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2109"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2110"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2111"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2112"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2113"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2114"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2115"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2116"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2117"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2118"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19"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2120"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2121"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2122"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2123"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2124"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2125"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2126"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2127"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2128"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2129"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30"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2131"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32"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2133"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2134"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2135"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2136"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2137"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38"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2139"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2140"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2141"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2142"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2143"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4"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5"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2146"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2147"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2148"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2149"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2150"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2151"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2152"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2153"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2154"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2155"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2156"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2157"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2158"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2159"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2160"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2161"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2162"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2163"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4"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5"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6"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7"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8"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9"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0"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1"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2"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2173"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2174"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175"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2176"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2177"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2178" name="WordArt 2"/>
          <p:cNvPicPr/>
          <p:nvPr/>
        </p:nvPicPr>
        <p:blipFill>
          <a:blip r:embed="rId13" cstate="print"/>
          <a:stretch>
            <a:fillRect/>
          </a:stretch>
        </p:blipFill>
        <p:spPr>
          <a:xfrm>
            <a:off x="682625" y="725488"/>
            <a:ext cx="3395663" cy="261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7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7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7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74">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4" grpId="0" build="p">
        <p:tmplLst>
          <p:tmpl lvl="1">
            <p:tnLst>
              <p:par>
                <p:cTn presetID="1" presetClass="entr" presetSubtype="0" fill="hold" nodeType="click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3074"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3075"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3076" name="Group 279"/>
          <p:cNvGrpSpPr/>
          <p:nvPr/>
        </p:nvGrpSpPr>
        <p:grpSpPr>
          <a:xfrm>
            <a:off x="8275638" y="1046163"/>
            <a:ext cx="265112" cy="265112"/>
            <a:chOff x="0" y="0"/>
            <a:chExt cx="860" cy="860"/>
          </a:xfrm>
        </p:grpSpPr>
        <p:sp>
          <p:nvSpPr>
            <p:cNvPr id="3077"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8"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9"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0" name="Group 283"/>
          <p:cNvGrpSpPr/>
          <p:nvPr/>
        </p:nvGrpSpPr>
        <p:grpSpPr>
          <a:xfrm>
            <a:off x="201613" y="6076950"/>
            <a:ext cx="625475" cy="625475"/>
            <a:chOff x="0" y="0"/>
            <a:chExt cx="748" cy="748"/>
          </a:xfrm>
        </p:grpSpPr>
        <p:sp>
          <p:nvSpPr>
            <p:cNvPr id="3081"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2"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3"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4" name="Group 287"/>
          <p:cNvGrpSpPr/>
          <p:nvPr/>
        </p:nvGrpSpPr>
        <p:grpSpPr>
          <a:xfrm>
            <a:off x="7610475" y="1012825"/>
            <a:ext cx="414338" cy="414338"/>
            <a:chOff x="0" y="0"/>
            <a:chExt cx="860" cy="860"/>
          </a:xfrm>
        </p:grpSpPr>
        <p:sp>
          <p:nvSpPr>
            <p:cNvPr id="3085"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6"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7"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8" name="Group 15"/>
          <p:cNvGrpSpPr/>
          <p:nvPr/>
        </p:nvGrpSpPr>
        <p:grpSpPr>
          <a:xfrm>
            <a:off x="1789113" y="182563"/>
            <a:ext cx="6838950" cy="3365500"/>
            <a:chOff x="0" y="0"/>
            <a:chExt cx="4308" cy="2120"/>
          </a:xfrm>
        </p:grpSpPr>
        <p:sp>
          <p:nvSpPr>
            <p:cNvPr id="3089"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3090"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3091"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3092"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3093"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3094"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3095"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096"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3097"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3098"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3099"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3100"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3101"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3102"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3103"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3104"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3105"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3106"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3107"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8"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9"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10"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1"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2"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3"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4"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3115"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6"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3117"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8"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3119"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3120"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3121"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3122"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3123"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3124"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3125"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3126"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3127"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3128"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3129"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3130"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3131"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3132"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3133"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3134"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3135"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3136"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3137"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3138"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3139"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3140"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3141"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3142"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43"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3144"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3145"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3146"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3147"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3148"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3149"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3150"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3151"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3152"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3153"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54"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3155"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56"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3157"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3158"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3159"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3160"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3161"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62"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3163"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3164"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3165"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3166"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3167"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8"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9"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3170"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3171"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3172"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3173"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3174"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3175"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3176"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3177"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3178"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3179"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3180"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3181"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3182"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3183"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3184"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3185"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3186"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3187"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8"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9"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0"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1"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2"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3"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4"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5"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6"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3197"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3198"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199"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3200"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3201"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3202" name="WordArt 2"/>
          <p:cNvPicPr/>
          <p:nvPr/>
        </p:nvPicPr>
        <p:blipFill>
          <a:blip r:embed="rId13" cstate="print"/>
          <a:stretch>
            <a:fillRect/>
          </a:stretch>
        </p:blipFill>
        <p:spPr>
          <a:xfrm>
            <a:off x="682625" y="725488"/>
            <a:ext cx="2268538" cy="2444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98">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3088"/>
                                        </p:tgtEl>
                                        <p:attrNameLst>
                                          <p:attrName>style.visibility</p:attrName>
                                        </p:attrNameLst>
                                      </p:cBhvr>
                                      <p:to>
                                        <p:strVal val="visible"/>
                                      </p:to>
                                    </p:set>
                                    <p:animEffect transition="in" filter="fade">
                                      <p:cBhvr>
                                        <p:cTn id="17" dur="2000"/>
                                        <p:tgtEl>
                                          <p:spTgt spid="3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8" grpId="0" build="p">
        <p:tmplLst>
          <p:tmpl lvl="1">
            <p:tnLst>
              <p:par>
                <p:cTn presetID="1" presetClass="entr" presetSubtype="0" fill="hold" nodeType="click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
        <p:nvSpPr>
          <p:cNvPr id="3" name="矩形 2"/>
          <p:cNvSpPr/>
          <p:nvPr/>
        </p:nvSpPr>
        <p:spPr>
          <a:xfrm>
            <a:off x="475525" y="1767711"/>
            <a:ext cx="7471954" cy="3692525"/>
          </a:xfrm>
          <a:prstGeom prst="rect">
            <a:avLst/>
          </a:prstGeom>
        </p:spPr>
        <p:txBody>
          <a:bodyPr wrap="square">
            <a:spAutoFit/>
          </a:bodyPr>
          <a:lstStyle/>
          <a:p>
            <a:pPr indent="457200" algn="l"/>
            <a:r>
              <a:rPr dirty="0" smtClean="0"/>
              <a:t>【</a:t>
            </a:r>
            <a:r>
              <a:rPr b="1" dirty="0" smtClean="0"/>
              <a:t>学习目标</a:t>
            </a:r>
            <a:r>
              <a:rPr dirty="0" smtClean="0"/>
              <a:t>】</a:t>
            </a:r>
            <a:endParaRPr dirty="0" smtClean="0"/>
          </a:p>
          <a:p>
            <a:pPr indent="457200"/>
            <a:r>
              <a:rPr b="1" dirty="0" smtClean="0"/>
              <a:t>知识目标</a:t>
            </a:r>
            <a:endParaRPr b="1" dirty="0" smtClean="0"/>
          </a:p>
          <a:p>
            <a:pPr indent="457200"/>
            <a:r>
              <a:rPr b="1" dirty="0" smtClean="0"/>
              <a:t>1.了解荆楚文化旅游区旅游环境和旅游资源特征； </a:t>
            </a:r>
            <a:endParaRPr b="1" dirty="0" smtClean="0"/>
          </a:p>
          <a:p>
            <a:pPr indent="457200"/>
            <a:r>
              <a:rPr b="1" dirty="0" smtClean="0"/>
              <a:t>2.了解荆楚文化旅游区旅游业发展概况； </a:t>
            </a:r>
            <a:endParaRPr b="1" dirty="0" smtClean="0"/>
          </a:p>
          <a:p>
            <a:pPr indent="457200"/>
            <a:r>
              <a:rPr b="1" dirty="0" smtClean="0"/>
              <a:t>3.熟悉荆楚文化旅游区主要的旅游景点概况；</a:t>
            </a:r>
            <a:endParaRPr b="1" dirty="0" smtClean="0"/>
          </a:p>
          <a:p>
            <a:pPr indent="457200"/>
            <a:r>
              <a:rPr b="1" dirty="0" smtClean="0"/>
              <a:t>4.掌握本区主要旅游线路。</a:t>
            </a:r>
            <a:endParaRPr b="1" dirty="0" smtClean="0"/>
          </a:p>
          <a:p>
            <a:pPr indent="457200"/>
            <a:r>
              <a:rPr b="1" dirty="0" smtClean="0"/>
              <a:t>技能目标</a:t>
            </a:r>
            <a:endParaRPr b="1" dirty="0" smtClean="0"/>
          </a:p>
          <a:p>
            <a:pPr indent="457200"/>
            <a:r>
              <a:rPr b="1" dirty="0" smtClean="0"/>
              <a:t>1.能够把握巴蜀旅游资源的特征以及荆楚文化在中国旅游资源中的特殊地位。</a:t>
            </a:r>
            <a:endParaRPr b="1" dirty="0" smtClean="0"/>
          </a:p>
          <a:p>
            <a:pPr indent="457200"/>
            <a:r>
              <a:rPr b="1" dirty="0" smtClean="0"/>
              <a:t>2.能够进行荆楚文化旅游区旅游线路设计。</a:t>
            </a:r>
            <a:endParaRPr b="1" dirty="0" smtClean="0"/>
          </a:p>
          <a:p>
            <a:pPr indent="457200"/>
            <a:r>
              <a:rPr b="1" dirty="0" smtClean="0"/>
              <a:t>情感目标</a:t>
            </a:r>
            <a:endParaRPr b="1" dirty="0" smtClean="0"/>
          </a:p>
          <a:p>
            <a:pPr indent="457200"/>
            <a:r>
              <a:rPr b="1" dirty="0" smtClean="0"/>
              <a:t>1.培养对华中山水峡谷及文化胜迹的热爱；</a:t>
            </a:r>
            <a:endParaRPr b="1" dirty="0" smtClean="0"/>
          </a:p>
          <a:p>
            <a:pPr indent="457200"/>
            <a:r>
              <a:rPr b="1" dirty="0" smtClean="0"/>
              <a:t>2.增强对荆楚文化的研究兴趣。</a:t>
            </a:r>
            <a:endParaRPr b="1"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304540" y="1406843"/>
            <a:ext cx="2534920" cy="645160"/>
          </a:xfrm>
          <a:prstGeom prst="rect">
            <a:avLst/>
          </a:prstGeom>
          <a:noFill/>
          <a:ln w="9525">
            <a:noFill/>
          </a:ln>
          <a:effectLst>
            <a:prstShdw prst="shdw13" dist="53882" dir="13499999">
              <a:schemeClr val="bg2">
                <a:alpha val="50000"/>
              </a:schemeClr>
            </a:prstShdw>
          </a:effectLst>
        </p:spPr>
        <p:txBody>
          <a:bodyPr wrap="square" anchor="ctr">
            <a:spAutoFit/>
          </a:bodyPr>
          <a:lstStyle/>
          <a:p>
            <a:pPr algn="l" eaLnBrk="0" hangingPunct="0"/>
            <a:r>
              <a:rPr altLang="zh-CN" b="1" dirty="0" smtClean="0"/>
              <a:t>任务</a:t>
            </a:r>
            <a:r>
              <a:rPr lang="zh-CN" b="1" dirty="0" smtClean="0"/>
              <a:t>三</a:t>
            </a:r>
            <a:r>
              <a:rPr altLang="zh-CN" b="1" dirty="0" smtClean="0"/>
              <a:t> </a:t>
            </a:r>
            <a:r>
              <a:rPr lang="zh-CN" b="1" dirty="0" smtClean="0"/>
              <a:t>四川</a:t>
            </a:r>
            <a:r>
              <a:rPr altLang="zh-CN" b="1" dirty="0" smtClean="0"/>
              <a:t>省</a:t>
            </a:r>
            <a:endParaRPr altLang="zh-CN" b="1" dirty="0" smtClean="0"/>
          </a:p>
          <a:p>
            <a:pPr eaLnBrk="0" hangingPunct="0"/>
            <a:endParaRPr lang="zh-CN" altLang="en-US" b="1" dirty="0"/>
          </a:p>
        </p:txBody>
      </p:sp>
      <p:sp>
        <p:nvSpPr>
          <p:cNvPr id="100" name="文本框 99"/>
          <p:cNvSpPr txBox="1"/>
          <p:nvPr/>
        </p:nvSpPr>
        <p:spPr>
          <a:xfrm>
            <a:off x="565150" y="1570355"/>
            <a:ext cx="7703820" cy="424624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lgn="ctr"/>
            <a:r>
              <a:rPr lang="zh-CN" altLang="en-US" dirty="0" smtClean="0">
                <a:latin typeface="宋体" panose="02010600030101010101" pitchFamily="2" charset="-122"/>
                <a:cs typeface="宋体" panose="02010600030101010101" pitchFamily="2" charset="-122"/>
              </a:rPr>
              <a:t>四川：发展全域旅游 建世界重要旅游目的地</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四川省第十一次党代会报告在安排部署下一阶段工作时强调，要以建设世界旅游目的地为抓手，推动成乐、成雅协同发展，攀西经济区要建成国家战略资源创新开发试验区和全国阳光康养旅游目的地，川西北生态经济区建成国家生态文明先行示范区和国际知名生态文化旅游目的地。要实施“绿色四川”旅游行动计划，大力发展全域旅游，建设世界重要旅游目的地。学习贯彻省第十一次党代会精神、努力把四川建设成世界重要旅游目的地，重在工作落实。要坚定不移地落实绿色发展理念，按照省委治蜀兴川总体战略推进旅游业发展各项工作，围绕“十三五”旅游业发展规划，以大力发展全域旅游为重点，切实推动“511”旅游发展新格局形成，突出5大区域，打造10大旅游目的地，构建10大精品旅游线路。</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目前，四川旅游业在全国各省市旅游业发展中名列前茅，成为全省经济发展的支柱产业。</a:t>
            </a:r>
            <a:endParaRPr lang="zh-CN" altLang="en-US" dirty="0" smtClean="0">
              <a:latin typeface="宋体" panose="02010600030101010101" pitchFamily="2" charset="-122"/>
              <a:cs typeface="宋体" panose="02010600030101010101" pitchFamily="2" charset="-122"/>
            </a:endParaRPr>
          </a:p>
          <a:p>
            <a:pPr indent="457200" algn="l"/>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flipV="1">
            <a:off x="0" y="1854518"/>
            <a:ext cx="9048115"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304540" y="1406843"/>
            <a:ext cx="2534920" cy="645160"/>
          </a:xfrm>
          <a:prstGeom prst="rect">
            <a:avLst/>
          </a:prstGeom>
          <a:noFill/>
          <a:ln w="9525">
            <a:noFill/>
          </a:ln>
          <a:effectLst>
            <a:prstShdw prst="shdw13" dist="53882" dir="13499999">
              <a:schemeClr val="bg2">
                <a:alpha val="50000"/>
              </a:schemeClr>
            </a:prstShdw>
          </a:effectLst>
        </p:spPr>
        <p:txBody>
          <a:bodyPr wrap="square" anchor="ctr">
            <a:spAutoFit/>
          </a:bodyPr>
          <a:lstStyle/>
          <a:p>
            <a:pPr algn="l" eaLnBrk="0" hangingPunct="0"/>
            <a:r>
              <a:rPr altLang="zh-CN" b="1" dirty="0" smtClean="0"/>
              <a:t>任务</a:t>
            </a:r>
            <a:r>
              <a:rPr lang="zh-CN" b="1" dirty="0" smtClean="0"/>
              <a:t>三</a:t>
            </a:r>
            <a:r>
              <a:rPr altLang="zh-CN" b="1" dirty="0" smtClean="0"/>
              <a:t> </a:t>
            </a:r>
            <a:r>
              <a:rPr lang="zh-CN" b="1" dirty="0" smtClean="0"/>
              <a:t>四川</a:t>
            </a:r>
            <a:r>
              <a:rPr altLang="zh-CN" b="1" dirty="0" smtClean="0"/>
              <a:t>省</a:t>
            </a:r>
            <a:endParaRPr altLang="zh-CN" b="1" dirty="0" smtClean="0"/>
          </a:p>
          <a:p>
            <a:pPr eaLnBrk="0" hangingPunct="0"/>
            <a:endParaRPr lang="zh-CN" altLang="en-US" b="1" dirty="0"/>
          </a:p>
        </p:txBody>
      </p:sp>
      <p:sp>
        <p:nvSpPr>
          <p:cNvPr id="100" name="文本框 99"/>
          <p:cNvSpPr txBox="1"/>
          <p:nvPr/>
        </p:nvSpPr>
        <p:spPr>
          <a:xfrm>
            <a:off x="565150" y="1570355"/>
            <a:ext cx="7703820" cy="369252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lgn="l"/>
            <a:r>
              <a:rPr lang="zh-CN" altLang="en-US" dirty="0" smtClean="0">
                <a:latin typeface="宋体" panose="02010600030101010101" pitchFamily="2" charset="-122"/>
                <a:cs typeface="宋体" panose="02010600030101010101" pitchFamily="2" charset="-122"/>
                <a:sym typeface="+mn-ea"/>
              </a:rPr>
              <a:t>全省有中国最佳旅游城市1个、中国优秀旅游城市21个，宜居、宜业、宜商、宜游的现代城镇体系逐步形成。乡村旅游蓬勃发展，一大批留得住青山绿水、记得住乡愁的幸福美丽新村相继涌现。全省A级景区达440家，其中5A级景区12家、4A级景区200家，国家级旅游度假区1个、省级旅游度假区40个，乡村旅游经营户15万余家，星级饭店426个，其中五星级饭店32个。一批大房车露营地、特色民宿、农业公园、健康养老等新兴旅游业态也蓬勃兴起，“近者悦、远者来”的良性旅游发展格局在四川初步形成。民族地区、革命老区实施全域旅游发展，促进了区域繁荣和谐稳定。成功创建全国红色旅游经典景区9处和小平故里、朱德故里2个5A级景区。</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sym typeface="+mn-ea"/>
              </a:rPr>
              <a:t>思考：四川以全域旅游的理念打造世界重要旅游目的地方面都做出了那些努力。</a:t>
            </a:r>
            <a:endParaRPr lang="zh-CN" altLang="en-US" dirty="0" smtClean="0">
              <a:latin typeface="宋体" panose="02010600030101010101" pitchFamily="2" charset="-122"/>
              <a:cs typeface="宋体" panose="02010600030101010101" pitchFamily="2" charset="-122"/>
            </a:endParaRPr>
          </a:p>
          <a:p>
            <a:pPr indent="457200" algn="l"/>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flipV="1">
            <a:off x="0" y="1854518"/>
            <a:ext cx="9048115"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157035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154748"/>
            <a:ext cx="1619250" cy="119888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endParaRPr lang="zh-CN" altLang="zh-CN" b="1" dirty="0" smtClean="0"/>
          </a:p>
          <a:p>
            <a:pPr algn="l" eaLnBrk="0" hangingPunct="0"/>
            <a:r>
              <a:rPr lang="zh-CN" altLang="zh-CN" b="1" dirty="0" smtClean="0"/>
              <a:t>任务三</a:t>
            </a:r>
            <a:r>
              <a:rPr lang="en-US" altLang="zh-CN" b="1" dirty="0" smtClean="0"/>
              <a:t> </a:t>
            </a:r>
            <a:r>
              <a:rPr lang="zh-CN" altLang="zh-CN" b="1" dirty="0" smtClean="0">
                <a:sym typeface="+mn-ea"/>
              </a:rPr>
              <a:t>四川省</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565150" y="1754505"/>
            <a:ext cx="7827645" cy="369252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一、概述</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四川省简称“川”或“蜀”，位于我国的西南地区和长江上游。二、主要旅游景点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(一)武侯祠</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(二)杜甫草堂</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(三)都江堰</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(四)青城山</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(五)剑门蜀道</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(六)峨眉山</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(七)乐山大佛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(八)黄龙—九寨沟风景名胜区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(九)卧龙自然保护区</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四川省</a:t>
            </a:r>
            <a:endParaRPr lang="zh-CN" altLang="zh-CN" b="1" dirty="0" smtClean="0"/>
          </a:p>
          <a:p>
            <a:pPr eaLnBrk="0" hangingPunct="0"/>
            <a:endParaRPr lang="zh-CN" altLang="en-US" b="1" dirty="0"/>
          </a:p>
        </p:txBody>
      </p:sp>
      <p:sp>
        <p:nvSpPr>
          <p:cNvPr id="100" name="文本框 99"/>
          <p:cNvSpPr txBox="1"/>
          <p:nvPr/>
        </p:nvSpPr>
        <p:spPr>
          <a:xfrm>
            <a:off x="668020" y="1878965"/>
            <a:ext cx="7600950" cy="452310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三、特色旅游线路</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1.名山景观之旅</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该线路主要包括：西岭雪山—青城山—峨眉山—乐山大佛—贡嘎山—四姑娘山。</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2.风景名胜游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该线路主要包括：九寨沟—黄龙—卧龙大熊猫自然保护区—武侯祠—杜甫草堂—都江堰。</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知识链接：川菜                                            【旅游沙龙】四川“8大跨区域重大旅游项目集群”出炉 未来四川将增很多旅游新玩法                                                   讨论：四川在探索全域旅游转型的方式上有哪些可以借鉴之处。      〖同步职场〗                                                   小试牛刀：1.在各地区纷纷打造全域旅游的今天，如何在众多景区中脱颖而出，成为区域旅游首选地。</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     </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四川省</a:t>
            </a:r>
            <a:endParaRPr lang="zh-CN" altLang="zh-CN" b="1" dirty="0" smtClean="0"/>
          </a:p>
          <a:p>
            <a:pPr eaLnBrk="0" hangingPunct="0"/>
            <a:endParaRPr lang="zh-CN" altLang="en-US" b="1" dirty="0"/>
          </a:p>
        </p:txBody>
      </p:sp>
      <p:sp>
        <p:nvSpPr>
          <p:cNvPr id="100" name="文本框 99"/>
          <p:cNvSpPr txBox="1"/>
          <p:nvPr/>
        </p:nvSpPr>
        <p:spPr>
          <a:xfrm>
            <a:off x="668020" y="1878965"/>
            <a:ext cx="7600950" cy="175323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 2.在乐山加快旅游标准化建设的同时，当地政府应如何以标准化推动旅游服务质量提升。                                         【任务实训】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 成都美食之旅旅游线路设计实训表</a:t>
            </a:r>
            <a:endParaRPr lang="zh-CN" altLang="en-US" dirty="0" smtClean="0">
              <a:latin typeface="宋体" panose="02010600030101010101" pitchFamily="2" charset="-122"/>
              <a:cs typeface="宋体" panose="02010600030101010101" pitchFamily="2" charset="-122"/>
            </a:endParaRPr>
          </a:p>
          <a:p>
            <a:pPr indent="457200"/>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任务四 湖北省</a:t>
            </a:r>
            <a:endParaRPr lang="zh-CN" altLang="zh-CN" b="1" dirty="0" smtClean="0"/>
          </a:p>
        </p:txBody>
      </p:sp>
      <p:sp>
        <p:nvSpPr>
          <p:cNvPr id="100" name="文本框 99"/>
          <p:cNvSpPr txBox="1"/>
          <p:nvPr/>
        </p:nvSpPr>
        <p:spPr>
          <a:xfrm>
            <a:off x="736600" y="1754505"/>
            <a:ext cx="753237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2018湖北茶文化游启动仪式暨十堰万里茶道之旅活动走进房县</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人间四月芳菲尽，房陵处处是美景。4月27日，人间四月芳菲尽，房陵处处是美景。4月27日，2018湖北茶文化游启动仪式暨十堰万里茶道之旅活动在房县土城黄酒民俗村举办，活动期间，还将举行中国（土城）黄酒民俗文化村 "湖北省旅游后备箱工程示范点"授牌仪式，房县旅游局与湖北康辉国际旅行社有限责任公司签订结对帮扶框架协议书，与会者还将考察房县旅游项目，并现场参与景区游戏互动，参与非遗大师、手工艺人和文学艺术者现场制作及表演，体验诗经文化和茶文化展示，考察房县特色旅游和黄酒合作社、黄酒主题农家乐，参观黄酒制作过程，体验制作工艺并体验房县传统上笼席。</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房县南连神农架，北接武当山，景区景点魅力无限，自然景观星罗棋布，人文传说异彩纷呈，是鄂西生态文化旅游圈"一江两山"核心板块上的重要节点。房县植被丰富、生态良好，森林公园、湿地公园、自然保护区神秘莫测，野趣丛生，被誉为"天然氧吧"；房县资源富集、物产丰饶，素有"华中药库"、"耳菇之乡"、"黄酒之乡"之美称，温泉被誉为"中华泉水</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任务四 湖北省</a:t>
            </a:r>
            <a:endParaRPr lang="zh-CN" altLang="zh-CN" b="1" dirty="0" smtClean="0"/>
          </a:p>
        </p:txBody>
      </p:sp>
      <p:sp>
        <p:nvSpPr>
          <p:cNvPr id="100" name="文本框 99"/>
          <p:cNvSpPr txBox="1"/>
          <p:nvPr/>
        </p:nvSpPr>
        <p:spPr>
          <a:xfrm>
            <a:off x="736600" y="1754505"/>
            <a:ext cx="753237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r>
              <a:rPr lang="zh-CN" altLang="en-US" dirty="0" smtClean="0">
                <a:latin typeface="宋体" panose="02010600030101010101" pitchFamily="2" charset="-122"/>
                <a:cs typeface="宋体" panose="02010600030101010101" pitchFamily="2" charset="-122"/>
                <a:sym typeface="+mn-ea"/>
              </a:rPr>
              <a:t>之冠"，源生态、类野生娃娃鱼堪称"水中人参"；房县文化积淀深厚，神农文化根植深厚，诗经文化源远流长，帝王文化沿袭传承，"野人"科考悬念丛生；房县区位独特，交通便捷，十房、麻安高速、209国道、346国道在县城交汇，距襄阳、神农架、武当山机场一个半小时车程，随着十宜（十堰至宜昌）、房康（房县至安康）铁路和房神（房县至神农架）高速公路立项建设，房县将成为鄂、渝、陕毗邻地区重要交通枢纽。</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    近年来，在省委、省政府和市委、市政府的坚强领导下，在省、市旅游部门的大力支持下，房县县委、县政府围绕生态文化旅游健康城发展定位，以文化传承和自然山水为依托，大力发展参与式、开放式旅游，着力构建 "一城三片区两带"全域旅游体系（"一城"，即以西关印象为主的山水古城；"三片区"，即土城黄酒民俗文化片区、军店传统古村落片区、野人谷生态休闲片区；"两带"，即大木姚坪城郊休憩带和环大九湖民俗风光带），全省全域旅游示范区建设初具雏形。</a:t>
            </a:r>
            <a:endParaRPr lang="zh-CN" altLang="en-US" dirty="0" smtClean="0">
              <a:latin typeface="宋体" panose="02010600030101010101" pitchFamily="2" charset="-122"/>
              <a:cs typeface="宋体" panose="02010600030101010101" pitchFamily="2" charset="-122"/>
              <a:sym typeface="+mn-ea"/>
            </a:endParaRPr>
          </a:p>
          <a:p>
            <a:endParaRPr lang="zh-CN" altLang="en-US" dirty="0" smtClean="0">
              <a:latin typeface="宋体" panose="02010600030101010101" pitchFamily="2" charset="-122"/>
              <a:cs typeface="宋体" panose="02010600030101010101" pitchFamily="2" charset="-122"/>
              <a:sym typeface="+mn-ea"/>
            </a:endParaRPr>
          </a:p>
          <a:p>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任务四 湖北省</a:t>
            </a:r>
            <a:endParaRPr lang="zh-CN" altLang="zh-CN" b="1" dirty="0" smtClean="0"/>
          </a:p>
        </p:txBody>
      </p:sp>
      <p:sp>
        <p:nvSpPr>
          <p:cNvPr id="100" name="文本框 99"/>
          <p:cNvSpPr txBox="1"/>
          <p:nvPr/>
        </p:nvSpPr>
        <p:spPr>
          <a:xfrm>
            <a:off x="736600" y="1754505"/>
            <a:ext cx="7532370" cy="3138170"/>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茶叶既是房县具有比较优势的传统产业，又是房县发展全域旅游、实施乡村振兴战略的重要组成部分，全县已建成窑淮生态茶园观光示范片区和姚坪堵河流域茶叶水土保护示范带，现有万亩生产乡镇3个，千亩生产村48个，全县基地总面积达到15。5万亩，开园面积9。5万亩，推进茶旅融合，以茶兴旅，以旅促茶，为全县美丽乡村建设及农民增收起到了良好引领和示范作用。得天独厚的自然风光、经典传唱的诗经文化、非遗传承的黄酒文化、日益光大的茶叶文化是房县摆脱落后、跨越赶超的最大优势，也是适应引领新常态、实现绿色崛起的根本动力，更是决胜全面小康、打造幸福美丽房县的有效路径。（资料来源：湖北旅游政务网）</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思考：特色旅游线路设计开发应考虑哪些因素。</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5325" y="1729740"/>
            <a:ext cx="7573645" cy="452310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湖北简称“鄂”，位于长江中游、洞庭湖之北，面积18万多平方千米，居住人口6031万左右。</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二、主要旅游景点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1.黄鹤楼</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2.武汉长江大桥</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3.东湖</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4.荆州古城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5.明显陵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6.武昌起义军政府旧址</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7.赤壁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8.武当山</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9.神农架</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10.古隆中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11.葛洲坝</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矩形 10"/>
          <p:cNvSpPr/>
          <p:nvPr/>
        </p:nvSpPr>
        <p:spPr>
          <a:xfrm>
            <a:off x="3082290" y="136175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任务四 湖北省</a:t>
            </a:r>
            <a:endParaRPr lang="zh-CN" altLang="zh-CN" b="1" dirty="0" smtClean="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5325" y="1946910"/>
            <a:ext cx="7573464" cy="369252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三、特色旅游线路</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1.名山景观游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该线路主要包括：神农架—武当山—大洪山—大别山。</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2.名胜古迹游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该线路主要包括：黄鹤楼—襄樊—隆中—屈原故里—三游洞。     知识链接：热干面                                             〖同步职场〗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小试牛刀：</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1.景区定期复核、摘牌制度对景区的经济效益和社会效益有哪些影响？</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2.“红黑榜”制度对景区建设起到何种作用？                  〖任务实训〗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湖北山岳旅游线路设计实训表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
        <p:nvSpPr>
          <p:cNvPr id="13" name="矩形 12"/>
          <p:cNvSpPr/>
          <p:nvPr/>
        </p:nvSpPr>
        <p:spPr>
          <a:xfrm>
            <a:off x="3082290" y="136175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zh-CN" b="1" dirty="0" smtClean="0"/>
              <a:t>任务四 湖北省</a:t>
            </a:r>
            <a:endParaRPr lang="zh-CN" altLang="zh-CN" b="1"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本区旅游资源概述</a:t>
            </a:r>
            <a:endParaRPr lang="zh-CN" altLang="zh-CN" b="1" dirty="0" smtClean="0"/>
          </a:p>
        </p:txBody>
      </p:sp>
      <p:sp>
        <p:nvSpPr>
          <p:cNvPr id="100" name="文本框 99"/>
          <p:cNvSpPr txBox="1"/>
          <p:nvPr/>
        </p:nvSpPr>
        <p:spPr>
          <a:xfrm>
            <a:off x="682625" y="1842770"/>
            <a:ext cx="7756525" cy="424624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ctr"/>
            <a:r>
              <a:rPr dirty="0"/>
              <a:t> “天府四川 最美金秋” </a:t>
            </a:r>
            <a:endParaRPr dirty="0"/>
          </a:p>
          <a:p>
            <a:pPr algn="l"/>
            <a:r>
              <a:rPr dirty="0"/>
              <a:t>        四川历史悠久，文化灿烂，物产丰富，素有“天府之国”的美誉，拥有得天独厚的旅游资源。四川有九寨沟、黄龙、峨眉山－乐山大佛、都江堰－青城山、大熊猫栖息地等5处世界遗产，还有众多的世界级的旅游资源。有“人间瑶池”黄龙，“宇宙中的庄严幻景”的黄河九曲第一湾；有“最后的香格里拉”稻城亚丁，摄影天堂新都桥；有“中国红叶第一山”的光雾山，集冰川、彩林、温泉于一体的海螺沟……四川地质地貌、海拔落差、气候差异、人文风情等因素，造就了自然、文化景观和生物的多样性，让四川金秋美景更加千姿百态、五彩缤纷，让游客来川的旅游体验更加丰富多彩。</a:t>
            </a:r>
            <a:endParaRPr dirty="0"/>
          </a:p>
          <a:p>
            <a:pPr algn="l"/>
            <a:r>
              <a:rPr dirty="0"/>
              <a:t>        推介会上，四川旅游代表团针对上海客源市场需求，推出了2017四川秋冬十大旅游精品线路，包括：318国道四川之旅，川南美食之旅、禅意之旅、川东红色之旅、高原自驾之旅、大成都、阳光康养之旅、民族风情之旅、冰雪温泉之旅、蜀道三国之旅。十条线路涵盖了全省大部分重点旅游资源，激起了在座上海旅游业界同仁的浓厚兴趣。</a:t>
            </a:r>
            <a:endParaRPr dirty="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764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五</a:t>
            </a:r>
            <a:r>
              <a:rPr altLang="zh-CN" b="1" dirty="0" smtClean="0"/>
              <a:t>  </a:t>
            </a:r>
            <a:r>
              <a:rPr lang="zh-CN" b="1" dirty="0" smtClean="0"/>
              <a:t>湖南省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71550" y="1938655"/>
            <a:ext cx="7467600" cy="424624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湖南湘西旅游资源富集，拥有150个国字号生态文化旅游品牌及凤凰古城、老司城、里耶古城、乾州古城、矮寨大桥等一大批知名旅游景区，形成了世界遗产游、古城古镇游、历史文化游、自然山水游、民俗风情游、乡村旅游、红色旅游七大生态文化旅游产品体系。</a:t>
            </a:r>
            <a:endParaRPr lang="zh-CN" altLang="en-US" dirty="0" smtClean="0"/>
          </a:p>
          <a:p>
            <a:pPr algn="l"/>
            <a:r>
              <a:rPr lang="zh-CN" altLang="en-US" dirty="0" smtClean="0"/>
              <a:t>        近日，“神秘湘西 土司王城”永顺旅游专场推介会在2017中国湖南（第八届）旅游产业博览会上亮相。推介会上，通过播放全域旅游形象宣传片和PPT推介等方式，将永顺核心景区展现出来，给在场观众留下了深刻印象。永顺县旅博会展馆以“神秘湘西 土司王城”为主题，用世界文化遗产地老司城遗址的石头城墙作为外装背景，把国家第一批重点文物保护的“溪州铜柱”作为镇馆之宝，通过整合土家吊脚楼、土家织锦、土家竹编等国家非物质文化保护项目的文化元素装扮，运用中央大厅的VCR大屏和28幅精美精美相片的视觉冲击，充分展现永顺的秀美的山水、厚重的历史、灿烂的文化、浓郁的风情和自强的精神，展馆实行全方位的对外开放，体现了“简洁、大气、经典”的设计理念，彰显了土司王</a:t>
            </a:r>
            <a:endParaRPr lang="zh-CN" altLang="en-US" dirty="0" smtClean="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60425" y="1938020"/>
            <a:ext cx="7578725" cy="230695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a:t>
            </a:r>
            <a:r>
              <a:rPr lang="zh-CN" altLang="en-US" dirty="0" smtClean="0">
                <a:sym typeface="+mn-ea"/>
              </a:rPr>
              <a:t>城的王者之气和永顺人民的开放胸襟。</a:t>
            </a:r>
            <a:endParaRPr lang="zh-CN" altLang="en-US" dirty="0" smtClean="0"/>
          </a:p>
          <a:p>
            <a:pPr algn="l"/>
            <a:r>
              <a:rPr lang="zh-CN" altLang="en-US" dirty="0" smtClean="0">
                <a:sym typeface="+mn-ea"/>
              </a:rPr>
              <a:t>另悉，在本次旅博会上，永顺本土特产闪亮登场，有绿色生态的油茶、霉茶、松柏大米及黑土猪等农产品，还有技艺精湛的双竹编等手工艺品，都吸引了大批客户驻足欣赏、购买。（资料来源：旅游中国）</a:t>
            </a:r>
            <a:endParaRPr lang="zh-CN" altLang="en-US" dirty="0" smtClean="0"/>
          </a:p>
          <a:p>
            <a:pPr algn="l"/>
            <a:r>
              <a:rPr lang="zh-CN" altLang="en-US" dirty="0" smtClean="0">
                <a:sym typeface="+mn-ea"/>
              </a:rPr>
              <a:t>思考：</a:t>
            </a:r>
            <a:endParaRPr lang="zh-CN" altLang="en-US" dirty="0" smtClean="0"/>
          </a:p>
          <a:p>
            <a:pPr algn="l"/>
            <a:r>
              <a:rPr lang="zh-CN" altLang="en-US" dirty="0" smtClean="0">
                <a:sym typeface="+mn-ea"/>
              </a:rPr>
              <a:t>1.试论各类展会我为旅游景点及相关产品的推介提供了哪些便利？</a:t>
            </a:r>
            <a:endParaRPr lang="zh-CN" altLang="en-US" dirty="0" smtClean="0"/>
          </a:p>
          <a:p>
            <a:pPr algn="l"/>
            <a:r>
              <a:rPr lang="zh-CN" altLang="en-US" dirty="0" smtClean="0">
                <a:sym typeface="+mn-ea"/>
              </a:rPr>
              <a:t>2.如何利用好展览会的平台，推广更多特色旅游产品? </a:t>
            </a:r>
            <a:endParaRPr lang="zh-CN" altLang="en-US" dirty="0" smtClean="0"/>
          </a:p>
        </p:txBody>
      </p:sp>
      <p:sp>
        <p:nvSpPr>
          <p:cNvPr id="13" name="矩形 12"/>
          <p:cNvSpPr/>
          <p:nvPr/>
        </p:nvSpPr>
        <p:spPr>
          <a:xfrm>
            <a:off x="3136900" y="1361758"/>
            <a:ext cx="167640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t>任务</a:t>
            </a:r>
            <a:r>
              <a:rPr lang="zh-CN" b="1" dirty="0" smtClean="0"/>
              <a:t>五 </a:t>
            </a:r>
            <a:r>
              <a:rPr altLang="zh-CN" b="1" dirty="0" smtClean="0"/>
              <a:t> </a:t>
            </a:r>
            <a:r>
              <a:rPr lang="zh-CN" b="1" dirty="0" smtClean="0"/>
              <a:t>湖南省</a:t>
            </a:r>
            <a:endParaRPr lang="zh-CN" b="1" dirty="0" smtClean="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五</a:t>
            </a:r>
            <a:r>
              <a:rPr altLang="zh-CN" b="1" dirty="0" smtClean="0"/>
              <a:t> </a:t>
            </a:r>
            <a:r>
              <a:rPr lang="zh-CN" b="1" dirty="0" smtClean="0">
                <a:sym typeface="+mn-ea"/>
              </a:rPr>
              <a:t>湖南省</a:t>
            </a:r>
            <a:endParaRPr lang="zh-CN" b="1" dirty="0" smtClean="0"/>
          </a:p>
          <a:p>
            <a:pPr algn="l" eaLnBrk="0" hangingPunct="0"/>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16305" y="1732280"/>
            <a:ext cx="7522845" cy="3415030"/>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一、概述  </a:t>
            </a:r>
            <a:endParaRPr lang="zh-CN" altLang="en-US" dirty="0" smtClean="0"/>
          </a:p>
          <a:p>
            <a:pPr algn="l"/>
            <a:r>
              <a:rPr lang="zh-CN" altLang="en-US" dirty="0" smtClean="0"/>
              <a:t>湖南被誉为“美丽的芙蓉国”，北枕长江，南邻广东，地处洞庭湖以南，湘江贯通南北，因此简称“湘”。</a:t>
            </a:r>
            <a:endParaRPr lang="zh-CN" altLang="en-US" dirty="0" smtClean="0"/>
          </a:p>
          <a:p>
            <a:pPr algn="l"/>
            <a:r>
              <a:rPr lang="zh-CN" altLang="en-US" dirty="0" smtClean="0"/>
              <a:t>二、主要旅游景点                             </a:t>
            </a:r>
            <a:endParaRPr lang="zh-CN" altLang="en-US" dirty="0" smtClean="0"/>
          </a:p>
          <a:p>
            <a:pPr algn="l"/>
            <a:r>
              <a:rPr lang="zh-CN" altLang="en-US" dirty="0" smtClean="0"/>
              <a:t>（一）武陵源风景名胜区</a:t>
            </a:r>
            <a:endParaRPr lang="zh-CN" altLang="en-US" dirty="0" smtClean="0"/>
          </a:p>
          <a:p>
            <a:pPr algn="l"/>
            <a:r>
              <a:rPr lang="zh-CN" altLang="en-US" dirty="0" smtClean="0"/>
              <a:t> (二)岳阳楼 </a:t>
            </a:r>
            <a:endParaRPr lang="zh-CN" altLang="en-US" dirty="0" smtClean="0"/>
          </a:p>
          <a:p>
            <a:pPr algn="l"/>
            <a:r>
              <a:rPr lang="zh-CN" altLang="en-US" dirty="0" smtClean="0"/>
              <a:t>(三)洞庭湖</a:t>
            </a:r>
            <a:endParaRPr lang="zh-CN" altLang="en-US" dirty="0" smtClean="0"/>
          </a:p>
          <a:p>
            <a:pPr algn="l"/>
            <a:r>
              <a:rPr lang="zh-CN" altLang="en-US" dirty="0" smtClean="0"/>
              <a:t>(四)衡山</a:t>
            </a:r>
            <a:endParaRPr lang="zh-CN" altLang="en-US" dirty="0" smtClean="0"/>
          </a:p>
          <a:p>
            <a:pPr algn="l"/>
            <a:r>
              <a:rPr lang="zh-CN" altLang="en-US" dirty="0" smtClean="0"/>
              <a:t>(五)韶山</a:t>
            </a:r>
            <a:endParaRPr lang="zh-CN" altLang="en-US" dirty="0" smtClean="0"/>
          </a:p>
          <a:p>
            <a:pPr algn="l"/>
            <a:r>
              <a:rPr lang="zh-CN" altLang="en-US" dirty="0" smtClean="0"/>
              <a:t>(六)岳麓山</a:t>
            </a:r>
            <a:endParaRPr lang="zh-CN" altLang="en-US" dirty="0" smtClean="0"/>
          </a:p>
          <a:p>
            <a:pPr algn="l"/>
            <a:r>
              <a:rPr lang="zh-CN" altLang="en-US" dirty="0" smtClean="0"/>
              <a:t>(七)桃花源</a:t>
            </a:r>
            <a:endParaRPr lang="zh-CN" altLang="en-US" dirty="0" smtClean="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84250" y="1759585"/>
            <a:ext cx="7454900" cy="3415030"/>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三、特色旅游线路</a:t>
            </a:r>
            <a:endParaRPr lang="zh-CN" altLang="en-US" dirty="0" smtClean="0"/>
          </a:p>
          <a:p>
            <a:pPr algn="l"/>
            <a:r>
              <a:rPr lang="zh-CN" altLang="en-US" dirty="0" smtClean="0"/>
              <a:t>1.世界遗产游</a:t>
            </a:r>
            <a:endParaRPr lang="zh-CN" altLang="en-US" dirty="0" smtClean="0"/>
          </a:p>
          <a:p>
            <a:pPr algn="l"/>
            <a:r>
              <a:rPr lang="zh-CN" altLang="en-US" dirty="0" smtClean="0"/>
              <a:t>    该线路主要包括：张家界—衡山。</a:t>
            </a:r>
            <a:endParaRPr lang="zh-CN" altLang="en-US" dirty="0" smtClean="0"/>
          </a:p>
          <a:p>
            <a:pPr algn="l"/>
            <a:r>
              <a:rPr lang="zh-CN" altLang="en-US" dirty="0" smtClean="0"/>
              <a:t>2.湘楚文化游</a:t>
            </a:r>
            <a:endParaRPr lang="zh-CN" altLang="en-US" dirty="0" smtClean="0"/>
          </a:p>
          <a:p>
            <a:pPr algn="l"/>
            <a:r>
              <a:rPr lang="zh-CN" altLang="en-US" dirty="0" smtClean="0"/>
              <a:t>    该线路主要包括：马王堆汉墓—岳麓书院—岳阳楼—爱晚亭。</a:t>
            </a:r>
            <a:endParaRPr lang="zh-CN" altLang="en-US" dirty="0" smtClean="0"/>
          </a:p>
          <a:p>
            <a:pPr algn="l"/>
            <a:r>
              <a:rPr lang="zh-CN" altLang="en-US" dirty="0" smtClean="0"/>
              <a:t>知识链接：“锦绣潇湘 伟人故里——湖南如此多娇”</a:t>
            </a:r>
            <a:endParaRPr lang="zh-CN" altLang="en-US" dirty="0" smtClean="0"/>
          </a:p>
          <a:p>
            <a:pPr algn="l"/>
            <a:r>
              <a:rPr lang="zh-CN" altLang="en-US" dirty="0" smtClean="0"/>
              <a:t>〖同步职场〗</a:t>
            </a:r>
            <a:endParaRPr lang="zh-CN" altLang="en-US" dirty="0" smtClean="0"/>
          </a:p>
          <a:p>
            <a:pPr algn="l"/>
            <a:r>
              <a:rPr lang="zh-CN" altLang="en-US" dirty="0" smtClean="0"/>
              <a:t>湖南发力旅游全产业链 力推十大旅游产品供给</a:t>
            </a:r>
            <a:endParaRPr lang="zh-CN" altLang="en-US" dirty="0" smtClean="0"/>
          </a:p>
          <a:p>
            <a:pPr algn="l"/>
            <a:r>
              <a:rPr lang="zh-CN" altLang="en-US" dirty="0" smtClean="0"/>
              <a:t> 思考：湖南如何好互联网+进行十大旅游产品营销。</a:t>
            </a:r>
            <a:endParaRPr lang="zh-CN" altLang="en-US" dirty="0" smtClean="0"/>
          </a:p>
          <a:p>
            <a:pPr algn="l"/>
            <a:r>
              <a:rPr lang="zh-CN" altLang="en-US" dirty="0" smtClean="0"/>
              <a:t>〖任务实训〗</a:t>
            </a:r>
            <a:endParaRPr lang="zh-CN" altLang="en-US" dirty="0" smtClean="0"/>
          </a:p>
          <a:p>
            <a:pPr algn="l"/>
            <a:r>
              <a:rPr lang="zh-CN" altLang="en-US" dirty="0" smtClean="0"/>
              <a:t>湖南红色之旅旅游线路设计实训表</a:t>
            </a:r>
            <a:endParaRPr lang="zh-CN" altLang="en-US" dirty="0" smtClean="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
        <p:nvSpPr>
          <p:cNvPr id="13" name="矩形 1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altLang="zh-CN" b="1" dirty="0" smtClean="0"/>
              <a:t>任务</a:t>
            </a:r>
            <a:r>
              <a:rPr lang="zh-CN" b="1" dirty="0" smtClean="0"/>
              <a:t>五</a:t>
            </a:r>
            <a:r>
              <a:rPr altLang="zh-CN" b="1" dirty="0" smtClean="0"/>
              <a:t> </a:t>
            </a:r>
            <a:r>
              <a:rPr lang="zh-CN" b="1" dirty="0" smtClean="0">
                <a:sym typeface="+mn-ea"/>
              </a:rPr>
              <a:t>湖南省</a:t>
            </a:r>
            <a:endParaRPr lang="zh-CN" b="1" dirty="0" smtClean="0"/>
          </a:p>
          <a:p>
            <a:pPr algn="l" eaLnBrk="0" hangingPunct="0"/>
            <a:endParaRPr lang="zh-CN" b="1"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88365" y="1759585"/>
            <a:ext cx="7550785" cy="2030095"/>
          </a:xfrm>
          <a:prstGeom prst="rect">
            <a:avLst/>
          </a:prstGeom>
          <a:noFill/>
          <a:ln w="9525">
            <a:noFill/>
          </a:ln>
        </p:spPr>
        <p:txBody>
          <a:bodyPr wrap="square">
            <a:spAutoFit/>
          </a:bodyPr>
          <a:p>
            <a:pPr algn="ctr"/>
            <a:r>
              <a:rPr altLang="zh-CN" b="1" dirty="0" smtClean="0"/>
              <a:t>【项目小结】</a:t>
            </a:r>
            <a:endParaRPr altLang="zh-CN" b="1" dirty="0" smtClean="0"/>
          </a:p>
          <a:p>
            <a:r>
              <a:rPr altLang="zh-CN" b="1" dirty="0" smtClean="0"/>
              <a:t>        本区旅游资源优势突出，旅游业发展潜力极大。巴蜀地区、荆楚文化在国内国际影响力上还需进一步扩大，以提升目前的中等水平。在旅游交通等基础设施不断建成完善的同时，冷门特色旅游景点的开发和推介还需进一步加强。未来本区的旅游业发展，应该着手于景区的建设、旅行社、旅游饭店的服务水平提升和管理等，不断完善区域内外的交通仍是重中之重。</a:t>
            </a:r>
            <a:endParaRPr altLang="zh-CN" b="1" dirty="0" smtClean="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4799965"/>
          </a:xfrm>
          <a:prstGeom prst="rect">
            <a:avLst/>
          </a:prstGeom>
          <a:noFill/>
          <a:ln w="9525">
            <a:noFill/>
          </a:ln>
        </p:spPr>
        <p:txBody>
          <a:bodyPr wrap="square">
            <a:spAutoFit/>
          </a:bodyPr>
          <a:p>
            <a:r>
              <a:rPr altLang="zh-CN" b="1" dirty="0" smtClean="0"/>
              <a:t>【同步练习】</a:t>
            </a:r>
            <a:endParaRPr altLang="zh-CN" b="1" dirty="0" smtClean="0"/>
          </a:p>
          <a:p>
            <a:r>
              <a:rPr altLang="zh-CN" b="1" dirty="0" smtClean="0"/>
              <a:t>一、填空题</a:t>
            </a:r>
            <a:endParaRPr altLang="zh-CN" b="1" dirty="0" smtClean="0"/>
          </a:p>
          <a:p>
            <a:r>
              <a:rPr altLang="zh-CN" b="1" dirty="0" smtClean="0"/>
              <a:t>1、被称为“江南三大名楼”的是          、          、          。</a:t>
            </a:r>
            <a:endParaRPr altLang="zh-CN" b="1" dirty="0" smtClean="0"/>
          </a:p>
          <a:p>
            <a:r>
              <a:rPr altLang="zh-CN" b="1" dirty="0" smtClean="0"/>
              <a:t>2、南岳四绝指的          、          、          、          。</a:t>
            </a:r>
            <a:endParaRPr altLang="zh-CN" b="1" dirty="0" smtClean="0"/>
          </a:p>
          <a:p>
            <a:r>
              <a:rPr altLang="zh-CN" b="1" dirty="0" smtClean="0"/>
              <a:t>3、四大道教名山指的是          、          、          、          。</a:t>
            </a:r>
            <a:endParaRPr altLang="zh-CN" b="1" dirty="0" smtClean="0"/>
          </a:p>
          <a:p>
            <a:r>
              <a:rPr altLang="zh-CN" b="1" dirty="0" smtClean="0"/>
              <a:t>4、神农架的         是“华中第一峰”。</a:t>
            </a:r>
            <a:endParaRPr altLang="zh-CN" b="1" dirty="0" smtClean="0"/>
          </a:p>
          <a:p>
            <a:r>
              <a:rPr altLang="zh-CN" b="1" dirty="0" smtClean="0"/>
              <a:t>5、         因刘备“三顾茅庐”而享誉中外</a:t>
            </a:r>
            <a:endParaRPr altLang="zh-CN" b="1" dirty="0" smtClean="0"/>
          </a:p>
          <a:p>
            <a:r>
              <a:rPr altLang="zh-CN" b="1" dirty="0" smtClean="0"/>
              <a:t>二、选择题</a:t>
            </a:r>
            <a:endParaRPr altLang="zh-CN" b="1" dirty="0" smtClean="0"/>
          </a:p>
          <a:p>
            <a:r>
              <a:rPr altLang="zh-CN" b="1" dirty="0" smtClean="0"/>
              <a:t>1、与白帝城有关的是（    ）。</a:t>
            </a:r>
            <a:endParaRPr altLang="zh-CN" b="1" dirty="0" smtClean="0"/>
          </a:p>
          <a:p>
            <a:r>
              <a:rPr altLang="zh-CN" b="1" dirty="0" smtClean="0"/>
              <a:t>A.长江三峡                      B.“刘备托孤”大型泥塑</a:t>
            </a:r>
            <a:endParaRPr altLang="zh-CN" b="1" dirty="0" smtClean="0"/>
          </a:p>
          <a:p>
            <a:r>
              <a:rPr altLang="zh-CN" b="1" dirty="0" smtClean="0"/>
              <a:t>C.丰都鬼城                      D.大足石刻</a:t>
            </a:r>
            <a:endParaRPr altLang="zh-CN" b="1" dirty="0" smtClean="0"/>
          </a:p>
          <a:p>
            <a:r>
              <a:rPr altLang="zh-CN" b="1" dirty="0" smtClean="0"/>
              <a:t>2、重庆的标志是（    ）。</a:t>
            </a:r>
            <a:endParaRPr altLang="zh-CN" b="1" dirty="0" smtClean="0"/>
          </a:p>
          <a:p>
            <a:r>
              <a:rPr altLang="zh-CN" b="1" dirty="0" smtClean="0"/>
              <a:t>A.西陵峡                        B.解放碑</a:t>
            </a:r>
            <a:endParaRPr altLang="zh-CN" b="1" dirty="0" smtClean="0"/>
          </a:p>
          <a:p>
            <a:r>
              <a:rPr altLang="zh-CN" b="1" dirty="0" smtClean="0"/>
              <a:t>C.巫峡                          D.瞿塘峡</a:t>
            </a:r>
            <a:endParaRPr altLang="zh-CN" b="1" dirty="0" smtClean="0"/>
          </a:p>
          <a:p>
            <a:r>
              <a:rPr altLang="zh-CN" b="1" dirty="0" smtClean="0"/>
              <a:t>3、不属于都江堰景区的是（    ）。</a:t>
            </a:r>
            <a:endParaRPr altLang="zh-CN" b="1" dirty="0" smtClean="0"/>
          </a:p>
          <a:p>
            <a:r>
              <a:rPr altLang="zh-CN" b="1" dirty="0" smtClean="0"/>
              <a:t>A.二王庙                        B.安澜索桥  </a:t>
            </a:r>
            <a:endParaRPr altLang="zh-CN" b="1" dirty="0" smtClean="0"/>
          </a:p>
          <a:p>
            <a:r>
              <a:rPr altLang="zh-CN" b="1" dirty="0" smtClean="0"/>
              <a:t>C.伏虎寺                        D.伏龙观</a:t>
            </a:r>
            <a:endParaRPr altLang="zh-CN" b="1" dirty="0" smtClean="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3692525"/>
          </a:xfrm>
          <a:prstGeom prst="rect">
            <a:avLst/>
          </a:prstGeom>
          <a:noFill/>
          <a:ln w="9525">
            <a:noFill/>
          </a:ln>
        </p:spPr>
        <p:txBody>
          <a:bodyPr wrap="square">
            <a:spAutoFit/>
          </a:bodyPr>
          <a:p>
            <a:r>
              <a:rPr altLang="zh-CN" b="1" dirty="0" smtClean="0"/>
              <a:t>4、下列不属于峨眉山金顶三大奇观的是（    ）。</a:t>
            </a:r>
            <a:endParaRPr altLang="zh-CN" b="1" dirty="0" smtClean="0"/>
          </a:p>
          <a:p>
            <a:r>
              <a:rPr altLang="zh-CN" b="1" dirty="0" smtClean="0"/>
              <a:t>A.日出                          B.佛光</a:t>
            </a:r>
            <a:endParaRPr altLang="zh-CN" b="1" dirty="0" smtClean="0"/>
          </a:p>
          <a:p>
            <a:r>
              <a:rPr altLang="zh-CN" b="1" dirty="0" smtClean="0"/>
              <a:t>C.云海                          D.海市蜃楼</a:t>
            </a:r>
            <a:endParaRPr altLang="zh-CN" b="1" dirty="0" smtClean="0"/>
          </a:p>
          <a:p>
            <a:r>
              <a:rPr altLang="zh-CN" b="1" dirty="0" smtClean="0"/>
              <a:t>5、“黄鹤一去不复返，白云千载空悠悠”指的是（    ）。</a:t>
            </a:r>
            <a:endParaRPr altLang="zh-CN" b="1" dirty="0" smtClean="0"/>
          </a:p>
          <a:p>
            <a:r>
              <a:rPr altLang="zh-CN" b="1" dirty="0" smtClean="0"/>
              <a:t>A.岳阳楼                        B.鹳雀楼</a:t>
            </a:r>
            <a:endParaRPr altLang="zh-CN" b="1" dirty="0" smtClean="0"/>
          </a:p>
          <a:p>
            <a:r>
              <a:rPr altLang="zh-CN" b="1" dirty="0" smtClean="0"/>
              <a:t>C.黄鹤楼                        D.滕王阁</a:t>
            </a:r>
            <a:endParaRPr altLang="zh-CN" b="1" dirty="0" smtClean="0"/>
          </a:p>
          <a:p>
            <a:r>
              <a:rPr altLang="zh-CN" b="1" dirty="0" smtClean="0"/>
              <a:t>三、判断题</a:t>
            </a:r>
            <a:endParaRPr altLang="zh-CN" b="1" dirty="0" smtClean="0"/>
          </a:p>
          <a:p>
            <a:r>
              <a:rPr altLang="zh-CN" b="1" dirty="0" smtClean="0"/>
              <a:t>1、武汉长江大桥是中国第一座跨越黄河的大桥</a:t>
            </a:r>
            <a:endParaRPr altLang="zh-CN" b="1" dirty="0" smtClean="0"/>
          </a:p>
          <a:p>
            <a:r>
              <a:rPr altLang="zh-CN" b="1" dirty="0" smtClean="0"/>
              <a:t>2、荆州古城是我国南方保存最完整的古城，城内著名古迹三观分别是玄妙观、开元观和太晖观。</a:t>
            </a:r>
            <a:endParaRPr altLang="zh-CN" b="1" dirty="0" smtClean="0"/>
          </a:p>
          <a:p>
            <a:r>
              <a:rPr altLang="zh-CN" b="1" dirty="0" smtClean="0"/>
              <a:t>3、洞庭湖是我国的第一大淡水湖。</a:t>
            </a:r>
            <a:endParaRPr altLang="zh-CN" b="1" dirty="0" smtClean="0"/>
          </a:p>
          <a:p>
            <a:r>
              <a:rPr altLang="zh-CN" b="1" dirty="0" smtClean="0"/>
              <a:t>4、衡山是五岳之一，有北岳之称。</a:t>
            </a:r>
            <a:endParaRPr altLang="zh-CN" b="1" dirty="0" smtClean="0"/>
          </a:p>
          <a:p>
            <a:r>
              <a:rPr altLang="zh-CN" b="1" dirty="0" smtClean="0"/>
              <a:t>5、岳麓书院是我国古代四大书院之一。</a:t>
            </a:r>
            <a:endParaRPr altLang="zh-CN" b="1" dirty="0" smtClean="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p:txBody>
      </p:sp>
      <p:sp>
        <p:nvSpPr>
          <p:cNvPr id="100" name="文本框 99"/>
          <p:cNvSpPr txBox="1"/>
          <p:nvPr/>
        </p:nvSpPr>
        <p:spPr>
          <a:xfrm>
            <a:off x="778510" y="1938020"/>
            <a:ext cx="7660640" cy="2861310"/>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为吸引更多游客来川旅游，四川全省旅游业界形成共识，整合优势资源，共同打造“价格洼地”。这次四川旅游代表团为上海组团社带来了多项旅游优惠政策，包括航空包机补贴、省外组团优惠、网络平台优惠、景区门票打折甚至免收票等，得到上海旅游同行的一致认可。现场还进行了互动抽奖活动，各大景区提供的门票奖品和四川旅游特色纪念品，受到了与会嘉宾的热捧。</a:t>
            </a:r>
            <a:endParaRPr lang="zh-CN" altLang="en-US" dirty="0" smtClean="0"/>
          </a:p>
          <a:p>
            <a:pPr algn="l"/>
            <a:r>
              <a:rPr lang="zh-CN" altLang="en-US" dirty="0" smtClean="0"/>
              <a:t>思考：</a:t>
            </a:r>
            <a:endParaRPr lang="zh-CN" altLang="en-US" dirty="0" smtClean="0"/>
          </a:p>
          <a:p>
            <a:pPr algn="l"/>
            <a:r>
              <a:rPr lang="zh-CN" altLang="en-US" dirty="0" smtClean="0"/>
              <a:t> 1.以藏羌文化为代表的巴蜀文化旅游特色；</a:t>
            </a:r>
            <a:endParaRPr lang="zh-CN" altLang="en-US" dirty="0" smtClean="0"/>
          </a:p>
          <a:p>
            <a:pPr algn="l"/>
            <a:r>
              <a:rPr lang="zh-CN" altLang="en-US" dirty="0" smtClean="0"/>
              <a:t> 2.如何以全域旅游的理念进行四川旅游资源开发?</a:t>
            </a:r>
            <a:endParaRPr lang="zh-CN" altLang="en-US" dirty="0" smtClean="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93178"/>
            <a:ext cx="2768600" cy="92202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654050" y="1684655"/>
            <a:ext cx="7614920" cy="479996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en-US" altLang="zh-CN" b="1" dirty="0" smtClean="0"/>
              <a:t>      </a:t>
            </a:r>
            <a:r>
              <a:rPr dirty="0" smtClean="0"/>
              <a:t>本区包括重庆市、四川省、湖北省、湖南省三省一直辖市。</a:t>
            </a:r>
            <a:endParaRPr dirty="0" smtClean="0"/>
          </a:p>
          <a:p>
            <a:r>
              <a:rPr dirty="0" smtClean="0"/>
              <a:t>一、旅游环境概况</a:t>
            </a:r>
            <a:endParaRPr dirty="0" smtClean="0"/>
          </a:p>
          <a:p>
            <a:r>
              <a:rPr dirty="0" smtClean="0"/>
              <a:t>(一)地理位置适中、水陆交通便利</a:t>
            </a:r>
            <a:endParaRPr dirty="0" smtClean="0"/>
          </a:p>
          <a:p>
            <a:r>
              <a:rPr dirty="0" smtClean="0"/>
              <a:t>(二)地表结构复杂，峡谷地貌突出</a:t>
            </a:r>
            <a:endParaRPr dirty="0" smtClean="0"/>
          </a:p>
          <a:p>
            <a:r>
              <a:rPr dirty="0" smtClean="0"/>
              <a:t>(三)季风气候湿润，冬暖夏热水分充足</a:t>
            </a:r>
            <a:endParaRPr dirty="0" smtClean="0"/>
          </a:p>
          <a:p>
            <a:r>
              <a:rPr dirty="0" smtClean="0"/>
              <a:t>(四)河湖网络稠密，水景资源丰富</a:t>
            </a:r>
            <a:endParaRPr dirty="0" smtClean="0"/>
          </a:p>
          <a:p>
            <a:r>
              <a:rPr dirty="0" smtClean="0"/>
              <a:t>(五)巴蜀特色鲜明，楚文化源远流长</a:t>
            </a:r>
            <a:endParaRPr dirty="0" smtClean="0"/>
          </a:p>
          <a:p>
            <a:r>
              <a:rPr dirty="0" smtClean="0"/>
              <a:t>二、旅游资源基本特征</a:t>
            </a:r>
            <a:endParaRPr dirty="0" smtClean="0"/>
          </a:p>
          <a:p>
            <a:r>
              <a:rPr dirty="0" smtClean="0"/>
              <a:t>（一）三国胜迹，革命圣地</a:t>
            </a:r>
            <a:endParaRPr dirty="0" smtClean="0"/>
          </a:p>
          <a:p>
            <a:r>
              <a:rPr dirty="0" smtClean="0"/>
              <a:t>(二)名山聚集，石刻景观</a:t>
            </a:r>
            <a:endParaRPr dirty="0" smtClean="0"/>
          </a:p>
          <a:p>
            <a:r>
              <a:rPr dirty="0" smtClean="0"/>
              <a:t>(三)生物多样，保护区众多</a:t>
            </a:r>
            <a:endParaRPr dirty="0" smtClean="0"/>
          </a:p>
          <a:p>
            <a:r>
              <a:rPr dirty="0" smtClean="0"/>
              <a:t>(四)民族特色突出，土特产品丰富</a:t>
            </a:r>
            <a:endParaRPr dirty="0" smtClean="0"/>
          </a:p>
          <a:p>
            <a:r>
              <a:rPr dirty="0" smtClean="0"/>
              <a:t>三、旅游业发展现状</a:t>
            </a:r>
            <a:endParaRPr dirty="0" smtClean="0"/>
          </a:p>
          <a:p>
            <a:r>
              <a:rPr dirty="0" smtClean="0"/>
              <a:t>（一）重庆市</a:t>
            </a:r>
            <a:endParaRPr dirty="0" smtClean="0"/>
          </a:p>
          <a:p>
            <a:r>
              <a:rPr dirty="0" smtClean="0"/>
              <a:t>（二）四川省</a:t>
            </a:r>
            <a:endParaRPr dirty="0" smtClean="0"/>
          </a:p>
          <a:p>
            <a:endParaRPr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93178"/>
            <a:ext cx="2768600" cy="92202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708660" y="1645285"/>
            <a:ext cx="7560310" cy="286131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dirty="0" smtClean="0">
                <a:sym typeface="+mn-ea"/>
              </a:rPr>
              <a:t>（三）湖北省</a:t>
            </a:r>
            <a:endParaRPr dirty="0" smtClean="0">
              <a:sym typeface="+mn-ea"/>
            </a:endParaRPr>
          </a:p>
          <a:p>
            <a:r>
              <a:rPr dirty="0" smtClean="0">
                <a:sym typeface="+mn-ea"/>
              </a:rPr>
              <a:t>（四）湖南省</a:t>
            </a:r>
            <a:endParaRPr dirty="0" smtClean="0">
              <a:sym typeface="+mn-ea"/>
            </a:endParaRPr>
          </a:p>
          <a:p>
            <a:r>
              <a:rPr lang="zh-CN" altLang="en-US" dirty="0" smtClean="0">
                <a:latin typeface="宋体" panose="02010600030101010101" pitchFamily="2" charset="-122"/>
                <a:cs typeface="宋体" panose="02010600030101010101" pitchFamily="2" charset="-122"/>
                <a:sym typeface="+mn-ea"/>
              </a:rPr>
              <a:t>〖同步职场〗</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思考：</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1.请结合“蜀道难，难于上青天”谈西成高铁的建成开通，对于成都、西安两座城市旅游业发展的意义。</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2.开发旅游资源的先决条件和必备因素有那些？</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〖任务实训〗</a:t>
            </a:r>
            <a:endParaRPr lang="zh-CN" altLang="en-US" dirty="0" smtClean="0">
              <a:latin typeface="宋体" panose="02010600030101010101" pitchFamily="2" charset="-122"/>
              <a:cs typeface="宋体" panose="02010600030101010101" pitchFamily="2" charset="-122"/>
              <a:sym typeface="+mn-ea"/>
            </a:endParaRPr>
          </a:p>
          <a:p>
            <a:r>
              <a:rPr lang="zh-CN" altLang="en-US" dirty="0" smtClean="0">
                <a:latin typeface="宋体" panose="02010600030101010101" pitchFamily="2" charset="-122"/>
                <a:cs typeface="宋体" panose="02010600030101010101" pitchFamily="2" charset="-122"/>
                <a:sym typeface="+mn-ea"/>
              </a:rPr>
              <a:t>荆楚文化旅游区旅游资源调查实训表 </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22930" y="1281748"/>
            <a:ext cx="16764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任务二</a:t>
            </a:r>
            <a:r>
              <a:rPr lang="en-US" altLang="zh-CN" b="1" dirty="0" smtClean="0"/>
              <a:t>  </a:t>
            </a:r>
            <a:r>
              <a:rPr lang="zh-CN" altLang="zh-CN" b="1" dirty="0" smtClean="0"/>
              <a:t>重庆市</a:t>
            </a:r>
            <a:endParaRPr lang="zh-CN" altLang="zh-CN" b="1" dirty="0" smtClean="0"/>
          </a:p>
        </p:txBody>
      </p:sp>
      <p:sp>
        <p:nvSpPr>
          <p:cNvPr id="100" name="文本框 99"/>
          <p:cNvSpPr txBox="1"/>
          <p:nvPr/>
        </p:nvSpPr>
        <p:spPr>
          <a:xfrm>
            <a:off x="565785" y="1649730"/>
            <a:ext cx="7873365"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ctr"/>
            <a:r>
              <a:rPr dirty="0"/>
              <a:t>“服务区+旅游”模式</a:t>
            </a:r>
            <a:endParaRPr dirty="0"/>
          </a:p>
          <a:p>
            <a:pPr algn="l"/>
            <a:r>
              <a:rPr dirty="0"/>
              <a:t>        高速服务区，对于大众而言，并不陌生，只是在大众传统的认识中，服务区无非就是一个驾驶员疲倦后可以短暂休息、汽车加加油、乘客上上厕所的地方。但是，在重庆众多的高速服务区中，已经有许多悄然变身为旅游、休憩和游玩的场所。</a:t>
            </a:r>
            <a:endParaRPr dirty="0"/>
          </a:p>
          <a:p>
            <a:pPr algn="l"/>
            <a:r>
              <a:rPr dirty="0"/>
              <a:t>        今年5月，冷水服务区生态旅游自驾营地开园，成为中国西部地区首个集自驾车、房车、帐篷营地以及运动休闲等功能于一体的高速公路五星级休闲露营地。这里既欢迎自驾游客露营、摄影、运动、篝火、烧烤，还设有综合接待服务区为游客提供便利。如今服务区来来往往的过客已悄然变身为游客。</a:t>
            </a:r>
            <a:endParaRPr dirty="0"/>
          </a:p>
          <a:p>
            <a:pPr algn="l"/>
            <a:r>
              <a:rPr dirty="0"/>
              <a:t>冷水服务区生态旅游自驾营地里设有综合接待服务区、景观休闲区、森林度假区、房车露营区和户外运动区等不同功能板块，配套有木屋、房车、钢架幻影球客房、集装箱房、北欧式膜结构帐篷等住宿设施和专业的服务团队，可满足团队住宿、房车露营、休闲娱乐等游客的多样化需求。如果你开的是旅居车、房车，这里有专用停车位，解决房车上下水、供电问题;如果开的是私家车，这里有北欧风情屋、木屋、星空房、集装箱。</a:t>
            </a:r>
            <a:endParaRPr dirty="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764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任务二</a:t>
            </a:r>
            <a:r>
              <a:rPr lang="en-US" altLang="zh-CN" b="1" dirty="0" smtClean="0"/>
              <a:t>  </a:t>
            </a:r>
            <a:r>
              <a:rPr lang="zh-CN" altLang="zh-CN" b="1" dirty="0" smtClean="0">
                <a:sym typeface="+mn-ea"/>
              </a:rPr>
              <a:t>重庆市</a:t>
            </a:r>
            <a:endParaRPr lang="zh-CN" altLang="zh-CN" b="1" dirty="0" smtClean="0">
              <a:sym typeface="+mn-ea"/>
            </a:endParaRPr>
          </a:p>
        </p:txBody>
      </p:sp>
      <p:sp>
        <p:nvSpPr>
          <p:cNvPr id="100" name="文本框 99"/>
          <p:cNvSpPr txBox="1"/>
          <p:nvPr/>
        </p:nvSpPr>
        <p:spPr>
          <a:xfrm>
            <a:off x="778510" y="1938020"/>
            <a:ext cx="7660640" cy="424624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t>        冷水服务区只是重庆众多高速服务区的一个缩影，像冷水服务区这样充满了旅游特色的服务区还有不少。</a:t>
            </a:r>
            <a:endParaRPr lang="zh-CN" altLang="en-US" dirty="0" smtClean="0"/>
          </a:p>
          <a:p>
            <a:pPr algn="l"/>
            <a:r>
              <a:rPr lang="zh-CN" altLang="en-US" dirty="0" smtClean="0"/>
              <a:t>前不久，全国首家麦当劳迷你餐厅正式落户渝湘高速武隆服务区，这也是中西部第一家在高速公路服务区开设的麦当劳餐厅。很多游客表示，到过很多服务区，像武隆服务区如此的配套，还是第一次见。除了引入大品牌的美食餐饮店之外，武隆服务区本身的环境也备受称赞。武隆服务区就像一座小型公园，主体建筑是一栋极具巴渝风格的三层小楼，周围是郁郁葱葱的植被，整个环境既优雅又美观。显然，服务区已不再只是个加油、吃饭和上厕所的地方，游客可以在这里得到最大程度的休闲放松，甚至可以好好地游玩一番。（资料来源：工人日报）</a:t>
            </a:r>
            <a:endParaRPr lang="zh-CN" altLang="en-US" dirty="0" smtClean="0"/>
          </a:p>
          <a:p>
            <a:pPr algn="l"/>
            <a:r>
              <a:rPr lang="zh-CN" altLang="en-US" dirty="0" smtClean="0"/>
              <a:t>思考：</a:t>
            </a:r>
            <a:endParaRPr lang="zh-CN" altLang="en-US" dirty="0" smtClean="0"/>
          </a:p>
          <a:p>
            <a:pPr algn="l"/>
            <a:r>
              <a:rPr lang="zh-CN" altLang="en-US" dirty="0" smtClean="0"/>
              <a:t>1.是什么原因让重庆高速服务区从短暂停留地变身为旅游吸引物?</a:t>
            </a:r>
            <a:endParaRPr lang="zh-CN" altLang="en-US" dirty="0" smtClean="0"/>
          </a:p>
          <a:p>
            <a:pPr algn="l"/>
            <a:r>
              <a:rPr lang="zh-CN" altLang="en-US" dirty="0" smtClean="0"/>
              <a:t>2.这种“服务区+旅游”的模式为重庆高速服务区创新融合提供了重要思路，鉴于此，还有哪些交旅融合的特色服务区项目可待开发。</a:t>
            </a:r>
            <a:endParaRPr lang="zh-CN" altLang="en-US" dirty="0" smtClean="0"/>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93178"/>
            <a:ext cx="1619250" cy="92202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任务二</a:t>
            </a:r>
            <a:r>
              <a:rPr lang="en-US" altLang="zh-CN" b="1" dirty="0" smtClean="0"/>
              <a:t> </a:t>
            </a:r>
            <a:r>
              <a:rPr lang="zh-CN" altLang="zh-CN" b="1" dirty="0" smtClean="0">
                <a:sym typeface="+mn-ea"/>
              </a:rPr>
              <a:t>重庆市</a:t>
            </a:r>
            <a:endParaRPr lang="zh-CN" altLang="zh-CN" b="1" dirty="0" smtClean="0"/>
          </a:p>
          <a:p>
            <a:pPr algn="l" eaLnBrk="0" hangingPunct="0"/>
            <a:endParaRPr lang="zh-CN" altLang="zh-CN" b="1" dirty="0" smtClean="0"/>
          </a:p>
          <a:p>
            <a:pPr eaLnBrk="0" hangingPunct="0"/>
            <a:endParaRPr lang="zh-CN" altLang="en-US" b="1" dirty="0"/>
          </a:p>
        </p:txBody>
      </p:sp>
      <p:sp>
        <p:nvSpPr>
          <p:cNvPr id="100" name="文本框 99"/>
          <p:cNvSpPr txBox="1"/>
          <p:nvPr/>
        </p:nvSpPr>
        <p:spPr>
          <a:xfrm>
            <a:off x="654050" y="1684655"/>
            <a:ext cx="7614920" cy="396938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en-US" altLang="zh-CN" b="1" dirty="0" smtClean="0"/>
              <a:t> </a:t>
            </a:r>
            <a:r>
              <a:rPr dirty="0" smtClean="0"/>
              <a:t>一、概况</a:t>
            </a:r>
            <a:endParaRPr dirty="0" smtClean="0"/>
          </a:p>
          <a:p>
            <a:r>
              <a:rPr dirty="0" smtClean="0"/>
              <a:t>重庆市简称“渝”，我国四个直辖市之一，它位于中国西南部、长江上游，总面积8.2万平方千米。二、主要旅游景点</a:t>
            </a:r>
            <a:endParaRPr dirty="0" smtClean="0"/>
          </a:p>
          <a:p>
            <a:r>
              <a:rPr dirty="0" smtClean="0"/>
              <a:t>(一)长江三峡游览区</a:t>
            </a:r>
            <a:endParaRPr dirty="0" smtClean="0"/>
          </a:p>
          <a:p>
            <a:r>
              <a:rPr dirty="0" smtClean="0"/>
              <a:t> 1.瞿塘峡</a:t>
            </a:r>
            <a:endParaRPr dirty="0" smtClean="0"/>
          </a:p>
          <a:p>
            <a:r>
              <a:rPr dirty="0" smtClean="0"/>
              <a:t>2.巫峡</a:t>
            </a:r>
            <a:endParaRPr dirty="0" smtClean="0"/>
          </a:p>
          <a:p>
            <a:r>
              <a:rPr dirty="0" smtClean="0"/>
              <a:t>3.西陵峡 </a:t>
            </a:r>
            <a:endParaRPr dirty="0" smtClean="0"/>
          </a:p>
          <a:p>
            <a:r>
              <a:rPr dirty="0" smtClean="0"/>
              <a:t>4.丰都鬼城</a:t>
            </a:r>
            <a:endParaRPr dirty="0" smtClean="0"/>
          </a:p>
          <a:p>
            <a:r>
              <a:rPr dirty="0" smtClean="0"/>
              <a:t>5.奉节白帝城</a:t>
            </a:r>
            <a:endParaRPr dirty="0" smtClean="0"/>
          </a:p>
          <a:p>
            <a:r>
              <a:rPr dirty="0" smtClean="0"/>
              <a:t>(二)大足石刻</a:t>
            </a:r>
            <a:endParaRPr dirty="0" smtClean="0"/>
          </a:p>
          <a:p>
            <a:r>
              <a:rPr dirty="0" smtClean="0"/>
              <a:t>1．北山摩崖石刻</a:t>
            </a:r>
            <a:endParaRPr dirty="0" smtClean="0"/>
          </a:p>
          <a:p>
            <a:r>
              <a:rPr dirty="0" smtClean="0"/>
              <a:t>2.宝顶山摩崖造像石刻</a:t>
            </a:r>
            <a:endParaRPr dirty="0" smtClean="0"/>
          </a:p>
          <a:p>
            <a:r>
              <a:rPr dirty="0" smtClean="0"/>
              <a:t>(三)解放碑</a:t>
            </a:r>
            <a:endParaRPr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重庆市</a:t>
            </a:r>
            <a:endParaRPr lang="zh-CN" altLang="zh-CN" b="1" dirty="0" smtClean="0"/>
          </a:p>
          <a:p>
            <a:pPr eaLnBrk="0" hangingPunct="0"/>
            <a:endParaRPr lang="zh-CN" altLang="en-US" b="1" dirty="0"/>
          </a:p>
        </p:txBody>
      </p:sp>
      <p:sp>
        <p:nvSpPr>
          <p:cNvPr id="100" name="文本框 99"/>
          <p:cNvSpPr txBox="1"/>
          <p:nvPr/>
        </p:nvSpPr>
        <p:spPr>
          <a:xfrm>
            <a:off x="695325" y="1809750"/>
            <a:ext cx="7573645" cy="4246245"/>
          </a:xfrm>
          <a:prstGeom prst="rect">
            <a:avLst/>
          </a:prstGeom>
          <a:noFill/>
          <a:ln w="9525">
            <a:noFill/>
          </a:ln>
        </p:spPr>
        <p:txBody>
          <a:bodyPr wrap="square">
            <a:spAutoFit/>
          </a:bodyPr>
          <a:lstStyle/>
          <a:p>
            <a:r>
              <a:rPr lang="zh-CN" altLang="en-US" dirty="0" smtClean="0">
                <a:latin typeface="宋体" panose="02010600030101010101" pitchFamily="2" charset="-122"/>
                <a:cs typeface="宋体" panose="02010600030101010101" pitchFamily="2" charset="-122"/>
              </a:rPr>
              <a:t>三、特色旅游线路</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1.宗教朝圣游</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该线路主要包括：大足石刻—老君洞—罗汉寺。</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2.名人故居游</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该线路主要包括：老舍故居—白公馆—孔公馆—宋庆龄旧居—蒋介石官邸。</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3.三峡奇观游</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该线路主要包括：长江三峡—万州青龙瀑布—璧山青龙湖。知识链接</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重庆火锅</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〖同步职场〗</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思考：</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运用摄影语言，向外界推介荣昌的旅游资源和文化产业，助力打造成渝城市群摄影旅游目的地的成功案例，谈摄影这一主题的选择是偶然还是必然？</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〖任务实训〗</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重庆特色旅游线路设计实训表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2390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项目七 </a:t>
            </a: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rPr>
              <a:t>巴山蜀水—荆楚文化旅游区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sym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5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7936</Words>
  <Application>WPS 演示</Application>
  <PresentationFormat>全屏显示(4:3)</PresentationFormat>
  <Paragraphs>486</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26</vt:i4>
      </vt:variant>
    </vt:vector>
  </HeadingPairs>
  <TitlesOfParts>
    <vt:vector size="38" baseType="lpstr">
      <vt:lpstr>Arial</vt:lpstr>
      <vt:lpstr>宋体</vt:lpstr>
      <vt:lpstr>Wingdings</vt:lpstr>
      <vt:lpstr>Times New Roman</vt:lpstr>
      <vt:lpstr>Verdana</vt:lpstr>
      <vt:lpstr>Calibri</vt:lpstr>
      <vt:lpstr>微软雅黑</vt:lpstr>
      <vt:lpstr>Arial Unicode MS</vt:lpstr>
      <vt:lpstr>黑体</vt:lpstr>
      <vt:lpstr>5_Profile</vt:lpstr>
      <vt:lpstr>7_Profile</vt:lpstr>
      <vt:lpstr>6_Profile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040TGp_time_mono</dc:title>
  <dc:creator>Administrator</dc:creator>
  <cp:lastModifiedBy> 眉</cp:lastModifiedBy>
  <cp:revision>616</cp:revision>
  <dcterms:created xsi:type="dcterms:W3CDTF">2003-08-21T08:11:00Z</dcterms:created>
  <dcterms:modified xsi:type="dcterms:W3CDTF">2019-03-06T15:55:25Z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