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32"/>
  </p:notesMasterIdLst>
  <p:handoutMasterIdLst>
    <p:handoutMasterId r:id="rId33"/>
  </p:handoutMasterIdLst>
  <p:sldIdLst>
    <p:sldId id="349" r:id="rId5"/>
    <p:sldId id="416" r:id="rId6"/>
    <p:sldId id="350" r:id="rId7"/>
    <p:sldId id="421" r:id="rId8"/>
    <p:sldId id="424" r:id="rId9"/>
    <p:sldId id="428" r:id="rId10"/>
    <p:sldId id="430" r:id="rId11"/>
    <p:sldId id="431" r:id="rId12"/>
    <p:sldId id="448" r:id="rId13"/>
    <p:sldId id="429" r:id="rId14"/>
    <p:sldId id="425" r:id="rId15"/>
    <p:sldId id="426" r:id="rId16"/>
    <p:sldId id="427" r:id="rId17"/>
    <p:sldId id="449" r:id="rId18"/>
    <p:sldId id="432" r:id="rId19"/>
    <p:sldId id="433" r:id="rId20"/>
    <p:sldId id="437" r:id="rId21"/>
    <p:sldId id="438" r:id="rId22"/>
    <p:sldId id="450" r:id="rId23"/>
    <p:sldId id="451" r:id="rId24"/>
    <p:sldId id="452" r:id="rId25"/>
    <p:sldId id="453" r:id="rId26"/>
    <p:sldId id="454" r:id="rId27"/>
    <p:sldId id="455" r:id="rId28"/>
    <p:sldId id="445" r:id="rId29"/>
    <p:sldId id="443" r:id="rId30"/>
    <p:sldId id="441" r:id="rId31"/>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8"/>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notesMaster" Target="notesMasters/notes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3" name="矩形 2"/>
          <p:cNvSpPr/>
          <p:nvPr/>
        </p:nvSpPr>
        <p:spPr>
          <a:xfrm>
            <a:off x="475525" y="1767711"/>
            <a:ext cx="7471954" cy="3692525"/>
          </a:xfrm>
          <a:prstGeom prst="rect">
            <a:avLst/>
          </a:prstGeom>
        </p:spPr>
        <p:txBody>
          <a:bodyPr wrap="square">
            <a:spAutoFit/>
          </a:bodyPr>
          <a:lstStyle/>
          <a:p>
            <a:pPr indent="457200"/>
            <a:r>
              <a:rPr dirty="0" smtClean="0"/>
              <a:t>【</a:t>
            </a:r>
            <a:r>
              <a:rPr b="1" dirty="0" smtClean="0"/>
              <a:t>学习目标</a:t>
            </a:r>
            <a:r>
              <a:rPr dirty="0" smtClean="0"/>
              <a:t>】</a:t>
            </a:r>
            <a:endParaRPr dirty="0" smtClean="0"/>
          </a:p>
          <a:p>
            <a:pPr indent="457200"/>
            <a:endParaRPr dirty="0" smtClean="0"/>
          </a:p>
          <a:p>
            <a:pPr indent="457200"/>
            <a:r>
              <a:rPr b="1" dirty="0" smtClean="0"/>
              <a:t> 知识目标</a:t>
            </a:r>
            <a:endParaRPr b="1" dirty="0" smtClean="0"/>
          </a:p>
          <a:p>
            <a:pPr indent="457200"/>
            <a:r>
              <a:rPr b="1" dirty="0" smtClean="0"/>
              <a:t>1.了解华夏文化旅游区旅游环境和旅游资源特征；</a:t>
            </a:r>
            <a:endParaRPr b="1" dirty="0" smtClean="0"/>
          </a:p>
          <a:p>
            <a:pPr indent="457200"/>
            <a:r>
              <a:rPr b="1" dirty="0" smtClean="0"/>
              <a:t>2.了解华夏文化旅游区旅游业发展概况；</a:t>
            </a:r>
            <a:endParaRPr b="1" dirty="0" smtClean="0"/>
          </a:p>
          <a:p>
            <a:pPr indent="457200"/>
            <a:r>
              <a:rPr b="1" dirty="0" smtClean="0"/>
              <a:t>3.熟悉华夏文化旅游区主要的旅游景点概况；</a:t>
            </a:r>
            <a:endParaRPr b="1" dirty="0" smtClean="0"/>
          </a:p>
          <a:p>
            <a:pPr indent="457200"/>
            <a:r>
              <a:rPr b="1" dirty="0" smtClean="0"/>
              <a:t>4.掌握华夏文化旅游区的主要旅游线路。</a:t>
            </a:r>
            <a:endParaRPr b="1" dirty="0" smtClean="0"/>
          </a:p>
          <a:p>
            <a:pPr indent="457200"/>
            <a:r>
              <a:rPr b="1" dirty="0" smtClean="0"/>
              <a:t>技能目标</a:t>
            </a:r>
            <a:endParaRPr b="1" dirty="0" smtClean="0"/>
          </a:p>
          <a:p>
            <a:pPr indent="457200"/>
            <a:r>
              <a:rPr b="1" dirty="0" smtClean="0"/>
              <a:t>1.能够提炼中原文化旅游区的资源特色；</a:t>
            </a:r>
            <a:endParaRPr b="1" dirty="0" smtClean="0"/>
          </a:p>
          <a:p>
            <a:pPr indent="457200"/>
            <a:r>
              <a:rPr b="1" dirty="0" smtClean="0"/>
              <a:t>2.能够进行华夏旅游区旅游线路设计。</a:t>
            </a:r>
            <a:endParaRPr b="1" dirty="0" smtClean="0"/>
          </a:p>
          <a:p>
            <a:pPr indent="457200"/>
            <a:r>
              <a:rPr b="1" dirty="0" smtClean="0"/>
              <a:t>情感目标</a:t>
            </a:r>
            <a:endParaRPr b="1" dirty="0" smtClean="0"/>
          </a:p>
          <a:p>
            <a:pPr indent="457200"/>
            <a:r>
              <a:rPr b="1" dirty="0" smtClean="0"/>
              <a:t>1.培养对中原旅游资源与文化的热爱；</a:t>
            </a:r>
            <a:endParaRPr b="1" dirty="0" smtClean="0"/>
          </a:p>
          <a:p>
            <a:pPr indent="457200"/>
            <a:r>
              <a:rPr b="1" dirty="0" smtClean="0"/>
              <a:t>2.激发对华夏文明的探索与研究。</a:t>
            </a:r>
            <a:endParaRPr b="1"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7335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   </a:t>
            </a:r>
            <a:r>
              <a:rPr lang="zh-CN" altLang="zh-CN" b="1" dirty="0" smtClean="0">
                <a:sym typeface="+mn-ea"/>
              </a:rPr>
              <a:t>山西省</a:t>
            </a:r>
            <a:endParaRPr lang="zh-CN" altLang="zh-CN" b="1" dirty="0" smtClean="0">
              <a:sym typeface="+mn-ea"/>
            </a:endParaRPr>
          </a:p>
        </p:txBody>
      </p:sp>
      <p:sp>
        <p:nvSpPr>
          <p:cNvPr id="100" name="文本框 99"/>
          <p:cNvSpPr txBox="1"/>
          <p:nvPr/>
        </p:nvSpPr>
        <p:spPr>
          <a:xfrm>
            <a:off x="736600" y="1754505"/>
            <a:ext cx="753237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打造“万里茶道山西段”精品旅游带</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万里茶道是继丝绸之路衰落之后在欧亚大陆兴起的又一条重要的国际商道。习近平总书记2013年3月在俄罗斯演讲时指出，17世纪的“万里茶道”是联通中俄两国的“世纪动脉”。   万里茶道作为“丝绸之路”的辅助路线，历史上在中蒙俄贸易中起到过举足轻重的作用。传统认知中，万里茶道山西段只包含一条线路，即“西路”：河南孟县邗邰镇（入境山西）-拦车镇-泽州-高平-长治-祁县-西口、东口，此路由晋东南入境贯穿山西南北。而近期山西财经大学晋商研究院学者的相关研究则指出除“西路”外，“万里茶道山西段”还包涵另一条名为“大西路”的运茶路线：平陆县茅津渡（由河南入境山西）-夏县-高显镇-襄汾-临汾-洪洞-祁县-西口、东口，该线路由晋南入境向北纵穿山西全境。此外，南茶经过茅津渡进入山西之后，有一部分会经解州-蒲州（今永济）过黄河入陕。因此该路线彼时所承载的茶叶及其他商品的运量甚至更大，在万里茶道上的地位甚至更重要。</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　</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764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en-US" b="1" dirty="0" smtClean="0"/>
              <a:t>山西省</a:t>
            </a:r>
            <a:endParaRPr lang="zh-CN" altLang="zh-CN" b="1" dirty="0" smtClean="0"/>
          </a:p>
          <a:p>
            <a:pPr eaLnBrk="0" hangingPunct="0"/>
            <a:endParaRPr lang="zh-CN" altLang="en-US" b="1" dirty="0"/>
          </a:p>
        </p:txBody>
      </p:sp>
      <p:sp>
        <p:nvSpPr>
          <p:cNvPr id="100" name="文本框 99"/>
          <p:cNvSpPr txBox="1"/>
          <p:nvPr/>
        </p:nvSpPr>
        <p:spPr>
          <a:xfrm>
            <a:off x="565150" y="1850390"/>
            <a:ext cx="7573464" cy="369252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r>
              <a:rPr lang="en-US" altLang="zh-CN" b="1" dirty="0" smtClean="0"/>
              <a:t>      </a:t>
            </a:r>
            <a:r>
              <a:rPr lang="zh-CN" altLang="en-US" dirty="0" smtClean="0">
                <a:latin typeface="宋体" panose="02010600030101010101" pitchFamily="2" charset="-122"/>
                <a:cs typeface="宋体" panose="02010600030101010101" pitchFamily="2" charset="-122"/>
                <a:sym typeface="+mn-ea"/>
              </a:rPr>
              <a:t>“西路”、“大西路”在山西境内形成了“人”字形的商贸通道，不仅将沿途城镇连接起来而且将山西境内的多个旅游文化区域也包涵其中（晋北佛教文化区、晋中晋商文化区、晋南黄河根祖文化区、晋东南太行红色文化区）；同时，还囊括了为数众多的有待深度开发的优质旅游资源（永济蒲坂故城、泽州碗子城及羊肠题刻、高平潞绸文化园、长治荫城镇、大同得胜口古堡群、朔州杀虎口；沿途的一些道路、桥梁、驿站、茶庄、票号、车马大店、古长城等）；以及已经开发但未能系统纳入特色旅游主题的一些景区等。若将上述旅游资源整合，则均可纳入具有鲜明“万里茶道”特色的精品旅游带。（资料来源：山西日报）</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思考：</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请分别从打造精品旅游线路、塑造精品旅游形象以及加大宣传营销力度等方面谈如何推出并打响“万里茶道山西段”精品旅游带拳头产品。</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1113155" y="1605280"/>
            <a:ext cx="914400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764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任务三</a:t>
            </a:r>
            <a:r>
              <a:rPr lang="en-US" altLang="zh-CN" b="1" dirty="0" smtClean="0">
                <a:sym typeface="+mn-ea"/>
              </a:rPr>
              <a:t>  </a:t>
            </a:r>
            <a:r>
              <a:rPr lang="zh-CN" altLang="en-US" b="1" dirty="0" smtClean="0">
                <a:sym typeface="+mn-ea"/>
              </a:rPr>
              <a:t>山西省</a:t>
            </a:r>
            <a:endParaRPr lang="zh-CN" altLang="zh-CN" b="1" dirty="0" smtClean="0"/>
          </a:p>
          <a:p>
            <a:pPr eaLnBrk="0" hangingPunct="0"/>
            <a:endParaRPr lang="zh-CN" altLang="en-US" b="1" dirty="0"/>
          </a:p>
        </p:txBody>
      </p:sp>
      <p:sp>
        <p:nvSpPr>
          <p:cNvPr id="100" name="文本框 99"/>
          <p:cNvSpPr txBox="1"/>
          <p:nvPr/>
        </p:nvSpPr>
        <p:spPr>
          <a:xfrm>
            <a:off x="654050" y="1755140"/>
            <a:ext cx="7614920" cy="452310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山西，简称“晋”，位于黄土高原东部，介于太行山与黄河中游峡谷之间，面积有15万多平方公里，历史悠久，是中华民族发祥地之一，远古传说中的炎帝、尧、舜、禹都曾活动并建都立业于此，中国历史上第一个奴隶制国家夏朝也建立于此。二、主要旅游景点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（一）太原</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山西省会，也是全省政治、经济、文化中心和交通枢纽。</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1．晋祠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位于太原市西南25公里悬瓮山麓，是一处由百余座殿堂、亭台、楼阁组成的大型祠堂式古典园林，风景优美，更被誉为山西“小江南”。</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2．平遥</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位于山西中部，汾河的中游。（二）大同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位于山西的北部，长城雁门关北的大同盆地，桑干河之北，古称平城。   </a:t>
            </a:r>
            <a:endParaRPr lang="zh-CN" altLang="en-US" dirty="0" smtClean="0">
              <a:latin typeface="宋体" panose="02010600030101010101" pitchFamily="2" charset="-122"/>
              <a:cs typeface="宋体" panose="02010600030101010101" pitchFamily="2" charset="-122"/>
            </a:endParaRPr>
          </a:p>
          <a:p>
            <a:pPr indent="457200"/>
            <a:r>
              <a:rPr lang="en-US" altLang="zh-CN" dirty="0" smtClean="0">
                <a:latin typeface="宋体" panose="02010600030101010101" pitchFamily="2" charset="-122"/>
                <a:cs typeface="宋体" panose="02010600030101010101" pitchFamily="2" charset="-122"/>
              </a:rPr>
              <a:t>1.</a:t>
            </a:r>
            <a:r>
              <a:rPr lang="zh-CN" altLang="en-US" dirty="0" smtClean="0">
                <a:latin typeface="宋体" panose="02010600030101010101" pitchFamily="2" charset="-122"/>
                <a:cs typeface="宋体" panose="02010600030101010101" pitchFamily="2" charset="-122"/>
              </a:rPr>
              <a:t>九龙壁</a:t>
            </a:r>
            <a:r>
              <a:rPr lang="zh-CN" altLang="en-US" dirty="0" smtClean="0">
                <a:latin typeface="宋体" panose="02010600030101010101" pitchFamily="2" charset="-122"/>
                <a:cs typeface="宋体" panose="02010600030101010101" pitchFamily="2" charset="-122"/>
              </a:rPr>
              <a:t>                                                         </a:t>
            </a:r>
            <a:endParaRPr lang="zh-CN" altLang="en-US" dirty="0" smtClean="0">
              <a:latin typeface="宋体" panose="02010600030101010101" pitchFamily="2" charset="-122"/>
              <a:cs typeface="宋体" panose="02010600030101010101" pitchFamily="2" charset="-122"/>
            </a:endParaRPr>
          </a:p>
          <a:p>
            <a:pPr indent="457200"/>
            <a:r>
              <a:rPr lang="en-US" altLang="zh-CN" dirty="0" smtClean="0">
                <a:latin typeface="宋体" panose="02010600030101010101" pitchFamily="2" charset="-122"/>
                <a:cs typeface="宋体" panose="02010600030101010101" pitchFamily="2" charset="-122"/>
              </a:rPr>
              <a:t>2.</a:t>
            </a:r>
            <a:r>
              <a:rPr lang="zh-CN" altLang="en-US" dirty="0" smtClean="0">
                <a:latin typeface="宋体" panose="02010600030101010101" pitchFamily="2" charset="-122"/>
                <a:cs typeface="宋体" panose="02010600030101010101" pitchFamily="2" charset="-122"/>
              </a:rPr>
              <a:t>云冈石窟</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0870" y="1431608"/>
            <a:ext cx="16764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山西省</a:t>
            </a:r>
            <a:endParaRPr lang="zh-CN" altLang="zh-CN" b="1" dirty="0" smtClean="0"/>
          </a:p>
          <a:p>
            <a:pPr eaLnBrk="0" hangingPunct="0"/>
            <a:endParaRPr lang="zh-CN" altLang="en-US" b="1" dirty="0"/>
          </a:p>
        </p:txBody>
      </p:sp>
      <p:sp>
        <p:nvSpPr>
          <p:cNvPr id="100" name="文本框 99"/>
          <p:cNvSpPr txBox="1"/>
          <p:nvPr/>
        </p:nvSpPr>
        <p:spPr>
          <a:xfrm>
            <a:off x="763905" y="1741170"/>
            <a:ext cx="7505065" cy="452310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zh-CN" dirty="0"/>
          </a:p>
          <a:p>
            <a:r>
              <a:rPr lang="zh-CN" altLang="en-US" dirty="0" smtClean="0">
                <a:latin typeface="宋体" panose="02010600030101010101" pitchFamily="2" charset="-122"/>
                <a:cs typeface="宋体" panose="02010600030101010101" pitchFamily="2" charset="-122"/>
              </a:rPr>
              <a:t>(三)恒山</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(四)五台山</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(五)壶口瀑布</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(六)王家大院</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知识链接</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山西晋商</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1.古建筑文化游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该线路主要包括：东五台山寺院群—解州关帝庙—恒山悬空寺—应县木塔—临汾鼓楼—五台山南禅寺—平遥古城。</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2.民俗风情游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该线路主要包括：乔家民俗博物馆—丁村民俗博物馆—河边民俗博物馆。</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3.宗教朝圣游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该线路主要包括：五台山—恒山—云冈石窟—大同华严寺—交城玄中寺—芮城永乐宫—太原天龙山石窟。</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3890" y="1797685"/>
            <a:ext cx="6536055" cy="2030095"/>
          </a:xfrm>
          <a:prstGeom prst="rect">
            <a:avLst/>
          </a:prstGeom>
          <a:noFill/>
          <a:ln w="9525">
            <a:noFill/>
          </a:ln>
        </p:spPr>
        <p:txBody>
          <a:bodyPr wrap="square">
            <a:spAutoFit/>
          </a:bodyPr>
          <a:p>
            <a:pPr algn="l">
              <a:buNone/>
            </a:pPr>
            <a:r>
              <a:rPr lang="zh-CN" altLang="en-US" dirty="0" smtClean="0">
                <a:latin typeface="宋体" panose="02010600030101010101" pitchFamily="2" charset="-122"/>
                <a:cs typeface="宋体" panose="02010600030101010101" pitchFamily="2" charset="-122"/>
              </a:rPr>
              <a:t>〖同步职场〗思考：基于山西得天独厚的旅游资源，怎样才能将旅游资源开发到物尽其用”？如何宣传才能够事半功倍？旅游公共设施如何配置和开发才能够达到利用率的最大化？ 〖任务实训〗</a:t>
            </a:r>
            <a:r>
              <a:rPr lang="zh-CN" altLang="en-US" dirty="0" smtClean="0">
                <a:latin typeface="宋体" panose="02010600030101010101" pitchFamily="2" charset="-122"/>
                <a:ea typeface="宋体" panose="02010600030101010101" pitchFamily="2" charset="-122"/>
                <a:cs typeface="宋体" panose="02010600030101010101" pitchFamily="2" charset="-122"/>
              </a:rPr>
              <a:t>山西旅游线路设计实训表</a:t>
            </a:r>
            <a:endParaRPr lang="zh-CN" altLang="en-US" dirty="0" smtClean="0">
              <a:latin typeface="宋体" panose="02010600030101010101" pitchFamily="2" charset="-122"/>
              <a:cs typeface="宋体" panose="02010600030101010101" pitchFamily="2" charset="-122"/>
            </a:endParaRPr>
          </a:p>
        </p:txBody>
      </p:sp>
      <p:sp>
        <p:nvSpPr>
          <p:cNvPr id="24583" name="矩形 24582"/>
          <p:cNvSpPr/>
          <p:nvPr/>
        </p:nvSpPr>
        <p:spPr>
          <a:xfrm>
            <a:off x="3150870" y="1431608"/>
            <a:ext cx="1676400" cy="64516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t>任务三</a:t>
            </a:r>
            <a:r>
              <a:rPr lang="en-US" altLang="zh-CN" b="1" dirty="0" smtClean="0"/>
              <a:t>  </a:t>
            </a:r>
            <a:r>
              <a:rPr lang="zh-CN" altLang="zh-CN" b="1" dirty="0" smtClean="0">
                <a:sym typeface="+mn-ea"/>
              </a:rPr>
              <a:t>山西省</a:t>
            </a:r>
            <a:endParaRPr lang="zh-CN" altLang="zh-CN" b="1" dirty="0" smtClean="0"/>
          </a:p>
          <a:p>
            <a:pPr eaLnBrk="0" hangingPunct="0"/>
            <a:endParaRPr lang="zh-CN" altLang="en-US" b="1" dirty="0"/>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23565" y="13808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河南</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89000" y="1749425"/>
            <a:ext cx="7550150" cy="452310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随着“天地之中”历史建筑群世界文化遗产核心景区、中国“二十四节气”世界非物质文化遗产的重要载体观星台景区，于2017年“五一节”起对社会公众免费开放。嵩山少林寺所在地河南登封官方通报，当地正筹划在合适时机陆续推出嵩岳寺塔、嵩阳书院、中岳庙等一大批景区、景点的免费开放，意在将此地打造成“中国少林功夫国际旅游目的地”，并将其建设成为具有国际影响力的世界历史文化旅游名城。</a:t>
            </a:r>
            <a:endParaRPr lang="zh-CN" altLang="en-US" dirty="0" smtClean="0"/>
          </a:p>
          <a:p>
            <a:pPr algn="l"/>
            <a:r>
              <a:rPr lang="zh-CN" altLang="en-US" dirty="0" smtClean="0"/>
              <a:t>观星台位于登封城东南十二公里的告城镇周公庙内，距景区内的周公测景台二十米。至元十三年(公元1276年)由元代天文学家郭守敬创建，是我国现存最古老的天文台，世界著名的天文科学建筑物，1961年中华人民共和国国务院公布为全国重点文物保护单位，是天地之中历史建筑群核心理念的体现者。</a:t>
            </a:r>
            <a:endParaRPr lang="zh-CN" altLang="en-US" dirty="0" smtClean="0"/>
          </a:p>
          <a:p>
            <a:pPr algn="l"/>
            <a:r>
              <a:rPr lang="zh-CN" altLang="en-US" dirty="0" smtClean="0"/>
              <a:t>        观星台也是中国“二十四节气”世界非物质文化遗产的重要载体。史料记载，古时登封群众祭拜周公仪式不同于其他地方为纪念周公创制周礼，而是一年分春分、秋分、夏至、冬至四次祭拜，称为“四时祭”，是为纪念周公在登封创设二十四节气而独有的祭拜仪式。</a:t>
            </a:r>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河南</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79500" y="1856740"/>
            <a:ext cx="7359650" cy="396938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a:t>
            </a:r>
            <a:r>
              <a:rPr lang="zh-CN" altLang="en-US" dirty="0" smtClean="0">
                <a:sym typeface="+mn-ea"/>
              </a:rPr>
              <a:t>据介绍，观星台景区免费向公众开放是登封市大力推动构筑“全域旅游、5A登封”发展格局，推动区域产业转型升级，打造“中国少林功夫国际旅游目的地”，推动门票经济向产业经济、景区景点向全域旅游转变，把登封建设成为具有国际影响力的世界历史文化旅游名城，积极探索建立全域景点分时段、分区域免费开放政策的一项重要举措。</a:t>
            </a:r>
            <a:endParaRPr lang="zh-CN" altLang="en-US" dirty="0" smtClean="0">
              <a:sym typeface="+mn-ea"/>
            </a:endParaRPr>
          </a:p>
          <a:p>
            <a:pPr algn="l"/>
            <a:r>
              <a:rPr lang="zh-CN" altLang="en-US" dirty="0" smtClean="0">
                <a:sym typeface="+mn-ea"/>
              </a:rPr>
              <a:t>        官方还透露，登封市正筹划在合适时机陆续推出卢崖瀑布、嵩岳寺塔、会善寺、永泰寺等一大批景区、景点免费开放。其中，中国宋代四大书院之一嵩阳书院、国内最大的道教建筑群中岳庙也在未来免费开放计划之列。（资料来源：21世纪新闻）</a:t>
            </a:r>
            <a:endParaRPr lang="zh-CN" altLang="en-US" dirty="0" smtClean="0">
              <a:sym typeface="+mn-ea"/>
            </a:endParaRPr>
          </a:p>
          <a:p>
            <a:pPr algn="l"/>
            <a:r>
              <a:rPr lang="zh-CN" altLang="en-US" dirty="0" smtClean="0">
                <a:sym typeface="+mn-ea"/>
              </a:rPr>
              <a:t>        思考：在国内一些景区门票频繁涨价、违规涨价的情况下，作为人文旅游资源丰富的河南省登封市，免收部分景点门票，甚至未来考虑逐步免费开放著名景点，让人不得不另眼相看，免费开放景区应考虑的因素有哪些?会带来哪些经济和社会影响。  </a:t>
            </a:r>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36175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河南</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02335" y="1731010"/>
            <a:ext cx="7536815" cy="452310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 </a:t>
            </a:r>
            <a:r>
              <a:rPr lang="zh-CN" altLang="en-US" dirty="0" smtClean="0">
                <a:sym typeface="+mn-ea"/>
              </a:rPr>
              <a:t>一、概况</a:t>
            </a:r>
            <a:endParaRPr lang="zh-CN" altLang="en-US" dirty="0" smtClean="0">
              <a:sym typeface="+mn-ea"/>
            </a:endParaRPr>
          </a:p>
          <a:p>
            <a:pPr algn="l"/>
            <a:r>
              <a:rPr lang="zh-CN" altLang="en-US" dirty="0" smtClean="0">
                <a:sym typeface="+mn-ea"/>
              </a:rPr>
              <a:t>简称“豫”，因为大部分地区位于黄河之南，故此得名，位于黄河中下游，总面积16万多平方公里。二、主要旅游景点</a:t>
            </a:r>
            <a:endParaRPr lang="zh-CN" altLang="en-US" dirty="0" smtClean="0">
              <a:sym typeface="+mn-ea"/>
            </a:endParaRPr>
          </a:p>
          <a:p>
            <a:pPr algn="l"/>
            <a:r>
              <a:rPr lang="zh-CN" altLang="en-US" dirty="0" smtClean="0">
                <a:sym typeface="+mn-ea"/>
              </a:rPr>
              <a:t>（一）郑州</a:t>
            </a:r>
            <a:endParaRPr lang="zh-CN" altLang="en-US" dirty="0" smtClean="0">
              <a:sym typeface="+mn-ea"/>
            </a:endParaRPr>
          </a:p>
          <a:p>
            <a:pPr algn="l"/>
            <a:r>
              <a:rPr lang="zh-CN" altLang="en-US" dirty="0" smtClean="0">
                <a:sym typeface="+mn-ea"/>
              </a:rPr>
              <a:t>河南省会，是全省的政治、经济、文化中心，位于黄淮平原腹地，河南中部。京广、陇海两大铁路干线在此交会，为全国最大的铁路枢纽之一，黄河从郑州北部缓缓流过，也是一座历史悠久且富有革命传统的城市。</a:t>
            </a:r>
            <a:endParaRPr lang="zh-CN" altLang="en-US" dirty="0" smtClean="0">
              <a:sym typeface="+mn-ea"/>
            </a:endParaRPr>
          </a:p>
          <a:p>
            <a:pPr algn="l"/>
            <a:r>
              <a:rPr lang="zh-CN" altLang="en-US" dirty="0" smtClean="0">
                <a:sym typeface="+mn-ea"/>
              </a:rPr>
              <a:t>(二)嵩山</a:t>
            </a:r>
            <a:endParaRPr lang="zh-CN" altLang="en-US" dirty="0" smtClean="0">
              <a:sym typeface="+mn-ea"/>
            </a:endParaRPr>
          </a:p>
          <a:p>
            <a:pPr algn="l"/>
            <a:r>
              <a:rPr lang="zh-CN" altLang="en-US" dirty="0" smtClean="0">
                <a:sym typeface="+mn-ea"/>
              </a:rPr>
              <a:t>位于河南登封城北，主峰海拔1512米，号称“中岳”，以少林寺名闻天下。“嵩山”一名源于《诗经》中的“嵩高维岳，峻极于天”，简称“嵩山”。</a:t>
            </a:r>
            <a:endParaRPr lang="zh-CN" altLang="en-US" dirty="0" smtClean="0">
              <a:sym typeface="+mn-ea"/>
            </a:endParaRPr>
          </a:p>
          <a:p>
            <a:pPr algn="l"/>
            <a:r>
              <a:rPr lang="zh-CN" altLang="en-US" dirty="0" smtClean="0">
                <a:sym typeface="+mn-ea"/>
              </a:rPr>
              <a:t>1.少林寺 </a:t>
            </a:r>
            <a:endParaRPr lang="zh-CN" altLang="en-US" dirty="0" smtClean="0">
              <a:sym typeface="+mn-ea"/>
            </a:endParaRPr>
          </a:p>
          <a:p>
            <a:pPr algn="l"/>
            <a:r>
              <a:rPr lang="zh-CN" altLang="en-US" dirty="0" smtClean="0">
                <a:sym typeface="+mn-ea"/>
              </a:rPr>
              <a:t>2.塔林</a:t>
            </a:r>
            <a:endParaRPr lang="zh-CN" altLang="en-US" dirty="0" smtClean="0">
              <a:sym typeface="+mn-ea"/>
            </a:endParaRPr>
          </a:p>
          <a:p>
            <a:pPr algn="l"/>
            <a:r>
              <a:rPr lang="zh-CN" altLang="en-US" dirty="0" smtClean="0">
                <a:sym typeface="+mn-ea"/>
              </a:rPr>
              <a:t>3.中岳庙</a:t>
            </a:r>
            <a:endParaRPr lang="zh-CN" altLang="en-US" dirty="0" smtClean="0">
              <a:sym typeface="+mn-ea"/>
            </a:endParaRPr>
          </a:p>
          <a:p>
            <a:pPr algn="l"/>
            <a:r>
              <a:rPr lang="zh-CN" altLang="en-US" dirty="0" smtClean="0">
                <a:sym typeface="+mn-ea"/>
              </a:rPr>
              <a:t>(三)开封</a:t>
            </a:r>
            <a:endParaRPr lang="zh-CN" altLang="en-US" dirty="0" smtClean="0">
              <a:sym typeface="+mn-ea"/>
            </a:endParaRPr>
          </a:p>
          <a:p>
            <a:pPr algn="l"/>
            <a:r>
              <a:rPr lang="zh-CN" altLang="en-US" dirty="0" smtClean="0">
                <a:sym typeface="+mn-ea"/>
              </a:rPr>
              <a:t>1.相国寺 </a:t>
            </a:r>
            <a:endParaRPr lang="zh-CN" altLang="en-US" dirty="0" smtClean="0">
              <a:sym typeface="+mn-ea"/>
            </a:endParaRPr>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469900" y="1682750"/>
            <a:ext cx="7550150" cy="4523105"/>
          </a:xfrm>
          <a:prstGeom prst="rect">
            <a:avLst/>
          </a:prstGeom>
          <a:noFill/>
          <a:ln w="9525">
            <a:noFill/>
          </a:ln>
        </p:spPr>
        <p:txBody>
          <a:bodyPr wrap="square">
            <a:spAutoFit/>
          </a:bodyPr>
          <a:p>
            <a:pPr algn="l"/>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sym typeface="+mn-ea"/>
            </a:endParaRPr>
          </a:p>
          <a:p>
            <a:pPr algn="l"/>
            <a:r>
              <a:rPr lang="zh-CN" altLang="en-US" dirty="0" smtClean="0">
                <a:sym typeface="+mn-ea"/>
              </a:rPr>
              <a:t>2.铁塔 </a:t>
            </a:r>
            <a:endParaRPr lang="zh-CN" altLang="en-US" dirty="0" smtClean="0">
              <a:sym typeface="+mn-ea"/>
            </a:endParaRPr>
          </a:p>
          <a:p>
            <a:pPr algn="l"/>
            <a:r>
              <a:rPr lang="zh-CN" altLang="en-US" dirty="0" smtClean="0">
                <a:sym typeface="+mn-ea"/>
              </a:rPr>
              <a:t>(四)洛阳</a:t>
            </a:r>
            <a:endParaRPr lang="zh-CN" altLang="en-US" dirty="0" smtClean="0">
              <a:sym typeface="+mn-ea"/>
            </a:endParaRPr>
          </a:p>
          <a:p>
            <a:pPr algn="l"/>
            <a:r>
              <a:rPr lang="zh-CN" altLang="en-US" dirty="0" smtClean="0">
                <a:sym typeface="+mn-ea"/>
              </a:rPr>
              <a:t>1．白马寺 </a:t>
            </a:r>
            <a:endParaRPr lang="zh-CN" altLang="en-US" dirty="0" smtClean="0">
              <a:sym typeface="+mn-ea"/>
            </a:endParaRPr>
          </a:p>
          <a:p>
            <a:pPr algn="l"/>
            <a:r>
              <a:rPr lang="zh-CN" altLang="en-US" dirty="0" smtClean="0">
                <a:sym typeface="+mn-ea"/>
              </a:rPr>
              <a:t>2．龙门石窟 </a:t>
            </a:r>
            <a:endParaRPr lang="zh-CN" altLang="en-US" dirty="0" smtClean="0">
              <a:sym typeface="+mn-ea"/>
            </a:endParaRPr>
          </a:p>
          <a:p>
            <a:pPr algn="l"/>
            <a:r>
              <a:rPr lang="zh-CN" altLang="en-US" dirty="0" smtClean="0">
                <a:sym typeface="+mn-ea"/>
              </a:rPr>
              <a:t>(五)安阳</a:t>
            </a:r>
            <a:endParaRPr lang="zh-CN" altLang="en-US" dirty="0" smtClean="0">
              <a:sym typeface="+mn-ea"/>
            </a:endParaRPr>
          </a:p>
          <a:p>
            <a:pPr algn="l"/>
            <a:r>
              <a:rPr lang="zh-CN" altLang="en-US" dirty="0" smtClean="0">
                <a:sym typeface="+mn-ea"/>
              </a:rPr>
              <a:t>(六)南阳</a:t>
            </a:r>
            <a:endParaRPr lang="zh-CN" altLang="en-US" dirty="0" smtClean="0">
              <a:sym typeface="+mn-ea"/>
            </a:endParaRPr>
          </a:p>
          <a:p>
            <a:pPr algn="l"/>
            <a:r>
              <a:rPr lang="zh-CN" altLang="en-US" b="1" dirty="0" smtClean="0">
                <a:sym typeface="+mn-ea"/>
              </a:rPr>
              <a:t>知识链接</a:t>
            </a:r>
            <a:r>
              <a:rPr lang="zh-CN" altLang="en-US" dirty="0" smtClean="0">
                <a:sym typeface="+mn-ea"/>
              </a:rPr>
              <a:t>：清明上河图</a:t>
            </a:r>
            <a:endParaRPr lang="zh-CN" altLang="en-US" dirty="0" smtClean="0">
              <a:sym typeface="+mn-ea"/>
            </a:endParaRPr>
          </a:p>
          <a:p>
            <a:pPr algn="l"/>
            <a:r>
              <a:rPr lang="zh-CN" altLang="en-US" dirty="0" smtClean="0">
                <a:sym typeface="+mn-ea"/>
              </a:rPr>
              <a:t>三、特色旅游线路</a:t>
            </a:r>
            <a:endParaRPr lang="zh-CN" altLang="en-US" dirty="0" smtClean="0">
              <a:sym typeface="+mn-ea"/>
            </a:endParaRPr>
          </a:p>
          <a:p>
            <a:pPr algn="l"/>
            <a:r>
              <a:rPr lang="zh-CN" altLang="en-US" dirty="0" smtClean="0">
                <a:sym typeface="+mn-ea"/>
              </a:rPr>
              <a:t>1.功夫少林之旅</a:t>
            </a:r>
            <a:endParaRPr lang="zh-CN" altLang="en-US" dirty="0" smtClean="0">
              <a:sym typeface="+mn-ea"/>
            </a:endParaRPr>
          </a:p>
          <a:p>
            <a:pPr algn="l"/>
            <a:r>
              <a:rPr lang="zh-CN" altLang="en-US" dirty="0" smtClean="0">
                <a:sym typeface="+mn-ea"/>
              </a:rPr>
              <a:t>    该线路主要包括：嵩山—少林寺—中岳庙。</a:t>
            </a:r>
            <a:endParaRPr lang="zh-CN" altLang="en-US" dirty="0" smtClean="0">
              <a:sym typeface="+mn-ea"/>
            </a:endParaRPr>
          </a:p>
          <a:p>
            <a:pPr algn="l"/>
            <a:r>
              <a:rPr lang="zh-CN" altLang="en-US" dirty="0" smtClean="0">
                <a:sym typeface="+mn-ea"/>
              </a:rPr>
              <a:t>2.三国古迹之旅</a:t>
            </a:r>
            <a:endParaRPr lang="zh-CN" altLang="en-US" dirty="0" smtClean="0">
              <a:sym typeface="+mn-ea"/>
            </a:endParaRPr>
          </a:p>
          <a:p>
            <a:pPr algn="l"/>
            <a:r>
              <a:rPr lang="zh-CN" altLang="en-US" dirty="0" smtClean="0">
                <a:sym typeface="+mn-ea"/>
              </a:rPr>
              <a:t>    该线路主要包括：虎牢关—官渡—汉魏故城—受禅台—毓秀台—春秋楼—卧龙岗。</a:t>
            </a:r>
            <a:endParaRPr lang="zh-CN" altLang="en-US" dirty="0" smtClean="0">
              <a:sym typeface="+mn-ea"/>
            </a:endParaRPr>
          </a:p>
          <a:p>
            <a:pPr algn="l"/>
            <a:r>
              <a:rPr lang="zh-CN" altLang="en-US" dirty="0" smtClean="0">
                <a:sym typeface="+mn-ea"/>
              </a:rPr>
              <a:t>3.民族之魂黄河之旅</a:t>
            </a:r>
            <a:endParaRPr lang="zh-CN" altLang="en-US" dirty="0" smtClean="0">
              <a:sym typeface="+mn-ea"/>
            </a:endParaRPr>
          </a:p>
          <a:p>
            <a:pPr algn="l"/>
            <a:endParaRPr lang="zh-CN" altLang="en-US" dirty="0" smtClean="0">
              <a:sym typeface="+mn-ea"/>
            </a:endParaRPr>
          </a:p>
        </p:txBody>
      </p:sp>
      <p:sp>
        <p:nvSpPr>
          <p:cNvPr id="24583" name="矩形 24582"/>
          <p:cNvSpPr/>
          <p:nvPr/>
        </p:nvSpPr>
        <p:spPr>
          <a:xfrm>
            <a:off x="3123565" y="1443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四</a:t>
            </a:r>
            <a:r>
              <a:rPr altLang="zh-CN" b="1" dirty="0" smtClean="0"/>
              <a:t> </a:t>
            </a:r>
            <a:r>
              <a:rPr lang="zh-CN" b="1" dirty="0" smtClean="0"/>
              <a:t>河南</a:t>
            </a:r>
            <a:r>
              <a:rPr lang="zh-CN" b="1" dirty="0" smtClean="0"/>
              <a:t>省</a:t>
            </a:r>
            <a:endParaRPr lang="zh-CN"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469900" y="1682750"/>
            <a:ext cx="7550150" cy="3415030"/>
          </a:xfrm>
          <a:prstGeom prst="rect">
            <a:avLst/>
          </a:prstGeom>
          <a:noFill/>
          <a:ln w="9525">
            <a:noFill/>
          </a:ln>
        </p:spPr>
        <p:txBody>
          <a:bodyPr wrap="square">
            <a:spAutoFit/>
          </a:bodyPr>
          <a:p>
            <a:pPr algn="l"/>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sym typeface="+mn-ea"/>
            </a:endParaRPr>
          </a:p>
          <a:p>
            <a:pPr algn="l"/>
            <a:r>
              <a:rPr lang="zh-CN" altLang="en-US" dirty="0" smtClean="0">
                <a:sym typeface="+mn-ea"/>
              </a:rPr>
              <a:t>该线路主要包括：黄河游览区—大河村遗址—开封大相国寺—龙亭—铁塔—包公祠—杜甫故里—龙门石窟—白马寺—仰韶文化遗址。</a:t>
            </a:r>
            <a:endParaRPr lang="zh-CN" altLang="en-US" dirty="0" smtClean="0">
              <a:sym typeface="+mn-ea"/>
            </a:endParaRPr>
          </a:p>
          <a:p>
            <a:pPr algn="l"/>
            <a:r>
              <a:rPr lang="zh-CN" altLang="en-US" dirty="0" smtClean="0">
                <a:sym typeface="+mn-ea"/>
              </a:rPr>
              <a:t>4.寻根访祖之旅</a:t>
            </a:r>
            <a:endParaRPr lang="zh-CN" altLang="en-US" dirty="0" smtClean="0">
              <a:sym typeface="+mn-ea"/>
            </a:endParaRPr>
          </a:p>
          <a:p>
            <a:pPr algn="l"/>
            <a:r>
              <a:rPr lang="zh-CN" altLang="en-US" dirty="0" smtClean="0">
                <a:sym typeface="+mn-ea"/>
              </a:rPr>
              <a:t>该线路主要包括：殷墟—岳飞庙—黄帝故里。5.名山大川之旅</a:t>
            </a:r>
            <a:endParaRPr lang="zh-CN" altLang="en-US" dirty="0" smtClean="0">
              <a:sym typeface="+mn-ea"/>
            </a:endParaRPr>
          </a:p>
          <a:p>
            <a:pPr algn="l"/>
            <a:r>
              <a:rPr lang="zh-CN" altLang="en-US" dirty="0" smtClean="0">
                <a:sym typeface="+mn-ea"/>
              </a:rPr>
              <a:t>该线路主要包括：云台山—白云山—伏牛山—鸡公山。</a:t>
            </a:r>
            <a:endParaRPr lang="zh-CN" altLang="en-US" dirty="0" smtClean="0">
              <a:sym typeface="+mn-ea"/>
            </a:endParaRPr>
          </a:p>
          <a:p>
            <a:pPr algn="l"/>
            <a:r>
              <a:rPr lang="zh-CN" altLang="en-US" dirty="0" smtClean="0">
                <a:sym typeface="+mn-ea"/>
              </a:rPr>
              <a:t>〖同步职场〗</a:t>
            </a:r>
            <a:endParaRPr lang="zh-CN" altLang="en-US" dirty="0" smtClean="0">
              <a:sym typeface="+mn-ea"/>
            </a:endParaRPr>
          </a:p>
          <a:p>
            <a:pPr algn="l"/>
            <a:r>
              <a:rPr lang="zh-CN" altLang="en-US" dirty="0" smtClean="0">
                <a:sym typeface="+mn-ea"/>
              </a:rPr>
              <a:t>思考：</a:t>
            </a:r>
            <a:endParaRPr lang="zh-CN" altLang="en-US" dirty="0" smtClean="0">
              <a:sym typeface="+mn-ea"/>
            </a:endParaRPr>
          </a:p>
          <a:p>
            <a:pPr algn="l"/>
            <a:r>
              <a:rPr lang="zh-CN" altLang="en-US" dirty="0" smtClean="0">
                <a:sym typeface="+mn-ea"/>
              </a:rPr>
              <a:t>和《印象西湖》和《锦绣中华》等地的演出相比较，《禅宗少林·音乐大典》更有哪些寓意和内涵？在少林寺文化和景区推广中起到哪些作用？</a:t>
            </a:r>
            <a:endParaRPr lang="zh-CN" altLang="en-US" dirty="0" smtClean="0">
              <a:sym typeface="+mn-ea"/>
            </a:endParaRPr>
          </a:p>
          <a:p>
            <a:pPr algn="l"/>
            <a:r>
              <a:rPr lang="zh-CN" altLang="en-US" dirty="0" smtClean="0">
                <a:sym typeface="+mn-ea"/>
              </a:rPr>
              <a:t>〖任务实训〗</a:t>
            </a:r>
            <a:endParaRPr lang="zh-CN" altLang="en-US" dirty="0" smtClean="0">
              <a:sym typeface="+mn-ea"/>
            </a:endParaRPr>
          </a:p>
          <a:p>
            <a:pPr algn="l"/>
            <a:r>
              <a:rPr lang="zh-CN" altLang="en-US" dirty="0" smtClean="0">
                <a:sym typeface="+mn-ea"/>
              </a:rPr>
              <a:t>河南旅游线路策划</a:t>
            </a:r>
            <a:endParaRPr lang="zh-CN" altLang="en-US" dirty="0" smtClean="0">
              <a:sym typeface="+mn-ea"/>
            </a:endParaRPr>
          </a:p>
        </p:txBody>
      </p:sp>
      <p:sp>
        <p:nvSpPr>
          <p:cNvPr id="24583" name="矩形 24582"/>
          <p:cNvSpPr/>
          <p:nvPr/>
        </p:nvSpPr>
        <p:spPr>
          <a:xfrm>
            <a:off x="3123565" y="1443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四</a:t>
            </a:r>
            <a:r>
              <a:rPr altLang="zh-CN" b="1" dirty="0" smtClean="0"/>
              <a:t> </a:t>
            </a:r>
            <a:r>
              <a:rPr lang="zh-CN" b="1" dirty="0" smtClean="0"/>
              <a:t>河南省</a:t>
            </a:r>
            <a:endParaRPr lang="zh-CN"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764540" y="1938655"/>
            <a:ext cx="7674610" cy="396938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ctr"/>
            <a:r>
              <a:rPr dirty="0"/>
              <a:t>帝王陵寝旅游资源</a:t>
            </a:r>
            <a:endParaRPr dirty="0"/>
          </a:p>
          <a:p>
            <a:pPr algn="l"/>
            <a:r>
              <a:rPr dirty="0"/>
              <a:t>        “早上看坟，下午看庙”是一些游客对历史名城的旅游点评。尽管这一评价并不准确，但的确反映了“看坟”在旅游观赏中占重要位置。当然，这里所指的“坟”主要指帝陵王墓。古人视死如生，尤以帝王为甚。帝王死后仍希望像生前一样享受人间富贵，于是厚葬之风导致了陵寝建筑的高度成熟。宫殿是帝王生前活动空间建筑的最高典范，但宫殿可以子孙沿用下去，而陵寝却只能是一帝一陵，历代帝王在陵寝上投入的人力、物力、财力之巨，远超宫殿建筑。加之历史久远的地下宫殿相对于同期的地表宫殿所受后期的破坏也相对少一些。因此，陵墓建筑兼有水平之高、保存时间之长和数量之多的综合优势，作为旅游景观，其功能是显而易见的。明清皇陵修筑年代相对较近，地面遗址保存尚好，至2003年7月，其中5处已被列入《世界文化遗产名录》。 (资料来源：沙润.《旅游景观审美》)</a:t>
            </a:r>
            <a:endParaRPr dirty="0"/>
          </a:p>
          <a:p>
            <a:pPr algn="l"/>
            <a:r>
              <a:rPr dirty="0"/>
              <a:t>思考：如何合理利用帝王陵寝旅游资源进行旅游产品开发。</a:t>
            </a:r>
            <a:endParaRPr dirty="0"/>
          </a:p>
        </p:txBody>
      </p:sp>
      <p:sp>
        <p:nvSpPr>
          <p:cNvPr id="2" name="矩形 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36175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五</a:t>
            </a:r>
            <a:r>
              <a:rPr altLang="zh-CN" b="1" dirty="0" smtClean="0"/>
              <a:t> </a:t>
            </a:r>
            <a:r>
              <a:rPr lang="zh-CN" b="1" dirty="0" smtClean="0"/>
              <a:t>山东省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70280" y="1610360"/>
            <a:ext cx="7468870" cy="5077460"/>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提到山东旅游，大家都会想到泰山、三孔、趵突泉等传统景区。未来，山东旅游的品牌可要扩容了。东方圣地、仙境海岸、平安泰山、泉城济南、齐国故都、鲁风运河、水浒故里、黄河入海、亲情沂蒙、鸢都龙城等十大文化旅游目的地品牌，将建设成为继“好客山东”之后，在国内外具有较高知名度和美誉度的文化旅游目的地品牌集群。</a:t>
            </a:r>
            <a:endParaRPr lang="zh-CN" altLang="en-US" dirty="0" smtClean="0"/>
          </a:p>
          <a:p>
            <a:pPr algn="l"/>
            <a:r>
              <a:rPr lang="zh-CN" altLang="en-US" dirty="0" smtClean="0"/>
              <a:t>围绕“东方圣地”品牌将打造“鲁都朝圣”——以“三孔”、少昊陵、尼山圣境为主要载体，构建鲁都怀古、孔庙拜圣、孔府礼圣、孔林访圣和尼山朝圣的朝圣体验产品；“儒学体验”——以曲阜和邹城两座历史名城为轴心，构建儒学旅游体验产品；“国学研修”——以曲阜“三孔”、尼山圣境、孔子研究院、中华书法博物馆、“四大书院”“四孟”古建筑群、“中华成人礼”等为支撑，打造“读论语、学六艺、研国学”修学之旅、世界遗产之旅、书法之旅、儒家文化探源之旅、孔子故里体验之旅等。</a:t>
            </a:r>
            <a:r>
              <a:rPr lang="zh-CN" altLang="en-US" dirty="0" smtClean="0">
                <a:sym typeface="+mn-ea"/>
              </a:rPr>
              <a:t> </a:t>
            </a:r>
            <a:endParaRPr lang="zh-CN" altLang="en-US" dirty="0" smtClean="0">
              <a:sym typeface="+mn-ea"/>
            </a:endParaRPr>
          </a:p>
          <a:p>
            <a:pPr algn="l"/>
            <a:r>
              <a:rPr lang="zh-CN" altLang="en-US" dirty="0" smtClean="0">
                <a:sym typeface="+mn-ea"/>
              </a:rPr>
              <a:t>在打造“仙境海岸”方面，重点建设中国道家养生、东方海洋文化体验、滨海休闲度假文化旅游目的地。以海域和海岛旅游开发为基础，规划建设国家海洋公园和省级垂钓基地。</a:t>
            </a:r>
            <a:endParaRPr lang="zh-CN" altLang="en-US" dirty="0" smtClean="0">
              <a:sym typeface="+mn-ea"/>
            </a:endParaRPr>
          </a:p>
          <a:p>
            <a:pPr algn="l"/>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36175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五</a:t>
            </a:r>
            <a:r>
              <a:rPr altLang="zh-CN" b="1" dirty="0" smtClean="0"/>
              <a:t> </a:t>
            </a:r>
            <a:r>
              <a:rPr lang="zh-CN" b="1" dirty="0" smtClean="0"/>
              <a:t>山东省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02335" y="1731010"/>
            <a:ext cx="7536815" cy="424624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a:t>
            </a:r>
            <a:r>
              <a:rPr lang="zh-CN" altLang="en-US" dirty="0" smtClean="0">
                <a:sym typeface="+mn-ea"/>
              </a:rPr>
              <a:t>对“平安泰山”，方案提出，要打造“泰山祈福”——围绕祈福文化主脉，拓展山城一体化空间，传承保护“登泰山，保平安”民间信俗和祈福活动，丰富岱庙、普照寺、孔子庙、碧霞祠、玉皇庙、螭霖鱼博物馆等场所的传统祈福产品，打造泰山冠军登山赛、中华泰山成人礼、封禅大典祈福文化旅游新产品。“山岳休闲”——依托徂徕山汶河景区，突出碧霞湖旅游度假区、石敢当文化园、大汶口遗址公园、泰山温泉城、碧霞苑文化旅游综合体、太阳部落、博阳古城、九龙山地质公园、棋山旅游小镇及“泰山人家”的休闲度假功能，打造国际著名的山岳类精品休闲度假旅游产品。</a:t>
            </a:r>
            <a:endParaRPr lang="zh-CN" altLang="en-US" dirty="0" smtClean="0">
              <a:sym typeface="+mn-ea"/>
            </a:endParaRPr>
          </a:p>
          <a:p>
            <a:pPr algn="l"/>
            <a:r>
              <a:rPr lang="zh-CN" altLang="en-US" dirty="0" smtClean="0">
                <a:sym typeface="+mn-ea"/>
              </a:rPr>
              <a:t>        除此之外还将围绕“齐国故都”、“鲁风运河”、“红色沂蒙”等打造多个红色旅游精品品牌。（资料来源：齐鲁晚报）</a:t>
            </a:r>
            <a:endParaRPr lang="zh-CN" altLang="en-US" dirty="0" smtClean="0">
              <a:sym typeface="+mn-ea"/>
            </a:endParaRPr>
          </a:p>
          <a:p>
            <a:pPr algn="l"/>
            <a:r>
              <a:rPr lang="zh-CN" altLang="en-US" dirty="0" smtClean="0">
                <a:sym typeface="+mn-ea"/>
              </a:rPr>
              <a:t>思考：“好客山东”声名远扬，这与泰山等著名旅游景点以及特色旅游品牌的打造休戚相关。试想接下来的十大旅游品牌的打造将会带来怎样的宣传效应，多种类旅游品牌的打造需要具备哪些先决条件？</a:t>
            </a:r>
            <a:endParaRPr lang="zh-CN" altLang="en-US" dirty="0" smtClean="0">
              <a:sym typeface="+mn-ea"/>
            </a:endParaRPr>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469900" y="1682750"/>
            <a:ext cx="7550150" cy="4523105"/>
          </a:xfrm>
          <a:prstGeom prst="rect">
            <a:avLst/>
          </a:prstGeom>
          <a:noFill/>
          <a:ln w="9525">
            <a:noFill/>
          </a:ln>
        </p:spPr>
        <p:txBody>
          <a:bodyPr wrap="square">
            <a:spAutoFit/>
          </a:bodyPr>
          <a:p>
            <a:pPr algn="l"/>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sym typeface="+mn-ea"/>
            </a:endParaRPr>
          </a:p>
          <a:p>
            <a:pPr algn="l"/>
            <a:r>
              <a:rPr lang="zh-CN" altLang="en-US" dirty="0" smtClean="0">
                <a:sym typeface="+mn-ea"/>
              </a:rPr>
              <a:t>一、概况</a:t>
            </a:r>
            <a:endParaRPr lang="zh-CN" altLang="en-US" dirty="0" smtClean="0">
              <a:sym typeface="+mn-ea"/>
            </a:endParaRPr>
          </a:p>
          <a:p>
            <a:pPr algn="l"/>
            <a:r>
              <a:rPr lang="zh-CN" altLang="en-US" dirty="0" smtClean="0">
                <a:sym typeface="+mn-ea"/>
              </a:rPr>
              <a:t>简称“鲁”，地处华北平原东部，，黄河下游，濒临渤海、黄海，与朝鲜半岛、日本列岛隔海相望，是中华文明的发祥地之一，也是春秋战国时的“齐鲁之邦”、“孔孟(孔子、孟子)家乡”，总面积约15万多平方公里。二、主要旅游景点</a:t>
            </a:r>
            <a:endParaRPr lang="zh-CN" altLang="en-US" dirty="0" smtClean="0">
              <a:sym typeface="+mn-ea"/>
            </a:endParaRPr>
          </a:p>
          <a:p>
            <a:pPr algn="l"/>
            <a:r>
              <a:rPr lang="zh-CN" altLang="en-US" dirty="0" smtClean="0">
                <a:sym typeface="+mn-ea"/>
              </a:rPr>
              <a:t>（一）济南</a:t>
            </a:r>
            <a:endParaRPr lang="zh-CN" altLang="en-US" dirty="0" smtClean="0">
              <a:sym typeface="+mn-ea"/>
            </a:endParaRPr>
          </a:p>
          <a:p>
            <a:pPr algn="l"/>
            <a:r>
              <a:rPr lang="zh-CN" altLang="en-US" dirty="0" smtClean="0">
                <a:sym typeface="+mn-ea"/>
              </a:rPr>
              <a:t>1．大明湖 </a:t>
            </a:r>
            <a:endParaRPr lang="zh-CN" altLang="en-US" dirty="0" smtClean="0">
              <a:sym typeface="+mn-ea"/>
            </a:endParaRPr>
          </a:p>
          <a:p>
            <a:pPr algn="l"/>
            <a:r>
              <a:rPr lang="zh-CN" altLang="en-US" dirty="0" smtClean="0">
                <a:sym typeface="+mn-ea"/>
              </a:rPr>
              <a:t>2．趵突泉 </a:t>
            </a:r>
            <a:endParaRPr lang="zh-CN" altLang="en-US" dirty="0" smtClean="0">
              <a:sym typeface="+mn-ea"/>
            </a:endParaRPr>
          </a:p>
          <a:p>
            <a:pPr algn="l"/>
            <a:r>
              <a:rPr lang="zh-CN" altLang="en-US" dirty="0" smtClean="0">
                <a:sym typeface="+mn-ea"/>
              </a:rPr>
              <a:t>（二）曲阜</a:t>
            </a:r>
            <a:endParaRPr lang="zh-CN" altLang="en-US" dirty="0" smtClean="0">
              <a:sym typeface="+mn-ea"/>
            </a:endParaRPr>
          </a:p>
          <a:p>
            <a:pPr algn="l"/>
            <a:r>
              <a:rPr lang="zh-CN" altLang="en-US" dirty="0" smtClean="0">
                <a:sym typeface="+mn-ea"/>
              </a:rPr>
              <a:t>1．孔庙 </a:t>
            </a:r>
            <a:endParaRPr lang="zh-CN" altLang="en-US" dirty="0" smtClean="0">
              <a:sym typeface="+mn-ea"/>
            </a:endParaRPr>
          </a:p>
          <a:p>
            <a:pPr algn="l"/>
            <a:r>
              <a:rPr lang="zh-CN" altLang="en-US" dirty="0" smtClean="0">
                <a:sym typeface="+mn-ea"/>
              </a:rPr>
              <a:t>一、概况</a:t>
            </a:r>
            <a:endParaRPr lang="zh-CN" altLang="en-US" dirty="0" smtClean="0">
              <a:sym typeface="+mn-ea"/>
            </a:endParaRPr>
          </a:p>
          <a:p>
            <a:pPr algn="l"/>
            <a:r>
              <a:rPr lang="zh-CN" altLang="en-US" dirty="0" smtClean="0">
                <a:sym typeface="+mn-ea"/>
              </a:rPr>
              <a:t>简称“鲁”，地处华北平原东部，，黄河下游，濒临渤海、黄海，与朝鲜半岛、日本列岛隔海相望，是中华文明的发祥地之一，也是春秋战国时的“齐鲁之邦”、“孔孟(孔子、孟子)家乡”，总面积约15万多平方公里。 </a:t>
            </a:r>
            <a:endParaRPr lang="zh-CN" altLang="en-US" dirty="0" smtClean="0">
              <a:sym typeface="+mn-ea"/>
            </a:endParaRPr>
          </a:p>
          <a:p>
            <a:pPr algn="l"/>
            <a:endParaRPr lang="zh-CN" altLang="en-US" dirty="0" smtClean="0">
              <a:sym typeface="+mn-ea"/>
            </a:endParaRPr>
          </a:p>
        </p:txBody>
      </p:sp>
      <p:sp>
        <p:nvSpPr>
          <p:cNvPr id="24583" name="矩形 24582"/>
          <p:cNvSpPr/>
          <p:nvPr/>
        </p:nvSpPr>
        <p:spPr>
          <a:xfrm>
            <a:off x="3123565" y="1443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五</a:t>
            </a:r>
            <a:r>
              <a:rPr altLang="zh-CN" b="1" dirty="0" smtClean="0"/>
              <a:t> </a:t>
            </a:r>
            <a:r>
              <a:rPr lang="zh-CN" b="1" dirty="0" smtClean="0"/>
              <a:t>山东省</a:t>
            </a:r>
            <a:endParaRPr lang="zh-CN"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469900" y="1682750"/>
            <a:ext cx="7550150" cy="3969385"/>
          </a:xfrm>
          <a:prstGeom prst="rect">
            <a:avLst/>
          </a:prstGeom>
          <a:noFill/>
          <a:ln w="9525">
            <a:noFill/>
          </a:ln>
        </p:spPr>
        <p:txBody>
          <a:bodyPr wrap="square">
            <a:spAutoFit/>
          </a:bodyPr>
          <a:p>
            <a:pPr algn="l"/>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sym typeface="+mn-ea"/>
            </a:endParaRPr>
          </a:p>
          <a:p>
            <a:pPr algn="l"/>
            <a:r>
              <a:rPr lang="zh-CN" altLang="en-US" dirty="0" smtClean="0">
                <a:sym typeface="+mn-ea"/>
              </a:rPr>
              <a:t>2．孔府</a:t>
            </a:r>
            <a:endParaRPr lang="zh-CN" altLang="en-US" dirty="0" smtClean="0">
              <a:sym typeface="+mn-ea"/>
            </a:endParaRPr>
          </a:p>
          <a:p>
            <a:pPr algn="l"/>
            <a:r>
              <a:rPr lang="zh-CN" altLang="en-US" dirty="0" smtClean="0">
                <a:sym typeface="+mn-ea"/>
              </a:rPr>
              <a:t>3．孔林</a:t>
            </a:r>
            <a:endParaRPr lang="zh-CN" altLang="en-US" dirty="0" smtClean="0">
              <a:sym typeface="+mn-ea"/>
            </a:endParaRPr>
          </a:p>
          <a:p>
            <a:pPr algn="l"/>
            <a:r>
              <a:rPr lang="zh-CN" altLang="en-US" dirty="0" smtClean="0">
                <a:sym typeface="+mn-ea"/>
              </a:rPr>
              <a:t>（三</a:t>
            </a:r>
            <a:r>
              <a:rPr lang="zh-CN" altLang="en-US" dirty="0" smtClean="0">
                <a:sym typeface="+mn-ea"/>
              </a:rPr>
              <a:t>）泰山</a:t>
            </a:r>
            <a:endParaRPr lang="zh-CN" altLang="en-US" dirty="0" smtClean="0">
              <a:sym typeface="+mn-ea"/>
            </a:endParaRPr>
          </a:p>
          <a:p>
            <a:pPr algn="l"/>
            <a:r>
              <a:rPr lang="zh-CN" altLang="en-US" dirty="0" smtClean="0">
                <a:sym typeface="+mn-ea"/>
              </a:rPr>
              <a:t>（四</a:t>
            </a:r>
            <a:r>
              <a:rPr lang="zh-CN" altLang="en-US" dirty="0" smtClean="0">
                <a:sym typeface="+mn-ea"/>
              </a:rPr>
              <a:t>）青岛</a:t>
            </a:r>
            <a:endParaRPr lang="zh-CN" altLang="en-US" dirty="0" smtClean="0">
              <a:sym typeface="+mn-ea"/>
            </a:endParaRPr>
          </a:p>
          <a:p>
            <a:pPr algn="l"/>
            <a:r>
              <a:rPr lang="zh-CN" altLang="en-US" dirty="0" smtClean="0">
                <a:sym typeface="+mn-ea"/>
              </a:rPr>
              <a:t>1．栈桥</a:t>
            </a:r>
            <a:endParaRPr lang="zh-CN" altLang="en-US" dirty="0" smtClean="0">
              <a:sym typeface="+mn-ea"/>
            </a:endParaRPr>
          </a:p>
          <a:p>
            <a:pPr algn="l"/>
            <a:r>
              <a:rPr lang="zh-CN" altLang="en-US" dirty="0" smtClean="0">
                <a:sym typeface="+mn-ea"/>
              </a:rPr>
              <a:t>2．第一海水浴场</a:t>
            </a:r>
            <a:endParaRPr lang="zh-CN" altLang="en-US" dirty="0" smtClean="0">
              <a:sym typeface="+mn-ea"/>
            </a:endParaRPr>
          </a:p>
          <a:p>
            <a:pPr algn="l"/>
            <a:r>
              <a:rPr lang="zh-CN" altLang="en-US" dirty="0" smtClean="0">
                <a:sym typeface="+mn-ea"/>
              </a:rPr>
              <a:t>3．八大关</a:t>
            </a:r>
            <a:endParaRPr lang="zh-CN" altLang="en-US" dirty="0" smtClean="0">
              <a:sym typeface="+mn-ea"/>
            </a:endParaRPr>
          </a:p>
          <a:p>
            <a:pPr algn="l"/>
            <a:r>
              <a:rPr lang="zh-CN" altLang="en-US" dirty="0" smtClean="0">
                <a:sym typeface="+mn-ea"/>
              </a:rPr>
              <a:t>(五)崂山</a:t>
            </a:r>
            <a:endParaRPr lang="zh-CN" altLang="en-US" dirty="0" smtClean="0">
              <a:sym typeface="+mn-ea"/>
            </a:endParaRPr>
          </a:p>
          <a:p>
            <a:pPr algn="l"/>
            <a:r>
              <a:rPr lang="zh-CN" altLang="en-US" dirty="0" smtClean="0">
                <a:sym typeface="+mn-ea"/>
              </a:rPr>
              <a:t>(六)烟台</a:t>
            </a:r>
            <a:endParaRPr lang="zh-CN" altLang="en-US" dirty="0" smtClean="0">
              <a:sym typeface="+mn-ea"/>
            </a:endParaRPr>
          </a:p>
          <a:p>
            <a:pPr algn="l"/>
            <a:r>
              <a:rPr lang="zh-CN" altLang="en-US" dirty="0" smtClean="0">
                <a:sym typeface="+mn-ea"/>
              </a:rPr>
              <a:t>(七)蓬莱</a:t>
            </a:r>
            <a:endParaRPr lang="zh-CN" altLang="en-US" dirty="0" smtClean="0">
              <a:sym typeface="+mn-ea"/>
            </a:endParaRPr>
          </a:p>
          <a:p>
            <a:pPr algn="l"/>
            <a:r>
              <a:rPr lang="zh-CN" altLang="en-US" dirty="0" smtClean="0">
                <a:sym typeface="+mn-ea"/>
              </a:rPr>
              <a:t>(八)威海</a:t>
            </a:r>
            <a:endParaRPr lang="zh-CN" altLang="en-US" dirty="0" smtClean="0">
              <a:sym typeface="+mn-ea"/>
            </a:endParaRPr>
          </a:p>
          <a:p>
            <a:pPr algn="l"/>
            <a:r>
              <a:rPr lang="zh-CN" altLang="en-US" dirty="0" smtClean="0">
                <a:sym typeface="+mn-ea"/>
              </a:rPr>
              <a:t>(九)刘公岛</a:t>
            </a:r>
            <a:endParaRPr lang="zh-CN" altLang="en-US" dirty="0" smtClean="0">
              <a:sym typeface="+mn-ea"/>
            </a:endParaRPr>
          </a:p>
          <a:p>
            <a:pPr algn="l"/>
            <a:r>
              <a:rPr lang="zh-CN" altLang="en-US" b="1" dirty="0" smtClean="0">
                <a:sym typeface="+mn-ea"/>
              </a:rPr>
              <a:t>知识链接：</a:t>
            </a:r>
            <a:r>
              <a:rPr lang="zh-CN" altLang="en-US" dirty="0" smtClean="0">
                <a:sym typeface="+mn-ea"/>
              </a:rPr>
              <a:t>潍坊风筝节</a:t>
            </a:r>
            <a:endParaRPr lang="zh-CN" altLang="en-US" dirty="0" smtClean="0">
              <a:sym typeface="+mn-ea"/>
            </a:endParaRPr>
          </a:p>
        </p:txBody>
      </p:sp>
      <p:sp>
        <p:nvSpPr>
          <p:cNvPr id="24583" name="矩形 24582"/>
          <p:cNvSpPr/>
          <p:nvPr/>
        </p:nvSpPr>
        <p:spPr>
          <a:xfrm>
            <a:off x="3123565" y="1443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五</a:t>
            </a:r>
            <a:r>
              <a:rPr altLang="zh-CN" b="1" dirty="0" smtClean="0"/>
              <a:t> </a:t>
            </a:r>
            <a:r>
              <a:rPr lang="zh-CN" b="1" dirty="0" smtClean="0"/>
              <a:t>山东省</a:t>
            </a:r>
            <a:endParaRPr lang="zh-CN"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469900" y="1682750"/>
            <a:ext cx="7550150" cy="4799965"/>
          </a:xfrm>
          <a:prstGeom prst="rect">
            <a:avLst/>
          </a:prstGeom>
          <a:noFill/>
          <a:ln w="9525">
            <a:noFill/>
          </a:ln>
        </p:spPr>
        <p:txBody>
          <a:bodyPr wrap="square">
            <a:spAutoFit/>
          </a:bodyPr>
          <a:p>
            <a:pPr algn="l"/>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sym typeface="+mn-ea"/>
            </a:endParaRPr>
          </a:p>
          <a:p>
            <a:pPr algn="l"/>
            <a:r>
              <a:rPr lang="zh-CN" altLang="en-US" dirty="0" smtClean="0">
                <a:sym typeface="+mn-ea"/>
              </a:rPr>
              <a:t>三、特色旅游线路</a:t>
            </a:r>
            <a:endParaRPr lang="zh-CN" altLang="en-US" dirty="0" smtClean="0">
              <a:sym typeface="+mn-ea"/>
            </a:endParaRPr>
          </a:p>
          <a:p>
            <a:pPr algn="l"/>
            <a:r>
              <a:rPr lang="zh-CN" altLang="en-US" dirty="0" smtClean="0">
                <a:sym typeface="+mn-ea"/>
              </a:rPr>
              <a:t>1.泉城济南之旅</a:t>
            </a:r>
            <a:endParaRPr lang="zh-CN" altLang="en-US" dirty="0" smtClean="0">
              <a:sym typeface="+mn-ea"/>
            </a:endParaRPr>
          </a:p>
          <a:p>
            <a:pPr algn="l"/>
            <a:r>
              <a:rPr lang="zh-CN" altLang="en-US" dirty="0" smtClean="0">
                <a:sym typeface="+mn-ea"/>
              </a:rPr>
              <a:t>    该线路主要包括：趵突泉—大明湖—千佛山—省博物馆—黑虎泉—五龙潭—万竹园—柳埠古迹—龙山文化遗址。</a:t>
            </a:r>
            <a:endParaRPr lang="zh-CN" altLang="en-US" dirty="0" smtClean="0">
              <a:sym typeface="+mn-ea"/>
            </a:endParaRPr>
          </a:p>
          <a:p>
            <a:pPr algn="l"/>
            <a:r>
              <a:rPr lang="zh-CN" altLang="en-US" dirty="0" smtClean="0">
                <a:sym typeface="+mn-ea"/>
              </a:rPr>
              <a:t>2.青岛海滨之旅</a:t>
            </a:r>
            <a:endParaRPr lang="zh-CN" altLang="en-US" dirty="0" smtClean="0">
              <a:sym typeface="+mn-ea"/>
            </a:endParaRPr>
          </a:p>
          <a:p>
            <a:pPr algn="l"/>
            <a:r>
              <a:rPr lang="zh-CN" altLang="en-US" dirty="0" smtClean="0">
                <a:sym typeface="+mn-ea"/>
              </a:rPr>
              <a:t>该线路主要包括：崂山—八大关—栈桥公园—奥林匹克帆船中心—海军博物馆。</a:t>
            </a:r>
            <a:endParaRPr lang="zh-CN" altLang="en-US" dirty="0" smtClean="0">
              <a:sym typeface="+mn-ea"/>
            </a:endParaRPr>
          </a:p>
          <a:p>
            <a:pPr algn="l"/>
            <a:r>
              <a:rPr lang="zh-CN" altLang="en-US" dirty="0" smtClean="0">
                <a:sym typeface="+mn-ea"/>
              </a:rPr>
              <a:t>3.胶东半岛之旅</a:t>
            </a:r>
            <a:endParaRPr lang="zh-CN" altLang="en-US" dirty="0" smtClean="0">
              <a:sym typeface="+mn-ea"/>
            </a:endParaRPr>
          </a:p>
          <a:p>
            <a:pPr algn="l"/>
            <a:r>
              <a:rPr lang="zh-CN" altLang="en-US" dirty="0" smtClean="0">
                <a:sym typeface="+mn-ea"/>
              </a:rPr>
              <a:t>该线路主要包括：威海成头山—刘公岛—甲午海战博物馆—烟台山—蓬莱阁。</a:t>
            </a:r>
            <a:endParaRPr lang="zh-CN" altLang="en-US" dirty="0" smtClean="0">
              <a:sym typeface="+mn-ea"/>
            </a:endParaRPr>
          </a:p>
          <a:p>
            <a:pPr algn="l"/>
            <a:r>
              <a:rPr lang="zh-CN" altLang="en-US" dirty="0" smtClean="0">
                <a:sym typeface="+mn-ea"/>
              </a:rPr>
              <a:t>4.山水圣人之旅</a:t>
            </a:r>
            <a:endParaRPr lang="zh-CN" altLang="en-US" dirty="0" smtClean="0">
              <a:sym typeface="+mn-ea"/>
            </a:endParaRPr>
          </a:p>
          <a:p>
            <a:pPr algn="l"/>
            <a:r>
              <a:rPr lang="zh-CN" altLang="en-US" dirty="0" smtClean="0">
                <a:sym typeface="+mn-ea"/>
              </a:rPr>
              <a:t>该线路主要包括：泰山—曲阜三孔。此线路的旅游资源特色为：凌绝顶“一览众山小”，最深悟“三孔圣地”。主要景点有泰山—曲阜三孔。</a:t>
            </a:r>
            <a:endParaRPr lang="zh-CN" altLang="en-US" dirty="0" smtClean="0">
              <a:sym typeface="+mn-ea"/>
            </a:endParaRPr>
          </a:p>
          <a:p>
            <a:pPr algn="l"/>
            <a:r>
              <a:rPr lang="zh-CN" altLang="en-US" dirty="0" smtClean="0">
                <a:sym typeface="+mn-ea"/>
              </a:rPr>
              <a:t>5.民俗风情之旅</a:t>
            </a:r>
            <a:endParaRPr lang="zh-CN" altLang="en-US" dirty="0" smtClean="0">
              <a:sym typeface="+mn-ea"/>
            </a:endParaRPr>
          </a:p>
          <a:p>
            <a:pPr algn="l"/>
            <a:r>
              <a:rPr lang="zh-CN" altLang="en-US" dirty="0" smtClean="0">
                <a:sym typeface="+mn-ea"/>
              </a:rPr>
              <a:t>该线路主要包括：齐国故城—潍坊世界风筝博物馆—菏泽牡丹游—水泊梁山游。</a:t>
            </a:r>
            <a:endParaRPr lang="zh-CN" altLang="en-US" dirty="0" smtClean="0">
              <a:sym typeface="+mn-ea"/>
            </a:endParaRPr>
          </a:p>
        </p:txBody>
      </p:sp>
      <p:sp>
        <p:nvSpPr>
          <p:cNvPr id="24583" name="矩形 24582"/>
          <p:cNvSpPr/>
          <p:nvPr/>
        </p:nvSpPr>
        <p:spPr>
          <a:xfrm>
            <a:off x="3123565" y="1443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五</a:t>
            </a:r>
            <a:r>
              <a:rPr altLang="zh-CN" b="1" dirty="0" smtClean="0"/>
              <a:t> </a:t>
            </a:r>
            <a:r>
              <a:rPr lang="zh-CN" b="1" dirty="0" smtClean="0"/>
              <a:t>山东省</a:t>
            </a:r>
            <a:endParaRPr lang="zh-CN"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2190750"/>
            <a:ext cx="7454900" cy="1198880"/>
          </a:xfrm>
          <a:prstGeom prst="rect">
            <a:avLst/>
          </a:prstGeom>
          <a:noFill/>
          <a:ln w="9525">
            <a:noFill/>
          </a:ln>
        </p:spPr>
        <p:txBody>
          <a:bodyPr wrap="square">
            <a:spAutoFit/>
          </a:bodyPr>
          <a:p>
            <a:pPr algn="l"/>
            <a:r>
              <a:rPr lang="en-US" b="1" dirty="0" smtClean="0">
                <a:sym typeface="+mn-ea"/>
              </a:rPr>
              <a:t>       </a:t>
            </a:r>
            <a:r>
              <a:rPr b="1" dirty="0" smtClean="0">
                <a:sym typeface="+mn-ea"/>
              </a:rPr>
              <a:t> 中原华夏文化旅游区以名胜古迹、历史古都、名山大川等为主要特色的旅游区，地上建筑与地下文物成为本区主要旅游资源。在构建和扩展旅游品牌方面还有很大发展空间，今后可借助得天独厚的优势更深层次旅游宣传和开发，使本区的旅游业有一个更好的发展前景。   </a:t>
            </a:r>
            <a:endParaRPr b="1" dirty="0" smtClean="0">
              <a:sym typeface="+mn-ea"/>
            </a:endParaRPr>
          </a:p>
        </p:txBody>
      </p:sp>
      <p:sp>
        <p:nvSpPr>
          <p:cNvPr id="24583" name="矩形 24582"/>
          <p:cNvSpPr/>
          <p:nvPr/>
        </p:nvSpPr>
        <p:spPr>
          <a:xfrm>
            <a:off x="3136900" y="1570038"/>
            <a:ext cx="110236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en-US" b="1" dirty="0" smtClean="0"/>
              <a:t>项目小结</a:t>
            </a:r>
            <a:endParaRPr lang="zh-CN" altLang="en-US"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4799965"/>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1、陕西旅游景观众多，最著名的有被誉为“世界第八大奇迹”的               。</a:t>
            </a:r>
            <a:endParaRPr altLang="zh-CN" b="1" dirty="0" smtClean="0"/>
          </a:p>
          <a:p>
            <a:r>
              <a:rPr altLang="zh-CN" b="1" dirty="0" smtClean="0"/>
              <a:t>2、乾陵是中国历史上第一个         。</a:t>
            </a:r>
            <a:endParaRPr altLang="zh-CN" b="1" dirty="0" smtClean="0"/>
          </a:p>
          <a:p>
            <a:r>
              <a:rPr altLang="zh-CN" b="1" dirty="0" smtClean="0"/>
              <a:t>3、华山“天外三峰”指的是         、         和         。</a:t>
            </a:r>
            <a:endParaRPr altLang="zh-CN" b="1" dirty="0" smtClean="0"/>
          </a:p>
          <a:p>
            <a:r>
              <a:rPr altLang="zh-CN" b="1" dirty="0" smtClean="0"/>
              <a:t>4、“晋祠三绝”指的是        、         和         。</a:t>
            </a:r>
            <a:endParaRPr altLang="zh-CN" b="1" dirty="0" smtClean="0"/>
          </a:p>
          <a:p>
            <a:r>
              <a:rPr altLang="zh-CN" b="1" dirty="0" smtClean="0"/>
              <a:t>5、中国第一家票号是            。</a:t>
            </a:r>
            <a:endParaRPr altLang="zh-CN" b="1" dirty="0" smtClean="0"/>
          </a:p>
          <a:p>
            <a:r>
              <a:rPr altLang="zh-CN" b="1" dirty="0" smtClean="0"/>
              <a:t>二、选择题</a:t>
            </a:r>
            <a:endParaRPr altLang="zh-CN" b="1" dirty="0" smtClean="0"/>
          </a:p>
          <a:p>
            <a:r>
              <a:rPr altLang="zh-CN" b="1" dirty="0" smtClean="0"/>
              <a:t>1、有“西岳”之称的是（    ）。</a:t>
            </a:r>
            <a:endParaRPr altLang="zh-CN" b="1" dirty="0" smtClean="0"/>
          </a:p>
          <a:p>
            <a:r>
              <a:rPr altLang="zh-CN" b="1" dirty="0" smtClean="0"/>
              <a:t>A.恒山                        B. 衡山</a:t>
            </a:r>
            <a:endParaRPr altLang="zh-CN" b="1" dirty="0" smtClean="0"/>
          </a:p>
          <a:p>
            <a:r>
              <a:rPr altLang="zh-CN" b="1" dirty="0" smtClean="0"/>
              <a:t>C.华山                        D. 嵩山</a:t>
            </a:r>
            <a:endParaRPr altLang="zh-CN" b="1" dirty="0" smtClean="0"/>
          </a:p>
          <a:p>
            <a:r>
              <a:rPr altLang="zh-CN" b="1" dirty="0" smtClean="0"/>
              <a:t>2、作为文殊菩萨道场的佛教名山是（    ）。</a:t>
            </a:r>
            <a:endParaRPr altLang="zh-CN" b="1" dirty="0" smtClean="0"/>
          </a:p>
          <a:p>
            <a:r>
              <a:rPr altLang="zh-CN" b="1" dirty="0" smtClean="0"/>
              <a:t>A. 普陀山                     B. 峨眉山</a:t>
            </a:r>
            <a:endParaRPr altLang="zh-CN" b="1" dirty="0" smtClean="0"/>
          </a:p>
          <a:p>
            <a:r>
              <a:rPr altLang="zh-CN" b="1" dirty="0" smtClean="0"/>
              <a:t>C. 九华山                     D. 五台山</a:t>
            </a:r>
            <a:endParaRPr altLang="zh-CN" b="1" dirty="0" smtClean="0"/>
          </a:p>
          <a:p>
            <a:r>
              <a:rPr altLang="zh-CN" b="1" dirty="0" smtClean="0"/>
              <a:t>3、下列景点不属于洛阳的是（    ）。</a:t>
            </a:r>
            <a:endParaRPr altLang="zh-CN" b="1" dirty="0" smtClean="0"/>
          </a:p>
          <a:p>
            <a:r>
              <a:rPr altLang="zh-CN" b="1" dirty="0" smtClean="0"/>
              <a:t>A. 龙门石窟                   B. 关林</a:t>
            </a:r>
            <a:endParaRPr altLang="zh-CN" b="1" dirty="0" smtClean="0"/>
          </a:p>
          <a:p>
            <a:r>
              <a:rPr altLang="zh-CN" b="1" dirty="0" smtClean="0"/>
              <a:t>C. 白马寺                     D. 铁塔 4</a:t>
            </a:r>
            <a:endParaRPr altLang="zh-CN"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3969385"/>
          </a:xfrm>
          <a:prstGeom prst="rect">
            <a:avLst/>
          </a:prstGeom>
          <a:noFill/>
          <a:ln w="9525">
            <a:noFill/>
          </a:ln>
        </p:spPr>
        <p:txBody>
          <a:bodyPr wrap="square">
            <a:spAutoFit/>
          </a:bodyPr>
          <a:p>
            <a:r>
              <a:rPr altLang="zh-CN" b="1" dirty="0" smtClean="0"/>
              <a:t>【同步练习】</a:t>
            </a:r>
            <a:endParaRPr altLang="zh-CN" b="1" dirty="0" smtClean="0"/>
          </a:p>
          <a:p>
            <a:r>
              <a:rPr b="1" dirty="0" smtClean="0">
                <a:sym typeface="+mn-ea"/>
              </a:rPr>
              <a:t>4、不属于山东“一山一水一圣人”的是（    ）。</a:t>
            </a:r>
            <a:endParaRPr b="1" dirty="0" smtClean="0">
              <a:sym typeface="+mn-ea"/>
            </a:endParaRPr>
          </a:p>
          <a:p>
            <a:r>
              <a:rPr b="1" dirty="0" smtClean="0">
                <a:sym typeface="+mn-ea"/>
              </a:rPr>
              <a:t>A. 泰山                       B. 孔子</a:t>
            </a:r>
            <a:endParaRPr b="1" dirty="0" smtClean="0">
              <a:sym typeface="+mn-ea"/>
            </a:endParaRPr>
          </a:p>
          <a:p>
            <a:r>
              <a:rPr b="1" dirty="0" smtClean="0">
                <a:sym typeface="+mn-ea"/>
              </a:rPr>
              <a:t>C. 海滨                       D. 崂山</a:t>
            </a:r>
            <a:endParaRPr b="1" dirty="0" smtClean="0">
              <a:sym typeface="+mn-ea"/>
            </a:endParaRPr>
          </a:p>
          <a:p>
            <a:r>
              <a:rPr b="1" dirty="0" smtClean="0">
                <a:sym typeface="+mn-ea"/>
              </a:rPr>
              <a:t>5、有“天下第一泉”之称的是（    ）。</a:t>
            </a:r>
            <a:endParaRPr b="1" dirty="0" smtClean="0">
              <a:sym typeface="+mn-ea"/>
            </a:endParaRPr>
          </a:p>
          <a:p>
            <a:r>
              <a:rPr b="1" dirty="0" smtClean="0">
                <a:sym typeface="+mn-ea"/>
              </a:rPr>
              <a:t>A. 金线泉                     B. 漱玉泉</a:t>
            </a:r>
            <a:endParaRPr b="1" dirty="0" smtClean="0">
              <a:sym typeface="+mn-ea"/>
            </a:endParaRPr>
          </a:p>
          <a:p>
            <a:r>
              <a:rPr b="1" dirty="0" smtClean="0">
                <a:sym typeface="+mn-ea"/>
              </a:rPr>
              <a:t>C. 趵突泉                     D. 柳絮泉</a:t>
            </a:r>
            <a:endParaRPr b="1" dirty="0" smtClean="0">
              <a:sym typeface="+mn-ea"/>
            </a:endParaRPr>
          </a:p>
          <a:p>
            <a:r>
              <a:rPr b="1" dirty="0" smtClean="0">
                <a:sym typeface="+mn-ea"/>
              </a:rPr>
              <a:t>三、判断题</a:t>
            </a:r>
            <a:endParaRPr b="1" dirty="0" smtClean="0">
              <a:sym typeface="+mn-ea"/>
            </a:endParaRPr>
          </a:p>
          <a:p>
            <a:r>
              <a:rPr b="1" dirty="0" smtClean="0">
                <a:sym typeface="+mn-ea"/>
              </a:rPr>
              <a:t>1、大雁塔是我国楼阁式砖塔的典范，也是历代文人墨客登临游宴吟咏的胜地。</a:t>
            </a:r>
            <a:endParaRPr b="1" dirty="0" smtClean="0">
              <a:sym typeface="+mn-ea"/>
            </a:endParaRPr>
          </a:p>
          <a:p>
            <a:r>
              <a:rPr b="1" dirty="0" smtClean="0">
                <a:sym typeface="+mn-ea"/>
              </a:rPr>
              <a:t>2、黄河壶口瀑布是我国第一大的瀑布。</a:t>
            </a:r>
            <a:endParaRPr b="1" dirty="0" smtClean="0">
              <a:sym typeface="+mn-ea"/>
            </a:endParaRPr>
          </a:p>
          <a:p>
            <a:r>
              <a:rPr b="1" dirty="0" smtClean="0">
                <a:sym typeface="+mn-ea"/>
              </a:rPr>
              <a:t>3、被称为五岳之尊的是华山。</a:t>
            </a:r>
            <a:endParaRPr b="1" dirty="0" smtClean="0">
              <a:sym typeface="+mn-ea"/>
            </a:endParaRPr>
          </a:p>
          <a:p>
            <a:r>
              <a:rPr b="1" dirty="0" smtClean="0">
                <a:sym typeface="+mn-ea"/>
              </a:rPr>
              <a:t>4、蓬莱是享誉华夏的鲁菜发祥地，是著名的烹饪文化之乡。</a:t>
            </a:r>
            <a:endParaRPr b="1" dirty="0" smtClean="0">
              <a:sym typeface="+mn-ea"/>
            </a:endParaRPr>
          </a:p>
          <a:p>
            <a:r>
              <a:rPr b="1" dirty="0" smtClean="0">
                <a:sym typeface="+mn-ea"/>
              </a:rPr>
              <a:t>5、“甲午战争纪念地”在烟台的刘公岛。</a:t>
            </a:r>
            <a:endParaRPr b="1" dirty="0" smtClean="0">
              <a:sym typeface="+mn-ea"/>
            </a:endParaRPr>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276860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695325" y="1590040"/>
            <a:ext cx="7573645"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dirty="0" smtClean="0"/>
              <a:t>本区位于黄河中下游地区，包括陕西省、山西省、河南省和山东省。是中华民族的发祥地之一，人们常说“逐鹿中原问鼎天下”，自古以来这里就是历代帝王的必争之地。</a:t>
            </a:r>
            <a:endParaRPr dirty="0" smtClean="0"/>
          </a:p>
          <a:p>
            <a:r>
              <a:rPr dirty="0" smtClean="0"/>
              <a:t>一、本区旅游环境特征</a:t>
            </a:r>
            <a:endParaRPr dirty="0" smtClean="0"/>
          </a:p>
          <a:p>
            <a:r>
              <a:rPr dirty="0" smtClean="0"/>
              <a:t>1.地貌条件</a:t>
            </a:r>
            <a:endParaRPr dirty="0" smtClean="0"/>
          </a:p>
          <a:p>
            <a:r>
              <a:rPr dirty="0" smtClean="0"/>
              <a:t>2.气候条件</a:t>
            </a:r>
            <a:endParaRPr dirty="0" smtClean="0"/>
          </a:p>
          <a:p>
            <a:r>
              <a:rPr dirty="0" smtClean="0"/>
              <a:t>3.水文条件</a:t>
            </a:r>
            <a:endParaRPr dirty="0" smtClean="0"/>
          </a:p>
          <a:p>
            <a:r>
              <a:rPr dirty="0" smtClean="0"/>
              <a:t>二、本区旅游资源特征</a:t>
            </a:r>
            <a:endParaRPr dirty="0" smtClean="0"/>
          </a:p>
          <a:p>
            <a:r>
              <a:rPr dirty="0" smtClean="0"/>
              <a:t>1．历朝古都</a:t>
            </a:r>
            <a:endParaRPr dirty="0" smtClean="0"/>
          </a:p>
          <a:p>
            <a:r>
              <a:rPr dirty="0" smtClean="0"/>
              <a:t>2．中原文化</a:t>
            </a:r>
            <a:endParaRPr dirty="0" smtClean="0"/>
          </a:p>
          <a:p>
            <a:r>
              <a:rPr dirty="0" smtClean="0"/>
              <a:t>3．文物古迹</a:t>
            </a:r>
            <a:endParaRPr dirty="0" smtClean="0"/>
          </a:p>
          <a:p>
            <a:r>
              <a:rPr dirty="0" smtClean="0"/>
              <a:t>4．黄河景观</a:t>
            </a:r>
            <a:endParaRPr dirty="0" smtClean="0"/>
          </a:p>
          <a:p>
            <a:r>
              <a:rPr dirty="0" smtClean="0"/>
              <a:t>5．名山大川</a:t>
            </a:r>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276860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482600" y="1562100"/>
            <a:ext cx="7703820" cy="369252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lgn="l"/>
            <a:r>
              <a:rPr dirty="0" smtClean="0">
                <a:sym typeface="+mn-ea"/>
              </a:rPr>
              <a:t>三、旅游业发展现状                                                                                               </a:t>
            </a:r>
            <a:endParaRPr dirty="0" smtClean="0">
              <a:sym typeface="+mn-ea"/>
            </a:endParaRPr>
          </a:p>
          <a:p>
            <a:pPr indent="457200" algn="l"/>
            <a:r>
              <a:rPr lang="zh-CN" dirty="0" smtClean="0">
                <a:sym typeface="+mn-ea"/>
              </a:rPr>
              <a:t>（一）陕西省</a:t>
            </a:r>
            <a:r>
              <a:rPr dirty="0" smtClean="0">
                <a:sym typeface="+mn-ea"/>
              </a:rPr>
              <a:t>                   </a:t>
            </a:r>
            <a:endParaRPr dirty="0" smtClean="0">
              <a:sym typeface="+mn-ea"/>
            </a:endParaRPr>
          </a:p>
          <a:p>
            <a:pPr indent="457200" algn="l"/>
            <a:r>
              <a:rPr lang="zh-CN" altLang="en-US" dirty="0" smtClean="0">
                <a:latin typeface="宋体" panose="02010600030101010101" pitchFamily="2" charset="-122"/>
                <a:cs typeface="宋体" panose="02010600030101010101" pitchFamily="2" charset="-122"/>
              </a:rPr>
              <a:t>（二）山西省</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（三）河南省</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（四）山东省                                               〖同步职场〗</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鉴于安阳高陵在保护开发中能够存在的问题，从考古勘探、建立制度以及品牌打造等方面谈如何采取有力措施打好曹操墓这张文化名片，推动区域经济？                                                    〖任务实训〗</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华夏文化旅游区旅游资源调查实训表                </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304540" y="1406843"/>
            <a:ext cx="2534920" cy="645160"/>
          </a:xfrm>
          <a:prstGeom prst="rect">
            <a:avLst/>
          </a:prstGeom>
          <a:noFill/>
          <a:ln w="9525">
            <a:noFill/>
          </a:ln>
          <a:effectLst>
            <a:prstShdw prst="shdw13" dist="53882" dir="13499999">
              <a:schemeClr val="bg2">
                <a:alpha val="50000"/>
              </a:schemeClr>
            </a:prstShdw>
          </a:effectLst>
        </p:spPr>
        <p:txBody>
          <a:bodyPr wrap="square" anchor="ctr">
            <a:spAutoFit/>
          </a:bodyPr>
          <a:lstStyle/>
          <a:p>
            <a:pPr algn="l" eaLnBrk="0" hangingPunct="0"/>
            <a:r>
              <a:rPr altLang="zh-CN" b="1" dirty="0" smtClean="0"/>
              <a:t>任务二 陕西省</a:t>
            </a:r>
            <a:endParaRPr altLang="zh-CN" b="1" dirty="0" smtClean="0"/>
          </a:p>
          <a:p>
            <a:pPr eaLnBrk="0" hangingPunct="0"/>
            <a:endParaRPr lang="zh-CN" altLang="en-US" b="1" dirty="0"/>
          </a:p>
        </p:txBody>
      </p:sp>
      <p:sp>
        <p:nvSpPr>
          <p:cNvPr id="100" name="文本框 99"/>
          <p:cNvSpPr txBox="1"/>
          <p:nvPr/>
        </p:nvSpPr>
        <p:spPr>
          <a:xfrm>
            <a:off x="565150" y="1570355"/>
            <a:ext cx="770382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lgn="ctr"/>
            <a:r>
              <a:rPr lang="zh-CN" altLang="en-US" dirty="0" smtClean="0">
                <a:latin typeface="宋体" panose="02010600030101010101" pitchFamily="2" charset="-122"/>
                <a:cs typeface="宋体" panose="02010600030101010101" pitchFamily="2" charset="-122"/>
              </a:rPr>
              <a:t>“西安港”成为我国首个获批国际和国内代码的内陆港口</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随着2017年4月1日中欧班列（西安—布达佩斯）正式开行，西安已成功开通了至华沙、汉堡、莫斯科、布达佩斯4条中欧班列线路。“西安港”成为我国首个获批国际和国内代码的内陆港口，进出口业务可以做到“不用转关、国际直达”，并相继获批筹建国家进口肉类、粮食指定口岸，向西开放口岸体系加快形成。</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4年来，西安围绕“一带一路”建设，打造对外开放高地，搭建协作交流平台，推进沿线城市开展务实合作，开拓丝路国际合作新领域。政策沟通方面，在2013欧亚经济论坛期间，西安联合沿线国内外15个城市召开丝绸之路经济带城市圆桌会，签署《丝绸之路经济带城市加强合作协议书》，倡导并发布《西安宣言》，并不断完善政策体系，优化投资服务环境、生态宜居环境、生活品质环境，为“一带一路”建设提供政策保障和优质发展环境。设施联通方面，依托公路、铁路、航运等联合运输体系，西安正在积极构建国际中转枢纽港，打造陆路、空中和网上丝绸之路，一个立体</a:t>
            </a:r>
            <a:r>
              <a:rPr lang="zh-CN" altLang="en-US" dirty="0" smtClean="0">
                <a:latin typeface="宋体" panose="02010600030101010101" pitchFamily="2" charset="-122"/>
                <a:cs typeface="宋体" panose="02010600030101010101" pitchFamily="2" charset="-122"/>
                <a:sym typeface="+mn-ea"/>
              </a:rPr>
              <a:t>化向西开放的大通道正呼之欲出。贸易畅通方面，西安持续加大企业“走</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flipV="1">
            <a:off x="0" y="1854518"/>
            <a:ext cx="9048115"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157035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016000"/>
            <a:ext cx="1619250" cy="1476375"/>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endParaRPr lang="zh-CN" altLang="zh-CN" b="1" dirty="0" smtClean="0"/>
          </a:p>
          <a:p>
            <a:pPr algn="l" eaLnBrk="0" hangingPunct="0"/>
            <a:r>
              <a:rPr altLang="zh-CN" b="1" dirty="0" smtClean="0">
                <a:sym typeface="+mn-ea"/>
              </a:rPr>
              <a:t>任务二 陕西省</a:t>
            </a:r>
            <a:endParaRPr altLang="zh-CN" b="1" dirty="0" smtClean="0"/>
          </a:p>
          <a:p>
            <a:pPr algn="l" eaLnBrk="0" hangingPunct="0"/>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708660" y="1754505"/>
            <a:ext cx="756031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rPr>
              <a:t>出去”的步伐，坚持经济合作，商贸引领，进一步加强对外商贸交流。资金融通方面，渣打、汇丰等国际知名的银行纷纷落户，为西安实现“金融互通”、打造丝路金色引擎提供了有力的支持。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民心相通方面，丝路国际文化交流和民间交流深入开展，央视春晚、元宵晚会在西安设立分会场，2016央视中秋晚会在西安举办，开展“中意文化交流项目”“中国西安文化周马雷行”，赴法参加2016波城博览会暨“西安文化周”，举办“丝路国际电影节”“西安国际音乐节”“探寻丝路文明，感受中华魅力”、孔子学院海外学子西安冬令营和“中国著名作家看西安——丝绸之路西安文学采风创作”，创作演出歌剧《张骞》、舞剧《传丝公主》、“黄河”辉煌之路交响史诗音乐会等，西安与“一带一路”沿线国家民间互动形式不断创新，交流领域不断拓宽。</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以上信息表明西安正以前所未有的开放姿态，与丝路沿线各国城市交流联通、互结友城，这座中国历史上的国际化大都市，在与外界世界联通中哪些重大举措促进其成为中国与世界沟通连接的重要桥梁。</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sym typeface="+mn-ea"/>
              </a:rPr>
              <a:t>任务二 陕西省</a:t>
            </a:r>
            <a:endParaRPr lang="zh-CN" altLang="zh-CN" b="1" dirty="0" smtClean="0"/>
          </a:p>
          <a:p>
            <a:pPr eaLnBrk="0" hangingPunct="0"/>
            <a:endParaRPr lang="zh-CN" altLang="en-US" b="1" dirty="0"/>
          </a:p>
        </p:txBody>
      </p:sp>
      <p:sp>
        <p:nvSpPr>
          <p:cNvPr id="100" name="文本框 99"/>
          <p:cNvSpPr txBox="1"/>
          <p:nvPr/>
        </p:nvSpPr>
        <p:spPr>
          <a:xfrm>
            <a:off x="695325" y="2180590"/>
            <a:ext cx="7573464"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简称“陕”或“秦”，地处黄河中游，南北长、东西窄，总面积达到了20.5万平方公里，是华夏文明的发祥地之一。早在100万年前蓝田人就已在这里繁衍生息，“秦中自古帝王都。</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二、主要旅游景点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（一）西安</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陕西省会，处于关中平原中部，南依秦岭，北临渭河，古称“长安”，是古“丝绸之路”的起点，并且与雅典、罗马、开罗并称为世界四大古都。          </a:t>
            </a:r>
            <a:endParaRPr lang="zh-CN" altLang="en-US" dirty="0" smtClean="0">
              <a:latin typeface="宋体" panose="02010600030101010101" pitchFamily="2" charset="-122"/>
              <a:cs typeface="宋体" panose="02010600030101010101" pitchFamily="2" charset="-122"/>
            </a:endParaRPr>
          </a:p>
          <a:p>
            <a:pPr indent="457200"/>
            <a:r>
              <a:rPr lang="en-US" altLang="zh-CN" dirty="0" smtClean="0">
                <a:latin typeface="宋体" panose="02010600030101010101" pitchFamily="2" charset="-122"/>
                <a:cs typeface="宋体" panose="02010600030101010101" pitchFamily="2" charset="-122"/>
                <a:sym typeface="+mn-ea"/>
              </a:rPr>
              <a:t>1.</a:t>
            </a:r>
            <a:r>
              <a:rPr lang="zh-CN" altLang="en-US" dirty="0" smtClean="0">
                <a:latin typeface="宋体" panose="02010600030101010101" pitchFamily="2" charset="-122"/>
                <a:cs typeface="宋体" panose="02010600030101010101" pitchFamily="2" charset="-122"/>
                <a:sym typeface="+mn-ea"/>
              </a:rPr>
              <a:t>大雁塔</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2．西安碑林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3．西安古城墙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4．骊山·华清池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5．秦始皇陵</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0870" y="1570673"/>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sym typeface="+mn-ea"/>
              </a:rPr>
              <a:t>任务二 陕西省</a:t>
            </a:r>
            <a:endParaRPr lang="zh-CN" altLang="zh-CN" b="1" dirty="0" smtClean="0">
              <a:sym typeface="+mn-ea"/>
            </a:endParaRPr>
          </a:p>
        </p:txBody>
      </p:sp>
      <p:sp>
        <p:nvSpPr>
          <p:cNvPr id="100" name="文本框 99"/>
          <p:cNvSpPr txBox="1"/>
          <p:nvPr/>
        </p:nvSpPr>
        <p:spPr>
          <a:xfrm>
            <a:off x="565150" y="1939290"/>
            <a:ext cx="7703820" cy="424624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(二)咸阳</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(三)华山</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(四)宝鸡</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(五)黄帝陵</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(六)延安</a:t>
            </a:r>
            <a:endParaRPr lang="zh-CN" altLang="en-US" dirty="0" smtClean="0">
              <a:latin typeface="宋体" panose="02010600030101010101" pitchFamily="2" charset="-122"/>
              <a:cs typeface="宋体" panose="02010600030101010101" pitchFamily="2" charset="-122"/>
              <a:sym typeface="+mn-ea"/>
            </a:endParaRPr>
          </a:p>
          <a:p>
            <a:r>
              <a:rPr lang="zh-CN" altLang="en-US" b="1" dirty="0" smtClean="0">
                <a:latin typeface="宋体" panose="02010600030101010101" pitchFamily="2" charset="-122"/>
                <a:cs typeface="宋体" panose="02010600030101010101" pitchFamily="2" charset="-122"/>
                <a:sym typeface="+mn-ea"/>
              </a:rPr>
              <a:t>知识链接：</a:t>
            </a:r>
            <a:r>
              <a:rPr lang="zh-CN" altLang="en-US" dirty="0" smtClean="0">
                <a:latin typeface="宋体" panose="02010600030101010101" pitchFamily="2" charset="-122"/>
                <a:cs typeface="宋体" panose="02010600030101010101" pitchFamily="2" charset="-122"/>
                <a:sym typeface="+mn-ea"/>
              </a:rPr>
              <a:t>华阴老腔</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三、特色旅游线路</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1.历史访古游</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该线路主要包括：秦始皇兵马佣—华清池—秦始皇陵—碑林—小雁塔—阿房宫—骊山—钟楼—鼓楼</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2.名山之险游</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该线路主要游览五岳之西岳华山</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3.陕北风光游</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该线路主要包括：黄帝陵—黄土高原—黄河壶口瀑布—革命圣地延安。</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2320" y="2178685"/>
            <a:ext cx="7127240" cy="3415030"/>
          </a:xfrm>
          <a:prstGeom prst="rect">
            <a:avLst/>
          </a:prstGeom>
          <a:noFill/>
          <a:ln w="9525">
            <a:noFill/>
          </a:ln>
        </p:spPr>
        <p:txBody>
          <a:bodyPr wrap="square">
            <a:spAutoFit/>
          </a:bodyPr>
          <a:p>
            <a:pPr algn="l">
              <a:buNone/>
            </a:pPr>
            <a:r>
              <a:rPr lang="zh-CN" altLang="en-US" dirty="0" smtClean="0">
                <a:latin typeface="宋体" panose="02010600030101010101" pitchFamily="2" charset="-122"/>
                <a:cs typeface="宋体" panose="02010600030101010101" pitchFamily="2" charset="-122"/>
              </a:rPr>
              <a:t>【</a:t>
            </a:r>
            <a:r>
              <a:rPr lang="zh-CN" altLang="en-US" dirty="0" smtClean="0">
                <a:latin typeface="宋体" panose="02010600030101010101" pitchFamily="2" charset="-122"/>
                <a:cs typeface="宋体" panose="02010600030101010101" pitchFamily="2" charset="-122"/>
              </a:rPr>
              <a:t>旅游沙龙】“山水人文•大美陕西”特色国际旅游目的地品牌建设活动：搜集整理陕西旅游品牌建设涉及到的相关旅游资源。〖同步职场〗思考：让智慧为延安旅游插上腾飞的翅膀。使其延安在互联网上的新“名片”，是一大突破性创新。伴随着数字博物馆平台的不断完善，还应该从哪些方面发挥智慧为游客服务，使其在延安得到无与伦比的旅游体验和无处不在的旅游服务，使智慧旅游让红色延安更红火。〖任务实训〗</a:t>
            </a:r>
            <a:r>
              <a:rPr lang="zh-CN" altLang="en-US" dirty="0" smtClean="0">
                <a:latin typeface="宋体" panose="02010600030101010101" pitchFamily="2" charset="-122"/>
                <a:ea typeface="宋体" panose="02010600030101010101" pitchFamily="2" charset="-122"/>
                <a:cs typeface="宋体" panose="02010600030101010101" pitchFamily="2" charset="-122"/>
              </a:rPr>
              <a:t>陕西红色之旅旅游线路设计实训</a:t>
            </a:r>
            <a:endParaRPr lang="zh-CN" altLang="en-US" dirty="0" smtClean="0">
              <a:latin typeface="宋体" panose="02010600030101010101" pitchFamily="2" charset="-122"/>
              <a:cs typeface="宋体" panose="02010600030101010101" pitchFamily="2" charset="-122"/>
            </a:endParaRPr>
          </a:p>
        </p:txBody>
      </p:sp>
      <p:sp>
        <p:nvSpPr>
          <p:cNvPr id="24583" name="矩形 24582"/>
          <p:cNvSpPr/>
          <p:nvPr/>
        </p:nvSpPr>
        <p:spPr>
          <a:xfrm>
            <a:off x="3150870" y="1570673"/>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sym typeface="+mn-ea"/>
              </a:rPr>
              <a:t>任务</a:t>
            </a:r>
            <a:r>
              <a:rPr lang="zh-CN" b="1" dirty="0" smtClean="0">
                <a:sym typeface="+mn-ea"/>
              </a:rPr>
              <a:t>二</a:t>
            </a:r>
            <a:r>
              <a:rPr altLang="zh-CN" b="1" dirty="0" smtClean="0">
                <a:sym typeface="+mn-ea"/>
              </a:rPr>
              <a:t> </a:t>
            </a:r>
            <a:r>
              <a:rPr lang="zh-CN" b="1" dirty="0" smtClean="0">
                <a:sym typeface="+mn-ea"/>
              </a:rPr>
              <a:t>陕</a:t>
            </a:r>
            <a:r>
              <a:rPr altLang="zh-CN" b="1" dirty="0" smtClean="0">
                <a:sym typeface="+mn-ea"/>
              </a:rPr>
              <a:t>西省</a:t>
            </a:r>
            <a:endParaRPr lang="zh-CN" altLang="zh-CN" b="1" dirty="0" smtClean="0">
              <a:sym typeface="+mn-ea"/>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项目五 中原访古—华夏文化旅游区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8632</Words>
  <Application>WPS 演示</Application>
  <PresentationFormat>全屏显示(4:3)</PresentationFormat>
  <Paragraphs>562</Paragraphs>
  <Slides>27</Slides>
  <Notes>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27</vt:i4>
      </vt:variant>
    </vt:vector>
  </HeadingPairs>
  <TitlesOfParts>
    <vt:vector size="39" baseType="lpstr">
      <vt:lpstr>Arial</vt:lpstr>
      <vt:lpstr>宋体</vt:lpstr>
      <vt:lpstr>Wingdings</vt:lpstr>
      <vt:lpstr>Times New Roman</vt:lpstr>
      <vt:lpstr>Verdana</vt:lpstr>
      <vt:lpstr>Calibri</vt:lpstr>
      <vt:lpstr>微软雅黑</vt:lpstr>
      <vt:lpstr>Arial Unicode MS</vt:lpstr>
      <vt:lpstr>楷体</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609</cp:revision>
  <dcterms:created xsi:type="dcterms:W3CDTF">2003-08-21T08:11:00Z</dcterms:created>
  <dcterms:modified xsi:type="dcterms:W3CDTF">2019-02-24T17:12:35Z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