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15">
  <p:sldMasterIdLst>
    <p:sldMasterId id="2147483648" r:id="rId1"/>
    <p:sldMasterId id="2147483660" r:id="rId3"/>
    <p:sldMasterId id="2147483672" r:id="rId4"/>
  </p:sldMasterIdLst>
  <p:notesMasterIdLst>
    <p:notesMasterId r:id="rId32"/>
  </p:notesMasterIdLst>
  <p:handoutMasterIdLst>
    <p:handoutMasterId r:id="rId33"/>
  </p:handoutMasterIdLst>
  <p:sldIdLst>
    <p:sldId id="349" r:id="rId5"/>
    <p:sldId id="416" r:id="rId6"/>
    <p:sldId id="417" r:id="rId7"/>
    <p:sldId id="350" r:id="rId8"/>
    <p:sldId id="421" r:id="rId9"/>
    <p:sldId id="449" r:id="rId10"/>
    <p:sldId id="424" r:id="rId11"/>
    <p:sldId id="451" r:id="rId12"/>
    <p:sldId id="428" r:id="rId13"/>
    <p:sldId id="430" r:id="rId14"/>
    <p:sldId id="429" r:id="rId15"/>
    <p:sldId id="425" r:id="rId16"/>
    <p:sldId id="426" r:id="rId17"/>
    <p:sldId id="452" r:id="rId18"/>
    <p:sldId id="427" r:id="rId19"/>
    <p:sldId id="432" r:id="rId20"/>
    <p:sldId id="433" r:id="rId21"/>
    <p:sldId id="453" r:id="rId22"/>
    <p:sldId id="437" r:id="rId23"/>
    <p:sldId id="454" r:id="rId24"/>
    <p:sldId id="455" r:id="rId25"/>
    <p:sldId id="456" r:id="rId26"/>
    <p:sldId id="438" r:id="rId27"/>
    <p:sldId id="457" r:id="rId28"/>
    <p:sldId id="445" r:id="rId29"/>
    <p:sldId id="443" r:id="rId30"/>
    <p:sldId id="441" r:id="rId31"/>
  </p:sldIdLst>
  <p:sldSz cx="9144000" cy="6858000" type="screen4x3"/>
  <p:notesSz cx="6858000" cy="9144000"/>
  <p:defaultTextStyle>
    <a:defPPr>
      <a:defRPr lang="en-US"/>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808000"/>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59" autoAdjust="0"/>
    <p:restoredTop sz="95149" autoAdjust="0"/>
  </p:normalViewPr>
  <p:slideViewPr>
    <p:cSldViewPr snapToGrid="0" showGuides="1">
      <p:cViewPr>
        <p:scale>
          <a:sx n="73" d="100"/>
          <a:sy n="73" d="100"/>
        </p:scale>
        <p:origin x="-378" y="312"/>
      </p:cViewPr>
      <p:guideLst>
        <p:guide orient="horz" pos="2188"/>
        <p:guide pos="2880"/>
      </p:guideLst>
    </p:cSldViewPr>
  </p:slideViewPr>
  <p:notesTextViewPr>
    <p:cViewPr>
      <p:scale>
        <a:sx n="1" d="1"/>
        <a:sy n="1" d="1"/>
      </p:scale>
      <p:origin x="0" y="0"/>
    </p:cViewPr>
  </p:notesText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notesMaster" Target="notesMasters/notesMaster1.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4" Type="http://schemas.openxmlformats.org/officeDocument/2006/relationships/theme" Target="../theme/theme3.xml"/><Relationship Id="rId13" Type="http://schemas.openxmlformats.org/officeDocument/2006/relationships/image" Target="../media/image3.png"/><Relationship Id="rId12" Type="http://schemas.openxmlformats.org/officeDocument/2006/relationships/image" Target="../media/image1.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cstate="print"/>
        </a:blipFill>
        <a:effectLst/>
      </p:bgPr>
    </p:bg>
    <p:spTree>
      <p:nvGrpSpPr>
        <p:cNvPr id="1" name=""/>
        <p:cNvGrpSpPr/>
        <p:nvPr/>
      </p:nvGrpSpPr>
      <p:grpSpPr>
        <a:xfrm>
          <a:off x="0" y="0"/>
          <a:ext cx="0" cy="0"/>
          <a:chOff x="0" y="0"/>
          <a:chExt cx="0" cy="0"/>
        </a:xfrm>
      </p:grpSpPr>
      <p:sp>
        <p:nvSpPr>
          <p:cNvPr id="1026"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1027"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1028" name="Group 279"/>
          <p:cNvGrpSpPr/>
          <p:nvPr/>
        </p:nvGrpSpPr>
        <p:grpSpPr>
          <a:xfrm>
            <a:off x="8275638" y="1046163"/>
            <a:ext cx="265112" cy="265112"/>
            <a:chOff x="0" y="0"/>
            <a:chExt cx="860" cy="860"/>
          </a:xfrm>
        </p:grpSpPr>
        <p:sp>
          <p:nvSpPr>
            <p:cNvPr id="1029"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0"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1"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32" name="Group 283"/>
          <p:cNvGrpSpPr/>
          <p:nvPr/>
        </p:nvGrpSpPr>
        <p:grpSpPr>
          <a:xfrm>
            <a:off x="201613" y="6076950"/>
            <a:ext cx="625475" cy="625475"/>
            <a:chOff x="0" y="0"/>
            <a:chExt cx="748" cy="748"/>
          </a:xfrm>
        </p:grpSpPr>
        <p:sp>
          <p:nvSpPr>
            <p:cNvPr id="1033"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4"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5"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36" name="Group 287"/>
          <p:cNvGrpSpPr/>
          <p:nvPr/>
        </p:nvGrpSpPr>
        <p:grpSpPr>
          <a:xfrm>
            <a:off x="7610475" y="1012825"/>
            <a:ext cx="414338" cy="414338"/>
            <a:chOff x="0" y="0"/>
            <a:chExt cx="860" cy="860"/>
          </a:xfrm>
        </p:grpSpPr>
        <p:sp>
          <p:nvSpPr>
            <p:cNvPr id="1037"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8"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9"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40" name="Group 15"/>
          <p:cNvGrpSpPr/>
          <p:nvPr/>
        </p:nvGrpSpPr>
        <p:grpSpPr>
          <a:xfrm>
            <a:off x="1789113" y="182563"/>
            <a:ext cx="6838950" cy="3365500"/>
            <a:chOff x="0" y="0"/>
            <a:chExt cx="4308" cy="2120"/>
          </a:xfrm>
        </p:grpSpPr>
        <p:sp>
          <p:nvSpPr>
            <p:cNvPr id="1041"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1042"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1043"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1044"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1045"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1046"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1047"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48"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1049"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1050"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1051"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1052"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1053"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1054"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1055"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1056"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1057"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1058"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1059"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0"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1"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2"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3"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4"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5"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6"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1067"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1068"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1069"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1070"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1071"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1072"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1073"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1074"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1075"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1076"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1077"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1078"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1079"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1080"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1081"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1082"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1083"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1084"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1085"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1086"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1087"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1088"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1089"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1090"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1091"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1092"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1093"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1094"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1095"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1096"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1097"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1098"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1099"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1100"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1101"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1102"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1103"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1104"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1105"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06"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1107"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08"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1109"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1110"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1111"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1112"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1113"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1114"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1115"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1116"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1117"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1118"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1119"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1120"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1121"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1122"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1123"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1124"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1125"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1126"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1127"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1128"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1129"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1130"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1131"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1132"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1133"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1134"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1135"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1136"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1137"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1138"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1139"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0"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1"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42"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43"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4"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5"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6"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7"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8"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1149"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1150"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51"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1152"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1153"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5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5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5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50">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1040"/>
                                        </p:tgtEl>
                                        <p:attrNameLst>
                                          <p:attrName>style.visibility</p:attrName>
                                        </p:attrNameLst>
                                      </p:cBhvr>
                                      <p:to>
                                        <p:strVal val="visible"/>
                                      </p:to>
                                    </p:set>
                                    <p:animEffect transition="in" filter="fade">
                                      <p:cBhvr>
                                        <p:cTn id="17" dur="2000"/>
                                        <p:tgtEl>
                                          <p:spTgt spid="1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0" grpId="0" build="p">
        <p:tmplLst>
          <p:tmpl lvl="1">
            <p:tnLst>
              <p:par>
                <p:cTn presetID="1" presetClass="entr" presetSubtype="0" fill="hold" nodeType="click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cstate="print"/>
        </a:blipFill>
        <a:effectLst/>
      </p:bgPr>
    </p:bg>
    <p:spTree>
      <p:nvGrpSpPr>
        <p:cNvPr id="1" name=""/>
        <p:cNvGrpSpPr/>
        <p:nvPr/>
      </p:nvGrpSpPr>
      <p:grpSpPr>
        <a:xfrm>
          <a:off x="0" y="0"/>
          <a:ext cx="0" cy="0"/>
          <a:chOff x="0" y="0"/>
          <a:chExt cx="0" cy="0"/>
        </a:xfrm>
      </p:grpSpPr>
      <p:sp>
        <p:nvSpPr>
          <p:cNvPr id="2050"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2051"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2052" name="Group 279"/>
          <p:cNvGrpSpPr/>
          <p:nvPr/>
        </p:nvGrpSpPr>
        <p:grpSpPr>
          <a:xfrm>
            <a:off x="8275638" y="1046163"/>
            <a:ext cx="265112" cy="265112"/>
            <a:chOff x="0" y="0"/>
            <a:chExt cx="860" cy="860"/>
          </a:xfrm>
        </p:grpSpPr>
        <p:sp>
          <p:nvSpPr>
            <p:cNvPr id="2053"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4"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5"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56" name="Group 283"/>
          <p:cNvGrpSpPr/>
          <p:nvPr/>
        </p:nvGrpSpPr>
        <p:grpSpPr>
          <a:xfrm>
            <a:off x="201613" y="6076950"/>
            <a:ext cx="625475" cy="625475"/>
            <a:chOff x="0" y="0"/>
            <a:chExt cx="748" cy="748"/>
          </a:xfrm>
        </p:grpSpPr>
        <p:sp>
          <p:nvSpPr>
            <p:cNvPr id="2057"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8"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9"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60" name="Group 287"/>
          <p:cNvGrpSpPr/>
          <p:nvPr/>
        </p:nvGrpSpPr>
        <p:grpSpPr>
          <a:xfrm>
            <a:off x="7610475" y="1012825"/>
            <a:ext cx="414338" cy="414338"/>
            <a:chOff x="0" y="0"/>
            <a:chExt cx="860" cy="860"/>
          </a:xfrm>
        </p:grpSpPr>
        <p:sp>
          <p:nvSpPr>
            <p:cNvPr id="2061"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62"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63"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64" name="Group 15"/>
          <p:cNvGrpSpPr/>
          <p:nvPr/>
        </p:nvGrpSpPr>
        <p:grpSpPr>
          <a:xfrm>
            <a:off x="1789113" y="182563"/>
            <a:ext cx="6838950" cy="3365500"/>
            <a:chOff x="0" y="0"/>
            <a:chExt cx="4308" cy="2120"/>
          </a:xfrm>
        </p:grpSpPr>
        <p:sp>
          <p:nvSpPr>
            <p:cNvPr id="2065"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2066"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2067"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2068"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2069"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2070"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2071"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72"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2073"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2074"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2075"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2076"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2077"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2078"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2079"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2080"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2081"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2082"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2083"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4"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5"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6"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7"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8"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9"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90"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2091"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2092"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2093"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2094"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2095"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2096"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2097"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2098"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2099"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2100"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2101"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2102"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2103"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2104"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2105"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2106"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2107"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2108"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2109"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2110"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2111"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2112"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2113"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2114"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2115"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2116"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2117"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2118"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2119"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2120"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2121"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2122"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2123"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2124"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2125"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2126"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2127"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2128"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2129"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30"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2131"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32"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2133"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2134"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2135"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2136"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2137"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2138"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2139"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2140"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2141"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2142"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2143"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2144"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2145"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2146"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2147"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2148"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2149"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2150"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2151"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2152"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2153"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2154"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2155"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2156"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2157"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2158"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2159"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2160"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2161"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2162"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2163"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4"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5"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66"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67"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8"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9"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0"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1"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2"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2173"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2174"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175"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2176"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2177"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pic>
        <p:nvPicPr>
          <p:cNvPr id="2178" name="WordArt 2"/>
          <p:cNvPicPr/>
          <p:nvPr/>
        </p:nvPicPr>
        <p:blipFill>
          <a:blip r:embed="rId13" cstate="print"/>
          <a:stretch>
            <a:fillRect/>
          </a:stretch>
        </p:blipFill>
        <p:spPr>
          <a:xfrm>
            <a:off x="682625" y="725488"/>
            <a:ext cx="3395663" cy="26193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7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7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7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7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74">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2064"/>
                                        </p:tgtEl>
                                        <p:attrNameLst>
                                          <p:attrName>style.visibility</p:attrName>
                                        </p:attrNameLst>
                                      </p:cBhvr>
                                      <p:to>
                                        <p:strVal val="visible"/>
                                      </p:to>
                                    </p:set>
                                    <p:animEffect transition="in" filter="fade">
                                      <p:cBhvr>
                                        <p:cTn id="17" dur="2000"/>
                                        <p:tgtEl>
                                          <p:spTgt spid="20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4" grpId="0" build="p">
        <p:tmplLst>
          <p:tmpl lvl="1">
            <p:tnLst>
              <p:par>
                <p:cTn presetID="1" presetClass="entr" presetSubtype="0" fill="hold" nodeType="click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cstate="print"/>
        </a:blipFill>
        <a:effectLst/>
      </p:bgPr>
    </p:bg>
    <p:spTree>
      <p:nvGrpSpPr>
        <p:cNvPr id="1" name=""/>
        <p:cNvGrpSpPr/>
        <p:nvPr/>
      </p:nvGrpSpPr>
      <p:grpSpPr>
        <a:xfrm>
          <a:off x="0" y="0"/>
          <a:ext cx="0" cy="0"/>
          <a:chOff x="0" y="0"/>
          <a:chExt cx="0" cy="0"/>
        </a:xfrm>
      </p:grpSpPr>
      <p:sp>
        <p:nvSpPr>
          <p:cNvPr id="3074"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3075"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3076" name="Group 279"/>
          <p:cNvGrpSpPr/>
          <p:nvPr/>
        </p:nvGrpSpPr>
        <p:grpSpPr>
          <a:xfrm>
            <a:off x="8275638" y="1046163"/>
            <a:ext cx="265112" cy="265112"/>
            <a:chOff x="0" y="0"/>
            <a:chExt cx="860" cy="860"/>
          </a:xfrm>
        </p:grpSpPr>
        <p:sp>
          <p:nvSpPr>
            <p:cNvPr id="3077"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78"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79"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0" name="Group 283"/>
          <p:cNvGrpSpPr/>
          <p:nvPr/>
        </p:nvGrpSpPr>
        <p:grpSpPr>
          <a:xfrm>
            <a:off x="201613" y="6076950"/>
            <a:ext cx="625475" cy="625475"/>
            <a:chOff x="0" y="0"/>
            <a:chExt cx="748" cy="748"/>
          </a:xfrm>
        </p:grpSpPr>
        <p:sp>
          <p:nvSpPr>
            <p:cNvPr id="3081"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2"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3"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4" name="Group 287"/>
          <p:cNvGrpSpPr/>
          <p:nvPr/>
        </p:nvGrpSpPr>
        <p:grpSpPr>
          <a:xfrm>
            <a:off x="7610475" y="1012825"/>
            <a:ext cx="414338" cy="414338"/>
            <a:chOff x="0" y="0"/>
            <a:chExt cx="860" cy="860"/>
          </a:xfrm>
        </p:grpSpPr>
        <p:sp>
          <p:nvSpPr>
            <p:cNvPr id="3085"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6"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7"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8" name="Group 15"/>
          <p:cNvGrpSpPr/>
          <p:nvPr/>
        </p:nvGrpSpPr>
        <p:grpSpPr>
          <a:xfrm>
            <a:off x="1789113" y="182563"/>
            <a:ext cx="6838950" cy="3365500"/>
            <a:chOff x="0" y="0"/>
            <a:chExt cx="4308" cy="2120"/>
          </a:xfrm>
        </p:grpSpPr>
        <p:sp>
          <p:nvSpPr>
            <p:cNvPr id="3089"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3090"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3091"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3092"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3093"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3094"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3095"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096"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3097"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3098"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3099"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3100"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3101"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3102"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3103"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3104"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3105"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3106"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3107"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08"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09"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10"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1"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2"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3"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4"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3115"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3116"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3117"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3118"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3119"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3120"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3121"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3122"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3123"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3124"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3125"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3126"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3127"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3128"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3129"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3130"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3131"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3132"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3133"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3134"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3135"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3136"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3137"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3138"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3139"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3140"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3141"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3142"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3143"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3144"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3145"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3146"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3147"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3148"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3149"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3150"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3151"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3152"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3153"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54"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3155"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56"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3157"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3158"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3159"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3160"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3161"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3162"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3163"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3164"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3165"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3166"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3167"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3168"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3169"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3170"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3171"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3172"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3173"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3174"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3175"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3176"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3177"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3178"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3179"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3180"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3181"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3182"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3183"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3184"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3185"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3186"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3187"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88"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89"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90"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91"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2"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3"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4"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5"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6"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3197"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3198"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199"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3200"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3201"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pic>
        <p:nvPicPr>
          <p:cNvPr id="3202" name="WordArt 2"/>
          <p:cNvPicPr/>
          <p:nvPr/>
        </p:nvPicPr>
        <p:blipFill>
          <a:blip r:embed="rId13" cstate="print"/>
          <a:stretch>
            <a:fillRect/>
          </a:stretch>
        </p:blipFill>
        <p:spPr>
          <a:xfrm>
            <a:off x="682625" y="725488"/>
            <a:ext cx="2268538" cy="2444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9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9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9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9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98">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3088"/>
                                        </p:tgtEl>
                                        <p:attrNameLst>
                                          <p:attrName>style.visibility</p:attrName>
                                        </p:attrNameLst>
                                      </p:cBhvr>
                                      <p:to>
                                        <p:strVal val="visible"/>
                                      </p:to>
                                    </p:set>
                                    <p:animEffect transition="in" filter="fade">
                                      <p:cBhvr>
                                        <p:cTn id="17" dur="2000"/>
                                        <p:tgtEl>
                                          <p:spTgt spid="30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8" grpId="0" build="p">
        <p:tmplLst>
          <p:tmpl lvl="1">
            <p:tnLst>
              <p:par>
                <p:cTn presetID="1" presetClass="entr" presetSubtype="0" fill="hold" nodeType="click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
        <p:nvSpPr>
          <p:cNvPr id="3" name="矩形 2"/>
          <p:cNvSpPr/>
          <p:nvPr/>
        </p:nvSpPr>
        <p:spPr>
          <a:xfrm>
            <a:off x="475525" y="1767711"/>
            <a:ext cx="7471954" cy="3415030"/>
          </a:xfrm>
          <a:prstGeom prst="rect">
            <a:avLst/>
          </a:prstGeom>
        </p:spPr>
        <p:txBody>
          <a:bodyPr wrap="square">
            <a:spAutoFit/>
          </a:bodyPr>
          <a:lstStyle/>
          <a:p>
            <a:pPr indent="457200" algn="l"/>
            <a:r>
              <a:rPr dirty="0" smtClean="0"/>
              <a:t>【</a:t>
            </a:r>
            <a:r>
              <a:rPr b="1" dirty="0" smtClean="0"/>
              <a:t>学习目标</a:t>
            </a:r>
            <a:r>
              <a:rPr dirty="0" smtClean="0"/>
              <a:t>】</a:t>
            </a:r>
            <a:endParaRPr dirty="0" smtClean="0"/>
          </a:p>
          <a:p>
            <a:pPr indent="457200"/>
            <a:r>
              <a:rPr b="1" dirty="0" smtClean="0"/>
              <a:t>知识目标</a:t>
            </a:r>
            <a:endParaRPr b="1" dirty="0" smtClean="0"/>
          </a:p>
          <a:p>
            <a:pPr indent="457200"/>
            <a:r>
              <a:rPr b="1" dirty="0" smtClean="0"/>
              <a:t>1.了解西北大漠草原旅游区旅游环境和旅游资源特征；</a:t>
            </a:r>
            <a:endParaRPr b="1" dirty="0" smtClean="0"/>
          </a:p>
          <a:p>
            <a:pPr indent="457200"/>
            <a:r>
              <a:rPr b="1" dirty="0" smtClean="0"/>
              <a:t>2.了解塞西北大漠草原旅游区旅游业发展概况；</a:t>
            </a:r>
            <a:endParaRPr b="1" dirty="0" smtClean="0"/>
          </a:p>
          <a:p>
            <a:pPr indent="457200"/>
            <a:r>
              <a:rPr b="1" dirty="0" smtClean="0"/>
              <a:t>3.熟悉西北大漠草原旅游区主要的旅游景点概况；</a:t>
            </a:r>
            <a:endParaRPr b="1" dirty="0" smtClean="0"/>
          </a:p>
          <a:p>
            <a:pPr indent="457200"/>
            <a:r>
              <a:rPr b="1" dirty="0" smtClean="0"/>
              <a:t>4.掌握西北大漠草原旅游区主要的旅游线路。</a:t>
            </a:r>
            <a:endParaRPr b="1" dirty="0" smtClean="0"/>
          </a:p>
          <a:p>
            <a:pPr indent="457200"/>
            <a:r>
              <a:rPr b="1" dirty="0" smtClean="0"/>
              <a:t>技能目标</a:t>
            </a:r>
            <a:endParaRPr b="1" dirty="0" smtClean="0"/>
          </a:p>
          <a:p>
            <a:pPr indent="457200"/>
            <a:r>
              <a:rPr b="1" dirty="0" smtClean="0"/>
              <a:t>1.能够掌握西北大漠草原旅游区的主要旅游资源特色；</a:t>
            </a:r>
            <a:endParaRPr b="1" dirty="0" smtClean="0"/>
          </a:p>
          <a:p>
            <a:pPr indent="457200"/>
            <a:r>
              <a:rPr b="1" dirty="0" smtClean="0"/>
              <a:t>2.能够进行西北大漠草原旅游区旅游线路设计。</a:t>
            </a:r>
            <a:endParaRPr b="1" dirty="0" smtClean="0"/>
          </a:p>
          <a:p>
            <a:pPr indent="457200"/>
            <a:r>
              <a:rPr b="1" dirty="0" smtClean="0"/>
              <a:t>情感目标</a:t>
            </a:r>
            <a:endParaRPr b="1" dirty="0" smtClean="0"/>
          </a:p>
          <a:p>
            <a:pPr indent="457200"/>
            <a:r>
              <a:rPr b="1" dirty="0" smtClean="0"/>
              <a:t>1.培养对丝绸之路文明的认识与情感；</a:t>
            </a:r>
            <a:endParaRPr b="1" dirty="0" smtClean="0"/>
          </a:p>
          <a:p>
            <a:pPr indent="457200"/>
            <a:r>
              <a:rPr b="1" dirty="0" smtClean="0"/>
              <a:t>2.引导学生对西北风光以及民族风情的热爱。</a:t>
            </a:r>
            <a:endParaRPr b="1"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161925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任务二</a:t>
            </a:r>
            <a:r>
              <a:rPr lang="en-US" altLang="zh-CN" b="1" dirty="0" smtClean="0"/>
              <a:t> </a:t>
            </a:r>
            <a:r>
              <a:rPr lang="zh-CN" altLang="zh-CN" b="1" dirty="0" smtClean="0">
                <a:sym typeface="+mn-ea"/>
              </a:rPr>
              <a:t>甘肃省</a:t>
            </a:r>
            <a:endParaRPr lang="zh-CN" altLang="zh-CN" b="1" dirty="0" smtClean="0"/>
          </a:p>
          <a:p>
            <a:pPr eaLnBrk="0" hangingPunct="0"/>
            <a:endParaRPr lang="zh-CN" altLang="en-US" b="1" dirty="0"/>
          </a:p>
        </p:txBody>
      </p:sp>
      <p:sp>
        <p:nvSpPr>
          <p:cNvPr id="100" name="文本框 99"/>
          <p:cNvSpPr txBox="1"/>
          <p:nvPr/>
        </p:nvSpPr>
        <p:spPr>
          <a:xfrm>
            <a:off x="695325" y="2180590"/>
            <a:ext cx="7573464" cy="369252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三、特色旅游线路</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1.大美摄影之旅</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2.洗涤心灵之游</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【旅游沙龙】</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“绚丽甘肃“树品牌</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讨论：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甘肃省如何利用好本地旅游资源开发丝路旅游产品。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〖同步职场〗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思考：在西北旅游特色中，兰州之旅的羊皮筏子历史悠久，在日益发达的旅游交通和信息化大背景下，如何能让羊皮筏子越漂越远？</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〖任务实训〗</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 兰州特色旅游线路设计实训表</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矩形 4"/>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276860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 新疆维吾尔自治区</a:t>
            </a:r>
            <a:endParaRPr lang="zh-CN" altLang="zh-CN" b="1" dirty="0" smtClean="0"/>
          </a:p>
        </p:txBody>
      </p:sp>
      <p:sp>
        <p:nvSpPr>
          <p:cNvPr id="100" name="文本框 99"/>
          <p:cNvSpPr txBox="1"/>
          <p:nvPr/>
        </p:nvSpPr>
        <p:spPr>
          <a:xfrm>
            <a:off x="736600" y="1754505"/>
            <a:ext cx="7532370" cy="452310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sym typeface="+mn-ea"/>
              </a:rPr>
              <a:t>从乌鲁木齐到哈密，自西向东，吐鲁番、鄯善等片片绿洲，点缀在一望无际的茫茫戈壁。烟墩风区、百里风区、三十里风区、达坂城风区，使这里成为我国乃至世界上风灾最严重的地区之一。其中百里风区、三十里风区部分区段，年均大于8级大风的天气达到208天，最大时速60米/秒，相当于17级风，以致既有线列车曾在这里被大风吹翻。资料表明，在没有防风措施的情况下，百里风区、三十里风区列车每年停运达80天左右，需限速运行约260天左右。</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如今，新建兰新第二双线新疆段、一条时速200公里以上、长710公里的高速铁路线，已横亘在这条古丝绸之路上，自此，乘火车从哈密到乌鲁木齐，已从6小时压缩至3小时。</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而在大风中高速行驶的动车是怎样避风的？挡风墙、挡风屏和“防风明洞”就是其中的三大法宝。坚实的挡风墙、密实光滑的无砟轨道板和砼结构，成为兰新第二双线新疆段坚不可摧的防风长城。</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所以，在新疆这里乘高铁，便会有大风在“墙”外怒吼，动车在“墙”内飞驰的景致。不过，“大漠孤烟直，长河落日圆”的风光，还是可以在</a:t>
            </a:r>
            <a:endParaRPr lang="zh-CN" altLang="en-US" dirty="0" smtClean="0">
              <a:latin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5150" y="1850390"/>
            <a:ext cx="7573464" cy="175323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pPr indent="457200"/>
            <a:r>
              <a:rPr lang="zh-CN" altLang="en-US" dirty="0" smtClean="0">
                <a:latin typeface="宋体" panose="02010600030101010101" pitchFamily="2" charset="-122"/>
                <a:cs typeface="宋体" panose="02010600030101010101" pitchFamily="2" charset="-122"/>
                <a:sym typeface="+mn-ea"/>
              </a:rPr>
              <a:t>非风区欣赏的。（资料来源：铁路新闻）</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思考：</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1.新疆高铁的开通对哪些景点的进入提供了便利？</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2.在景区的可进入性的建设投入中，哪些因素起决定作用？如何合理开发和规划铁路线路？</a:t>
            </a:r>
            <a:endParaRPr lang="zh-CN" altLang="en-US" dirty="0" smtClean="0">
              <a:latin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
        <p:nvSpPr>
          <p:cNvPr id="5" name="矩形 4"/>
          <p:cNvSpPr/>
          <p:nvPr/>
        </p:nvSpPr>
        <p:spPr>
          <a:xfrm>
            <a:off x="3136900" y="1570038"/>
            <a:ext cx="276860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lang="zh-CN" altLang="zh-CN" b="1" dirty="0" smtClean="0"/>
              <a:t>任务三 新疆维吾尔自治区</a:t>
            </a:r>
            <a:endParaRPr lang="zh-CN" altLang="zh-CN" b="1"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95325" y="1946910"/>
            <a:ext cx="7573464" cy="3138170"/>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一、概况</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新疆维吾尔自治区简称“新”， 历史上曾被称作西域，地处我国西北边疆，亚欧大陆腹地，与多国接壤，边境线绵延5600公里，约占全国陆地边境总长的四分之一。二、主要景点</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(一)乌鲁木齐</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位于天山北麓，乌鲁木齐河畔，地处南北疆交通要冲，为新疆政治、经济和文化中心。</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1．天山</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2．天池</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3．吐鲁番</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
        <p:nvSpPr>
          <p:cNvPr id="11" name="矩形 10"/>
          <p:cNvSpPr/>
          <p:nvPr/>
        </p:nvSpPr>
        <p:spPr>
          <a:xfrm>
            <a:off x="3136900" y="1570038"/>
            <a:ext cx="276860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 新疆维吾尔自治区</a:t>
            </a:r>
            <a:endParaRPr lang="zh-CN" altLang="zh-CN" b="1"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95325" y="1946910"/>
            <a:ext cx="7573464" cy="424624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(二)喀纳斯国家级自然保护区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位于布尔津县境内，距阿勒泰市西北265km处。自然保护区总面积为5588平方千米。(三)克拉玛依　</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是维吾尔语“黑油”的音译，地处准噶尔盆地西北边缘。(四)喀什</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位于新疆西南部。是维吾尔族聚居之地，历史悠久，处于沙漠绿洲之中，自然景观极具特色，另有众多的伊斯兰教和佛教古建筑、古墓葬，为国家历史文化名城。(五)罗布泊</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位于塔里木盆地东部的若羌县境内，海拔780米，面积2400—3000平方公里，曾经是塔里木盆地的积水中心、古代西域最著名的大湖，烟波浩淼，鱼肥虾美，但由于人类活动影响和生态环境恶化等原因逐渐干涸。 </a:t>
            </a:r>
            <a:r>
              <a:rPr lang="zh-CN" altLang="en-US" b="1" dirty="0" smtClean="0">
                <a:latin typeface="宋体" panose="02010600030101010101" pitchFamily="2" charset="-122"/>
                <a:cs typeface="宋体" panose="02010600030101010101" pitchFamily="2" charset="-122"/>
              </a:rPr>
              <a:t>知识链接：</a:t>
            </a:r>
            <a:r>
              <a:rPr lang="zh-CN" altLang="en-US" dirty="0" smtClean="0">
                <a:latin typeface="宋体" panose="02010600030101010101" pitchFamily="2" charset="-122"/>
                <a:cs typeface="宋体" panose="02010600030101010101" pitchFamily="2" charset="-122"/>
              </a:rPr>
              <a:t>火焰山</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三、特色旅游线路</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1.自然风光之旅</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2.追寻丝绸之路游</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
        <p:nvSpPr>
          <p:cNvPr id="11" name="矩形 10"/>
          <p:cNvSpPr/>
          <p:nvPr/>
        </p:nvSpPr>
        <p:spPr>
          <a:xfrm>
            <a:off x="3136900" y="1570038"/>
            <a:ext cx="276860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 新疆维吾尔自治区</a:t>
            </a:r>
            <a:endParaRPr lang="zh-CN" altLang="zh-CN" b="1"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95325" y="2180590"/>
            <a:ext cx="7573464" cy="2306955"/>
          </a:xfrm>
          <a:prstGeom prst="rect">
            <a:avLst/>
          </a:prstGeom>
          <a:noFill/>
          <a:ln w="9525">
            <a:noFill/>
          </a:ln>
        </p:spPr>
        <p:txBody>
          <a:bodyPr wrap="square">
            <a:spAutoFit/>
          </a:bodyPr>
          <a:lstStyle/>
          <a:p>
            <a:r>
              <a:rPr lang="zh-CN" altLang="en-US" dirty="0" smtClean="0">
                <a:latin typeface="宋体" panose="02010600030101010101" pitchFamily="2" charset="-122"/>
                <a:cs typeface="宋体" panose="02010600030101010101" pitchFamily="2" charset="-122"/>
              </a:rPr>
              <a:t>〖同步职场〗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思考：</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1.火焰山“梦幻西游”主题旅游区的打造，是怎样把传统特色和现代要素结合在一起的？</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2.为了实现全域旅游，应该从哪些角度入手，打造既有特色又能够上下联动的互动式旅游项目。                                     〖任务实训〗</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 新疆旅游线路设计实训表</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矩形 4"/>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
        <p:nvSpPr>
          <p:cNvPr id="11" name="矩形 10"/>
          <p:cNvSpPr/>
          <p:nvPr/>
        </p:nvSpPr>
        <p:spPr>
          <a:xfrm>
            <a:off x="3136900" y="1570038"/>
            <a:ext cx="276860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lang="zh-CN" altLang="zh-CN" b="1" dirty="0" smtClean="0"/>
              <a:t>任务三 新疆维吾尔自治区</a:t>
            </a:r>
            <a:endParaRPr lang="zh-CN" altLang="zh-CN" b="1"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230886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a:t>
            </a:r>
            <a:r>
              <a:rPr altLang="zh-CN" b="1" dirty="0" smtClean="0"/>
              <a:t> </a:t>
            </a:r>
            <a:r>
              <a:rPr lang="zh-CN" b="1" dirty="0" smtClean="0"/>
              <a:t>内蒙古自治区</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71550" y="1938655"/>
            <a:ext cx="7467600" cy="424624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t>        内蒙古是中华民族的发祥地之一，非物质文化遗产资源丰富而厚重，它蕴含着草原各民族古老的生命记忆和文化基因，是优秀民族文化积淀的重要载体。王昭君传说、蒙古族那达慕、科尔沁叙事民歌、安代舞、传统戏曲二人台、鄂温克鹿棋、纸偶哈尼卡、蒙古族马具……这些散落在民间的“美好记忆”历经岁月沧桑，保存、流传下来，如今已经成为内蒙古非物质文化遗产。据统计，内蒙古入选联合国教科文组织人类非物质文化遗产代表作名录项目2个，国家级非物质文化遗产代表性项目78个，自治区级项目342个，盟市级项目1190多个。有国家级非物质文化遗产项目代表性传承人42名，自治区级传承人564名，盟市级传承人2104名，旗县级传承人3732名。近年来，内蒙古不断挖掘非物质文化遗产潜在的旅游价值，让“美好记忆”重回公众视野。</a:t>
            </a:r>
            <a:endParaRPr lang="zh-CN" altLang="en-US" dirty="0" smtClean="0"/>
          </a:p>
          <a:p>
            <a:pPr algn="l"/>
            <a:r>
              <a:rPr lang="zh-CN" altLang="en-US" dirty="0" smtClean="0"/>
              <a:t>       “那达慕”大会是蒙古族历史悠久的传统节日，在蒙古族人民的生活中占有重要地位。2006年，那达慕经国务院批准列入第一批国家级非物质文化遗产名录。内蒙古自治区旅发委为发扬传承非遗文化、让更多的</a:t>
            </a:r>
            <a:endParaRPr lang="zh-CN" altLang="en-US" dirty="0" smtClean="0"/>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84250" y="2254250"/>
            <a:ext cx="7454900" cy="369252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t>        </a:t>
            </a:r>
            <a:r>
              <a:rPr lang="zh-CN" altLang="en-US" dirty="0" smtClean="0">
                <a:sym typeface="+mn-ea"/>
              </a:rPr>
              <a:t>国内外游客了解内蒙古、爱上内蒙古，已连续举办了二十七届内蒙古草原旅游那达慕大会，马头琴演奏、蒙古民族安代舞、蒙古族服装服饰展演和神秘的祭火仪式等活动组成的开幕式，每年都会吸引数以万计的游客，并逐渐成为内蒙古经典文化旅游节庆活动。</a:t>
            </a:r>
            <a:endParaRPr lang="zh-CN" altLang="en-US" dirty="0" smtClean="0">
              <a:sym typeface="+mn-ea"/>
            </a:endParaRPr>
          </a:p>
          <a:p>
            <a:pPr algn="l"/>
            <a:r>
              <a:rPr lang="zh-CN" altLang="en-US" dirty="0" smtClean="0"/>
              <a:t>        在内蒙古自治区旅发委的带动下，各盟市旗县积极组织独具地方文化特色的旅游节庆活动。通辽市按最美从阿元穿越季、科尔沁户外运动季、马背激情体验季，整合非遗文化、历史民俗文化等策划实施了哲里木赛马节、婚礼节、自驾车旅游那达慕等40余项旅游节庆活动。赤峰市依托蒙古族文化、游牧文化、红山文化等举办了世界游牧遗产论坛、草原丝路论坛、蒙古族服装服饰大赛、红山文化国际旅游节等文化旅游节庆活动。</a:t>
            </a:r>
            <a:endParaRPr lang="zh-CN" altLang="en-US" dirty="0" smtClean="0"/>
          </a:p>
          <a:p>
            <a:pPr algn="l"/>
            <a:endParaRPr lang="zh-CN" altLang="en-US" dirty="0" smtClean="0"/>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
        <p:nvSpPr>
          <p:cNvPr id="13" name="矩形 12"/>
          <p:cNvSpPr/>
          <p:nvPr/>
        </p:nvSpPr>
        <p:spPr>
          <a:xfrm>
            <a:off x="3136900" y="1570038"/>
            <a:ext cx="230886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altLang="zh-CN" b="1" dirty="0" smtClean="0"/>
              <a:t>任务</a:t>
            </a:r>
            <a:r>
              <a:rPr lang="zh-CN" b="1" dirty="0" smtClean="0"/>
              <a:t>四</a:t>
            </a:r>
            <a:r>
              <a:rPr altLang="zh-CN" b="1" dirty="0" smtClean="0"/>
              <a:t> </a:t>
            </a:r>
            <a:r>
              <a:rPr lang="zh-CN" b="1" dirty="0" smtClean="0"/>
              <a:t>内蒙古自治区</a:t>
            </a:r>
            <a:endParaRPr lang="zh-CN" b="1"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84250" y="2254250"/>
            <a:ext cx="7454900" cy="3138170"/>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t>       在内蒙古，让“非遗”走进游客的方式还有很多。在通辽市，非物质文化遗产孝庄枕已经成为最走俏的旅游商品。在锡林郭勒盟正蓝旗，集非遗技艺传承，非遗文化品牌宣传和非遗产品生产销售为一体的“非物质文化遗产一条街”已经成为游客必去的地方。“非物质文化遗产一条街”有16名非物质文化遗产传承人和大学生，有蒙古族传统服饰、皮艺、柳编、沙画等8个非物质文化遗产传承和创新项目。（资料来源：中国网）</a:t>
            </a:r>
            <a:endParaRPr lang="zh-CN" altLang="en-US" dirty="0" smtClean="0"/>
          </a:p>
          <a:p>
            <a:pPr algn="l"/>
            <a:r>
              <a:rPr lang="zh-CN" altLang="en-US" dirty="0" smtClean="0"/>
              <a:t>思考：</a:t>
            </a:r>
            <a:endParaRPr lang="zh-CN" altLang="en-US" dirty="0" smtClean="0"/>
          </a:p>
          <a:p>
            <a:pPr algn="l"/>
            <a:r>
              <a:rPr lang="zh-CN" altLang="en-US" dirty="0" smtClean="0"/>
              <a:t>1.相比世界遗产的其他类别，“非遗”有哪些特点？</a:t>
            </a:r>
            <a:endParaRPr lang="zh-CN" altLang="en-US" dirty="0" smtClean="0"/>
          </a:p>
          <a:p>
            <a:pPr algn="l"/>
            <a:r>
              <a:rPr lang="zh-CN" altLang="en-US" dirty="0" smtClean="0"/>
              <a:t>2.举例说明，特色节日在“非遗”中的地位以及如何发挥好节日在旅游宣传中的作用。 </a:t>
            </a:r>
            <a:endParaRPr lang="zh-CN" altLang="en-US" dirty="0" smtClean="0"/>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
        <p:nvSpPr>
          <p:cNvPr id="13" name="矩形 12"/>
          <p:cNvSpPr/>
          <p:nvPr/>
        </p:nvSpPr>
        <p:spPr>
          <a:xfrm>
            <a:off x="3136900" y="1570038"/>
            <a:ext cx="230886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altLang="zh-CN" b="1" dirty="0" smtClean="0"/>
              <a:t>任务</a:t>
            </a:r>
            <a:r>
              <a:rPr lang="zh-CN" b="1" dirty="0" smtClean="0"/>
              <a:t>四</a:t>
            </a:r>
            <a:r>
              <a:rPr altLang="zh-CN" b="1" dirty="0" smtClean="0"/>
              <a:t> </a:t>
            </a:r>
            <a:r>
              <a:rPr lang="zh-CN" b="1" dirty="0" smtClean="0"/>
              <a:t>内蒙古自治区</a:t>
            </a:r>
            <a:endParaRPr lang="zh-CN" b="1"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230886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a:t>
            </a:r>
            <a:r>
              <a:rPr altLang="zh-CN" b="1" dirty="0" smtClean="0"/>
              <a:t> </a:t>
            </a:r>
            <a:r>
              <a:rPr lang="zh-CN" b="1" dirty="0" smtClean="0">
                <a:sym typeface="+mn-ea"/>
              </a:rPr>
              <a:t>内蒙古自治区</a:t>
            </a:r>
            <a:endParaRPr lang="zh-CN" b="1" dirty="0" smtClean="0"/>
          </a:p>
          <a:p>
            <a:pPr algn="l" eaLnBrk="0" hangingPunct="0"/>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84250" y="2254250"/>
            <a:ext cx="7454900" cy="4246245"/>
          </a:xfrm>
          <a:prstGeom prst="rect">
            <a:avLst/>
          </a:prstGeom>
          <a:noFill/>
          <a:ln w="9525">
            <a:noFill/>
          </a:ln>
        </p:spPr>
        <p:txBody>
          <a:bodyPr wrap="square">
            <a:spAutoFit/>
          </a:bodyPr>
          <a:p>
            <a:r>
              <a:rPr lang="en-US" altLang="zh-CN" b="1" dirty="0" smtClean="0"/>
              <a:t>[</a:t>
            </a:r>
            <a:r>
              <a:rPr lang="zh-CN" altLang="zh-CN" b="1" dirty="0" smtClean="0"/>
              <a:t>任务学习</a:t>
            </a:r>
            <a:r>
              <a:rPr lang="en-US" altLang="zh-CN" b="1" dirty="0" smtClean="0"/>
              <a:t>]</a:t>
            </a:r>
            <a:endParaRPr lang="en-US" altLang="zh-CN" b="1" dirty="0" smtClean="0"/>
          </a:p>
          <a:p>
            <a:pPr algn="l"/>
            <a:r>
              <a:rPr lang="zh-CN" altLang="en-US" dirty="0" smtClean="0"/>
              <a:t>一、概况</a:t>
            </a:r>
            <a:endParaRPr lang="zh-CN" altLang="en-US" dirty="0" smtClean="0"/>
          </a:p>
          <a:p>
            <a:pPr algn="l"/>
            <a:r>
              <a:rPr lang="zh-CN" altLang="en-US" dirty="0" smtClean="0"/>
              <a:t>内蒙古位于中国北部边疆，蒙古高原东南部，总面积118.3万平方千米，是我国北疆一块神奇壮丽的土地。该区地跨东北、华北与西北，靠近京津地区，与蒙古国和俄罗斯联邦接壤。二、主要景点</a:t>
            </a:r>
            <a:endParaRPr lang="zh-CN" altLang="en-US" dirty="0" smtClean="0"/>
          </a:p>
          <a:p>
            <a:pPr algn="l"/>
            <a:r>
              <a:rPr lang="zh-CN" altLang="en-US" dirty="0" smtClean="0"/>
              <a:t>(一)呼和浩特　</a:t>
            </a:r>
            <a:endParaRPr lang="zh-CN" altLang="en-US" dirty="0" smtClean="0"/>
          </a:p>
          <a:p>
            <a:pPr algn="l"/>
            <a:r>
              <a:rPr lang="zh-CN" altLang="en-US" dirty="0" smtClean="0"/>
              <a:t>1．大召</a:t>
            </a:r>
            <a:endParaRPr lang="zh-CN" altLang="en-US" dirty="0" smtClean="0"/>
          </a:p>
          <a:p>
            <a:pPr algn="l"/>
            <a:r>
              <a:rPr lang="zh-CN" altLang="en-US" dirty="0" smtClean="0"/>
              <a:t>2．五塔寺　</a:t>
            </a:r>
            <a:endParaRPr lang="zh-CN" altLang="en-US" dirty="0" smtClean="0"/>
          </a:p>
          <a:p>
            <a:pPr algn="l"/>
            <a:r>
              <a:rPr lang="zh-CN" altLang="en-US" dirty="0" smtClean="0"/>
              <a:t>3．昭君墓</a:t>
            </a:r>
            <a:endParaRPr lang="zh-CN" altLang="en-US" dirty="0" smtClean="0"/>
          </a:p>
          <a:p>
            <a:pPr algn="l"/>
            <a:r>
              <a:rPr lang="zh-CN" altLang="en-US" dirty="0" smtClean="0"/>
              <a:t>(二)包头</a:t>
            </a:r>
            <a:endParaRPr lang="zh-CN" altLang="en-US" dirty="0" smtClean="0"/>
          </a:p>
          <a:p>
            <a:pPr algn="l"/>
            <a:r>
              <a:rPr lang="zh-CN" altLang="en-US" dirty="0" smtClean="0"/>
              <a:t>1．美岱召</a:t>
            </a:r>
            <a:endParaRPr lang="zh-CN" altLang="en-US" dirty="0" smtClean="0"/>
          </a:p>
          <a:p>
            <a:pPr algn="l"/>
            <a:r>
              <a:rPr lang="zh-CN" altLang="en-US" dirty="0" smtClean="0"/>
              <a:t>2．五当召</a:t>
            </a:r>
            <a:endParaRPr lang="zh-CN" altLang="en-US" dirty="0" smtClean="0"/>
          </a:p>
          <a:p>
            <a:pPr algn="l"/>
            <a:r>
              <a:rPr lang="zh-CN" altLang="en-US" dirty="0" smtClean="0"/>
              <a:t>3．成吉思汗陵</a:t>
            </a:r>
            <a:endParaRPr lang="zh-CN" altLang="en-US" dirty="0" smtClean="0"/>
          </a:p>
          <a:p>
            <a:pPr algn="l"/>
            <a:r>
              <a:rPr lang="zh-CN" altLang="en-US" dirty="0" smtClean="0"/>
              <a:t>4．响沙湾</a:t>
            </a:r>
            <a:endParaRPr lang="zh-CN" altLang="en-US" dirty="0" smtClean="0"/>
          </a:p>
          <a:p>
            <a:pPr algn="l"/>
            <a:endParaRPr lang="zh-CN" altLang="en-US" dirty="0" smtClean="0"/>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28257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t>本区旅游资源概述</a:t>
            </a:r>
            <a:endParaRPr lang="zh-CN" altLang="zh-CN" b="1" dirty="0" smtClean="0"/>
          </a:p>
        </p:txBody>
      </p:sp>
      <p:sp>
        <p:nvSpPr>
          <p:cNvPr id="100" name="文本框 99"/>
          <p:cNvSpPr txBox="1"/>
          <p:nvPr/>
        </p:nvSpPr>
        <p:spPr>
          <a:xfrm>
            <a:off x="682625" y="1842770"/>
            <a:ext cx="7756525" cy="396938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pPr algn="ctr"/>
            <a:r>
              <a:rPr lang="en-US" altLang="zh-CN" dirty="0"/>
              <a:t> </a:t>
            </a:r>
            <a:r>
              <a:rPr lang="zh-CN" altLang="en-US" dirty="0" smtClean="0"/>
              <a:t>丝绸之路</a:t>
            </a:r>
            <a:endParaRPr lang="zh-CN" altLang="en-US" dirty="0" smtClean="0"/>
          </a:p>
          <a:p>
            <a:pPr algn="l"/>
            <a:r>
              <a:rPr lang="zh-CN" altLang="en-US" dirty="0" smtClean="0"/>
              <a:t>       “丝绸之路”是指起始于古代中国，连接亚洲、非洲和欧洲的古代路上商业贸易路线。狭义的丝绸之路一般指陆上丝绸之路。广义上讲又分为陆上丝绸之路和海上丝绸之路。</a:t>
            </a:r>
            <a:endParaRPr lang="zh-CN" altLang="en-US" dirty="0" smtClean="0"/>
          </a:p>
          <a:p>
            <a:pPr algn="l"/>
            <a:r>
              <a:rPr lang="zh-CN" altLang="en-US" dirty="0" smtClean="0"/>
              <a:t>       “陆上丝绸之路”是连接中国腹地与欧洲诸地的陆上商业贸易通道，形成于公元前2世纪与公元1世纪间，直至16世纪仍保留使用，是一条东方与西方之间经济、政治、文化进行交流的主要道路。汉武帝派张骞出使西域形成其基本干道。它以西汉时期长安为起点（东汉时为洛阳），经河西走廊到敦煌。从敦煌起分为南北两路：南路从敦煌经楼兰、于阗、莎车，穿越葱岭今帕米尔到大月氏、安息，往西到达条支、大秦；北路从敦煌到交河、龟兹、疏勒，穿越葱岭到大宛，往西经安息到达大秦。它的最初作用是运输中国古代出产的丝绸。因此，当德国地理学家Ferdinand Freiherr von Richthofen 最早在19世纪70年代将之命名为“丝绸之路”后，即被广泛接受。</a:t>
            </a:r>
            <a:endParaRPr lang="zh-CN" altLang="en-US" dirty="0" smtClean="0"/>
          </a:p>
        </p:txBody>
      </p:sp>
      <p:sp>
        <p:nvSpPr>
          <p:cNvPr id="3" name="矩形 2"/>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230886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a:t>
            </a:r>
            <a:r>
              <a:rPr altLang="zh-CN" b="1" dirty="0" smtClean="0"/>
              <a:t> </a:t>
            </a:r>
            <a:r>
              <a:rPr lang="zh-CN" b="1" dirty="0" smtClean="0">
                <a:sym typeface="+mn-ea"/>
              </a:rPr>
              <a:t>内蒙古自治区</a:t>
            </a:r>
            <a:endParaRPr lang="zh-CN" b="1" dirty="0" smtClean="0"/>
          </a:p>
          <a:p>
            <a:pPr algn="l" eaLnBrk="0" hangingPunct="0"/>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84250" y="1759585"/>
            <a:ext cx="7454900" cy="4523105"/>
          </a:xfrm>
          <a:prstGeom prst="rect">
            <a:avLst/>
          </a:prstGeom>
          <a:noFill/>
          <a:ln w="9525">
            <a:noFill/>
          </a:ln>
        </p:spPr>
        <p:txBody>
          <a:bodyPr wrap="square">
            <a:spAutoFit/>
          </a:bodyPr>
          <a:p>
            <a:r>
              <a:rPr lang="en-US" altLang="zh-CN" b="1" dirty="0" smtClean="0"/>
              <a:t>[</a:t>
            </a:r>
            <a:r>
              <a:rPr lang="zh-CN" altLang="zh-CN" b="1" dirty="0" smtClean="0"/>
              <a:t>任务学习</a:t>
            </a:r>
            <a:r>
              <a:rPr lang="en-US" altLang="zh-CN" b="1" dirty="0" smtClean="0"/>
              <a:t>]</a:t>
            </a:r>
            <a:endParaRPr lang="en-US" altLang="zh-CN" b="1" dirty="0" smtClean="0"/>
          </a:p>
          <a:p>
            <a:pPr algn="l"/>
            <a:r>
              <a:rPr lang="zh-CN" altLang="en-US" dirty="0" smtClean="0">
                <a:sym typeface="+mn-ea"/>
              </a:rPr>
              <a:t>(三)呼伦贝尔</a:t>
            </a:r>
            <a:endParaRPr lang="zh-CN" altLang="en-US" dirty="0" smtClean="0"/>
          </a:p>
          <a:p>
            <a:pPr algn="l"/>
            <a:r>
              <a:rPr lang="zh-CN" altLang="en-US" dirty="0" smtClean="0">
                <a:sym typeface="+mn-ea"/>
              </a:rPr>
              <a:t>1．呼伦贝尔湖</a:t>
            </a:r>
            <a:endParaRPr lang="zh-CN" altLang="en-US" dirty="0" smtClean="0"/>
          </a:p>
          <a:p>
            <a:pPr algn="l"/>
            <a:r>
              <a:rPr lang="zh-CN" altLang="en-US" dirty="0" smtClean="0">
                <a:sym typeface="+mn-ea"/>
              </a:rPr>
              <a:t>2．阿尔山温泉　</a:t>
            </a:r>
            <a:endParaRPr lang="zh-CN" altLang="en-US" dirty="0" smtClean="0"/>
          </a:p>
          <a:p>
            <a:pPr algn="l"/>
            <a:r>
              <a:rPr lang="zh-CN" altLang="en-US" dirty="0" smtClean="0">
                <a:sym typeface="+mn-ea"/>
              </a:rPr>
              <a:t>3．扎兰屯</a:t>
            </a:r>
            <a:endParaRPr lang="zh-CN" altLang="en-US" dirty="0" smtClean="0">
              <a:sym typeface="+mn-ea"/>
            </a:endParaRPr>
          </a:p>
          <a:p>
            <a:pPr algn="l"/>
            <a:r>
              <a:rPr lang="zh-CN" altLang="en-US" b="1" dirty="0" smtClean="0"/>
              <a:t>知识链接：</a:t>
            </a:r>
            <a:r>
              <a:rPr lang="zh-CN" altLang="en-US" dirty="0" smtClean="0"/>
              <a:t>敖包</a:t>
            </a:r>
            <a:endParaRPr lang="zh-CN" altLang="en-US" dirty="0" smtClean="0"/>
          </a:p>
          <a:p>
            <a:pPr algn="l"/>
            <a:r>
              <a:rPr lang="zh-CN" altLang="en-US" dirty="0" smtClean="0"/>
              <a:t>三、特色旅游线路</a:t>
            </a:r>
            <a:endParaRPr lang="zh-CN" altLang="en-US" dirty="0" smtClean="0"/>
          </a:p>
          <a:p>
            <a:pPr algn="l"/>
            <a:r>
              <a:rPr lang="zh-CN" altLang="en-US" dirty="0" smtClean="0"/>
              <a:t>1.历史文化与民俗风情游</a:t>
            </a:r>
            <a:endParaRPr lang="zh-CN" altLang="en-US" dirty="0" smtClean="0"/>
          </a:p>
          <a:p>
            <a:pPr algn="l"/>
            <a:r>
              <a:rPr lang="zh-CN" altLang="en-US" dirty="0" smtClean="0"/>
              <a:t>    该线路主要包括：呼和浩特-包头-鄂尔多斯。</a:t>
            </a:r>
            <a:endParaRPr lang="zh-CN" altLang="en-US" dirty="0" smtClean="0"/>
          </a:p>
          <a:p>
            <a:pPr algn="l"/>
            <a:r>
              <a:rPr lang="zh-CN" altLang="en-US" dirty="0" smtClean="0"/>
              <a:t>2.民族特色草原游</a:t>
            </a:r>
            <a:endParaRPr lang="zh-CN" altLang="en-US" dirty="0" smtClean="0"/>
          </a:p>
          <a:p>
            <a:pPr algn="l"/>
            <a:r>
              <a:rPr lang="zh-CN" altLang="en-US" dirty="0" smtClean="0"/>
              <a:t>该线路主要包括：希拉穆仁草原-库布齐沙漠-成吉思汗陵。</a:t>
            </a:r>
            <a:endParaRPr lang="zh-CN" altLang="en-US" dirty="0" smtClean="0"/>
          </a:p>
          <a:p>
            <a:pPr algn="l"/>
            <a:r>
              <a:rPr lang="zh-CN" altLang="en-US" dirty="0" smtClean="0"/>
              <a:t>〖同步职场〗内蒙古+草原+音乐</a:t>
            </a:r>
            <a:endParaRPr lang="zh-CN" altLang="en-US" dirty="0" smtClean="0"/>
          </a:p>
          <a:p>
            <a:pPr algn="l"/>
            <a:r>
              <a:rPr lang="zh-CN" altLang="en-US" dirty="0" smtClean="0"/>
              <a:t> 思考：</a:t>
            </a:r>
            <a:endParaRPr lang="zh-CN" altLang="en-US" dirty="0" smtClean="0"/>
          </a:p>
          <a:p>
            <a:pPr algn="l"/>
            <a:r>
              <a:rPr lang="zh-CN" altLang="en-US" dirty="0" smtClean="0"/>
              <a:t>在当下流行音乐风格各异、个性化色彩愈加浓厚的自媒体爆发时代，内蒙古的草原和音乐相关联的音乐节有哪些广度和深度的内涵？</a:t>
            </a:r>
            <a:endParaRPr lang="zh-CN" altLang="en-US" dirty="0" smtClean="0"/>
          </a:p>
          <a:p>
            <a:pPr algn="l"/>
            <a:r>
              <a:rPr lang="zh-CN" altLang="en-US" dirty="0" smtClean="0"/>
              <a:t>〖任务实训〗内蒙古节庆旅游产品设计实训</a:t>
            </a:r>
            <a:endParaRPr lang="zh-CN" altLang="en-US" dirty="0" smtClean="0"/>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253873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b="1" dirty="0" smtClean="0"/>
              <a:t>任务五 宁夏回族自治区</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71550" y="1938655"/>
            <a:ext cx="7467600" cy="424624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t>       节假日期间，大众旅游需求旺盛，传统旅游热点景区向全域旅游纵深扩展。一些传统景区客流量与往年相比保持平稳，甚至略有下降，而周边县市游客量上涨明显，表明游客选择到非热门旅游目的地错峰旅游、注重旅游休闲品质的比例在上升。</a:t>
            </a:r>
            <a:endParaRPr lang="zh-CN" altLang="en-US" dirty="0" smtClean="0"/>
          </a:p>
          <a:p>
            <a:pPr algn="l"/>
            <a:r>
              <a:rPr lang="zh-CN" altLang="en-US" dirty="0" smtClean="0"/>
              <a:t>        在大众旅游浪潮推动下，一大批新兴的旅游景区乘势而起。经过十年的精心打造，宁夏水洞沟独特的雅丹地貌造就了魔鬼城、摩天崖、大峡谷等景观，秀美的塞上江南自然风光与三万年前旧石器遗址和明代长城立体军事防御体系遗址共同构成了正在崛起中的水洞沟景区。宁夏水洞沟旅游区原来是一片荒凉的土坎子，现在已经发展成为宁夏全域旅游的文化名片。当经济发展到一定程度以后，从景点旅游向全域旅游跨越，是时代发展的必然。2016年2月，国家旅游局提出适应大众化旅游时代到来，推动我国旅游发展从景点旅游向全域旅游模式转变。从景点旅游模式到全域旅游模式，是我国旅游发展的战略再定位，同时其深远影响远不止在旅游领域。在全域旅游的引领下，旅游发展观逐步实现“由旅游</a:t>
            </a:r>
            <a:endParaRPr lang="zh-CN" altLang="en-US" dirty="0" smtClean="0"/>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253873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b="1" dirty="0" smtClean="0"/>
              <a:t>任务五</a:t>
            </a:r>
            <a:r>
              <a:rPr lang="zh-CN" b="1" dirty="0" smtClean="0"/>
              <a:t> 宁夏回族自治区</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71550" y="1938655"/>
            <a:ext cx="7467600" cy="203009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t>        观光到休闲度假，再到生活方式”的转变，由此也催生了一系列未来旅游发展的新理念，传递社会发展的新愿景，引领区域发展的新模式。</a:t>
            </a:r>
            <a:endParaRPr lang="zh-CN" altLang="en-US" dirty="0" smtClean="0"/>
          </a:p>
          <a:p>
            <a:pPr algn="l"/>
            <a:r>
              <a:rPr lang="zh-CN" altLang="en-US" dirty="0" smtClean="0"/>
              <a:t>思考：</a:t>
            </a:r>
            <a:endParaRPr lang="zh-CN" altLang="en-US" dirty="0" smtClean="0"/>
          </a:p>
          <a:p>
            <a:pPr algn="l"/>
            <a:r>
              <a:rPr lang="zh-CN" altLang="en-US" dirty="0" smtClean="0"/>
              <a:t>        在全国旅游市场“蛋糕”不断增大的同时，旅游消费结构朝着个性化、品质化的方向升级。游客需求从景点到全域，应该注重哪些方面的体验才能受到越来越多游客的青睐？</a:t>
            </a:r>
            <a:endParaRPr lang="zh-CN" altLang="en-US" dirty="0" smtClean="0"/>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619760" y="1806575"/>
            <a:ext cx="7400290" cy="4523105"/>
          </a:xfrm>
          <a:prstGeom prst="rect">
            <a:avLst/>
          </a:prstGeom>
          <a:noFill/>
          <a:ln w="9525">
            <a:noFill/>
          </a:ln>
        </p:spPr>
        <p:txBody>
          <a:bodyPr wrap="square">
            <a:spAutoFit/>
          </a:bodyPr>
          <a:p>
            <a:pPr algn="l"/>
            <a:r>
              <a:rPr lang="en-US" altLang="zh-CN" b="1" dirty="0" smtClean="0">
                <a:sym typeface="+mn-ea"/>
              </a:rPr>
              <a:t>[</a:t>
            </a:r>
            <a:r>
              <a:rPr lang="zh-CN" altLang="zh-CN" b="1" dirty="0" smtClean="0">
                <a:sym typeface="+mn-ea"/>
              </a:rPr>
              <a:t>任务学习</a:t>
            </a:r>
            <a:r>
              <a:rPr lang="en-US" altLang="zh-CN" b="1" dirty="0" smtClean="0">
                <a:sym typeface="+mn-ea"/>
              </a:rPr>
              <a:t>]</a:t>
            </a:r>
            <a:endParaRPr lang="zh-CN" altLang="en-US" dirty="0" smtClean="0">
              <a:sym typeface="+mn-ea"/>
            </a:endParaRPr>
          </a:p>
          <a:p>
            <a:pPr algn="l"/>
            <a:r>
              <a:rPr lang="zh-CN" altLang="en-US" dirty="0" smtClean="0">
                <a:sym typeface="+mn-ea"/>
              </a:rPr>
              <a:t>一、概况</a:t>
            </a:r>
            <a:endParaRPr lang="zh-CN" altLang="en-US" dirty="0" smtClean="0">
              <a:sym typeface="+mn-ea"/>
            </a:endParaRPr>
          </a:p>
          <a:p>
            <a:pPr algn="l"/>
            <a:r>
              <a:rPr lang="zh-CN" altLang="en-US" dirty="0" smtClean="0">
                <a:sym typeface="+mn-ea"/>
              </a:rPr>
              <a:t>宁夏回族自治区，简称“宁”，位于黄河中上游地区及沙漠与黄土高原的交接地带，是我国面积较小的省区之一。面积6.6万平方公里，是我国最大的回族聚居区，也是我国唯一的省级回族自治区，被称为中国的“伊斯兰省”，具有独特的回族民俗风情。二、主要景点</a:t>
            </a:r>
            <a:endParaRPr lang="zh-CN" altLang="en-US" dirty="0" smtClean="0">
              <a:sym typeface="+mn-ea"/>
            </a:endParaRPr>
          </a:p>
          <a:p>
            <a:pPr algn="l"/>
            <a:r>
              <a:rPr lang="zh-CN" altLang="en-US" dirty="0" smtClean="0">
                <a:sym typeface="+mn-ea"/>
              </a:rPr>
              <a:t>(一)银川市</a:t>
            </a:r>
            <a:endParaRPr lang="zh-CN" altLang="en-US" dirty="0" smtClean="0">
              <a:sym typeface="+mn-ea"/>
            </a:endParaRPr>
          </a:p>
          <a:p>
            <a:pPr algn="l"/>
            <a:r>
              <a:rPr lang="zh-CN" altLang="en-US" dirty="0" smtClean="0">
                <a:sym typeface="+mn-ea"/>
              </a:rPr>
              <a:t>1．西夏王陵</a:t>
            </a:r>
            <a:endParaRPr lang="zh-CN" altLang="en-US" dirty="0" smtClean="0">
              <a:sym typeface="+mn-ea"/>
            </a:endParaRPr>
          </a:p>
          <a:p>
            <a:pPr algn="l"/>
            <a:r>
              <a:rPr lang="zh-CN" altLang="en-US" dirty="0" smtClean="0">
                <a:sym typeface="+mn-ea"/>
              </a:rPr>
              <a:t>2．南关清真寺</a:t>
            </a:r>
            <a:endParaRPr lang="zh-CN" altLang="en-US" dirty="0" smtClean="0">
              <a:sym typeface="+mn-ea"/>
            </a:endParaRPr>
          </a:p>
          <a:p>
            <a:pPr algn="l"/>
            <a:r>
              <a:rPr lang="zh-CN" altLang="en-US" dirty="0" smtClean="0">
                <a:sym typeface="+mn-ea"/>
              </a:rPr>
              <a:t>3．贺兰山岩画</a:t>
            </a:r>
            <a:endParaRPr lang="zh-CN" altLang="en-US" dirty="0" smtClean="0">
              <a:sym typeface="+mn-ea"/>
            </a:endParaRPr>
          </a:p>
          <a:p>
            <a:pPr algn="l"/>
            <a:r>
              <a:rPr lang="zh-CN" altLang="en-US" dirty="0" smtClean="0">
                <a:sym typeface="+mn-ea"/>
              </a:rPr>
              <a:t>4．沙湖</a:t>
            </a:r>
            <a:endParaRPr lang="zh-CN" altLang="en-US" dirty="0" smtClean="0">
              <a:sym typeface="+mn-ea"/>
            </a:endParaRPr>
          </a:p>
          <a:p>
            <a:pPr algn="l"/>
            <a:r>
              <a:rPr lang="zh-CN" altLang="en-US" dirty="0" smtClean="0">
                <a:sym typeface="+mn-ea"/>
              </a:rPr>
              <a:t>(二)中卫</a:t>
            </a:r>
            <a:endParaRPr lang="zh-CN" altLang="en-US" dirty="0" smtClean="0">
              <a:sym typeface="+mn-ea"/>
            </a:endParaRPr>
          </a:p>
          <a:p>
            <a:pPr algn="l"/>
            <a:r>
              <a:rPr lang="zh-CN" altLang="en-US" dirty="0" smtClean="0">
                <a:sym typeface="+mn-ea"/>
              </a:rPr>
              <a:t>1．沙坡头</a:t>
            </a:r>
            <a:endParaRPr lang="zh-CN" altLang="en-US" dirty="0" smtClean="0">
              <a:sym typeface="+mn-ea"/>
            </a:endParaRPr>
          </a:p>
          <a:p>
            <a:pPr algn="l"/>
            <a:r>
              <a:rPr lang="zh-CN" altLang="en-US" dirty="0" smtClean="0">
                <a:sym typeface="+mn-ea"/>
              </a:rPr>
              <a:t>2．青铜峡</a:t>
            </a:r>
            <a:endParaRPr lang="zh-CN" altLang="en-US" dirty="0" smtClean="0">
              <a:sym typeface="+mn-ea"/>
            </a:endParaRPr>
          </a:p>
          <a:p>
            <a:pPr algn="l"/>
            <a:r>
              <a:rPr lang="zh-CN" altLang="en-US" dirty="0" smtClean="0">
                <a:sym typeface="+mn-ea"/>
              </a:rPr>
              <a:t>(三)六盘山</a:t>
            </a:r>
            <a:endParaRPr lang="zh-CN" altLang="en-US" dirty="0" smtClean="0">
              <a:sym typeface="+mn-ea"/>
            </a:endParaRPr>
          </a:p>
          <a:p>
            <a:pPr algn="l"/>
            <a:r>
              <a:rPr lang="zh-CN" altLang="en-US" dirty="0" smtClean="0">
                <a:sym typeface="+mn-ea"/>
              </a:rPr>
              <a:t>(四)须弥山石窟</a:t>
            </a:r>
            <a:endParaRPr lang="zh-CN" altLang="en-US" dirty="0" smtClean="0">
              <a:sym typeface="+mn-ea"/>
            </a:endParaRPr>
          </a:p>
        </p:txBody>
      </p:sp>
      <p:sp>
        <p:nvSpPr>
          <p:cNvPr id="24583" name="矩形 24582"/>
          <p:cNvSpPr/>
          <p:nvPr/>
        </p:nvSpPr>
        <p:spPr>
          <a:xfrm>
            <a:off x="3136900" y="1431608"/>
            <a:ext cx="2538730" cy="64516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altLang="zh-CN" b="1" dirty="0" smtClean="0"/>
              <a:t>任务</a:t>
            </a:r>
            <a:r>
              <a:rPr lang="zh-CN" b="1" dirty="0" smtClean="0"/>
              <a:t>五</a:t>
            </a:r>
            <a:r>
              <a:rPr altLang="zh-CN" b="1" dirty="0" smtClean="0"/>
              <a:t> </a:t>
            </a:r>
            <a:r>
              <a:rPr lang="zh-CN" b="1" dirty="0" smtClean="0">
                <a:sym typeface="+mn-ea"/>
              </a:rPr>
              <a:t>宁夏回族自治区</a:t>
            </a:r>
            <a:endParaRPr lang="zh-CN" b="1" dirty="0" smtClean="0"/>
          </a:p>
          <a:p>
            <a:pPr algn="l" eaLnBrk="0" hangingPunct="0"/>
            <a:endParaRPr lang="zh-CN" b="1" dirty="0" smtClean="0"/>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619760" y="1806575"/>
            <a:ext cx="7400290" cy="3692525"/>
          </a:xfrm>
          <a:prstGeom prst="rect">
            <a:avLst/>
          </a:prstGeom>
          <a:noFill/>
          <a:ln w="9525">
            <a:noFill/>
          </a:ln>
        </p:spPr>
        <p:txBody>
          <a:bodyPr wrap="square">
            <a:spAutoFit/>
          </a:bodyPr>
          <a:p>
            <a:pPr algn="l"/>
            <a:r>
              <a:rPr lang="en-US" altLang="zh-CN" b="1" dirty="0" smtClean="0">
                <a:sym typeface="+mn-ea"/>
              </a:rPr>
              <a:t>[</a:t>
            </a:r>
            <a:r>
              <a:rPr lang="zh-CN" altLang="zh-CN" b="1" dirty="0" smtClean="0">
                <a:sym typeface="+mn-ea"/>
              </a:rPr>
              <a:t>任务学习</a:t>
            </a:r>
            <a:r>
              <a:rPr lang="en-US" altLang="zh-CN" b="1" dirty="0" smtClean="0">
                <a:sym typeface="+mn-ea"/>
              </a:rPr>
              <a:t>]</a:t>
            </a:r>
            <a:endParaRPr lang="zh-CN" altLang="en-US" dirty="0" smtClean="0">
              <a:sym typeface="+mn-ea"/>
            </a:endParaRPr>
          </a:p>
          <a:p>
            <a:pPr algn="l"/>
            <a:r>
              <a:rPr lang="zh-CN" altLang="en-US" b="1" dirty="0" smtClean="0">
                <a:sym typeface="+mn-ea"/>
              </a:rPr>
              <a:t>知识链接：</a:t>
            </a:r>
            <a:r>
              <a:rPr lang="zh-CN" altLang="en-US" dirty="0" smtClean="0">
                <a:sym typeface="+mn-ea"/>
              </a:rPr>
              <a:t>夏五宝</a:t>
            </a:r>
            <a:endParaRPr lang="zh-CN" altLang="en-US" dirty="0" smtClean="0">
              <a:sym typeface="+mn-ea"/>
            </a:endParaRPr>
          </a:p>
          <a:p>
            <a:pPr algn="l"/>
            <a:r>
              <a:rPr lang="zh-CN" altLang="en-US" dirty="0" smtClean="0">
                <a:sym typeface="+mn-ea"/>
              </a:rPr>
              <a:t>三、特色旅游线路</a:t>
            </a:r>
            <a:endParaRPr lang="zh-CN" altLang="en-US" dirty="0" smtClean="0">
              <a:sym typeface="+mn-ea"/>
            </a:endParaRPr>
          </a:p>
          <a:p>
            <a:pPr algn="l"/>
            <a:r>
              <a:rPr lang="zh-CN" altLang="en-US" dirty="0" smtClean="0">
                <a:sym typeface="+mn-ea"/>
              </a:rPr>
              <a:t>1.文化古迹游</a:t>
            </a:r>
            <a:endParaRPr lang="zh-CN" altLang="en-US" dirty="0" smtClean="0">
              <a:sym typeface="+mn-ea"/>
            </a:endParaRPr>
          </a:p>
          <a:p>
            <a:pPr algn="l"/>
            <a:r>
              <a:rPr lang="zh-CN" altLang="en-US" dirty="0" smtClean="0">
                <a:sym typeface="+mn-ea"/>
              </a:rPr>
              <a:t>    该线路主要包括：西夏王陵—海宝塔—大清真寺—承天寺塔。2.文明生态游</a:t>
            </a:r>
            <a:endParaRPr lang="zh-CN" altLang="en-US" dirty="0" smtClean="0">
              <a:sym typeface="+mn-ea"/>
            </a:endParaRPr>
          </a:p>
          <a:p>
            <a:pPr algn="l"/>
            <a:r>
              <a:rPr lang="zh-CN" altLang="en-US" dirty="0" smtClean="0">
                <a:sym typeface="+mn-ea"/>
              </a:rPr>
              <a:t>    该线路主要包括：青铜峡—沙湖—沙坡头—六盘山。</a:t>
            </a:r>
            <a:endParaRPr lang="zh-CN" altLang="en-US" dirty="0" smtClean="0">
              <a:sym typeface="+mn-ea"/>
            </a:endParaRPr>
          </a:p>
          <a:p>
            <a:pPr algn="l"/>
            <a:r>
              <a:rPr lang="zh-CN" altLang="en-US" dirty="0" smtClean="0">
                <a:sym typeface="+mn-ea"/>
              </a:rPr>
              <a:t>〖同步职场〗</a:t>
            </a:r>
            <a:endParaRPr lang="zh-CN" altLang="en-US" dirty="0" smtClean="0">
              <a:sym typeface="+mn-ea"/>
            </a:endParaRPr>
          </a:p>
          <a:p>
            <a:pPr algn="l"/>
            <a:r>
              <a:rPr lang="zh-CN" altLang="en-US" dirty="0" smtClean="0">
                <a:sym typeface="+mn-ea"/>
              </a:rPr>
              <a:t>宁夏走在了“旅游厕所革命”前端</a:t>
            </a:r>
            <a:endParaRPr lang="zh-CN" altLang="en-US" dirty="0" smtClean="0">
              <a:sym typeface="+mn-ea"/>
            </a:endParaRPr>
          </a:p>
          <a:p>
            <a:pPr algn="l"/>
            <a:r>
              <a:rPr lang="zh-CN" altLang="en-US" dirty="0" smtClean="0">
                <a:sym typeface="+mn-ea"/>
              </a:rPr>
              <a:t>思考：宁夏在旅游产业的跨越转型期间，实现了旅游发展格局的大优化，明确了旅游业发展的大目标。其中“厕所革命”在全区上下联动、统筹协调发展旅游业方面，是怎样发挥作用，体现细节性和功能性的。</a:t>
            </a:r>
            <a:endParaRPr lang="zh-CN" altLang="en-US" dirty="0" smtClean="0">
              <a:sym typeface="+mn-ea"/>
            </a:endParaRPr>
          </a:p>
          <a:p>
            <a:pPr algn="l"/>
            <a:r>
              <a:rPr lang="zh-CN" altLang="en-US" dirty="0" smtClean="0">
                <a:sym typeface="+mn-ea"/>
              </a:rPr>
              <a:t>〖任务实训〗 宁夏沙漠旅游产品实训表</a:t>
            </a:r>
            <a:endParaRPr lang="zh-CN" altLang="en-US" dirty="0" smtClean="0">
              <a:sym typeface="+mn-ea"/>
            </a:endParaRPr>
          </a:p>
        </p:txBody>
      </p:sp>
      <p:sp>
        <p:nvSpPr>
          <p:cNvPr id="24583" name="矩形 24582"/>
          <p:cNvSpPr/>
          <p:nvPr/>
        </p:nvSpPr>
        <p:spPr>
          <a:xfrm>
            <a:off x="3136900" y="1431608"/>
            <a:ext cx="2538730" cy="64516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altLang="zh-CN" b="1" dirty="0" smtClean="0"/>
              <a:t>任务</a:t>
            </a:r>
            <a:r>
              <a:rPr lang="zh-CN" b="1" dirty="0" smtClean="0"/>
              <a:t>五</a:t>
            </a:r>
            <a:r>
              <a:rPr altLang="zh-CN" b="1" dirty="0" smtClean="0"/>
              <a:t> </a:t>
            </a:r>
            <a:r>
              <a:rPr lang="zh-CN" b="1" dirty="0" smtClean="0">
                <a:sym typeface="+mn-ea"/>
              </a:rPr>
              <a:t>宁夏回族自治区</a:t>
            </a:r>
            <a:endParaRPr lang="zh-CN" b="1" dirty="0" smtClean="0"/>
          </a:p>
          <a:p>
            <a:pPr algn="l" eaLnBrk="0" hangingPunct="0"/>
            <a:endParaRPr lang="zh-CN" b="1" dirty="0" smtClean="0"/>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2190750"/>
            <a:ext cx="7454900" cy="1753235"/>
          </a:xfrm>
          <a:prstGeom prst="rect">
            <a:avLst/>
          </a:prstGeom>
          <a:noFill/>
          <a:ln w="9525">
            <a:noFill/>
          </a:ln>
        </p:spPr>
        <p:txBody>
          <a:bodyPr wrap="square">
            <a:spAutoFit/>
          </a:bodyPr>
          <a:p>
            <a:pPr algn="l"/>
            <a:r>
              <a:rPr lang="en-US" b="1" dirty="0" smtClean="0">
                <a:sym typeface="+mn-ea"/>
              </a:rPr>
              <a:t>        </a:t>
            </a:r>
            <a:r>
              <a:rPr b="1" dirty="0" smtClean="0">
                <a:sym typeface="+mn-ea"/>
              </a:rPr>
              <a:t>西北少数民族游牧文化旅游区自然条件复杂多样，地貌类型繁多，人文旅游资源丰富。有茫茫的戈壁滩、皑皑的雪山草原；历史悠久、民族众多。这里有举世闻名的“丝绸之路”，有种类繁多的少数民族聚居区。只有大力开发突出民族风情、地域特色的旅游项目，推广更多为大众所接受的景点景区，才能在吸引更多游客的同时繁荣西北地区以及少数民族地区经济。       </a:t>
            </a:r>
            <a:r>
              <a:rPr altLang="zh-CN" b="1" dirty="0" smtClean="0">
                <a:sym typeface="+mn-ea"/>
              </a:rPr>
              <a:t> </a:t>
            </a:r>
            <a:endParaRPr altLang="zh-CN" b="1" dirty="0" smtClean="0">
              <a:sym typeface="+mn-ea"/>
            </a:endParaRPr>
          </a:p>
        </p:txBody>
      </p:sp>
      <p:sp>
        <p:nvSpPr>
          <p:cNvPr id="24583" name="矩形 24582"/>
          <p:cNvSpPr/>
          <p:nvPr/>
        </p:nvSpPr>
        <p:spPr>
          <a:xfrm>
            <a:off x="3136900" y="1570038"/>
            <a:ext cx="110236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lang="zh-CN" altLang="en-US" b="1" dirty="0" smtClean="0"/>
              <a:t>项目小结</a:t>
            </a:r>
            <a:endParaRPr lang="zh-CN" altLang="en-US" b="1" dirty="0" smtClean="0"/>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1279525"/>
            <a:ext cx="7454900" cy="4799965"/>
          </a:xfrm>
          <a:prstGeom prst="rect">
            <a:avLst/>
          </a:prstGeom>
          <a:noFill/>
          <a:ln w="9525">
            <a:noFill/>
          </a:ln>
        </p:spPr>
        <p:txBody>
          <a:bodyPr wrap="square">
            <a:spAutoFit/>
          </a:bodyPr>
          <a:p>
            <a:r>
              <a:rPr altLang="zh-CN" b="1" dirty="0" smtClean="0"/>
              <a:t>【同步练习】</a:t>
            </a:r>
            <a:endParaRPr altLang="zh-CN" b="1" dirty="0" smtClean="0"/>
          </a:p>
          <a:p>
            <a:r>
              <a:rPr altLang="zh-CN" b="1" dirty="0" smtClean="0"/>
              <a:t>一、填空题</a:t>
            </a:r>
            <a:endParaRPr altLang="zh-CN" b="1" dirty="0" smtClean="0"/>
          </a:p>
          <a:p>
            <a:r>
              <a:rPr altLang="zh-CN" b="1" dirty="0" smtClean="0"/>
              <a:t>1、           是固若金汤的军事防御体系，被誉为“天下第一雄关”。</a:t>
            </a:r>
            <a:endParaRPr altLang="zh-CN" b="1" dirty="0" smtClean="0"/>
          </a:p>
          <a:p>
            <a:r>
              <a:rPr altLang="zh-CN" b="1" dirty="0" smtClean="0"/>
              <a:t>2、有“沙漠第一泉”之称的是          。										</a:t>
            </a:r>
            <a:endParaRPr altLang="zh-CN" b="1" dirty="0" smtClean="0"/>
          </a:p>
          <a:p>
            <a:r>
              <a:rPr altLang="zh-CN" b="1" dirty="0" smtClean="0"/>
              <a:t>3、新疆的          清澈透明，景色秀美，有“天山明珠”之美誉。</a:t>
            </a:r>
            <a:endParaRPr altLang="zh-CN" b="1" dirty="0" smtClean="0"/>
          </a:p>
          <a:p>
            <a:r>
              <a:rPr altLang="zh-CN" b="1" dirty="0" smtClean="0"/>
              <a:t>4、          、          、          被称为“大召三绝”。</a:t>
            </a:r>
            <a:endParaRPr altLang="zh-CN" b="1" dirty="0" smtClean="0"/>
          </a:p>
          <a:p>
            <a:r>
              <a:rPr altLang="zh-CN" b="1" dirty="0" smtClean="0"/>
              <a:t>5、          、          、          是喀纳斯的三大奇观。</a:t>
            </a:r>
            <a:endParaRPr altLang="zh-CN" b="1" dirty="0" smtClean="0"/>
          </a:p>
          <a:p>
            <a:r>
              <a:rPr altLang="zh-CN" b="1" dirty="0" smtClean="0"/>
              <a:t>二、选择题	</a:t>
            </a:r>
            <a:endParaRPr altLang="zh-CN" b="1" dirty="0" smtClean="0"/>
          </a:p>
          <a:p>
            <a:r>
              <a:rPr altLang="zh-CN" b="1" dirty="0" smtClean="0"/>
              <a:t>1、（    ）是我国四大石窟艺术宝库中规模最大、内容最丰富的壁画、雕像艺术宝库。</a:t>
            </a:r>
            <a:endParaRPr altLang="zh-CN" b="1" dirty="0" smtClean="0"/>
          </a:p>
          <a:p>
            <a:r>
              <a:rPr altLang="zh-CN" b="1" dirty="0" smtClean="0"/>
              <a:t>A.麦积山石窟                         B.莫高窟</a:t>
            </a:r>
            <a:endParaRPr altLang="zh-CN" b="1" dirty="0" smtClean="0"/>
          </a:p>
          <a:p>
            <a:r>
              <a:rPr altLang="zh-CN" b="1" dirty="0" smtClean="0"/>
              <a:t>C.云冈石窟                           D.龙门石窟</a:t>
            </a:r>
            <a:endParaRPr altLang="zh-CN" b="1" dirty="0" smtClean="0"/>
          </a:p>
          <a:p>
            <a:r>
              <a:rPr altLang="zh-CN" b="1" dirty="0" smtClean="0"/>
              <a:t>2、马踏飞燕出土于（    ）。</a:t>
            </a:r>
            <a:endParaRPr altLang="zh-CN" b="1" dirty="0" smtClean="0"/>
          </a:p>
          <a:p>
            <a:r>
              <a:rPr altLang="zh-CN" b="1" dirty="0" smtClean="0"/>
              <a:t>A. 兰州                              B. 张掖</a:t>
            </a:r>
            <a:endParaRPr altLang="zh-CN" b="1" dirty="0" smtClean="0"/>
          </a:p>
          <a:p>
            <a:r>
              <a:rPr altLang="zh-CN" b="1" dirty="0" smtClean="0"/>
              <a:t>C. 武威                              D. 酒泉</a:t>
            </a:r>
            <a:endParaRPr altLang="zh-CN" b="1" dirty="0" smtClean="0"/>
          </a:p>
          <a:p>
            <a:endParaRPr altLang="zh-CN" b="1" dirty="0" smtClean="0"/>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1279525"/>
            <a:ext cx="7454900" cy="4799965"/>
          </a:xfrm>
          <a:prstGeom prst="rect">
            <a:avLst/>
          </a:prstGeom>
          <a:noFill/>
          <a:ln w="9525">
            <a:noFill/>
          </a:ln>
        </p:spPr>
        <p:txBody>
          <a:bodyPr wrap="square">
            <a:spAutoFit/>
          </a:bodyPr>
          <a:p>
            <a:r>
              <a:rPr altLang="zh-CN" b="1" dirty="0" smtClean="0"/>
              <a:t>【同步练习】</a:t>
            </a:r>
            <a:endParaRPr altLang="zh-CN" b="1" dirty="0" smtClean="0"/>
          </a:p>
          <a:p>
            <a:r>
              <a:rPr altLang="zh-CN" b="1" dirty="0" smtClean="0">
                <a:sym typeface="+mn-ea"/>
              </a:rPr>
              <a:t>3、魔鬼城位于克拉玛依市区，方圆30余公里，属典型的（     ）。</a:t>
            </a:r>
            <a:endParaRPr altLang="zh-CN" b="1" dirty="0" smtClean="0"/>
          </a:p>
          <a:p>
            <a:r>
              <a:rPr altLang="zh-CN" b="1" dirty="0" smtClean="0">
                <a:sym typeface="+mn-ea"/>
              </a:rPr>
              <a:t>A. 丹霞地貌                          B. 喀斯特地貌  </a:t>
            </a:r>
            <a:endParaRPr altLang="zh-CN" b="1" dirty="0" smtClean="0"/>
          </a:p>
          <a:p>
            <a:r>
              <a:rPr altLang="zh-CN" b="1" dirty="0" smtClean="0">
                <a:sym typeface="+mn-ea"/>
              </a:rPr>
              <a:t>C. 风沙地貌                          D. 雅丹地貌</a:t>
            </a:r>
            <a:endParaRPr b="1" dirty="0" smtClean="0">
              <a:sym typeface="+mn-ea"/>
            </a:endParaRPr>
          </a:p>
          <a:p>
            <a:r>
              <a:rPr b="1" dirty="0" smtClean="0">
                <a:sym typeface="+mn-ea"/>
              </a:rPr>
              <a:t>4、担负着培养高级僧人，喇嘛宗教学院的使命的是（     ）。</a:t>
            </a:r>
            <a:endParaRPr b="1" dirty="0" smtClean="0">
              <a:sym typeface="+mn-ea"/>
            </a:endParaRPr>
          </a:p>
          <a:p>
            <a:r>
              <a:rPr b="1" dirty="0" smtClean="0">
                <a:sym typeface="+mn-ea"/>
              </a:rPr>
              <a:t>A. 五当召                            B. 大召 </a:t>
            </a:r>
            <a:endParaRPr b="1" dirty="0" smtClean="0">
              <a:sym typeface="+mn-ea"/>
            </a:endParaRPr>
          </a:p>
          <a:p>
            <a:r>
              <a:rPr b="1" dirty="0" smtClean="0">
                <a:sym typeface="+mn-ea"/>
              </a:rPr>
              <a:t>C. 五塔寺                            D. 美岱召</a:t>
            </a:r>
            <a:endParaRPr b="1" dirty="0" smtClean="0">
              <a:sym typeface="+mn-ea"/>
            </a:endParaRPr>
          </a:p>
          <a:p>
            <a:r>
              <a:rPr b="1" dirty="0" smtClean="0">
                <a:sym typeface="+mn-ea"/>
              </a:rPr>
              <a:t>5、有“内蒙古小杭州”之称，是一个冬暖夏凉的避暑防寒之地的是（    ）。</a:t>
            </a:r>
            <a:endParaRPr b="1" dirty="0" smtClean="0">
              <a:sym typeface="+mn-ea"/>
            </a:endParaRPr>
          </a:p>
          <a:p>
            <a:r>
              <a:rPr b="1" dirty="0" smtClean="0">
                <a:sym typeface="+mn-ea"/>
              </a:rPr>
              <a:t>A.呼和浩特                           B. 包头</a:t>
            </a:r>
            <a:endParaRPr b="1" dirty="0" smtClean="0">
              <a:sym typeface="+mn-ea"/>
            </a:endParaRPr>
          </a:p>
          <a:p>
            <a:r>
              <a:rPr b="1" dirty="0" smtClean="0">
                <a:sym typeface="+mn-ea"/>
              </a:rPr>
              <a:t>C.呼伦贝尔                           D. 扎兰屯</a:t>
            </a:r>
            <a:endParaRPr b="1" dirty="0" smtClean="0">
              <a:sym typeface="+mn-ea"/>
            </a:endParaRPr>
          </a:p>
          <a:p>
            <a:r>
              <a:rPr b="1" dirty="0" smtClean="0">
                <a:sym typeface="+mn-ea"/>
              </a:rPr>
              <a:t>三、判断题</a:t>
            </a:r>
            <a:endParaRPr b="1" dirty="0" smtClean="0">
              <a:sym typeface="+mn-ea"/>
            </a:endParaRPr>
          </a:p>
          <a:p>
            <a:r>
              <a:rPr b="1" dirty="0" smtClean="0">
                <a:sym typeface="+mn-ea"/>
              </a:rPr>
              <a:t>1、全国现存最大的室内泥塑卧佛在甘肃武威。（     ）</a:t>
            </a:r>
            <a:endParaRPr b="1" dirty="0" smtClean="0">
              <a:sym typeface="+mn-ea"/>
            </a:endParaRPr>
          </a:p>
          <a:p>
            <a:r>
              <a:rPr b="1" dirty="0" smtClean="0">
                <a:sym typeface="+mn-ea"/>
              </a:rPr>
              <a:t>2、酒泉最著名的传统工艺品是夜光杯，即用玉琢的酒容器。（     ）</a:t>
            </a:r>
            <a:endParaRPr b="1" dirty="0" smtClean="0">
              <a:sym typeface="+mn-ea"/>
            </a:endParaRPr>
          </a:p>
          <a:p>
            <a:r>
              <a:rPr b="1" dirty="0" smtClean="0">
                <a:sym typeface="+mn-ea"/>
              </a:rPr>
              <a:t>3、坎儿井是我国劳动人民为适应干旱少雨地区的自然环境而造的一种地下水利工程，有“地下运河”之称。（     ）</a:t>
            </a:r>
            <a:endParaRPr b="1" dirty="0" smtClean="0">
              <a:sym typeface="+mn-ea"/>
            </a:endParaRPr>
          </a:p>
          <a:p>
            <a:r>
              <a:rPr b="1" dirty="0" smtClean="0">
                <a:sym typeface="+mn-ea"/>
              </a:rPr>
              <a:t>4、内蒙古包头绿草遍野、牛羊成群，被誉为“草原明珠”。（     ）</a:t>
            </a:r>
            <a:endParaRPr b="1" dirty="0" smtClean="0">
              <a:sym typeface="+mn-ea"/>
            </a:endParaRPr>
          </a:p>
          <a:p>
            <a:r>
              <a:rPr b="1" dirty="0" smtClean="0">
                <a:sym typeface="+mn-ea"/>
              </a:rPr>
              <a:t>5、宁夏是回族自治区，有中国“伊斯兰省”之称。（     ）</a:t>
            </a:r>
            <a:endParaRPr b="1" dirty="0" smtClean="0">
              <a:sym typeface="+mn-ea"/>
            </a:endParaRPr>
          </a:p>
        </p:txBody>
      </p:sp>
      <p:sp>
        <p:nvSpPr>
          <p:cNvPr id="11" name="矩形 10"/>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28257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本区旅游资源概述</a:t>
            </a:r>
            <a:endParaRPr lang="zh-CN" altLang="zh-CN" b="1" dirty="0" smtClean="0"/>
          </a:p>
        </p:txBody>
      </p:sp>
      <p:sp>
        <p:nvSpPr>
          <p:cNvPr id="100" name="文本框 99"/>
          <p:cNvSpPr txBox="1"/>
          <p:nvPr/>
        </p:nvSpPr>
        <p:spPr>
          <a:xfrm>
            <a:off x="984250" y="2240915"/>
            <a:ext cx="7454900" cy="3138170"/>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t>     “海上丝绸之路”是古代中国与外国交通贸易和文化交往的海上通道，该路主要以南海为中心，所以又称南海丝绸之路。海上丝绸之路形成于秦汉时期，发展于三国至隋朝时期，繁荣于唐宋时期，转变于明清时期，是已知的最为古老的海上航线。</a:t>
            </a:r>
            <a:endParaRPr lang="zh-CN" altLang="en-US" dirty="0" smtClean="0"/>
          </a:p>
          <a:p>
            <a:pPr algn="l"/>
            <a:r>
              <a:rPr lang="zh-CN" altLang="en-US" dirty="0" smtClean="0"/>
              <a:t>        2014年6月22日中、哈、吉三国联合申报的陆上丝绸之路的东段“丝绸之路：长安-天山廊道的路网”成功申报为世界文化遗产，成为首例跨国合作而成功申遗的项目。（资料来源：中国之声）</a:t>
            </a:r>
            <a:endParaRPr lang="zh-CN" altLang="en-US" dirty="0" smtClean="0"/>
          </a:p>
          <a:p>
            <a:pPr algn="l"/>
            <a:r>
              <a:rPr lang="zh-CN" altLang="en-US" dirty="0" smtClean="0"/>
              <a:t>思考：</a:t>
            </a:r>
            <a:endParaRPr lang="zh-CN" altLang="en-US" dirty="0" smtClean="0"/>
          </a:p>
          <a:p>
            <a:pPr algn="l"/>
            <a:r>
              <a:rPr lang="zh-CN" altLang="en-US" dirty="0" smtClean="0"/>
              <a:t>1.中国的“陆上丝绸之路”与“海上丝绸之路”途经哪些省份和城市？</a:t>
            </a:r>
            <a:endParaRPr lang="zh-CN" altLang="en-US" dirty="0" smtClean="0"/>
          </a:p>
          <a:p>
            <a:pPr algn="l"/>
            <a:r>
              <a:rPr lang="zh-CN" altLang="en-US" dirty="0" smtClean="0"/>
              <a:t>2.“丝绸之路”沿线城市在旅游方面占有哪些优势地位？</a:t>
            </a:r>
            <a:endParaRPr lang="zh-CN" altLang="en-US" dirty="0" smtClean="0"/>
          </a:p>
        </p:txBody>
      </p:sp>
      <p:sp>
        <p:nvSpPr>
          <p:cNvPr id="2" name="矩形 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293178"/>
            <a:ext cx="2768600" cy="92202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本区旅游资源概述</a:t>
            </a:r>
            <a:endParaRPr lang="zh-CN" altLang="zh-CN" b="1" dirty="0" smtClean="0"/>
          </a:p>
          <a:p>
            <a:pPr algn="l" eaLnBrk="0" hangingPunct="0"/>
            <a:endParaRPr lang="zh-CN" altLang="zh-CN" b="1" dirty="0" smtClean="0"/>
          </a:p>
          <a:p>
            <a:pPr eaLnBrk="0" hangingPunct="0"/>
            <a:endParaRPr lang="zh-CN" altLang="en-US" b="1" dirty="0"/>
          </a:p>
        </p:txBody>
      </p:sp>
      <p:sp>
        <p:nvSpPr>
          <p:cNvPr id="100" name="文本框 99"/>
          <p:cNvSpPr txBox="1"/>
          <p:nvPr/>
        </p:nvSpPr>
        <p:spPr>
          <a:xfrm>
            <a:off x="695325" y="2180590"/>
            <a:ext cx="7573464" cy="424624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en-US" altLang="zh-CN" b="1" dirty="0" smtClean="0"/>
          </a:p>
          <a:p>
            <a:r>
              <a:rPr lang="en-US" altLang="zh-CN" b="1" dirty="0" smtClean="0"/>
              <a:t>        </a:t>
            </a:r>
            <a:r>
              <a:rPr lang="zh-CN" altLang="en-US" dirty="0" smtClean="0">
                <a:latin typeface="宋体" panose="02010600030101010101" pitchFamily="2" charset="-122"/>
                <a:cs typeface="宋体" panose="02010600030101010101" pitchFamily="2" charset="-122"/>
              </a:rPr>
              <a:t>丝绸之路-塞北文化旅游区位于我国北部内陆边疆地区，包括甘肃、新疆、内蒙、宁夏一省三区，总面积达300多平方公里，与俄罗斯、蒙古、中亚、南亚及西亚数个国家有近万公里长的边境线。</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一、本区旅游环境特征</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（一）地形以高原、山地、盆地为主</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(二)气候以温带大陆性干旱半干旱为典型</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(三)享誉世界的丝路文化</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(四)飞速发展的内外交通</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二、本区旅游资源特征</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（一）沙漠、戈壁、草原、森林兼具</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(二)丝路古迹引人入胜</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(三)少数民族风情浓郁</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a:t>
            </a:r>
            <a:endParaRPr lang="zh-CN" altLang="en-US" dirty="0" smtClean="0">
              <a:latin typeface="宋体" panose="02010600030101010101" pitchFamily="2" charset="-122"/>
              <a:cs typeface="宋体" panose="02010600030101010101" pitchFamily="2" charset="-122"/>
            </a:endParaRPr>
          </a:p>
          <a:p>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矩形 4"/>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293178"/>
            <a:ext cx="2768600" cy="92202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本区旅游资源概述</a:t>
            </a:r>
            <a:endParaRPr lang="zh-CN" altLang="zh-CN" b="1" dirty="0" smtClean="0"/>
          </a:p>
          <a:p>
            <a:pPr algn="l" eaLnBrk="0" hangingPunct="0"/>
            <a:endParaRPr lang="zh-CN" altLang="zh-CN" b="1" dirty="0" smtClean="0"/>
          </a:p>
          <a:p>
            <a:pPr eaLnBrk="0" hangingPunct="0"/>
            <a:endParaRPr lang="zh-CN" altLang="en-US" b="1" dirty="0"/>
          </a:p>
        </p:txBody>
      </p:sp>
      <p:sp>
        <p:nvSpPr>
          <p:cNvPr id="100" name="文本框 99"/>
          <p:cNvSpPr txBox="1"/>
          <p:nvPr/>
        </p:nvSpPr>
        <p:spPr>
          <a:xfrm>
            <a:off x="708660" y="1645285"/>
            <a:ext cx="7560310" cy="452310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sym typeface="+mn-ea"/>
              </a:rPr>
              <a:t>三、旅游业发展现状</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（一）甘肃省</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到目前为止，已开发的旅游景区景点已有400余处，已基本形成以古丝绸之路为主线，以兰州为中心的东、南、西三大旅游线路格局，同时还开辟了一批专项旅游景点。</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（二）新疆维吾尔族自治区</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目前本区已开发利用的景区（点）500余个，形成了以丝绸之路为主线，以“五区三线”为重点的旅游发展格局。（三）内蒙古自治区</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 内蒙古的旅游业经过多年的努力，已得到了长足的发展，形成了以呼和浩特、包头、海拉尔、满洲里等城市为中心的热点旅游区，逐步推出了除草原、沙漠之外的森林、边境、民族风情、文化遗迹等独特的旅游项目。（四）宁夏回族自治区</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     宁夏近几年依托优势资源，多次成功举办了“黄河国际旅游节”、“银川国际摩托旅游节”、“冰雪旅游节”、“吴忠高峡平湖漂流节”等旅游节庆活动。</a:t>
            </a:r>
            <a:endParaRPr lang="zh-CN" altLang="en-US" dirty="0" smtClean="0">
              <a:latin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矩形 4"/>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293178"/>
            <a:ext cx="2825750" cy="92202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本区旅游资源概述</a:t>
            </a:r>
            <a:endParaRPr lang="zh-CN" altLang="zh-CN" b="1" dirty="0" smtClean="0"/>
          </a:p>
          <a:p>
            <a:pPr algn="l" eaLnBrk="0" hangingPunct="0"/>
            <a:endParaRPr lang="zh-CN" altLang="zh-CN" b="1" dirty="0" smtClean="0"/>
          </a:p>
          <a:p>
            <a:pPr eaLnBrk="0" hangingPunct="0"/>
            <a:endParaRPr lang="zh-CN" altLang="en-US" b="1" dirty="0"/>
          </a:p>
        </p:txBody>
      </p:sp>
      <p:sp>
        <p:nvSpPr>
          <p:cNvPr id="100" name="文本框 99"/>
          <p:cNvSpPr txBox="1"/>
          <p:nvPr/>
        </p:nvSpPr>
        <p:spPr>
          <a:xfrm>
            <a:off x="695325" y="2180590"/>
            <a:ext cx="7573464" cy="2306955"/>
          </a:xfrm>
          <a:prstGeom prst="rect">
            <a:avLst/>
          </a:prstGeom>
          <a:noFill/>
          <a:ln w="9525">
            <a:noFill/>
          </a:ln>
        </p:spPr>
        <p:txBody>
          <a:bodyPr wrap="square">
            <a:spAutoFit/>
          </a:bodyPr>
          <a:lstStyle/>
          <a:p>
            <a:r>
              <a:rPr lang="zh-CN" altLang="en-US" dirty="0" smtClean="0">
                <a:latin typeface="宋体" panose="02010600030101010101" pitchFamily="2" charset="-122"/>
                <a:cs typeface="宋体" panose="02010600030101010101" pitchFamily="2" charset="-122"/>
              </a:rPr>
              <a:t>【旅游沙龙】</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融入“一带一路”各地积极布局</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活动：搜集整理“一带一路”沿线国家旅游数据，并分析其发展趋势。</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〖同步职场〗</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思考：黄河旅游经济带建设中，西北旅游占据的地位，如何在突出西北地区旅游特色的前提下带动黄河旅游经济带协同发展？</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〖任务实训〗</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丝绸之路旅游线路设计实训表</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矩形 4"/>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304540" y="1406843"/>
            <a:ext cx="2534920" cy="645160"/>
          </a:xfrm>
          <a:prstGeom prst="rect">
            <a:avLst/>
          </a:prstGeom>
          <a:noFill/>
          <a:ln w="9525">
            <a:noFill/>
          </a:ln>
          <a:effectLst>
            <a:prstShdw prst="shdw13" dist="53882" dir="13499999">
              <a:schemeClr val="bg2">
                <a:alpha val="50000"/>
              </a:schemeClr>
            </a:prstShdw>
          </a:effectLst>
        </p:spPr>
        <p:txBody>
          <a:bodyPr wrap="square" anchor="ctr">
            <a:spAutoFit/>
          </a:bodyPr>
          <a:lstStyle/>
          <a:p>
            <a:pPr algn="l" eaLnBrk="0" hangingPunct="0"/>
            <a:r>
              <a:rPr altLang="zh-CN" b="1" dirty="0" smtClean="0"/>
              <a:t>任务二 甘肃省</a:t>
            </a:r>
            <a:endParaRPr altLang="zh-CN" b="1" dirty="0" smtClean="0"/>
          </a:p>
          <a:p>
            <a:pPr eaLnBrk="0" hangingPunct="0"/>
            <a:endParaRPr lang="zh-CN" altLang="en-US" b="1" dirty="0"/>
          </a:p>
        </p:txBody>
      </p:sp>
      <p:sp>
        <p:nvSpPr>
          <p:cNvPr id="100" name="文本框 99"/>
          <p:cNvSpPr txBox="1"/>
          <p:nvPr/>
        </p:nvSpPr>
        <p:spPr>
          <a:xfrm>
            <a:off x="565150" y="1570355"/>
            <a:ext cx="7703820" cy="452310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zh-CN" altLang="zh-CN" dirty="0"/>
          </a:p>
          <a:p>
            <a:pPr indent="457200" algn="l"/>
            <a:r>
              <a:rPr lang="zh-CN" altLang="en-US" dirty="0" smtClean="0">
                <a:latin typeface="宋体" panose="02010600030101010101" pitchFamily="2" charset="-122"/>
                <a:cs typeface="宋体" panose="02010600030101010101" pitchFamily="2" charset="-122"/>
              </a:rPr>
              <a:t>繁忙的暑运刚刚结束，铁路用充足的运力和优质的服务为广大旅客带来了一个轻松的出行环境。然而，铁路部门并没有停下前进的步伐。兰州铁路局结合地域文化元素，精心打造的Y675/678次品牌服务列车，为旅客枯燥的旅途带来了“别样的享受”。</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rPr>
              <a:t>Y675/678次“丝路驿站—沙坡头号”品牌列车，是兰州铁路局银川客运段根据宁夏、中卫、武威、张掖等城市丰富的旅游资源，在充分调研的基础上倾力打造的旅游列车。该列车充满“丝路风情”文化元素，大胆创新、精雕细琢，让列车兼具文化体验、美食体验、娱乐体验、科技体验、购物体验等功能。 </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rPr>
              <a:t>Y675/678次列车只是铁路众多品牌列车中的一个。近年来，我国铁路建设得到快速发展，由目前的“四纵四横”已向“八纵八横”路网交通运输体系拓展，在为地方经济发展注入新生机、新动力的同时，针对人们出行的需求，不断创新服务内容和方式，进一步增强广大旅客的出行愉悦感、幸福感和获得感。兰州铁路局依托地区厚重的旅游资源，在Y675/678次列车开设娱乐区（列车＋影院）、休闲区（列车＋茶咖）以及体验区</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flipV="1">
            <a:off x="0" y="1854518"/>
            <a:ext cx="9048115"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157035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矩形 4"/>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304540" y="1406843"/>
            <a:ext cx="2534920" cy="645160"/>
          </a:xfrm>
          <a:prstGeom prst="rect">
            <a:avLst/>
          </a:prstGeom>
          <a:noFill/>
          <a:ln w="9525">
            <a:noFill/>
          </a:ln>
          <a:effectLst>
            <a:prstShdw prst="shdw13" dist="53882" dir="13499999">
              <a:schemeClr val="bg2">
                <a:alpha val="50000"/>
              </a:schemeClr>
            </a:prstShdw>
          </a:effectLst>
        </p:spPr>
        <p:txBody>
          <a:bodyPr wrap="square" anchor="ctr">
            <a:spAutoFit/>
          </a:bodyPr>
          <a:lstStyle/>
          <a:p>
            <a:pPr algn="l" eaLnBrk="0" hangingPunct="0"/>
            <a:r>
              <a:rPr altLang="zh-CN" b="1" dirty="0" smtClean="0"/>
              <a:t>任务二 甘肃省</a:t>
            </a:r>
            <a:endParaRPr altLang="zh-CN" b="1" dirty="0" smtClean="0"/>
          </a:p>
          <a:p>
            <a:pPr eaLnBrk="0" hangingPunct="0"/>
            <a:endParaRPr lang="zh-CN" altLang="en-US" b="1" dirty="0"/>
          </a:p>
        </p:txBody>
      </p:sp>
      <p:sp>
        <p:nvSpPr>
          <p:cNvPr id="100" name="文本框 99"/>
          <p:cNvSpPr txBox="1"/>
          <p:nvPr/>
        </p:nvSpPr>
        <p:spPr>
          <a:xfrm>
            <a:off x="565150" y="1570355"/>
            <a:ext cx="7703820" cy="452310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zh-CN" altLang="zh-CN" dirty="0"/>
          </a:p>
          <a:p>
            <a:pPr indent="457200" algn="l"/>
            <a:r>
              <a:rPr lang="zh-CN" altLang="en-US" dirty="0" smtClean="0">
                <a:latin typeface="宋体" panose="02010600030101010101" pitchFamily="2" charset="-122"/>
                <a:cs typeface="宋体" panose="02010600030101010101" pitchFamily="2" charset="-122"/>
              </a:rPr>
              <a:t>（列车＋体验+超市）三个区域，把现代生活时尚元素融入到为旅客服务的过程中，从多角度、多方面丰富人们出行的旅行生活，不断提升人们的出行福祉。 </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rPr>
              <a:t>近年来，铁路围绕市场需求做了大量的工作，积极走出去，主动联系货主，用实际行动打通了服务企业货主的“最后一公里”。一列列赏花专列为民众带来高速+花香的体验，列车wife和铁路官方微信微博为民众带来了便捷+互联网+的时尚体验，一列列特色专列满足了不同时期、不同旅客的不同需求，在带个旅客别样体验的同时还丰富了铁路列车文化，让铁路服务更有市场，更有深度。</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rPr>
              <a:t>思考：</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rPr>
              <a:t>1.上述“列车嘉年华”是铁路服务的一种全新体验，是路网的硬件建设，谈谈硬件建设提高了，软件方面应该从哪些方面做得精致，才能使硬件得到更好的驱动。</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rPr>
              <a:t>2.以铁路的发展为例，谈谈还应该增加哪些便民的服务举措，让广大旅客的出行不再枯燥，让“别样的享受”时刻伴随民众的出行之路。</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flipV="1">
            <a:off x="0" y="1854518"/>
            <a:ext cx="9048115"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157035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矩形 4"/>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154748"/>
            <a:ext cx="1619250" cy="119888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endParaRPr lang="zh-CN" altLang="zh-CN" b="1" dirty="0" smtClean="0"/>
          </a:p>
          <a:p>
            <a:pPr algn="l" eaLnBrk="0" hangingPunct="0"/>
            <a:r>
              <a:rPr lang="zh-CN" altLang="zh-CN" b="1" dirty="0" smtClean="0"/>
              <a:t>任务二</a:t>
            </a:r>
            <a:r>
              <a:rPr lang="en-US" altLang="zh-CN" b="1" dirty="0" smtClean="0"/>
              <a:t> </a:t>
            </a:r>
            <a:r>
              <a:rPr lang="zh-CN" altLang="zh-CN" b="1" dirty="0" smtClean="0">
                <a:sym typeface="+mn-ea"/>
              </a:rPr>
              <a:t>甘肃省</a:t>
            </a:r>
            <a:endParaRPr lang="zh-CN" altLang="zh-CN" b="1" dirty="0" smtClean="0"/>
          </a:p>
          <a:p>
            <a:pPr algn="l" eaLnBrk="0" hangingPunct="0"/>
            <a:endParaRPr lang="zh-CN" altLang="zh-CN" b="1" dirty="0" smtClean="0"/>
          </a:p>
          <a:p>
            <a:pPr eaLnBrk="0" hangingPunct="0"/>
            <a:endParaRPr lang="zh-CN" altLang="en-US" b="1" dirty="0"/>
          </a:p>
        </p:txBody>
      </p:sp>
      <p:sp>
        <p:nvSpPr>
          <p:cNvPr id="100" name="文本框 99"/>
          <p:cNvSpPr txBox="1"/>
          <p:nvPr/>
        </p:nvSpPr>
        <p:spPr>
          <a:xfrm>
            <a:off x="565150" y="1754505"/>
            <a:ext cx="7827645" cy="424624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一、概况</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甘肃省，简称“甘”或“陇”， 取甘州(今张掖)和肃州(今酒泉)两地首字命名，位于黄河中上游，面积42.5万平方公里，横跨黄土高原、青藏高原、内蒙古高原的交会地带，平均海拔在1000米以上。           知识链接：马踏飞燕</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rPr>
              <a:t>二、主要旅游景点                                                                     </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rPr>
              <a:t>（一）兰州</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sym typeface="+mn-ea"/>
              </a:rPr>
              <a:t>(二)武威</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sym typeface="+mn-ea"/>
              </a:rPr>
              <a:t>(三)张掖</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sym typeface="+mn-ea"/>
              </a:rPr>
              <a:t>(四)酒泉</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sym typeface="+mn-ea"/>
              </a:rPr>
              <a:t>(五)嘉峪关</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sym typeface="+mn-ea"/>
              </a:rPr>
              <a:t>(六)敦煌</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sym typeface="+mn-ea"/>
              </a:rPr>
              <a:t>1．莫高窟</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2．月牙泉·鸣沙山</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矩形 4"/>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项目四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丝路文化—西北大漠草原旅游区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5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7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8491</Words>
  <Application>WPS 演示</Application>
  <PresentationFormat>全屏显示(4:3)</PresentationFormat>
  <Paragraphs>580</Paragraphs>
  <Slides>27</Slides>
  <Notes>0</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27</vt:i4>
      </vt:variant>
    </vt:vector>
  </HeadingPairs>
  <TitlesOfParts>
    <vt:vector size="38" baseType="lpstr">
      <vt:lpstr>Arial</vt:lpstr>
      <vt:lpstr>宋体</vt:lpstr>
      <vt:lpstr>Wingdings</vt:lpstr>
      <vt:lpstr>Times New Roman</vt:lpstr>
      <vt:lpstr>Verdana</vt:lpstr>
      <vt:lpstr>Calibri</vt:lpstr>
      <vt:lpstr>微软雅黑</vt:lpstr>
      <vt:lpstr>Arial Unicode MS</vt:lpstr>
      <vt:lpstr>5_Profile</vt:lpstr>
      <vt:lpstr>7_Profile</vt:lpstr>
      <vt:lpstr>6_Profile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040TGp_time_mono</dc:title>
  <dc:creator>Administrator</dc:creator>
  <cp:lastModifiedBy> 眉</cp:lastModifiedBy>
  <cp:revision>599</cp:revision>
  <dcterms:created xsi:type="dcterms:W3CDTF">2003-08-21T08:11:00Z</dcterms:created>
  <dcterms:modified xsi:type="dcterms:W3CDTF">2019-02-24T01:51:40Z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ies>
</file>