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9" r:id="rId3"/>
    <p:sldId id="312" r:id="rId5"/>
    <p:sldId id="270" r:id="rId6"/>
    <p:sldId id="334" r:id="rId7"/>
    <p:sldId id="333" r:id="rId8"/>
    <p:sldId id="335" r:id="rId9"/>
    <p:sldId id="332" r:id="rId10"/>
    <p:sldId id="336" r:id="rId11"/>
    <p:sldId id="337" r:id="rId12"/>
    <p:sldId id="339" r:id="rId13"/>
    <p:sldId id="341" r:id="rId14"/>
    <p:sldId id="340" r:id="rId15"/>
    <p:sldId id="342" r:id="rId16"/>
    <p:sldId id="343" r:id="rId17"/>
    <p:sldId id="344" r:id="rId18"/>
    <p:sldId id="345" r:id="rId19"/>
    <p:sldId id="346" r:id="rId20"/>
    <p:sldId id="347" r:id="rId21"/>
    <p:sldId id="348" r:id="rId22"/>
    <p:sldId id="349" r:id="rId23"/>
    <p:sldId id="350" r:id="rId24"/>
    <p:sldId id="351" r:id="rId25"/>
    <p:sldId id="352" r:id="rId26"/>
    <p:sldId id="353" r:id="rId27"/>
    <p:sldId id="354" r:id="rId28"/>
    <p:sldId id="355" r:id="rId29"/>
    <p:sldId id="356" r:id="rId30"/>
    <p:sldId id="357" r:id="rId31"/>
    <p:sldId id="358" r:id="rId32"/>
    <p:sldId id="359" r:id="rId33"/>
    <p:sldId id="360" r:id="rId34"/>
    <p:sldId id="361" r:id="rId35"/>
    <p:sldId id="362" r:id="rId36"/>
    <p:sldId id="363" r:id="rId37"/>
    <p:sldId id="364" r:id="rId38"/>
    <p:sldId id="365" r:id="rId39"/>
    <p:sldId id="366" r:id="rId40"/>
    <p:sldId id="367" r:id="rId41"/>
    <p:sldId id="368" r:id="rId42"/>
    <p:sldId id="369" r:id="rId43"/>
    <p:sldId id="370" r:id="rId44"/>
    <p:sldId id="371" r:id="rId45"/>
    <p:sldId id="373" r:id="rId46"/>
    <p:sldId id="372" r:id="rId47"/>
    <p:sldId id="374" r:id="rId48"/>
    <p:sldId id="375" r:id="rId49"/>
    <p:sldId id="376" r:id="rId50"/>
    <p:sldId id="377" r:id="rId51"/>
    <p:sldId id="378" r:id="rId52"/>
    <p:sldId id="379" r:id="rId53"/>
    <p:sldId id="380" r:id="rId54"/>
    <p:sldId id="381" r:id="rId55"/>
    <p:sldId id="382" r:id="rId56"/>
    <p:sldId id="383" r:id="rId57"/>
    <p:sldId id="384" r:id="rId58"/>
    <p:sldId id="385" r:id="rId59"/>
    <p:sldId id="386" r:id="rId60"/>
    <p:sldId id="387" r:id="rId61"/>
    <p:sldId id="388" r:id="rId62"/>
    <p:sldId id="389" r:id="rId63"/>
    <p:sldId id="390" r:id="rId64"/>
    <p:sldId id="391" r:id="rId65"/>
    <p:sldId id="392" r:id="rId66"/>
    <p:sldId id="393" r:id="rId67"/>
    <p:sldId id="394" r:id="rId68"/>
    <p:sldId id="395" r:id="rId69"/>
    <p:sldId id="396" r:id="rId70"/>
    <p:sldId id="397" r:id="rId71"/>
    <p:sldId id="398" r:id="rId72"/>
    <p:sldId id="399" r:id="rId73"/>
    <p:sldId id="400" r:id="rId74"/>
    <p:sldId id="403" r:id="rId75"/>
    <p:sldId id="401" r:id="rId76"/>
    <p:sldId id="402" r:id="rId77"/>
    <p:sldId id="404" r:id="rId78"/>
    <p:sldId id="405" r:id="rId79"/>
    <p:sldId id="406" r:id="rId80"/>
    <p:sldId id="407" r:id="rId81"/>
    <p:sldId id="408" r:id="rId82"/>
    <p:sldId id="409" r:id="rId83"/>
    <p:sldId id="410" r:id="rId84"/>
    <p:sldId id="411" r:id="rId85"/>
    <p:sldId id="412" r:id="rId86"/>
    <p:sldId id="413" r:id="rId87"/>
    <p:sldId id="414" r:id="rId88"/>
    <p:sldId id="416" r:id="rId89"/>
    <p:sldId id="417" r:id="rId90"/>
    <p:sldId id="418" r:id="rId91"/>
    <p:sldId id="419" r:id="rId92"/>
    <p:sldId id="420" r:id="rId93"/>
    <p:sldId id="421" r:id="rId94"/>
    <p:sldId id="422" r:id="rId95"/>
    <p:sldId id="423" r:id="rId96"/>
    <p:sldId id="424" r:id="rId97"/>
    <p:sldId id="425" r:id="rId98"/>
    <p:sldId id="426" r:id="rId99"/>
    <p:sldId id="427" r:id="rId100"/>
    <p:sldId id="428" r:id="rId101"/>
    <p:sldId id="429" r:id="rId102"/>
    <p:sldId id="430" r:id="rId103"/>
    <p:sldId id="432" r:id="rId104"/>
    <p:sldId id="431" r:id="rId105"/>
    <p:sldId id="433" r:id="rId106"/>
    <p:sldId id="434" r:id="rId107"/>
    <p:sldId id="435" r:id="rId108"/>
    <p:sldId id="436" r:id="rId109"/>
    <p:sldId id="437" r:id="rId110"/>
    <p:sldId id="438" r:id="rId111"/>
    <p:sldId id="439" r:id="rId112"/>
    <p:sldId id="440" r:id="rId113"/>
    <p:sldId id="441" r:id="rId114"/>
    <p:sldId id="442" r:id="rId115"/>
    <p:sldId id="443" r:id="rId116"/>
    <p:sldId id="444" r:id="rId117"/>
    <p:sldId id="445" r:id="rId118"/>
    <p:sldId id="446" r:id="rId119"/>
    <p:sldId id="447" r:id="rId120"/>
    <p:sldId id="448" r:id="rId121"/>
    <p:sldId id="449" r:id="rId122"/>
    <p:sldId id="450" r:id="rId123"/>
    <p:sldId id="451" r:id="rId124"/>
    <p:sldId id="452" r:id="rId125"/>
    <p:sldId id="453" r:id="rId126"/>
    <p:sldId id="287" r:id="rId1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EA0101"/>
    <a:srgbClr val="A9AA44"/>
    <a:srgbClr val="FF6838"/>
    <a:srgbClr val="F1F1F3"/>
    <a:srgbClr val="CCBFAD"/>
    <a:srgbClr val="F7C5C8"/>
    <a:srgbClr val="366699"/>
    <a:srgbClr val="E57F86"/>
    <a:srgbClr val="8CECFE"/>
    <a:srgbClr val="FDB2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78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0" Type="http://schemas.openxmlformats.org/officeDocument/2006/relationships/tableStyles" Target="tableStyles.xml"/><Relationship Id="rId13" Type="http://schemas.openxmlformats.org/officeDocument/2006/relationships/slide" Target="slides/slide10.xml"/><Relationship Id="rId129" Type="http://schemas.openxmlformats.org/officeDocument/2006/relationships/viewProps" Target="viewProps.xml"/><Relationship Id="rId128" Type="http://schemas.openxmlformats.org/officeDocument/2006/relationships/presProps" Target="presProps.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479870-DC74-42FE-937B-0046C363B9F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75E263-1612-4472-B2C3-65FEDC9675C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B34AB2D-F43B-46CD-A2D4-9CD8AAD8E5A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43D4DD-1037-4257-84F7-AD4102B89A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34AB2D-F43B-46CD-A2D4-9CD8AAD8E5A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743D4DD-1037-4257-84F7-AD4102B89A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9968E2E-23EB-4EEA-BFD0-C9966CC1C58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53D2A7D-1D9F-4CA7-8177-572E3FBA1E1D}" type="slidenum">
              <a:rPr lang="zh-CN" altLang="en-US" smtClean="0"/>
            </a:fld>
            <a:endParaRPr lang="zh-CN" altLang="en-US"/>
          </a:p>
        </p:txBody>
      </p:sp>
      <p:sp>
        <p:nvSpPr>
          <p:cNvPr id="6" name="矩形 5"/>
          <p:cNvSpPr/>
          <p:nvPr userDrawn="1"/>
        </p:nvSpPr>
        <p:spPr>
          <a:xfrm>
            <a:off x="426720" y="441960"/>
            <a:ext cx="11338560" cy="59143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a:solidFill>
            <a:schemeClr val="bg1">
              <a:lumMod val="95000"/>
            </a:schemeClr>
          </a:solidFill>
        </p:spPr>
        <p:txBody>
          <a:bodyPr wrap="square">
            <a:noAutofit/>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34AB2D-F43B-46CD-A2D4-9CD8AAD8E5A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43D4DD-1037-4257-84F7-AD4102B89A5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3.xml"/><Relationship Id="rId1" Type="http://schemas.openxmlformats.org/officeDocument/2006/relationships/image" Target="../media/image59.pn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3.xml"/><Relationship Id="rId1" Type="http://schemas.openxmlformats.org/officeDocument/2006/relationships/image" Target="../media/image60.pn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3.xml"/><Relationship Id="rId1" Type="http://schemas.openxmlformats.org/officeDocument/2006/relationships/image" Target="../media/image61.pn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3.xml"/><Relationship Id="rId1" Type="http://schemas.openxmlformats.org/officeDocument/2006/relationships/image" Target="../media/image62.png"/></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3.xml"/><Relationship Id="rId1" Type="http://schemas.openxmlformats.org/officeDocument/2006/relationships/image" Target="../media/image6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4" Type="http://schemas.openxmlformats.org/officeDocument/2006/relationships/notesSlide" Target="../notesSlides/notesSlide124.xml"/><Relationship Id="rId3" Type="http://schemas.openxmlformats.org/officeDocument/2006/relationships/slideLayout" Target="../slideLayouts/slideLayout5.xml"/><Relationship Id="rId2" Type="http://schemas.openxmlformats.org/officeDocument/2006/relationships/image" Target="../media/image2.jpe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image" Target="../media/image25.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9.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image" Target="../media/image31.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image" Target="../media/image32.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image" Target="../media/image33.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image" Target="../media/image34.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3.xml"/><Relationship Id="rId2" Type="http://schemas.openxmlformats.org/officeDocument/2006/relationships/image" Target="../media/image37.png"/><Relationship Id="rId1" Type="http://schemas.openxmlformats.org/officeDocument/2006/relationships/image" Target="../media/image36.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xml"/><Relationship Id="rId1" Type="http://schemas.openxmlformats.org/officeDocument/2006/relationships/image" Target="../media/image38.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image" Target="../media/image39.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image" Target="../media/image40.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xml"/><Relationship Id="rId1" Type="http://schemas.openxmlformats.org/officeDocument/2006/relationships/image" Target="../media/image41.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xml"/><Relationship Id="rId1" Type="http://schemas.openxmlformats.org/officeDocument/2006/relationships/image" Target="../media/image4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xml"/><Relationship Id="rId1" Type="http://schemas.openxmlformats.org/officeDocument/2006/relationships/image" Target="../media/image43.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xml"/><Relationship Id="rId1" Type="http://schemas.openxmlformats.org/officeDocument/2006/relationships/image" Target="../media/image44.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xml"/><Relationship Id="rId1" Type="http://schemas.openxmlformats.org/officeDocument/2006/relationships/image" Target="../media/image45.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3.xml"/><Relationship Id="rId1" Type="http://schemas.openxmlformats.org/officeDocument/2006/relationships/image" Target="../media/image46.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3.xml"/><Relationship Id="rId1" Type="http://schemas.openxmlformats.org/officeDocument/2006/relationships/image" Target="../media/image4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3.xml"/><Relationship Id="rId1" Type="http://schemas.openxmlformats.org/officeDocument/2006/relationships/image" Target="../media/image48.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3.xml"/><Relationship Id="rId1" Type="http://schemas.openxmlformats.org/officeDocument/2006/relationships/image" Target="../media/image49.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3.xml"/><Relationship Id="rId1" Type="http://schemas.openxmlformats.org/officeDocument/2006/relationships/image" Target="../media/image50.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90.xml"/><Relationship Id="rId3" Type="http://schemas.openxmlformats.org/officeDocument/2006/relationships/slideLayout" Target="../slideLayouts/slideLayout3.xml"/><Relationship Id="rId2" Type="http://schemas.openxmlformats.org/officeDocument/2006/relationships/image" Target="../media/image52.png"/><Relationship Id="rId1" Type="http://schemas.openxmlformats.org/officeDocument/2006/relationships/image" Target="../media/image51.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3.xml"/><Relationship Id="rId1" Type="http://schemas.openxmlformats.org/officeDocument/2006/relationships/image" Target="../media/image53.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3.xml"/><Relationship Id="rId1" Type="http://schemas.openxmlformats.org/officeDocument/2006/relationships/image" Target="../media/image54.png"/></Relationships>
</file>

<file path=ppt/slides/_rels/slide93.xml.rels><?xml version="1.0" encoding="UTF-8" standalone="yes"?>
<Relationships xmlns="http://schemas.openxmlformats.org/package/2006/relationships"><Relationship Id="rId4" Type="http://schemas.openxmlformats.org/officeDocument/2006/relationships/notesSlide" Target="../notesSlides/notesSlide93.xml"/><Relationship Id="rId3" Type="http://schemas.openxmlformats.org/officeDocument/2006/relationships/slideLayout" Target="../slideLayouts/slideLayout3.xml"/><Relationship Id="rId2" Type="http://schemas.openxmlformats.org/officeDocument/2006/relationships/image" Target="../media/image56.png"/><Relationship Id="rId1" Type="http://schemas.openxmlformats.org/officeDocument/2006/relationships/image" Target="../media/image55.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3.xml"/><Relationship Id="rId1" Type="http://schemas.openxmlformats.org/officeDocument/2006/relationships/image" Target="../media/image57.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3.xml"/><Relationship Id="rId1" Type="http://schemas.openxmlformats.org/officeDocument/2006/relationships/image" Target="../media/image58.pn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8678" y="0"/>
            <a:ext cx="12210678" cy="6826378"/>
          </a:xfrm>
          <a:prstGeom prst="rect">
            <a:avLst/>
          </a:prstGeom>
        </p:spPr>
      </p:pic>
      <p:sp>
        <p:nvSpPr>
          <p:cNvPr id="3" name="矩形 2"/>
          <p:cNvSpPr/>
          <p:nvPr/>
        </p:nvSpPr>
        <p:spPr>
          <a:xfrm>
            <a:off x="-18678" y="0"/>
            <a:ext cx="12210678" cy="682637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6814" y="276100"/>
            <a:ext cx="4749407" cy="6216565"/>
          </a:xfrm>
          <a:prstGeom prst="rect">
            <a:avLst/>
          </a:prstGeom>
          <a:blipFill>
            <a:blip r:embed="rId2" cstate="print">
              <a:extLst>
                <a:ext uri="{28A0092B-C50C-407E-A947-70E740481C1C}">
                  <a14:useLocalDpi xmlns:a14="http://schemas.microsoft.com/office/drawing/2010/main" val="0"/>
                </a:ext>
              </a:extLst>
            </a:blip>
            <a:stretch>
              <a:fillRect/>
            </a:stretch>
          </a:blipFill>
          <a:ln w="5715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12" name="直接连接符 11"/>
          <p:cNvCxnSpPr/>
          <p:nvPr/>
        </p:nvCxnSpPr>
        <p:spPr>
          <a:xfrm flipH="1">
            <a:off x="-18678" y="4013792"/>
            <a:ext cx="1348344" cy="17862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203141" y="0"/>
            <a:ext cx="1348344" cy="1786269"/>
          </a:xfrm>
          <a:prstGeom prst="line">
            <a:avLst/>
          </a:prstGeom>
          <a:ln w="19050">
            <a:solidFill>
              <a:srgbClr val="A9AA44"/>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10868303" y="5992935"/>
            <a:ext cx="499730" cy="499730"/>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7" name="矩形 74"/>
          <p:cNvSpPr>
            <a:spLocks noChangeArrowheads="1"/>
          </p:cNvSpPr>
          <p:nvPr/>
        </p:nvSpPr>
        <p:spPr bwMode="auto">
          <a:xfrm>
            <a:off x="5713556" y="2273241"/>
            <a:ext cx="551688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r>
              <a:rPr lang="en-US" altLang="zh-CN" sz="6000" b="1" dirty="0" smtClean="0">
                <a:latin typeface="微软雅黑" panose="020B0503020204020204" charset="-122"/>
                <a:ea typeface="微软雅黑" panose="020B0503020204020204" charset="-122"/>
                <a:sym typeface="思源黑体 CN Normal" panose="020B0400000000000000" pitchFamily="34" charset="-122"/>
              </a:rPr>
              <a:t>第二章</a:t>
            </a:r>
            <a:endParaRPr lang="en-US" altLang="zh-CN" sz="6000" b="1" dirty="0" smtClean="0">
              <a:latin typeface="微软雅黑" panose="020B0503020204020204" charset="-122"/>
              <a:ea typeface="微软雅黑" panose="020B0503020204020204" charset="-122"/>
              <a:sym typeface="思源黑体 CN Normal" panose="020B0400000000000000" pitchFamily="34" charset="-122"/>
            </a:endParaRPr>
          </a:p>
          <a:p>
            <a:pPr algn="l" eaLnBrk="1" hangingPunct="1"/>
            <a:r>
              <a:rPr lang="en-US" altLang="zh-CN" sz="6000" b="1" dirty="0" smtClean="0">
                <a:latin typeface="微软雅黑" panose="020B0503020204020204" charset="-122"/>
                <a:ea typeface="微软雅黑" panose="020B0503020204020204" charset="-122"/>
                <a:sym typeface="思源黑体 CN Normal" panose="020B0400000000000000" pitchFamily="34" charset="-122"/>
              </a:rPr>
              <a:t>书籍设计</a:t>
            </a:r>
            <a:r>
              <a:rPr lang="zh-CN" altLang="en-US" sz="6000" b="1" dirty="0" smtClean="0">
                <a:latin typeface="微软雅黑" panose="020B0503020204020204" charset="-122"/>
                <a:ea typeface="微软雅黑" panose="020B0503020204020204" charset="-122"/>
                <a:sym typeface="思源黑体 CN Normal" panose="020B0400000000000000" pitchFamily="34" charset="-122"/>
              </a:rPr>
              <a:t>及实训</a:t>
            </a:r>
            <a:endParaRPr lang="zh-CN" altLang="en-US" sz="6000" b="1" dirty="0" smtClean="0">
              <a:latin typeface="微软雅黑" panose="020B0503020204020204" charset="-122"/>
              <a:ea typeface="微软雅黑" panose="020B0503020204020204" charset="-122"/>
              <a:sym typeface="思源黑体 CN Normal" panose="020B0400000000000000" pitchFamily="34" charset="-122"/>
            </a:endParaRPr>
          </a:p>
        </p:txBody>
      </p:sp>
      <p:sp>
        <p:nvSpPr>
          <p:cNvPr id="20" name="椭圆 19"/>
          <p:cNvSpPr/>
          <p:nvPr/>
        </p:nvSpPr>
        <p:spPr>
          <a:xfrm>
            <a:off x="1052660" y="2884653"/>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1" name="椭圆 20"/>
          <p:cNvSpPr/>
          <p:nvPr/>
        </p:nvSpPr>
        <p:spPr>
          <a:xfrm>
            <a:off x="5555523" y="1158885"/>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 name="圆角矩形 3"/>
          <p:cNvSpPr/>
          <p:nvPr/>
        </p:nvSpPr>
        <p:spPr>
          <a:xfrm>
            <a:off x="5789295" y="4409440"/>
            <a:ext cx="3514090" cy="567055"/>
          </a:xfrm>
          <a:prstGeom prst="roundRect">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800" b="1">
                <a:latin typeface="宋体" panose="02010600030101010101" pitchFamily="2" charset="-122"/>
                <a:ea typeface="宋体" panose="02010600030101010101" pitchFamily="2" charset="-122"/>
              </a:rPr>
              <a:t>主讲教师：</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7457440" y="344170"/>
            <a:ext cx="4317365" cy="706755"/>
          </a:xfrm>
          <a:prstGeom prst="rect">
            <a:avLst/>
          </a:prstGeom>
          <a:noFill/>
        </p:spPr>
        <p:txBody>
          <a:bodyPr wrap="square" rtlCol="0">
            <a:spAutoFit/>
          </a:bodyPr>
          <a:p>
            <a:pPr algn="ctr"/>
            <a:r>
              <a:rPr kumimoji="1" lang="zh-CN" altLang="en-US" sz="2000" dirty="0">
                <a:solidFill>
                  <a:schemeClr val="tx1"/>
                </a:solidFill>
                <a:latin typeface="宋体" panose="02010600030101010101" pitchFamily="2" charset="-122"/>
                <a:ea typeface="宋体" panose="02010600030101010101" pitchFamily="2" charset="-122"/>
                <a:cs typeface="+mn-ea"/>
                <a:sym typeface="思源黑体 CN Normal" panose="020B0400000000000000" pitchFamily="34" charset="-122"/>
              </a:rPr>
              <a:t>《书籍设计》 主编 王志新 黄晋琪   </a:t>
            </a:r>
            <a:endParaRPr kumimoji="1" lang="zh-CN" altLang="en-US" sz="2000" dirty="0">
              <a:solidFill>
                <a:schemeClr val="tx1"/>
              </a:solidFill>
              <a:latin typeface="宋体" panose="02010600030101010101" pitchFamily="2" charset="-122"/>
              <a:ea typeface="宋体" panose="02010600030101010101" pitchFamily="2" charset="-122"/>
              <a:cs typeface="+mn-ea"/>
              <a:sym typeface="思源黑体 CN Normal" panose="020B0400000000000000" pitchFamily="34" charset="-122"/>
            </a:endParaRPr>
          </a:p>
          <a:p>
            <a:pPr algn="ctr"/>
            <a:r>
              <a:rPr kumimoji="1" lang="zh-CN" altLang="en-US" sz="2000" dirty="0">
                <a:solidFill>
                  <a:schemeClr val="tx1"/>
                </a:solidFill>
                <a:latin typeface="宋体" panose="02010600030101010101" pitchFamily="2" charset="-122"/>
                <a:ea typeface="宋体" panose="02010600030101010101" pitchFamily="2" charset="-122"/>
                <a:cs typeface="+mn-ea"/>
                <a:sym typeface="思源黑体 CN Normal" panose="020B0400000000000000" pitchFamily="34" charset="-122"/>
              </a:rPr>
              <a:t>中国美术学院出版社</a:t>
            </a:r>
            <a:endParaRPr kumimoji="1" lang="zh-CN" altLang="en-US" sz="2000" dirty="0">
              <a:solidFill>
                <a:schemeClr val="tx1"/>
              </a:solidFill>
              <a:latin typeface="宋体" panose="02010600030101010101" pitchFamily="2" charset="-122"/>
              <a:ea typeface="宋体" panose="02010600030101010101" pitchFamily="2" charset="-122"/>
              <a:cs typeface="+mn-ea"/>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874395" y="1110615"/>
            <a:ext cx="2540000"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（2）书脊</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874395" y="1755775"/>
            <a:ext cx="10442575"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书脊是封面和封底的连接处。</a:t>
            </a:r>
            <a:endParaRPr lang="zh-CN" altLang="en-US" sz="3200">
              <a:latin typeface="宋体" panose="02010600030101010101" pitchFamily="2" charset="-122"/>
              <a:ea typeface="宋体" panose="02010600030101010101" pitchFamily="2" charset="-122"/>
            </a:endParaRPr>
          </a:p>
        </p:txBody>
      </p:sp>
      <p:sp>
        <p:nvSpPr>
          <p:cNvPr id="5" name="文本框 4"/>
          <p:cNvSpPr txBox="1"/>
          <p:nvPr/>
        </p:nvSpPr>
        <p:spPr>
          <a:xfrm>
            <a:off x="966470" y="6097270"/>
            <a:ext cx="406019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2-2-3 书脊图例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6179820" y="6097270"/>
            <a:ext cx="406019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2-2-4 书脊图例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1"/>
          <a:stretch>
            <a:fillRect/>
          </a:stretch>
        </p:blipFill>
        <p:spPr>
          <a:xfrm>
            <a:off x="1278890" y="2414270"/>
            <a:ext cx="3545840" cy="3689985"/>
          </a:xfrm>
          <a:prstGeom prst="rect">
            <a:avLst/>
          </a:prstGeom>
        </p:spPr>
      </p:pic>
      <p:pic>
        <p:nvPicPr>
          <p:cNvPr id="9" name="图片 8"/>
          <p:cNvPicPr>
            <a:picLocks noChangeAspect="1"/>
          </p:cNvPicPr>
          <p:nvPr/>
        </p:nvPicPr>
        <p:blipFill>
          <a:blip r:embed="rId2"/>
          <a:stretch>
            <a:fillRect/>
          </a:stretch>
        </p:blipFill>
        <p:spPr>
          <a:xfrm>
            <a:off x="6488430" y="2183130"/>
            <a:ext cx="3443605" cy="3914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3155950" y="6152515"/>
            <a:ext cx="5880735"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2-2-42 无线胶装</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385695" y="995680"/>
            <a:ext cx="7726045" cy="5148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972185" y="1371600"/>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胶装的过程：</a:t>
            </a:r>
            <a:endParaRPr lang="en-US" altLang="zh-CN" sz="3200">
              <a:latin typeface="宋体" panose="02010600030101010101" pitchFamily="2" charset="-122"/>
              <a:ea typeface="宋体" panose="02010600030101010101" pitchFamily="2" charset="-122"/>
              <a:cs typeface="楷体" panose="02010609060101010101" charset="-122"/>
            </a:endParaRPr>
          </a:p>
        </p:txBody>
      </p:sp>
      <p:sp>
        <p:nvSpPr>
          <p:cNvPr id="7" name="文本框 6"/>
          <p:cNvSpPr txBox="1"/>
          <p:nvPr/>
        </p:nvSpPr>
        <p:spPr>
          <a:xfrm>
            <a:off x="972185" y="2131060"/>
            <a:ext cx="990346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①首先要将纸张罗列整齐，并在上胶之前对切口进行切割、打磨等工序；</a:t>
            </a:r>
            <a:endParaRPr lang="zh-CN" altLang="en-US" sz="320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914400" y="3418205"/>
            <a:ext cx="990346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②然后用黏合剂进行黏合，黏合剂一般是特制的，其韧性好，黏合强度高，可以牢牢粘固每一页纸。</a:t>
            </a:r>
            <a:endParaRPr lang="zh-CN" altLang="en-US" sz="3200">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914400" y="4672330"/>
            <a:ext cx="9903460" cy="58356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③将全部的书页上胶完成之后，再将封面全部包上；</a:t>
            </a:r>
            <a:endParaRPr lang="zh-CN" altLang="en-US" sz="3200">
              <a:latin typeface="楷体" panose="02010609060101010101" charset="-122"/>
              <a:ea typeface="楷体" panose="02010609060101010101" charset="-122"/>
              <a:cs typeface="楷体" panose="02010609060101010101" charset="-122"/>
            </a:endParaRPr>
          </a:p>
        </p:txBody>
      </p:sp>
      <p:sp>
        <p:nvSpPr>
          <p:cNvPr id="8" name="文本框 7"/>
          <p:cNvSpPr txBox="1"/>
          <p:nvPr/>
        </p:nvSpPr>
        <p:spPr>
          <a:xfrm>
            <a:off x="914400" y="5513070"/>
            <a:ext cx="9903460" cy="58356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④最后剪裁粘好的书籍，并保证其切口处整齐。</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972185" y="2427605"/>
            <a:ext cx="990346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锁线装订指的是用</a:t>
            </a:r>
            <a:r>
              <a:rPr lang="zh-CN" altLang="en-US" sz="3200" b="1" u="sng">
                <a:solidFill>
                  <a:srgbClr val="EA0101"/>
                </a:solidFill>
                <a:latin typeface="宋体" panose="02010600030101010101" pitchFamily="2" charset="-122"/>
                <a:ea typeface="宋体" panose="02010600030101010101" pitchFamily="2" charset="-122"/>
                <a:cs typeface="楷体" panose="02010609060101010101" charset="-122"/>
              </a:rPr>
              <a:t>针线</a:t>
            </a:r>
            <a:r>
              <a:rPr lang="zh-CN" altLang="en-US" sz="3200">
                <a:latin typeface="宋体" panose="02010600030101010101" pitchFamily="2" charset="-122"/>
                <a:ea typeface="宋体" panose="02010600030101010101" pitchFamily="2" charset="-122"/>
                <a:cs typeface="楷体" panose="02010609060101010101" charset="-122"/>
              </a:rPr>
              <a:t>将罗列整齐的印张订在一起，然后用胶水将印品的各页固定在书脊上的一种装订方式。</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10" name="文本框 9"/>
          <p:cNvSpPr txBox="1"/>
          <p:nvPr/>
        </p:nvSpPr>
        <p:spPr>
          <a:xfrm>
            <a:off x="972820" y="153162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（3）锁线装订</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972185" y="4204970"/>
            <a:ext cx="9903460"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这种装订方式的书籍有着</a:t>
            </a:r>
            <a:r>
              <a:rPr lang="zh-CN" altLang="en-US" sz="3200" b="1" u="sng">
                <a:solidFill>
                  <a:srgbClr val="EA0101"/>
                </a:solidFill>
                <a:latin typeface="楷体" panose="02010609060101010101" charset="-122"/>
                <a:ea typeface="楷体" panose="02010609060101010101" charset="-122"/>
                <a:cs typeface="楷体" panose="02010609060101010101" charset="-122"/>
              </a:rPr>
              <a:t>牢固、耐用</a:t>
            </a:r>
            <a:r>
              <a:rPr lang="zh-CN" altLang="en-US" sz="3200">
                <a:latin typeface="楷体" panose="02010609060101010101" charset="-122"/>
                <a:ea typeface="楷体" panose="02010609060101010101" charset="-122"/>
                <a:cs typeface="楷体" panose="02010609060101010101" charset="-122"/>
              </a:rPr>
              <a:t>的优势，并且在生活中</a:t>
            </a:r>
            <a:r>
              <a:rPr lang="zh-CN" altLang="en-US" sz="3200" b="1" u="sng">
                <a:solidFill>
                  <a:srgbClr val="EA0101"/>
                </a:solidFill>
                <a:latin typeface="楷体" panose="02010609060101010101" charset="-122"/>
                <a:ea typeface="楷体" panose="02010609060101010101" charset="-122"/>
                <a:cs typeface="楷体" panose="02010609060101010101" charset="-122"/>
              </a:rPr>
              <a:t>便于保存</a:t>
            </a:r>
            <a:r>
              <a:rPr lang="zh-CN" altLang="en-US" sz="3200">
                <a:latin typeface="楷体" panose="02010609060101010101" charset="-122"/>
                <a:ea typeface="楷体" panose="02010609060101010101" charset="-122"/>
                <a:cs typeface="楷体" panose="02010609060101010101" charset="-122"/>
              </a:rPr>
              <a:t>。像</a:t>
            </a:r>
            <a:r>
              <a:rPr lang="zh-CN" altLang="en-US" sz="3200" b="1" u="sng">
                <a:solidFill>
                  <a:srgbClr val="EA0101"/>
                </a:solidFill>
                <a:latin typeface="楷体" panose="02010609060101010101" charset="-122"/>
                <a:ea typeface="楷体" panose="02010609060101010101" charset="-122"/>
                <a:cs typeface="楷体" panose="02010609060101010101" charset="-122"/>
              </a:rPr>
              <a:t>百科全书、汉语词典、艺术书籍</a:t>
            </a:r>
            <a:r>
              <a:rPr lang="zh-CN" altLang="en-US" sz="3200">
                <a:latin typeface="楷体" panose="02010609060101010101" charset="-122"/>
                <a:ea typeface="楷体" panose="02010609060101010101" charset="-122"/>
                <a:cs typeface="楷体" panose="02010609060101010101" charset="-122"/>
              </a:rPr>
              <a:t>等大部分精装书都采用这种装订方式。</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3155950" y="5928995"/>
            <a:ext cx="5880735"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2-2-43 锁线胶装</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1614805" y="1422400"/>
            <a:ext cx="8961755" cy="4409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972185" y="2873375"/>
            <a:ext cx="990346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环订也是常见的装订方式之一，其主要方式是</a:t>
            </a:r>
            <a:r>
              <a:rPr lang="zh-CN" altLang="en-US" sz="3200" b="1" u="sng">
                <a:solidFill>
                  <a:srgbClr val="EA0101"/>
                </a:solidFill>
                <a:latin typeface="宋体" panose="02010600030101010101" pitchFamily="2" charset="-122"/>
                <a:ea typeface="宋体" panose="02010600030101010101" pitchFamily="2" charset="-122"/>
                <a:cs typeface="楷体" panose="02010609060101010101" charset="-122"/>
              </a:rPr>
              <a:t>金属环订</a:t>
            </a:r>
            <a:r>
              <a:rPr lang="zh-CN" altLang="en-US" sz="3200">
                <a:latin typeface="宋体" panose="02010600030101010101" pitchFamily="2" charset="-122"/>
                <a:ea typeface="宋体" panose="02010600030101010101" pitchFamily="2" charset="-122"/>
                <a:cs typeface="楷体" panose="02010609060101010101" charset="-122"/>
              </a:rPr>
              <a:t>。在书籍订口处打一排圆孔，然后把每张页面连接在一起，大大增强了书籍的牢固性。</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10" name="文本框 9"/>
          <p:cNvSpPr txBox="1"/>
          <p:nvPr/>
        </p:nvSpPr>
        <p:spPr>
          <a:xfrm>
            <a:off x="972820" y="197739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（4）环订装订</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3155950" y="6075045"/>
            <a:ext cx="5880735"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2-2-44 环订装订</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078355" y="1158875"/>
            <a:ext cx="8036560" cy="4839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972185" y="2014855"/>
            <a:ext cx="990346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活页装订就是在书籍的订口处，按照书籍的开本大小进行打孔，再使用金属圈或螺纹圈等穿锁扣将每一页书页共同穿起来的一种形式。</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10" name="文本框 9"/>
          <p:cNvSpPr txBox="1"/>
          <p:nvPr/>
        </p:nvSpPr>
        <p:spPr>
          <a:xfrm>
            <a:off x="972820" y="123444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（5）活页装订</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972185" y="3792220"/>
            <a:ext cx="9903460" cy="255333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相较于其他书籍，活页装订的书籍每页之间不用相互黏合，可以在使用过程中随时抽出来或补充纸张进去。其优点是可随时打开书籍锁扣，调换书页，阅读内容也可随时变换。这种装订方式多用于</a:t>
            </a:r>
            <a:r>
              <a:rPr lang="zh-CN" altLang="en-US" sz="3200" b="1" u="sng">
                <a:solidFill>
                  <a:srgbClr val="EA0101"/>
                </a:solidFill>
                <a:latin typeface="楷体" panose="02010609060101010101" charset="-122"/>
                <a:ea typeface="楷体" panose="02010609060101010101" charset="-122"/>
                <a:cs typeface="楷体" panose="02010609060101010101" charset="-122"/>
              </a:rPr>
              <a:t>资料、文件、图纸、挂历、影集、集邮册</a:t>
            </a:r>
            <a:r>
              <a:rPr lang="zh-CN" altLang="en-US" sz="3200">
                <a:latin typeface="楷体" panose="02010609060101010101" charset="-122"/>
                <a:ea typeface="楷体" panose="02010609060101010101" charset="-122"/>
                <a:cs typeface="楷体" panose="02010609060101010101" charset="-122"/>
              </a:rPr>
              <a:t>等。</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3155950" y="6075045"/>
            <a:ext cx="5880735"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2-2-45 活页装订</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2106295" y="1087755"/>
            <a:ext cx="7980680" cy="4933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799465" y="2488565"/>
            <a:ext cx="10273665"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精装是现代书籍的主要装订形式之一，包括</a:t>
            </a:r>
            <a:r>
              <a:rPr lang="zh-CN" altLang="en-US" sz="3200" b="1" u="sng">
                <a:solidFill>
                  <a:srgbClr val="EA0101"/>
                </a:solidFill>
                <a:latin typeface="宋体" panose="02010600030101010101" pitchFamily="2" charset="-122"/>
                <a:ea typeface="宋体" panose="02010600030101010101" pitchFamily="2" charset="-122"/>
                <a:cs typeface="楷体" panose="02010609060101010101" charset="-122"/>
              </a:rPr>
              <a:t>活页订、绳结订合、风琴折式</a:t>
            </a:r>
            <a:r>
              <a:rPr lang="zh-CN" altLang="en-US" sz="3200">
                <a:latin typeface="宋体" panose="02010600030101010101" pitchFamily="2" charset="-122"/>
                <a:ea typeface="宋体" panose="02010600030101010101" pitchFamily="2" charset="-122"/>
                <a:cs typeface="楷体" panose="02010609060101010101" charset="-122"/>
              </a:rPr>
              <a:t>等。</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8" name="文本框 7"/>
          <p:cNvSpPr txBox="1"/>
          <p:nvPr/>
        </p:nvSpPr>
        <p:spPr>
          <a:xfrm>
            <a:off x="799465" y="1627505"/>
            <a:ext cx="5435600" cy="645160"/>
          </a:xfrm>
          <a:prstGeom prst="rect">
            <a:avLst/>
          </a:prstGeom>
          <a:noFill/>
        </p:spPr>
        <p:txBody>
          <a:bodyPr wrap="square" rtlCol="0" anchor="t">
            <a:spAutoFit/>
          </a:bodyPr>
          <a:p>
            <a:r>
              <a:rPr lang="zh-CN" altLang="en-US" sz="3600">
                <a:latin typeface="黑体" panose="02010609060101010101" charset="-122"/>
                <a:ea typeface="黑体" panose="02010609060101010101" charset="-122"/>
                <a:cs typeface="黑体" panose="02010609060101010101" charset="-122"/>
              </a:rPr>
              <a:t>2.精装书籍的装订方式</a:t>
            </a:r>
            <a:endParaRPr lang="zh-CN" altLang="en-US" sz="3600">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799465" y="3869690"/>
            <a:ext cx="9903460"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精装书最大的优点是</a:t>
            </a:r>
            <a:r>
              <a:rPr lang="zh-CN" altLang="en-US" sz="3200" b="1" u="sng">
                <a:solidFill>
                  <a:srgbClr val="EA0101"/>
                </a:solidFill>
                <a:latin typeface="楷体" panose="02010609060101010101" charset="-122"/>
                <a:ea typeface="楷体" panose="02010609060101010101" charset="-122"/>
                <a:cs typeface="楷体" panose="02010609060101010101" charset="-122"/>
              </a:rPr>
              <a:t>护封坚固</a:t>
            </a:r>
            <a:r>
              <a:rPr lang="zh-CN" altLang="en-US" sz="3200">
                <a:latin typeface="楷体" panose="02010609060101010101" charset="-122"/>
                <a:ea typeface="楷体" panose="02010609060101010101" charset="-122"/>
                <a:cs typeface="楷体" panose="02010609060101010101" charset="-122"/>
              </a:rPr>
              <a:t>，比平装书籍精美耐用。精装书籍一般采用硬纸、皮革等作为封面，印制精美，不宜折损，利于长久使用和保存。</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3155950" y="5542280"/>
            <a:ext cx="5880735"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2-2-46 圆脊与平脊</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829435" y="1700530"/>
            <a:ext cx="8533130" cy="3456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1" name="文本框 10"/>
          <p:cNvSpPr txBox="1"/>
          <p:nvPr/>
        </p:nvSpPr>
        <p:spPr>
          <a:xfrm>
            <a:off x="792480" y="1971040"/>
            <a:ext cx="10606405" cy="1076325"/>
          </a:xfrm>
          <a:prstGeom prst="rect">
            <a:avLst/>
          </a:prstGeom>
          <a:noFill/>
        </p:spPr>
        <p:txBody>
          <a:bodyPr wrap="square" rtlCol="0" anchor="t">
            <a:spAutoFit/>
          </a:bodyPr>
          <a:p>
            <a:r>
              <a:rPr lang="zh-CN" altLang="en-US" sz="3200" b="1">
                <a:latin typeface="微软雅黑" panose="020B0503020204020204" charset="-122"/>
                <a:ea typeface="微软雅黑" panose="020B0503020204020204" charset="-122"/>
              </a:rPr>
              <a:t>书脊</a:t>
            </a:r>
            <a:r>
              <a:rPr lang="zh-CN" altLang="en-US" sz="3200">
                <a:latin typeface="宋体" panose="02010600030101010101" pitchFamily="2" charset="-122"/>
                <a:ea typeface="宋体" panose="02010600030101010101" pitchFamily="2" charset="-122"/>
              </a:rPr>
              <a:t>又称书背、封脊等，上面印有书名、册次（卷、集）、著（译）作者姓名、出版社名称等。</a:t>
            </a:r>
            <a:endParaRPr lang="zh-CN" altLang="en-US" sz="3200">
              <a:latin typeface="宋体" panose="02010600030101010101" pitchFamily="2" charset="-122"/>
              <a:ea typeface="宋体" panose="02010600030101010101" pitchFamily="2" charset="-122"/>
            </a:endParaRPr>
          </a:p>
        </p:txBody>
      </p:sp>
      <p:sp>
        <p:nvSpPr>
          <p:cNvPr id="5" name="文本框 4"/>
          <p:cNvSpPr txBox="1"/>
          <p:nvPr/>
        </p:nvSpPr>
        <p:spPr>
          <a:xfrm>
            <a:off x="799465" y="3712210"/>
            <a:ext cx="1059942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书籍的正文部分形成一定的厚度，经过装订后，便形成了书脊，</a:t>
            </a:r>
            <a:r>
              <a:rPr lang="zh-CN" altLang="en-US" sz="3200" b="1">
                <a:latin typeface="微软雅黑" panose="020B0503020204020204" charset="-122"/>
                <a:ea typeface="微软雅黑" panose="020B0503020204020204" charset="-122"/>
              </a:rPr>
              <a:t>书脊的宽度</a:t>
            </a:r>
            <a:r>
              <a:rPr lang="zh-CN" altLang="en-US" sz="3200">
                <a:latin typeface="宋体" panose="02010600030101010101" pitchFamily="2" charset="-122"/>
                <a:ea typeface="宋体" panose="02010600030101010101" pitchFamily="2" charset="-122"/>
              </a:rPr>
              <a:t>是由书籍的厚度决定的。</a:t>
            </a:r>
            <a:endParaRPr lang="zh-CN" altLang="en-US" sz="32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972185" y="2460625"/>
            <a:ext cx="990346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圆脊是精装书籍常用的装订形式，书脊呈半圆形突起，相对的书口处则呈凹圆形，较厚的书籍通常都采用这种形式。</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10" name="文本框 9"/>
          <p:cNvSpPr txBox="1"/>
          <p:nvPr/>
        </p:nvSpPr>
        <p:spPr>
          <a:xfrm>
            <a:off x="972820" y="168021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（1）圆脊</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026795" y="5181600"/>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平脊形式的精装书不宜太厚，书脊厚度高于书芯。</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6" name="文本框 5"/>
          <p:cNvSpPr txBox="1"/>
          <p:nvPr/>
        </p:nvSpPr>
        <p:spPr>
          <a:xfrm>
            <a:off x="1027430" y="440118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（2）平脊</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六、书籍设计的程序要素及基本原则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799465" y="2488565"/>
            <a:ext cx="1027366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楷体" panose="02010609060101010101" charset="-122"/>
              </a:rPr>
              <a:t>（1）深入把握书籍内涵</a:t>
            </a:r>
            <a:endParaRPr lang="zh-CN" altLang="en-US" sz="3600" b="1">
              <a:solidFill>
                <a:srgbClr val="A9AA44"/>
              </a:solidFill>
              <a:latin typeface="宋体" panose="02010600030101010101" pitchFamily="2" charset="-122"/>
              <a:ea typeface="宋体" panose="02010600030101010101" pitchFamily="2" charset="-122"/>
              <a:cs typeface="楷体" panose="02010609060101010101" charset="-122"/>
            </a:endParaRPr>
          </a:p>
        </p:txBody>
      </p:sp>
      <p:sp>
        <p:nvSpPr>
          <p:cNvPr id="8" name="文本框 7"/>
          <p:cNvSpPr txBox="1"/>
          <p:nvPr/>
        </p:nvSpPr>
        <p:spPr>
          <a:xfrm>
            <a:off x="799465" y="1627505"/>
            <a:ext cx="6423660" cy="645160"/>
          </a:xfrm>
          <a:prstGeom prst="rect">
            <a:avLst/>
          </a:prstGeom>
          <a:noFill/>
        </p:spPr>
        <p:txBody>
          <a:bodyPr wrap="square" rtlCol="0" anchor="t">
            <a:spAutoFit/>
          </a:bodyPr>
          <a:p>
            <a:r>
              <a:rPr lang="zh-CN" altLang="en-US" sz="3600">
                <a:latin typeface="黑体" panose="02010609060101010101" charset="-122"/>
                <a:ea typeface="黑体" panose="02010609060101010101" charset="-122"/>
                <a:cs typeface="黑体" panose="02010609060101010101" charset="-122"/>
              </a:rPr>
              <a:t>1.书籍设计的艺术程序要素</a:t>
            </a:r>
            <a:endParaRPr lang="zh-CN" altLang="en-US" sz="3600">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799465" y="4026535"/>
            <a:ext cx="9903460"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书籍设计者在设计的过程中，首先要尽可能地与作者进行详细的交流，并且了解和原著有关的背景知识，准确把握书籍的精髓。</a:t>
            </a:r>
            <a:endParaRPr lang="zh-CN" altLang="en-US" sz="3200">
              <a:latin typeface="楷体" panose="02010609060101010101" charset="-122"/>
              <a:ea typeface="楷体" panose="02010609060101010101" charset="-122"/>
              <a:cs typeface="楷体" panose="02010609060101010101" charset="-122"/>
            </a:endParaRPr>
          </a:p>
        </p:txBody>
      </p:sp>
      <p:sp>
        <p:nvSpPr>
          <p:cNvPr id="10" name="文本框 9"/>
          <p:cNvSpPr txBox="1"/>
          <p:nvPr/>
        </p:nvSpPr>
        <p:spPr>
          <a:xfrm>
            <a:off x="799465" y="326326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①</a:t>
            </a:r>
            <a:r>
              <a:rPr lang="zh-CN" altLang="en-US" sz="3600">
                <a:latin typeface="宋体" panose="02010600030101010101" pitchFamily="2" charset="-122"/>
                <a:ea typeface="宋体" panose="02010600030101010101" pitchFamily="2" charset="-122"/>
                <a:cs typeface="宋体" panose="02010600030101010101" pitchFamily="2" charset="-122"/>
              </a:rPr>
              <a:t>沟通交流。</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六、书籍设计的程序要素及基本原则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799465" y="2177415"/>
            <a:ext cx="9903460"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设计者在深层次地掌握书籍的内容之后，精准提炼主题精华，并进行逻辑化、条理化分析，严谨进行设计风格的构思与定位，最终确立主体设计风格。</a:t>
            </a:r>
            <a:endParaRPr lang="zh-CN" altLang="en-US" sz="3200">
              <a:latin typeface="楷体" panose="02010609060101010101" charset="-122"/>
              <a:ea typeface="楷体" panose="02010609060101010101" charset="-122"/>
              <a:cs typeface="楷体" panose="02010609060101010101" charset="-122"/>
            </a:endParaRPr>
          </a:p>
        </p:txBody>
      </p:sp>
      <p:sp>
        <p:nvSpPr>
          <p:cNvPr id="10" name="文本框 9"/>
          <p:cNvSpPr txBox="1"/>
          <p:nvPr/>
        </p:nvSpPr>
        <p:spPr>
          <a:xfrm>
            <a:off x="799465" y="141414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②</a:t>
            </a:r>
            <a:r>
              <a:rPr lang="zh-CN" altLang="en-US" sz="3600">
                <a:latin typeface="宋体" panose="02010600030101010101" pitchFamily="2" charset="-122"/>
                <a:ea typeface="宋体" panose="02010600030101010101" pitchFamily="2" charset="-122"/>
                <a:cs typeface="宋体" panose="02010600030101010101" pitchFamily="2" charset="-122"/>
              </a:rPr>
              <a:t>设计定位。</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六、书籍设计的程序要素及基本原则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799465" y="1308100"/>
            <a:ext cx="1027366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楷体" panose="02010609060101010101" charset="-122"/>
              </a:rPr>
              <a:t>（2）拟定设计方案</a:t>
            </a:r>
            <a:endParaRPr lang="zh-CN" altLang="en-US" sz="3600" b="1">
              <a:solidFill>
                <a:srgbClr val="A9AA44"/>
              </a:solidFill>
              <a:latin typeface="宋体" panose="02010600030101010101" pitchFamily="2" charset="-122"/>
              <a:ea typeface="宋体" panose="02010600030101010101" pitchFamily="2" charset="-122"/>
              <a:cs typeface="楷体" panose="02010609060101010101" charset="-122"/>
            </a:endParaRPr>
          </a:p>
        </p:txBody>
      </p:sp>
      <p:sp>
        <p:nvSpPr>
          <p:cNvPr id="7" name="文本框 6"/>
          <p:cNvSpPr txBox="1"/>
          <p:nvPr/>
        </p:nvSpPr>
        <p:spPr>
          <a:xfrm>
            <a:off x="799465" y="2846070"/>
            <a:ext cx="9903460"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设计者明确其设计思路，并且删繁就简，对构思的细节进行调整，并且确定需要设计的内容以及运用的元素，如点、线、面、色彩、体积、空间等，使它们体现设计内涵，同时开始准备绘制草图。</a:t>
            </a:r>
            <a:endParaRPr lang="zh-CN" altLang="en-US" sz="3200">
              <a:latin typeface="楷体" panose="02010609060101010101" charset="-122"/>
              <a:ea typeface="楷体" panose="02010609060101010101" charset="-122"/>
              <a:cs typeface="楷体" panose="02010609060101010101" charset="-122"/>
            </a:endParaRPr>
          </a:p>
        </p:txBody>
      </p:sp>
      <p:sp>
        <p:nvSpPr>
          <p:cNvPr id="10" name="文本框 9"/>
          <p:cNvSpPr txBox="1"/>
          <p:nvPr/>
        </p:nvSpPr>
        <p:spPr>
          <a:xfrm>
            <a:off x="799465" y="208280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①</a:t>
            </a:r>
            <a:r>
              <a:rPr lang="zh-CN" altLang="en-US" sz="3600">
                <a:latin typeface="宋体" panose="02010600030101010101" pitchFamily="2" charset="-122"/>
                <a:ea typeface="宋体" panose="02010600030101010101" pitchFamily="2" charset="-122"/>
                <a:cs typeface="宋体" panose="02010600030101010101" pitchFamily="2" charset="-122"/>
              </a:rPr>
              <a:t>草图阶段。</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六、书籍设计的程序要素及基本原则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799465" y="2260600"/>
            <a:ext cx="9903460"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通过设计者本人的文化修养和艺术功底，</a:t>
            </a:r>
            <a:r>
              <a:rPr lang="zh-CN" altLang="en-US" sz="3200" b="1" u="sng">
                <a:solidFill>
                  <a:srgbClr val="EA0101"/>
                </a:solidFill>
                <a:latin typeface="楷体" panose="02010609060101010101" charset="-122"/>
                <a:ea typeface="楷体" panose="02010609060101010101" charset="-122"/>
                <a:cs typeface="楷体" panose="02010609060101010101" charset="-122"/>
              </a:rPr>
              <a:t>首先</a:t>
            </a:r>
            <a:r>
              <a:rPr lang="zh-CN" altLang="en-US" sz="3200">
                <a:latin typeface="楷体" panose="02010609060101010101" charset="-122"/>
                <a:ea typeface="楷体" panose="02010609060101010101" charset="-122"/>
                <a:cs typeface="楷体" panose="02010609060101010101" charset="-122"/>
              </a:rPr>
              <a:t>对书籍的外在形态，如开本、封面、书脊、封底等进行具体设计和展现，这是书籍的“脸面招牌”，决定受众群体对书籍的第一印象。</a:t>
            </a:r>
            <a:endParaRPr lang="zh-CN" altLang="en-US" sz="3200">
              <a:latin typeface="楷体" panose="02010609060101010101" charset="-122"/>
              <a:ea typeface="楷体" panose="02010609060101010101" charset="-122"/>
              <a:cs typeface="楷体" panose="02010609060101010101" charset="-122"/>
            </a:endParaRPr>
          </a:p>
        </p:txBody>
      </p:sp>
      <p:sp>
        <p:nvSpPr>
          <p:cNvPr id="10" name="文本框 9"/>
          <p:cNvSpPr txBox="1"/>
          <p:nvPr/>
        </p:nvSpPr>
        <p:spPr>
          <a:xfrm>
            <a:off x="799465" y="141414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②</a:t>
            </a:r>
            <a:r>
              <a:rPr lang="zh-CN" altLang="en-US" sz="3600">
                <a:latin typeface="宋体" panose="02010600030101010101" pitchFamily="2" charset="-122"/>
                <a:ea typeface="宋体" panose="02010600030101010101" pitchFamily="2" charset="-122"/>
                <a:cs typeface="宋体" panose="02010600030101010101" pitchFamily="2" charset="-122"/>
              </a:rPr>
              <a:t>设计确立。</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99465" y="4523105"/>
            <a:ext cx="9903460" cy="1076325"/>
          </a:xfrm>
          <a:prstGeom prst="rect">
            <a:avLst/>
          </a:prstGeom>
          <a:noFill/>
        </p:spPr>
        <p:txBody>
          <a:bodyPr wrap="square" rtlCol="0" anchor="t">
            <a:spAutoFit/>
          </a:bodyPr>
          <a:p>
            <a:r>
              <a:rPr lang="zh-CN" altLang="en-US" sz="3200" b="1" u="sng">
                <a:solidFill>
                  <a:srgbClr val="EA0101"/>
                </a:solidFill>
                <a:latin typeface="楷体" panose="02010609060101010101" charset="-122"/>
                <a:ea typeface="楷体" panose="02010609060101010101" charset="-122"/>
                <a:cs typeface="楷体" panose="02010609060101010101" charset="-122"/>
              </a:rPr>
              <a:t>其次，</a:t>
            </a:r>
            <a:r>
              <a:rPr lang="zh-CN" altLang="en-US" sz="3200">
                <a:latin typeface="楷体" panose="02010609060101010101" charset="-122"/>
                <a:ea typeface="楷体" panose="02010609060101010101" charset="-122"/>
                <a:cs typeface="楷体" panose="02010609060101010101" charset="-122"/>
              </a:rPr>
              <a:t>对书籍内在形态，如环衬、扉页、版式编排、文字、图片等进行进一步确立。</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六、书籍设计的程序要素及基本原则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矩形 1"/>
          <p:cNvSpPr/>
          <p:nvPr/>
        </p:nvSpPr>
        <p:spPr>
          <a:xfrm>
            <a:off x="601345" y="1524635"/>
            <a:ext cx="10989310" cy="4486275"/>
          </a:xfrm>
          <a:prstGeom prst="rect">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3600">
                <a:latin typeface="楷体" panose="02010609060101010101" charset="-122"/>
                <a:ea typeface="楷体" panose="02010609060101010101" charset="-122"/>
                <a:cs typeface="楷体" panose="02010609060101010101" charset="-122"/>
              </a:rPr>
              <a:t>	</a:t>
            </a:r>
            <a:r>
              <a:rPr lang="zh-CN" altLang="en-US" sz="3600">
                <a:latin typeface="楷体" panose="02010609060101010101" charset="-122"/>
                <a:ea typeface="楷体" panose="02010609060101010101" charset="-122"/>
                <a:cs typeface="楷体" panose="02010609060101010101" charset="-122"/>
              </a:rPr>
              <a:t>设计者要根据人们的阅读习惯进行编排和设计，比如扉页的方向总是和封面一致，注意扉页上字体、字号、文字灰度等。如果版面风格不同，其采用的字体大小也不同。有的采用较稳的文字色调以保持淡雅的风格，有的大量采用夸张字体以体现其新颖、活泼的风格。在选择恰当的字体之后，还应该注意字号、字距、行距、字体灰度的和谐统一。</a:t>
            </a:r>
            <a:endParaRPr lang="zh-CN" altLang="en-US" sz="36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六、书籍设计的程序要素及基本原则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799465" y="2260600"/>
            <a:ext cx="990346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封面、环衬、扉页等要根据文字和图案的编排进行设计绘制，可以在构图位置处简单勾勒出其大体图案外形要求。</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10" name="文本框 9"/>
          <p:cNvSpPr txBox="1"/>
          <p:nvPr/>
        </p:nvSpPr>
        <p:spPr>
          <a:xfrm>
            <a:off x="799465" y="141414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③</a:t>
            </a:r>
            <a:r>
              <a:rPr lang="zh-CN" altLang="en-US" sz="3600">
                <a:latin typeface="宋体" panose="02010600030101010101" pitchFamily="2" charset="-122"/>
                <a:ea typeface="宋体" panose="02010600030101010101" pitchFamily="2" charset="-122"/>
                <a:cs typeface="宋体" panose="02010600030101010101" pitchFamily="2" charset="-122"/>
              </a:rPr>
              <a:t>绘制草图。</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99465" y="4102100"/>
            <a:ext cx="9903460"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在绘制过程中，要考虑整体设计风格的主调，如色调的搭配、图案的选择、元素符号的统一排列等，并考虑其具体呈现方式所需要的材料，这些都是重要的视觉要素。</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六、书籍设计的程序要素及基本原则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799465" y="1456690"/>
            <a:ext cx="1027366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楷体" panose="02010609060101010101" charset="-122"/>
              </a:rPr>
              <a:t>（3）具体实施方案</a:t>
            </a:r>
            <a:endParaRPr lang="zh-CN" altLang="en-US" sz="3600" b="1">
              <a:solidFill>
                <a:srgbClr val="A9AA44"/>
              </a:solidFill>
              <a:latin typeface="宋体" panose="02010600030101010101" pitchFamily="2" charset="-122"/>
              <a:ea typeface="宋体" panose="02010600030101010101" pitchFamily="2" charset="-122"/>
              <a:cs typeface="楷体" panose="02010609060101010101" charset="-122"/>
            </a:endParaRPr>
          </a:p>
        </p:txBody>
      </p:sp>
      <p:sp>
        <p:nvSpPr>
          <p:cNvPr id="7" name="文本框 6"/>
          <p:cNvSpPr txBox="1"/>
          <p:nvPr/>
        </p:nvSpPr>
        <p:spPr>
          <a:xfrm>
            <a:off x="799465" y="3071495"/>
            <a:ext cx="9903460" cy="28613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根据风格定位以及绘制的草图，收集相关的图片、文字等视觉符号素材，统一整体形式，有秩序地排列和分类各素材。</a:t>
            </a:r>
            <a:endParaRPr lang="zh-CN" altLang="en-US" sz="3200">
              <a:latin typeface="楷体" panose="02010609060101010101" charset="-122"/>
              <a:ea typeface="楷体" panose="02010609060101010101" charset="-122"/>
              <a:cs typeface="楷体" panose="02010609060101010101" charset="-122"/>
            </a:endParaRPr>
          </a:p>
          <a:p>
            <a:endParaRPr lang="zh-CN" altLang="en-US" sz="20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根据最终想要呈现的书籍形态，选择并确定要用的纸</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张或非常规材料。</a:t>
            </a:r>
            <a:endParaRPr lang="zh-CN" altLang="en-US" sz="3200">
              <a:latin typeface="楷体" panose="02010609060101010101" charset="-122"/>
              <a:ea typeface="楷体" panose="02010609060101010101" charset="-122"/>
              <a:cs typeface="楷体" panose="02010609060101010101" charset="-122"/>
            </a:endParaRPr>
          </a:p>
        </p:txBody>
      </p:sp>
      <p:sp>
        <p:nvSpPr>
          <p:cNvPr id="10" name="文本框 9"/>
          <p:cNvSpPr txBox="1"/>
          <p:nvPr/>
        </p:nvSpPr>
        <p:spPr>
          <a:xfrm>
            <a:off x="799465" y="223139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①</a:t>
            </a:r>
            <a:r>
              <a:rPr lang="zh-CN" altLang="en-US" sz="3600">
                <a:latin typeface="宋体" panose="02010600030101010101" pitchFamily="2" charset="-122"/>
                <a:ea typeface="宋体" panose="02010600030101010101" pitchFamily="2" charset="-122"/>
                <a:cs typeface="宋体" panose="02010600030101010101" pitchFamily="2" charset="-122"/>
              </a:rPr>
              <a:t>素材准备。</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六、书籍设计的程序要素及基本原则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7" name="文本框 6"/>
          <p:cNvSpPr txBox="1"/>
          <p:nvPr/>
        </p:nvSpPr>
        <p:spPr>
          <a:xfrm>
            <a:off x="799465" y="2260600"/>
            <a:ext cx="9903460" cy="353822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利用计算机进行辅助加工，常用的书籍设计软件如 </a:t>
            </a:r>
            <a:r>
              <a:rPr lang="zh-CN" altLang="en-US" sz="3200" b="1" u="sng">
                <a:solidFill>
                  <a:srgbClr val="EA0101"/>
                </a:solidFill>
                <a:latin typeface="宋体" panose="02010600030101010101" pitchFamily="2" charset="-122"/>
                <a:ea typeface="宋体" panose="02010600030101010101" pitchFamily="2" charset="-122"/>
                <a:cs typeface="楷体" panose="02010609060101010101" charset="-122"/>
              </a:rPr>
              <a:t>Photoshop、InDesign</a:t>
            </a:r>
            <a:r>
              <a:rPr lang="zh-CN" altLang="en-US" sz="3200">
                <a:latin typeface="宋体" panose="02010600030101010101" pitchFamily="2" charset="-122"/>
                <a:ea typeface="宋体" panose="02010600030101010101" pitchFamily="2" charset="-122"/>
                <a:cs typeface="楷体" panose="02010609060101010101" charset="-122"/>
              </a:rPr>
              <a:t>等。</a:t>
            </a:r>
            <a:endParaRPr lang="zh-CN" altLang="en-US" sz="3200">
              <a:latin typeface="宋体" panose="02010600030101010101" pitchFamily="2" charset="-122"/>
              <a:ea typeface="宋体" panose="02010600030101010101" pitchFamily="2" charset="-122"/>
              <a:cs typeface="楷体" panose="02010609060101010101" charset="-122"/>
            </a:endParaRPr>
          </a:p>
          <a:p>
            <a:endParaRPr lang="zh-CN" altLang="en-US" sz="3200">
              <a:latin typeface="宋体" panose="02010600030101010101" pitchFamily="2" charset="-122"/>
              <a:ea typeface="宋体" panose="02010600030101010101" pitchFamily="2"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Photoshop 可以进行图像编辑、图片美化、特效合成等；</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InDesign 是强大的排版软件，可以对书籍内在形态的设计进行调整和细节化处理。</a:t>
            </a:r>
            <a:endParaRPr lang="zh-CN" altLang="en-US" sz="3200">
              <a:latin typeface="楷体" panose="02010609060101010101" charset="-122"/>
              <a:ea typeface="楷体" panose="02010609060101010101" charset="-122"/>
              <a:cs typeface="楷体" panose="02010609060101010101" charset="-122"/>
            </a:endParaRPr>
          </a:p>
        </p:txBody>
      </p:sp>
      <p:sp>
        <p:nvSpPr>
          <p:cNvPr id="10" name="文本框 9"/>
          <p:cNvSpPr txBox="1"/>
          <p:nvPr/>
        </p:nvSpPr>
        <p:spPr>
          <a:xfrm>
            <a:off x="799465" y="141414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②</a:t>
            </a:r>
            <a:r>
              <a:rPr lang="zh-CN" altLang="en-US" sz="3600">
                <a:latin typeface="宋体" panose="02010600030101010101" pitchFamily="2" charset="-122"/>
                <a:ea typeface="宋体" panose="02010600030101010101" pitchFamily="2" charset="-122"/>
                <a:cs typeface="宋体" panose="02010600030101010101" pitchFamily="2" charset="-122"/>
              </a:rPr>
              <a:t>形态确立。</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六、书籍设计的程序要素及基本原则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799465" y="1778635"/>
            <a:ext cx="1027366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楷体" panose="02010609060101010101" charset="-122"/>
              </a:rPr>
              <a:t>（4）印刷出版阶段</a:t>
            </a:r>
            <a:endParaRPr lang="zh-CN" altLang="en-US" sz="3600" b="1">
              <a:solidFill>
                <a:srgbClr val="A9AA44"/>
              </a:solidFill>
              <a:latin typeface="宋体" panose="02010600030101010101" pitchFamily="2" charset="-122"/>
              <a:ea typeface="宋体" panose="02010600030101010101" pitchFamily="2" charset="-122"/>
              <a:cs typeface="楷体" panose="02010609060101010101" charset="-122"/>
            </a:endParaRPr>
          </a:p>
        </p:txBody>
      </p:sp>
      <p:sp>
        <p:nvSpPr>
          <p:cNvPr id="10" name="文本框 9"/>
          <p:cNvSpPr txBox="1"/>
          <p:nvPr/>
        </p:nvSpPr>
        <p:spPr>
          <a:xfrm>
            <a:off x="800100" y="2639060"/>
            <a:ext cx="1027303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根据厂家的印制要求，对全部的电子文件进行修改和调整，以便最大限度地还原视觉效果，最后印刷出版。</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890270" y="2284730"/>
            <a:ext cx="2540000"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（3）勒口</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890270" y="3075940"/>
            <a:ext cx="464312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勒口是指前封和封底的切口处向里转折的延长部分。</a:t>
            </a:r>
            <a:endParaRPr lang="zh-CN" altLang="en-US" sz="320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079490" y="1050925"/>
            <a:ext cx="4897755" cy="5112385"/>
          </a:xfrm>
          <a:prstGeom prst="rect">
            <a:avLst/>
          </a:prstGeom>
        </p:spPr>
      </p:pic>
      <p:sp>
        <p:nvSpPr>
          <p:cNvPr id="10" name="文本框 9"/>
          <p:cNvSpPr txBox="1"/>
          <p:nvPr/>
        </p:nvSpPr>
        <p:spPr>
          <a:xfrm>
            <a:off x="6497955" y="6148705"/>
            <a:ext cx="406019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2-2-5 勒口图例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六、书籍设计的程序要素及基本原则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799465" y="1908175"/>
            <a:ext cx="1027366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楷体" panose="02010609060101010101" charset="-122"/>
              </a:rPr>
              <a:t>（1）整体性原则</a:t>
            </a:r>
            <a:endParaRPr lang="zh-CN" altLang="en-US" sz="3600" b="1">
              <a:solidFill>
                <a:srgbClr val="A9AA44"/>
              </a:solidFill>
              <a:latin typeface="宋体" panose="02010600030101010101" pitchFamily="2" charset="-122"/>
              <a:ea typeface="宋体" panose="02010600030101010101" pitchFamily="2" charset="-122"/>
              <a:cs typeface="楷体" panose="02010609060101010101" charset="-122"/>
            </a:endParaRPr>
          </a:p>
        </p:txBody>
      </p:sp>
      <p:sp>
        <p:nvSpPr>
          <p:cNvPr id="8" name="文本框 7"/>
          <p:cNvSpPr txBox="1"/>
          <p:nvPr/>
        </p:nvSpPr>
        <p:spPr>
          <a:xfrm>
            <a:off x="799465" y="1123950"/>
            <a:ext cx="6423660" cy="645160"/>
          </a:xfrm>
          <a:prstGeom prst="rect">
            <a:avLst/>
          </a:prstGeom>
          <a:noFill/>
        </p:spPr>
        <p:txBody>
          <a:bodyPr wrap="square" rtlCol="0" anchor="t">
            <a:spAutoFit/>
          </a:bodyPr>
          <a:p>
            <a:r>
              <a:rPr lang="zh-CN" altLang="en-US" sz="3600">
                <a:latin typeface="黑体" panose="02010609060101010101" charset="-122"/>
                <a:ea typeface="黑体" panose="02010609060101010101" charset="-122"/>
                <a:cs typeface="黑体" panose="02010609060101010101" charset="-122"/>
              </a:rPr>
              <a:t>2.书籍设计的艺术基本原则</a:t>
            </a:r>
            <a:endParaRPr lang="zh-CN" altLang="en-US" sz="3600">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799465" y="4455160"/>
            <a:ext cx="10377170"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整体设计中还包括书籍形态的展现方式以及材料的运用，对纸张、印刷、精装等的统一选择，后期还有对书籍销售的规划，设计包装、手提袋、广告、宣传册等。</a:t>
            </a:r>
            <a:endParaRPr lang="zh-CN" altLang="en-US" sz="3200">
              <a:latin typeface="楷体" panose="02010609060101010101" charset="-122"/>
              <a:ea typeface="楷体" panose="02010609060101010101" charset="-122"/>
              <a:cs typeface="楷体" panose="02010609060101010101" charset="-122"/>
            </a:endParaRPr>
          </a:p>
        </p:txBody>
      </p:sp>
      <p:sp>
        <p:nvSpPr>
          <p:cNvPr id="10" name="文本框 9"/>
          <p:cNvSpPr txBox="1"/>
          <p:nvPr/>
        </p:nvSpPr>
        <p:spPr>
          <a:xfrm>
            <a:off x="799465" y="2737485"/>
            <a:ext cx="1037717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遵循书籍设计中的整体性原则，就是在设计规划过程中，保证整体、严谨、规矩的组织形式，要求各元素、各部分要各就其位。</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六、书籍设计的程序要素及基本原则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799465" y="1693545"/>
            <a:ext cx="1027366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楷体" panose="02010609060101010101" charset="-122"/>
              </a:rPr>
              <a:t>（2）定位性原则</a:t>
            </a:r>
            <a:endParaRPr lang="zh-CN" altLang="en-US" sz="3600" b="1">
              <a:solidFill>
                <a:srgbClr val="A9AA44"/>
              </a:solidFill>
              <a:latin typeface="宋体" panose="02010600030101010101" pitchFamily="2" charset="-122"/>
              <a:ea typeface="宋体" panose="02010600030101010101" pitchFamily="2" charset="-122"/>
              <a:cs typeface="楷体" panose="02010609060101010101" charset="-122"/>
            </a:endParaRPr>
          </a:p>
        </p:txBody>
      </p:sp>
      <p:sp>
        <p:nvSpPr>
          <p:cNvPr id="7" name="文本框 6"/>
          <p:cNvSpPr txBox="1"/>
          <p:nvPr/>
        </p:nvSpPr>
        <p:spPr>
          <a:xfrm>
            <a:off x="799465" y="4240530"/>
            <a:ext cx="1037717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书籍设计的价值就在于满足读者对书籍的需要与渴望，</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激起读者心灵和精神的共鸣，更好地展现书籍本身的魅力。</a:t>
            </a:r>
            <a:endParaRPr lang="zh-CN" altLang="en-US" sz="3200">
              <a:latin typeface="楷体" panose="02010609060101010101" charset="-122"/>
              <a:ea typeface="楷体" panose="02010609060101010101" charset="-122"/>
              <a:cs typeface="楷体" panose="02010609060101010101" charset="-122"/>
            </a:endParaRPr>
          </a:p>
        </p:txBody>
      </p:sp>
      <p:sp>
        <p:nvSpPr>
          <p:cNvPr id="10" name="文本框 9"/>
          <p:cNvSpPr txBox="1"/>
          <p:nvPr/>
        </p:nvSpPr>
        <p:spPr>
          <a:xfrm>
            <a:off x="799465" y="2522855"/>
            <a:ext cx="1037717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书籍设计本身就是一种以产品特定消费群体为主导的定位设计，因此要准确把握读者定位，深入挖掘读者的内心需求和情感，定位其“软价值”。</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六、书籍设计的程序要素及基本原则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799465" y="1594485"/>
            <a:ext cx="1027366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楷体" panose="02010609060101010101" charset="-122"/>
              </a:rPr>
              <a:t>（3）独特性原则</a:t>
            </a:r>
            <a:endParaRPr lang="zh-CN" altLang="en-US" sz="3600" b="1">
              <a:solidFill>
                <a:srgbClr val="A9AA44"/>
              </a:solidFill>
              <a:latin typeface="宋体" panose="02010600030101010101" pitchFamily="2" charset="-122"/>
              <a:ea typeface="宋体" panose="02010600030101010101" pitchFamily="2" charset="-122"/>
              <a:cs typeface="楷体" panose="02010609060101010101" charset="-122"/>
            </a:endParaRPr>
          </a:p>
        </p:txBody>
      </p:sp>
      <p:sp>
        <p:nvSpPr>
          <p:cNvPr id="7" name="文本框 6"/>
          <p:cNvSpPr txBox="1"/>
          <p:nvPr/>
        </p:nvSpPr>
        <p:spPr>
          <a:xfrm>
            <a:off x="798830" y="3808730"/>
            <a:ext cx="10377170"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书籍设计的独特性不仅在于视觉表现符号，设计者还可以根据构成书籍整体形态的任何元素进行开拓性思维创新和立意，比如特殊的装订方式、原创的字体、生动的插图和感性的书籍结构等，使设计传达出一种生命力。</a:t>
            </a:r>
            <a:endParaRPr lang="zh-CN" altLang="en-US" sz="3200">
              <a:latin typeface="楷体" panose="02010609060101010101" charset="-122"/>
              <a:ea typeface="楷体" panose="02010609060101010101" charset="-122"/>
              <a:cs typeface="楷体" panose="02010609060101010101" charset="-122"/>
            </a:endParaRPr>
          </a:p>
        </p:txBody>
      </p:sp>
      <p:sp>
        <p:nvSpPr>
          <p:cNvPr id="10" name="文本框 9"/>
          <p:cNvSpPr txBox="1"/>
          <p:nvPr/>
        </p:nvSpPr>
        <p:spPr>
          <a:xfrm>
            <a:off x="799465" y="2423795"/>
            <a:ext cx="1037717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在当今激烈的书籍市场竞争中，具有独特创意设计的书籍才能傲视群雄，脱颖而出。</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六、书籍设计的程序要素及基本原则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799465" y="1594485"/>
            <a:ext cx="1027366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楷体" panose="02010609060101010101" charset="-122"/>
              </a:rPr>
              <a:t>（4）人性化原则</a:t>
            </a:r>
            <a:endParaRPr lang="zh-CN" altLang="en-US" sz="3600" b="1">
              <a:solidFill>
                <a:srgbClr val="A9AA44"/>
              </a:solidFill>
              <a:latin typeface="宋体" panose="02010600030101010101" pitchFamily="2" charset="-122"/>
              <a:ea typeface="宋体" panose="02010600030101010101" pitchFamily="2" charset="-122"/>
              <a:cs typeface="楷体" panose="02010609060101010101" charset="-122"/>
            </a:endParaRPr>
          </a:p>
        </p:txBody>
      </p:sp>
      <p:sp>
        <p:nvSpPr>
          <p:cNvPr id="7" name="文本框 6"/>
          <p:cNvSpPr txBox="1"/>
          <p:nvPr/>
        </p:nvSpPr>
        <p:spPr>
          <a:xfrm>
            <a:off x="798830" y="3808730"/>
            <a:ext cx="10377170"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设计者应从读者自我实现需求的角度出发，深入分析，研究读者的心境，在设计中融入更多的感性因素，并追求外在形态与内在精神的统一，更加贴合读者的情感。</a:t>
            </a:r>
            <a:endParaRPr lang="zh-CN" altLang="en-US" sz="3200">
              <a:latin typeface="楷体" panose="02010609060101010101" charset="-122"/>
              <a:ea typeface="楷体" panose="02010609060101010101" charset="-122"/>
              <a:cs typeface="楷体" panose="02010609060101010101" charset="-122"/>
            </a:endParaRPr>
          </a:p>
        </p:txBody>
      </p:sp>
      <p:sp>
        <p:nvSpPr>
          <p:cNvPr id="10" name="文本框 9"/>
          <p:cNvSpPr txBox="1"/>
          <p:nvPr/>
        </p:nvSpPr>
        <p:spPr>
          <a:xfrm>
            <a:off x="799465" y="2423795"/>
            <a:ext cx="1037717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书籍设计的最终目的就是服务于人类，因此一切都应以人性化为基本原则。</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8678" y="0"/>
            <a:ext cx="12210678" cy="6826378"/>
          </a:xfrm>
          <a:prstGeom prst="rect">
            <a:avLst/>
          </a:prstGeom>
        </p:spPr>
      </p:pic>
      <p:sp>
        <p:nvSpPr>
          <p:cNvPr id="3" name="矩形 2"/>
          <p:cNvSpPr/>
          <p:nvPr/>
        </p:nvSpPr>
        <p:spPr>
          <a:xfrm>
            <a:off x="-18678" y="0"/>
            <a:ext cx="12210678" cy="682637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56814" y="276100"/>
            <a:ext cx="4749407" cy="6216565"/>
          </a:xfrm>
          <a:prstGeom prst="rect">
            <a:avLst/>
          </a:prstGeom>
          <a:blipFill>
            <a:blip r:embed="rId2" cstate="print">
              <a:extLst>
                <a:ext uri="{28A0092B-C50C-407E-A947-70E740481C1C}">
                  <a14:useLocalDpi xmlns:a14="http://schemas.microsoft.com/office/drawing/2010/main" val="0"/>
                </a:ext>
              </a:extLst>
            </a:blip>
            <a:stretch>
              <a:fillRect/>
            </a:stretch>
          </a:blipFill>
          <a:ln w="5715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5" name="直接连接符 4"/>
          <p:cNvCxnSpPr/>
          <p:nvPr/>
        </p:nvCxnSpPr>
        <p:spPr>
          <a:xfrm flipH="1">
            <a:off x="-18678" y="4013792"/>
            <a:ext cx="1348344" cy="17862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203141" y="0"/>
            <a:ext cx="1348344" cy="1786269"/>
          </a:xfrm>
          <a:prstGeom prst="line">
            <a:avLst/>
          </a:prstGeom>
          <a:ln w="19050">
            <a:solidFill>
              <a:srgbClr val="A9AA44"/>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0868303" y="5992935"/>
            <a:ext cx="499730" cy="499730"/>
          </a:xfrm>
          <a:prstGeom prst="ellipse">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9" name="矩形 74"/>
          <p:cNvSpPr>
            <a:spLocks noChangeArrowheads="1"/>
          </p:cNvSpPr>
          <p:nvPr/>
        </p:nvSpPr>
        <p:spPr bwMode="auto">
          <a:xfrm>
            <a:off x="5909945" y="2921635"/>
            <a:ext cx="524637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r>
              <a:rPr lang="en-US" altLang="zh-CN" sz="6000" b="1" dirty="0" smtClean="0">
                <a:latin typeface="微软雅黑" panose="020B0503020204020204" charset="-122"/>
                <a:ea typeface="微软雅黑" panose="020B0503020204020204" charset="-122"/>
                <a:sym typeface="思源黑体 CN Normal" panose="020B0400000000000000" pitchFamily="34" charset="-122"/>
              </a:rPr>
              <a:t>THANK YOU</a:t>
            </a:r>
            <a:endParaRPr lang="en-US" altLang="zh-CN" sz="6000" b="1" dirty="0" smtClean="0">
              <a:latin typeface="微软雅黑" panose="020B0503020204020204" charset="-122"/>
              <a:ea typeface="微软雅黑" panose="020B0503020204020204" charset="-122"/>
              <a:sym typeface="思源黑体 CN Normal" panose="020B0400000000000000" pitchFamily="34" charset="-122"/>
            </a:endParaRPr>
          </a:p>
        </p:txBody>
      </p:sp>
      <p:sp>
        <p:nvSpPr>
          <p:cNvPr id="10" name="椭圆 9"/>
          <p:cNvSpPr/>
          <p:nvPr/>
        </p:nvSpPr>
        <p:spPr>
          <a:xfrm>
            <a:off x="1052660" y="2884653"/>
            <a:ext cx="499730" cy="499730"/>
          </a:xfrm>
          <a:prstGeom prst="ellipse">
            <a:avLst/>
          </a:prstGeom>
          <a:solidFill>
            <a:srgbClr val="FF6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1" name="椭圆 10"/>
          <p:cNvSpPr/>
          <p:nvPr/>
        </p:nvSpPr>
        <p:spPr>
          <a:xfrm>
            <a:off x="5555523" y="1158885"/>
            <a:ext cx="354292" cy="354292"/>
          </a:xfrm>
          <a:prstGeom prst="ellipse">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1" name="文本框 10"/>
          <p:cNvSpPr txBox="1"/>
          <p:nvPr/>
        </p:nvSpPr>
        <p:spPr>
          <a:xfrm>
            <a:off x="792480" y="1574800"/>
            <a:ext cx="10606405" cy="583565"/>
          </a:xfrm>
          <a:prstGeom prst="rect">
            <a:avLst/>
          </a:prstGeom>
          <a:noFill/>
        </p:spPr>
        <p:txBody>
          <a:bodyPr wrap="square" rtlCol="0" anchor="t">
            <a:spAutoFit/>
          </a:bodyPr>
          <a:p>
            <a:r>
              <a:rPr lang="zh-CN" altLang="en-US" sz="3200" b="1">
                <a:latin typeface="微软雅黑" panose="020B0503020204020204" charset="-122"/>
                <a:ea typeface="微软雅黑" panose="020B0503020204020204" charset="-122"/>
              </a:rPr>
              <a:t>勒口：</a:t>
            </a:r>
            <a:r>
              <a:rPr lang="zh-CN" altLang="en-US" sz="3200">
                <a:latin typeface="宋体" panose="02010600030101010101" pitchFamily="2" charset="-122"/>
                <a:ea typeface="宋体" panose="02010600030101010101" pitchFamily="2" charset="-122"/>
              </a:rPr>
              <a:t>分为前勒口和后勒口。</a:t>
            </a:r>
            <a:endParaRPr lang="zh-CN" altLang="en-US" sz="3200">
              <a:latin typeface="宋体" panose="02010600030101010101" pitchFamily="2" charset="-122"/>
              <a:ea typeface="宋体" panose="02010600030101010101" pitchFamily="2" charset="-122"/>
            </a:endParaRPr>
          </a:p>
        </p:txBody>
      </p:sp>
      <p:sp>
        <p:nvSpPr>
          <p:cNvPr id="5" name="文本框 4"/>
          <p:cNvSpPr txBox="1"/>
          <p:nvPr/>
        </p:nvSpPr>
        <p:spPr>
          <a:xfrm>
            <a:off x="792480" y="2473960"/>
            <a:ext cx="10599420" cy="583565"/>
          </a:xfrm>
          <a:prstGeom prst="rect">
            <a:avLst/>
          </a:prstGeom>
          <a:noFill/>
        </p:spPr>
        <p:txBody>
          <a:bodyPr wrap="square" rtlCol="0" anchor="t">
            <a:spAutoFit/>
          </a:bodyPr>
          <a:p>
            <a:r>
              <a:rPr lang="zh-CN" altLang="en-US" sz="3200" b="1">
                <a:latin typeface="微软雅黑" panose="020B0503020204020204" charset="-122"/>
                <a:ea typeface="微软雅黑" panose="020B0503020204020204" charset="-122"/>
              </a:rPr>
              <a:t>勒口</a:t>
            </a:r>
            <a:r>
              <a:rPr lang="zh-CN" altLang="en-US" sz="3200" b="1">
                <a:latin typeface="微软雅黑" panose="020B0503020204020204" charset="-122"/>
                <a:ea typeface="微软雅黑" panose="020B0503020204020204" charset="-122"/>
                <a:sym typeface="+mn-ea"/>
              </a:rPr>
              <a:t>的作用：</a:t>
            </a:r>
            <a:r>
              <a:rPr lang="zh-CN" altLang="en-US" sz="3200"/>
              <a:t>保护书芯、维护书籍整体美观。</a:t>
            </a:r>
            <a:endParaRPr lang="zh-CN" altLang="en-US" sz="3200"/>
          </a:p>
        </p:txBody>
      </p:sp>
      <p:sp>
        <p:nvSpPr>
          <p:cNvPr id="2" name="文本框 1"/>
          <p:cNvSpPr txBox="1"/>
          <p:nvPr/>
        </p:nvSpPr>
        <p:spPr>
          <a:xfrm>
            <a:off x="799465" y="3367405"/>
            <a:ext cx="10598785" cy="1076325"/>
          </a:xfrm>
          <a:prstGeom prst="rect">
            <a:avLst/>
          </a:prstGeom>
          <a:noFill/>
        </p:spPr>
        <p:txBody>
          <a:bodyPr wrap="square" rtlCol="0" anchor="t">
            <a:spAutoFit/>
          </a:bodyPr>
          <a:p>
            <a:r>
              <a:rPr lang="zh-CN" altLang="en-US" sz="3200" b="1">
                <a:latin typeface="微软雅黑" panose="020B0503020204020204" charset="-122"/>
                <a:ea typeface="微软雅黑" panose="020B0503020204020204" charset="-122"/>
              </a:rPr>
              <a:t>勒口的宽度：</a:t>
            </a:r>
            <a:r>
              <a:rPr lang="zh-CN" altLang="en-US" sz="3200">
                <a:latin typeface="宋体" panose="02010600030101010101" pitchFamily="2" charset="-122"/>
                <a:ea typeface="宋体" panose="02010600030101010101" pitchFamily="2" charset="-122"/>
              </a:rPr>
              <a:t>根据书籍整体设计的需要和纸张规格条件决定。</a:t>
            </a:r>
            <a:endParaRPr lang="zh-CN" altLang="en-US" sz="3200">
              <a:latin typeface="宋体" panose="02010600030101010101" pitchFamily="2" charset="-122"/>
              <a:ea typeface="宋体" panose="02010600030101010101" pitchFamily="2" charset="-122"/>
            </a:endParaRPr>
          </a:p>
        </p:txBody>
      </p:sp>
      <p:sp>
        <p:nvSpPr>
          <p:cNvPr id="6" name="文本框 5"/>
          <p:cNvSpPr txBox="1"/>
          <p:nvPr/>
        </p:nvSpPr>
        <p:spPr>
          <a:xfrm>
            <a:off x="792480" y="4705350"/>
            <a:ext cx="10598785" cy="1076325"/>
          </a:xfrm>
          <a:prstGeom prst="rect">
            <a:avLst/>
          </a:prstGeom>
          <a:noFill/>
        </p:spPr>
        <p:txBody>
          <a:bodyPr wrap="square" rtlCol="0" anchor="t">
            <a:spAutoFit/>
          </a:bodyPr>
          <a:p>
            <a:r>
              <a:rPr lang="zh-CN" altLang="en-US" sz="3200" b="1">
                <a:latin typeface="微软雅黑" panose="020B0503020204020204" charset="-122"/>
                <a:ea typeface="微软雅黑" panose="020B0503020204020204" charset="-122"/>
              </a:rPr>
              <a:t>勒口的内容包括：</a:t>
            </a:r>
            <a:r>
              <a:rPr lang="zh-CN" altLang="en-US" sz="3200">
                <a:latin typeface="宋体" panose="02010600030101010101" pitchFamily="2" charset="-122"/>
                <a:ea typeface="宋体" panose="02010600030101010101" pitchFamily="2" charset="-122"/>
              </a:rPr>
              <a:t>作者简介、内容提要、系列丛书的全套书名信息等。</a:t>
            </a:r>
            <a:endParaRPr lang="zh-CN" altLang="en-US" sz="32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811530" y="1692275"/>
            <a:ext cx="2540000"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（4）函套</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811530" y="2727960"/>
            <a:ext cx="10568940" cy="1076325"/>
          </a:xfrm>
          <a:prstGeom prst="rect">
            <a:avLst/>
          </a:prstGeom>
          <a:noFill/>
        </p:spPr>
        <p:txBody>
          <a:bodyPr wrap="square" rtlCol="0" anchor="t">
            <a:spAutoFit/>
          </a:bodyPr>
          <a:p>
            <a:r>
              <a:rPr lang="zh-CN" altLang="en-US" sz="3200" b="1">
                <a:latin typeface="微软雅黑" panose="020B0503020204020204" charset="-122"/>
                <a:ea typeface="微软雅黑" panose="020B0503020204020204" charset="-122"/>
              </a:rPr>
              <a:t>函套</a:t>
            </a:r>
            <a:r>
              <a:rPr lang="zh-CN" altLang="en-US" sz="3200">
                <a:latin typeface="宋体" panose="02010600030101010101" pitchFamily="2" charset="-122"/>
                <a:ea typeface="宋体" panose="02010600030101010101" pitchFamily="2" charset="-122"/>
              </a:rPr>
              <a:t>又称书函、书套等，通常是用来放置丛书或者多卷集书的。</a:t>
            </a:r>
            <a:endParaRPr lang="zh-CN" altLang="en-US" sz="3200">
              <a:latin typeface="宋体" panose="02010600030101010101" pitchFamily="2" charset="-122"/>
              <a:ea typeface="宋体" panose="02010600030101010101" pitchFamily="2" charset="-122"/>
            </a:endParaRPr>
          </a:p>
        </p:txBody>
      </p:sp>
      <p:sp>
        <p:nvSpPr>
          <p:cNvPr id="5" name="文本框 4"/>
          <p:cNvSpPr txBox="1"/>
          <p:nvPr/>
        </p:nvSpPr>
        <p:spPr>
          <a:xfrm>
            <a:off x="799465" y="4048760"/>
            <a:ext cx="10568940" cy="583565"/>
          </a:xfrm>
          <a:prstGeom prst="rect">
            <a:avLst/>
          </a:prstGeom>
          <a:noFill/>
        </p:spPr>
        <p:txBody>
          <a:bodyPr wrap="square" rtlCol="0" anchor="t">
            <a:spAutoFit/>
          </a:bodyPr>
          <a:p>
            <a:r>
              <a:rPr lang="zh-CN" altLang="en-US" sz="3200" b="1">
                <a:latin typeface="微软雅黑" panose="020B0503020204020204" charset="-122"/>
                <a:ea typeface="微软雅黑" panose="020B0503020204020204" charset="-122"/>
              </a:rPr>
              <a:t>函套的主要功能：</a:t>
            </a:r>
            <a:r>
              <a:rPr lang="zh-CN" altLang="en-US" sz="3200">
                <a:latin typeface="宋体" panose="02010600030101010101" pitchFamily="2" charset="-122"/>
                <a:ea typeface="宋体" panose="02010600030101010101" pitchFamily="2" charset="-122"/>
              </a:rPr>
              <a:t>保护书籍，便于人们携带、馈赠和收藏。</a:t>
            </a:r>
            <a:endParaRPr lang="zh-CN" altLang="en-US" sz="32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文本框 9"/>
          <p:cNvSpPr txBox="1"/>
          <p:nvPr/>
        </p:nvSpPr>
        <p:spPr>
          <a:xfrm>
            <a:off x="2987040" y="5908040"/>
            <a:ext cx="621728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2-2-6 《唐诗三百首》/ 吕敬人设计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38735" y="1335405"/>
            <a:ext cx="12114530" cy="44951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文本框 9"/>
          <p:cNvSpPr txBox="1"/>
          <p:nvPr/>
        </p:nvSpPr>
        <p:spPr>
          <a:xfrm>
            <a:off x="2987040" y="5908040"/>
            <a:ext cx="6217285"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2-2-7 《西域考古图记》</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90805" y="1334135"/>
            <a:ext cx="12009755" cy="4447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857250" y="2153285"/>
            <a:ext cx="2540000"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（5）护封</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857250" y="2965450"/>
            <a:ext cx="433959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护封是包在封面外面的另一张外封面。</a:t>
            </a:r>
            <a:endParaRPr lang="zh-CN" altLang="en-US" sz="3200">
              <a:latin typeface="宋体" panose="02010600030101010101" pitchFamily="2" charset="-122"/>
              <a:ea typeface="宋体" panose="02010600030101010101" pitchFamily="2" charset="-122"/>
            </a:endParaRPr>
          </a:p>
        </p:txBody>
      </p:sp>
      <p:sp>
        <p:nvSpPr>
          <p:cNvPr id="10" name="文本框 9"/>
          <p:cNvSpPr txBox="1"/>
          <p:nvPr/>
        </p:nvSpPr>
        <p:spPr>
          <a:xfrm>
            <a:off x="6368415" y="5865495"/>
            <a:ext cx="406019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2-2-8　护封图例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5512435" y="1542415"/>
            <a:ext cx="5771515" cy="41522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1" name="文本框 10"/>
          <p:cNvSpPr txBox="1"/>
          <p:nvPr/>
        </p:nvSpPr>
        <p:spPr>
          <a:xfrm>
            <a:off x="811530" y="2063750"/>
            <a:ext cx="10568940" cy="583565"/>
          </a:xfrm>
          <a:prstGeom prst="rect">
            <a:avLst/>
          </a:prstGeom>
          <a:noFill/>
        </p:spPr>
        <p:txBody>
          <a:bodyPr wrap="square" rtlCol="0" anchor="t">
            <a:spAutoFit/>
          </a:bodyPr>
          <a:p>
            <a:r>
              <a:rPr lang="zh-CN" altLang="en-US" sz="3200" b="1">
                <a:latin typeface="微软雅黑" panose="020B0503020204020204" charset="-122"/>
                <a:ea typeface="微软雅黑" panose="020B0503020204020204" charset="-122"/>
              </a:rPr>
              <a:t>护封</a:t>
            </a:r>
            <a:r>
              <a:rPr lang="zh-CN" altLang="en-US" sz="3200">
                <a:latin typeface="宋体" panose="02010600030101010101" pitchFamily="2" charset="-122"/>
                <a:ea typeface="宋体" panose="02010600030101010101" pitchFamily="2" charset="-122"/>
              </a:rPr>
              <a:t>由</a:t>
            </a:r>
            <a:r>
              <a:rPr lang="zh-CN" altLang="en-US" sz="3200" u="sng">
                <a:solidFill>
                  <a:srgbClr val="EA0101"/>
                </a:solidFill>
                <a:latin typeface="宋体" panose="02010600030101010101" pitchFamily="2" charset="-122"/>
                <a:ea typeface="宋体" panose="02010600030101010101" pitchFamily="2" charset="-122"/>
              </a:rPr>
              <a:t>前封、后封、前勒口、后勒口、书脊</a:t>
            </a:r>
            <a:r>
              <a:rPr lang="zh-CN" altLang="en-US" sz="3200">
                <a:latin typeface="宋体" panose="02010600030101010101" pitchFamily="2" charset="-122"/>
                <a:ea typeface="宋体" panose="02010600030101010101" pitchFamily="2" charset="-122"/>
              </a:rPr>
              <a:t>组成的。</a:t>
            </a:r>
            <a:endParaRPr lang="zh-CN" altLang="en-US" sz="3200">
              <a:latin typeface="宋体" panose="02010600030101010101" pitchFamily="2" charset="-122"/>
              <a:ea typeface="宋体" panose="02010600030101010101" pitchFamily="2" charset="-122"/>
            </a:endParaRPr>
          </a:p>
        </p:txBody>
      </p:sp>
      <p:sp>
        <p:nvSpPr>
          <p:cNvPr id="5" name="文本框 4"/>
          <p:cNvSpPr txBox="1"/>
          <p:nvPr/>
        </p:nvSpPr>
        <p:spPr>
          <a:xfrm>
            <a:off x="799465" y="3241675"/>
            <a:ext cx="10568940" cy="583565"/>
          </a:xfrm>
          <a:prstGeom prst="rect">
            <a:avLst/>
          </a:prstGeom>
          <a:noFill/>
        </p:spPr>
        <p:txBody>
          <a:bodyPr wrap="square" rtlCol="0" anchor="t">
            <a:spAutoFit/>
          </a:bodyPr>
          <a:p>
            <a:r>
              <a:rPr lang="zh-CN" altLang="en-US" sz="3200" b="1">
                <a:latin typeface="微软雅黑" panose="020B0503020204020204" charset="-122"/>
                <a:ea typeface="微软雅黑" panose="020B0503020204020204" charset="-122"/>
              </a:rPr>
              <a:t>护封的作用：</a:t>
            </a:r>
            <a:r>
              <a:rPr lang="zh-CN" altLang="en-US" sz="3200">
                <a:latin typeface="宋体" panose="02010600030101010101" pitchFamily="2" charset="-122"/>
                <a:ea typeface="宋体" panose="02010600030101010101" pitchFamily="2" charset="-122"/>
              </a:rPr>
              <a:t>保护书籍封面和装饰</a:t>
            </a:r>
            <a:r>
              <a:rPr lang="zh-CN" altLang="en-US" sz="3200">
                <a:latin typeface="宋体" panose="02010600030101010101" pitchFamily="2" charset="-122"/>
                <a:ea typeface="宋体" panose="02010600030101010101" pitchFamily="2" charset="-122"/>
              </a:rPr>
              <a:t>。</a:t>
            </a:r>
            <a:endParaRPr lang="zh-CN" altLang="en-US" sz="32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857250" y="2153285"/>
            <a:ext cx="2540000"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（6）腰封</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857250" y="2965450"/>
            <a:ext cx="433959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腰封就是在书的封面或护封上再加上一条腰带</a:t>
            </a:r>
            <a:endParaRPr lang="zh-CN" altLang="en-US" sz="3200">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rPr>
              <a:t>纸。</a:t>
            </a:r>
            <a:endParaRPr lang="zh-CN" altLang="en-US" sz="3200">
              <a:latin typeface="宋体" panose="02010600030101010101" pitchFamily="2" charset="-122"/>
              <a:ea typeface="宋体" panose="02010600030101010101" pitchFamily="2" charset="-122"/>
            </a:endParaRPr>
          </a:p>
        </p:txBody>
      </p:sp>
      <p:sp>
        <p:nvSpPr>
          <p:cNvPr id="10" name="文本框 9"/>
          <p:cNvSpPr txBox="1"/>
          <p:nvPr/>
        </p:nvSpPr>
        <p:spPr>
          <a:xfrm>
            <a:off x="6338570" y="5513705"/>
            <a:ext cx="406019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2-2-9 腰封图例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5909310" y="1752600"/>
            <a:ext cx="4918710" cy="35991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8678" y="0"/>
            <a:ext cx="12210678" cy="6826378"/>
          </a:xfrm>
          <a:prstGeom prst="rect">
            <a:avLst/>
          </a:prstGeom>
        </p:spPr>
      </p:pic>
      <p:sp>
        <p:nvSpPr>
          <p:cNvPr id="3" name="矩形 2"/>
          <p:cNvSpPr/>
          <p:nvPr/>
        </p:nvSpPr>
        <p:spPr>
          <a:xfrm>
            <a:off x="-8518" y="0"/>
            <a:ext cx="12210678" cy="682637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flipH="1">
            <a:off x="1979637" y="4850098"/>
            <a:ext cx="1348344" cy="17862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203141" y="0"/>
            <a:ext cx="1348344" cy="1786269"/>
          </a:xfrm>
          <a:prstGeom prst="line">
            <a:avLst/>
          </a:prstGeom>
          <a:ln w="19050">
            <a:solidFill>
              <a:srgbClr val="A9AA44"/>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1052660" y="2884653"/>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1" name="椭圆 20"/>
          <p:cNvSpPr/>
          <p:nvPr/>
        </p:nvSpPr>
        <p:spPr>
          <a:xfrm>
            <a:off x="5555523" y="1158885"/>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8" name="矩形 74"/>
          <p:cNvSpPr>
            <a:spLocks noChangeArrowheads="1"/>
          </p:cNvSpPr>
          <p:nvPr/>
        </p:nvSpPr>
        <p:spPr bwMode="auto">
          <a:xfrm>
            <a:off x="1052880" y="3002280"/>
            <a:ext cx="567563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800" b="1" dirty="0" smtClean="0">
                <a:solidFill>
                  <a:srgbClr val="A9AA44"/>
                </a:solidFill>
                <a:latin typeface="黑体" panose="02010609060101010101" charset="-122"/>
                <a:ea typeface="黑体" panose="02010609060101010101" charset="-122"/>
                <a:cs typeface="黑体" panose="02010609060101010101" charset="-122"/>
                <a:sym typeface="思源黑体 CN Normal" panose="020B0400000000000000" pitchFamily="34" charset="-122"/>
              </a:rPr>
              <a:t>项目训练二</a:t>
            </a:r>
            <a:r>
              <a:rPr lang="zh-CN" altLang="en-US" sz="4800" dirty="0" smtClean="0">
                <a:latin typeface="黑体" panose="02010609060101010101" charset="-122"/>
                <a:ea typeface="黑体" panose="02010609060101010101" charset="-122"/>
                <a:cs typeface="黑体" panose="02010609060101010101" charset="-122"/>
                <a:sym typeface="思源黑体 CN Normal" panose="020B0400000000000000" pitchFamily="34" charset="-122"/>
              </a:rPr>
              <a:t> </a:t>
            </a:r>
            <a:endParaRPr lang="zh-CN" altLang="en-US" sz="4800" dirty="0" smtClean="0">
              <a:latin typeface="黑体" panose="02010609060101010101" charset="-122"/>
              <a:ea typeface="黑体" panose="02010609060101010101" charset="-122"/>
              <a:cs typeface="黑体" panose="02010609060101010101" charset="-122"/>
              <a:sym typeface="思源黑体 CN Normal" panose="020B0400000000000000" pitchFamily="34" charset="-122"/>
            </a:endParaRPr>
          </a:p>
          <a:p>
            <a:pPr algn="ctr" eaLnBrk="1" hangingPunct="1"/>
            <a:r>
              <a:rPr lang="zh-CN" altLang="en-US" sz="4800" dirty="0" smtClean="0">
                <a:latin typeface="黑体" panose="02010609060101010101" charset="-122"/>
                <a:ea typeface="黑体" panose="02010609060101010101" charset="-122"/>
                <a:cs typeface="黑体" panose="02010609060101010101" charset="-122"/>
                <a:sym typeface="思源黑体 CN Normal" panose="020B0400000000000000" pitchFamily="34" charset="-122"/>
              </a:rPr>
              <a:t>—— 书籍装帧设计</a:t>
            </a:r>
            <a:endParaRPr lang="zh-CN" altLang="en-US" sz="4800" dirty="0" smtClean="0">
              <a:latin typeface="黑体" panose="02010609060101010101" charset="-122"/>
              <a:ea typeface="黑体" panose="02010609060101010101" charset="-122"/>
              <a:cs typeface="黑体" panose="02010609060101010101" charset="-122"/>
              <a:sym typeface="思源黑体 CN Normal" panose="020B0400000000000000" pitchFamily="34" charset="-122"/>
            </a:endParaRPr>
          </a:p>
        </p:txBody>
      </p:sp>
      <p:sp>
        <p:nvSpPr>
          <p:cNvPr id="25" name="矩形 74"/>
          <p:cNvSpPr>
            <a:spLocks noChangeArrowheads="1"/>
          </p:cNvSpPr>
          <p:nvPr/>
        </p:nvSpPr>
        <p:spPr bwMode="auto">
          <a:xfrm>
            <a:off x="2261335" y="2073741"/>
            <a:ext cx="325872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dirty="0" smtClean="0">
                <a:latin typeface="黑体" panose="02010609060101010101" charset="-122"/>
                <a:ea typeface="黑体" panose="02010609060101010101" charset="-122"/>
                <a:sym typeface="思源黑体 CN Normal" panose="020B0400000000000000" pitchFamily="34" charset="-122"/>
              </a:rPr>
              <a:t>第二节</a:t>
            </a:r>
            <a:endParaRPr lang="en-US" altLang="zh-CN" sz="4800" dirty="0" smtClean="0">
              <a:latin typeface="黑体" panose="02010609060101010101" charset="-122"/>
              <a:ea typeface="黑体" panose="02010609060101010101" charset="-122"/>
              <a:sym typeface="思源黑体 CN Normal" panose="020B0400000000000000" pitchFamily="34" charset="-122"/>
            </a:endParaRPr>
          </a:p>
        </p:txBody>
      </p:sp>
      <p:sp>
        <p:nvSpPr>
          <p:cNvPr id="24" name="矩形 23"/>
          <p:cNvSpPr/>
          <p:nvPr/>
        </p:nvSpPr>
        <p:spPr>
          <a:xfrm>
            <a:off x="6802768" y="1968083"/>
            <a:ext cx="4771626" cy="3505492"/>
          </a:xfrm>
          <a:prstGeom prst="rect">
            <a:avLst/>
          </a:prstGeom>
          <a:blipFill>
            <a:blip r:embed="rId2"/>
            <a:stretch>
              <a:fillRect/>
            </a:stretch>
          </a:blipFill>
          <a:ln w="5715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5" name="椭圆 14"/>
          <p:cNvSpPr/>
          <p:nvPr/>
        </p:nvSpPr>
        <p:spPr>
          <a:xfrm>
            <a:off x="6388036" y="4982764"/>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18"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1" name="文本框 10"/>
          <p:cNvSpPr txBox="1"/>
          <p:nvPr/>
        </p:nvSpPr>
        <p:spPr>
          <a:xfrm>
            <a:off x="811530" y="2063750"/>
            <a:ext cx="10568940" cy="1076325"/>
          </a:xfrm>
          <a:prstGeom prst="rect">
            <a:avLst/>
          </a:prstGeom>
          <a:noFill/>
        </p:spPr>
        <p:txBody>
          <a:bodyPr wrap="square" rtlCol="0" anchor="t">
            <a:spAutoFit/>
          </a:bodyPr>
          <a:p>
            <a:r>
              <a:rPr lang="zh-CN" altLang="en-US" sz="3200" b="1">
                <a:latin typeface="微软雅黑" panose="020B0503020204020204" charset="-122"/>
                <a:ea typeface="微软雅黑" panose="020B0503020204020204" charset="-122"/>
              </a:rPr>
              <a:t>腰封的主要作用：</a:t>
            </a:r>
            <a:endParaRPr lang="zh-CN" altLang="en-US" sz="3200" b="1">
              <a:latin typeface="微软雅黑" panose="020B0503020204020204" charset="-122"/>
              <a:ea typeface="微软雅黑" panose="020B0503020204020204" charset="-122"/>
            </a:endParaRPr>
          </a:p>
          <a:p>
            <a:r>
              <a:rPr lang="zh-CN" altLang="en-US" sz="3200">
                <a:latin typeface="宋体" panose="02010600030101010101" pitchFamily="2" charset="-122"/>
                <a:ea typeface="宋体" panose="02010600030101010101" pitchFamily="2" charset="-122"/>
              </a:rPr>
              <a:t>对书籍内容进行补充说明或用于呈现促销性文字。</a:t>
            </a:r>
            <a:endParaRPr lang="zh-CN" altLang="en-US" sz="3200">
              <a:latin typeface="宋体" panose="02010600030101010101" pitchFamily="2" charset="-122"/>
              <a:ea typeface="宋体" panose="02010600030101010101" pitchFamily="2" charset="-122"/>
            </a:endParaRPr>
          </a:p>
        </p:txBody>
      </p:sp>
      <p:sp>
        <p:nvSpPr>
          <p:cNvPr id="5" name="文本框 4"/>
          <p:cNvSpPr txBox="1"/>
          <p:nvPr/>
        </p:nvSpPr>
        <p:spPr>
          <a:xfrm>
            <a:off x="811530" y="3524885"/>
            <a:ext cx="1056894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rPr>
              <a:t>比如这本书获了奖或拍成了电影，读者反映较好或有名人推荐等。</a:t>
            </a:r>
            <a:endParaRPr lang="zh-CN" altLang="en-US" sz="320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14400" y="1599565"/>
            <a:ext cx="9902825" cy="645160"/>
          </a:xfrm>
          <a:prstGeom prst="rect">
            <a:avLst/>
          </a:prstGeom>
          <a:noFill/>
        </p:spPr>
        <p:txBody>
          <a:bodyPr wrap="square" rtlCol="0" anchor="t">
            <a:spAutoFit/>
          </a:bodyPr>
          <a:p>
            <a:r>
              <a:rPr lang="zh-CN" altLang="en-US" sz="3600">
                <a:latin typeface="黑体" panose="02010609060101010101" charset="-122"/>
                <a:ea typeface="黑体" panose="02010609060101010101" charset="-122"/>
                <a:cs typeface="黑体" panose="02010609060101010101" charset="-122"/>
              </a:rPr>
              <a:t>2.书籍的皮肤——函套、护封、封面的设计</a:t>
            </a:r>
            <a:endParaRPr lang="zh-CN" altLang="en-US" sz="3600">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914400" y="244665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（1）函套设计</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914400" y="3293745"/>
            <a:ext cx="990346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函套是将书籍的主题内涵、精神情感等一系列特征以视觉方式呈现，是读者和书籍之间不可缺少的沟通桥</a:t>
            </a:r>
            <a:endParaRPr lang="zh-CN" altLang="en-US" sz="3200">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rPr>
              <a:t>梁。</a:t>
            </a:r>
            <a:endParaRPr lang="zh-CN" altLang="en-US" sz="3200">
              <a:latin typeface="宋体" panose="02010600030101010101" pitchFamily="2" charset="-122"/>
              <a:ea typeface="宋体" panose="02010600030101010101" pitchFamily="2" charset="-122"/>
            </a:endParaRPr>
          </a:p>
        </p:txBody>
      </p:sp>
      <p:sp>
        <p:nvSpPr>
          <p:cNvPr id="12" name="文本框 11"/>
          <p:cNvSpPr txBox="1"/>
          <p:nvPr/>
        </p:nvSpPr>
        <p:spPr>
          <a:xfrm>
            <a:off x="914400" y="5001895"/>
            <a:ext cx="10004425" cy="58356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如袁小山老师设计的书籍《魏光庆》（图 2-2-10）。</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9" name="图片 8"/>
          <p:cNvPicPr>
            <a:picLocks noChangeAspect="1"/>
          </p:cNvPicPr>
          <p:nvPr/>
        </p:nvPicPr>
        <p:blipFill>
          <a:blip r:embed="rId1"/>
          <a:stretch>
            <a:fillRect/>
          </a:stretch>
        </p:blipFill>
        <p:spPr>
          <a:xfrm>
            <a:off x="1876425" y="995680"/>
            <a:ext cx="8439150" cy="5706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文本框 9"/>
          <p:cNvSpPr txBox="1"/>
          <p:nvPr/>
        </p:nvSpPr>
        <p:spPr>
          <a:xfrm>
            <a:off x="1611630" y="5805805"/>
            <a:ext cx="842518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2-2-10 《魏光庆》画册 / 袁小山设计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86360" y="1428115"/>
            <a:ext cx="12019280" cy="4104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14400" y="1066800"/>
            <a:ext cx="9902825" cy="645160"/>
          </a:xfrm>
          <a:prstGeom prst="rect">
            <a:avLst/>
          </a:prstGeom>
          <a:noFill/>
        </p:spPr>
        <p:txBody>
          <a:bodyPr wrap="square" rtlCol="0" anchor="t">
            <a:spAutoFit/>
          </a:bodyPr>
          <a:p>
            <a:r>
              <a:rPr lang="zh-CN" altLang="en-US" sz="3600" b="1">
                <a:solidFill>
                  <a:srgbClr val="EA0101"/>
                </a:solidFill>
                <a:latin typeface="黑体" panose="02010609060101010101" charset="-122"/>
                <a:ea typeface="黑体" panose="02010609060101010101" charset="-122"/>
                <a:cs typeface="黑体" panose="02010609060101010101" charset="-122"/>
              </a:rPr>
              <a:t>函套设计赏析</a:t>
            </a:r>
            <a:endParaRPr lang="zh-CN" altLang="en-US" sz="3600" b="1">
              <a:solidFill>
                <a:srgbClr val="EA0101"/>
              </a:solidFill>
              <a:latin typeface="黑体" panose="02010609060101010101" charset="-122"/>
              <a:ea typeface="黑体" panose="02010609060101010101" charset="-122"/>
              <a:cs typeface="黑体" panose="02010609060101010101" charset="-122"/>
            </a:endParaRPr>
          </a:p>
        </p:txBody>
      </p:sp>
      <p:sp>
        <p:nvSpPr>
          <p:cNvPr id="10" name="文本框 9"/>
          <p:cNvSpPr txBox="1"/>
          <p:nvPr/>
        </p:nvSpPr>
        <p:spPr>
          <a:xfrm>
            <a:off x="1611630" y="6221730"/>
            <a:ext cx="842518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2-2-11 《梅兰芳藏戏曲史料图画集》/ 张志伟设计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1136650" y="1664335"/>
            <a:ext cx="9918700" cy="4508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914400" y="149733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（2）护封设计</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914400" y="2344420"/>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护封具有</a:t>
            </a:r>
            <a:r>
              <a:rPr lang="zh-CN" altLang="en-US" sz="3200" u="sng">
                <a:solidFill>
                  <a:srgbClr val="EA0101"/>
                </a:solidFill>
                <a:latin typeface="宋体" panose="02010600030101010101" pitchFamily="2" charset="-122"/>
                <a:ea typeface="宋体" panose="02010600030101010101" pitchFamily="2" charset="-122"/>
              </a:rPr>
              <a:t>保护书籍封面</a:t>
            </a:r>
            <a:r>
              <a:rPr lang="zh-CN" altLang="en-US" sz="3200">
                <a:latin typeface="宋体" panose="02010600030101010101" pitchFamily="2" charset="-122"/>
                <a:ea typeface="宋体" panose="02010600030101010101" pitchFamily="2" charset="-122"/>
              </a:rPr>
              <a:t>和</a:t>
            </a:r>
            <a:r>
              <a:rPr lang="zh-CN" altLang="en-US" sz="3200" u="sng">
                <a:solidFill>
                  <a:srgbClr val="EA0101"/>
                </a:solidFill>
                <a:latin typeface="宋体" panose="02010600030101010101" pitchFamily="2" charset="-122"/>
                <a:ea typeface="宋体" panose="02010600030101010101" pitchFamily="2" charset="-122"/>
              </a:rPr>
              <a:t>促销</a:t>
            </a:r>
            <a:r>
              <a:rPr lang="zh-CN" altLang="en-US" sz="3200">
                <a:latin typeface="宋体" panose="02010600030101010101" pitchFamily="2" charset="-122"/>
                <a:ea typeface="宋体" panose="02010600030101010101" pitchFamily="2" charset="-122"/>
              </a:rPr>
              <a:t>的功能。</a:t>
            </a:r>
            <a:endParaRPr lang="zh-CN" altLang="en-US" sz="3200">
              <a:latin typeface="宋体" panose="02010600030101010101" pitchFamily="2" charset="-122"/>
              <a:ea typeface="宋体" panose="02010600030101010101" pitchFamily="2" charset="-122"/>
            </a:endParaRPr>
          </a:p>
        </p:txBody>
      </p:sp>
      <p:sp>
        <p:nvSpPr>
          <p:cNvPr id="12" name="文本框 11"/>
          <p:cNvSpPr txBox="1"/>
          <p:nvPr/>
        </p:nvSpPr>
        <p:spPr>
          <a:xfrm>
            <a:off x="914400" y="3477260"/>
            <a:ext cx="10004425"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护封不仅要有宣传和推销的广告效果，还要在设计风格上与书籍整体相适应，是外在形态和内在形态的统一结合。</a:t>
            </a:r>
            <a:endParaRPr lang="zh-CN" altLang="en-US" sz="3200">
              <a:latin typeface="宋体" panose="02010600030101010101" pitchFamily="2" charset="-122"/>
              <a:ea typeface="宋体" panose="02010600030101010101" pitchFamily="2"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文本框 9"/>
          <p:cNvSpPr txBox="1"/>
          <p:nvPr/>
        </p:nvSpPr>
        <p:spPr>
          <a:xfrm>
            <a:off x="1611630" y="6060440"/>
            <a:ext cx="842518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2-2-12 护封设计 / 弗拉米尔·康卡尔设计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3209925" y="1061720"/>
            <a:ext cx="5771515" cy="4933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1" name="文本框 10"/>
          <p:cNvSpPr txBox="1"/>
          <p:nvPr/>
        </p:nvSpPr>
        <p:spPr>
          <a:xfrm>
            <a:off x="914400" y="2014220"/>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护封还具有时代审美性。</a:t>
            </a:r>
            <a:endParaRPr lang="zh-CN" altLang="en-US" sz="3200">
              <a:latin typeface="宋体" panose="02010600030101010101" pitchFamily="2" charset="-122"/>
              <a:ea typeface="宋体" panose="02010600030101010101" pitchFamily="2" charset="-122"/>
            </a:endParaRPr>
          </a:p>
        </p:txBody>
      </p:sp>
      <p:sp>
        <p:nvSpPr>
          <p:cNvPr id="12" name="文本框 11"/>
          <p:cNvSpPr txBox="1"/>
          <p:nvPr/>
        </p:nvSpPr>
        <p:spPr>
          <a:xfrm>
            <a:off x="914400" y="2983865"/>
            <a:ext cx="10004425"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图 2-2-13 中的书籍设计是克罗地亚设计师弗拉米尔·康卡尔（Vlaimir Koncar）的作品，其三册图书，均有海报折叠护封。此护封形态较新颖和特殊，极具现代设计感。</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文本框 9"/>
          <p:cNvSpPr txBox="1"/>
          <p:nvPr/>
        </p:nvSpPr>
        <p:spPr>
          <a:xfrm>
            <a:off x="1611630" y="5673725"/>
            <a:ext cx="842518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2-2-13 护封设计 / 弗拉米尔·康卡尔设计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367790" y="1357630"/>
            <a:ext cx="9457055" cy="4142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914400" y="149733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（3）封面设计</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914400" y="2344420"/>
            <a:ext cx="990346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封面是书籍的外表和标志，是“脸面招牌”，具有</a:t>
            </a:r>
            <a:r>
              <a:rPr lang="zh-CN" altLang="en-US" sz="3200" u="sng">
                <a:solidFill>
                  <a:srgbClr val="EA0101"/>
                </a:solidFill>
                <a:latin typeface="宋体" panose="02010600030101010101" pitchFamily="2" charset="-122"/>
                <a:ea typeface="宋体" panose="02010600030101010101" pitchFamily="2" charset="-122"/>
              </a:rPr>
              <a:t>保护、传达书籍内容</a:t>
            </a:r>
            <a:r>
              <a:rPr lang="zh-CN" altLang="en-US" sz="3200">
                <a:latin typeface="宋体" panose="02010600030101010101" pitchFamily="2" charset="-122"/>
                <a:ea typeface="宋体" panose="02010600030101010101" pitchFamily="2" charset="-122"/>
              </a:rPr>
              <a:t>的功能，承担</a:t>
            </a:r>
            <a:r>
              <a:rPr lang="zh-CN" altLang="en-US" sz="3200" u="sng">
                <a:solidFill>
                  <a:srgbClr val="EA0101"/>
                </a:solidFill>
                <a:latin typeface="宋体" panose="02010600030101010101" pitchFamily="2" charset="-122"/>
                <a:ea typeface="宋体" panose="02010600030101010101" pitchFamily="2" charset="-122"/>
              </a:rPr>
              <a:t>美化书籍</a:t>
            </a:r>
            <a:r>
              <a:rPr lang="zh-CN" altLang="en-US" sz="3200">
                <a:latin typeface="宋体" panose="02010600030101010101" pitchFamily="2" charset="-122"/>
                <a:ea typeface="宋体" panose="02010600030101010101" pitchFamily="2" charset="-122"/>
              </a:rPr>
              <a:t>的重要任务。</a:t>
            </a:r>
            <a:endParaRPr lang="zh-CN" altLang="en-US" sz="3200">
              <a:latin typeface="宋体" panose="02010600030101010101" pitchFamily="2" charset="-122"/>
              <a:ea typeface="宋体" panose="02010600030101010101" pitchFamily="2" charset="-122"/>
            </a:endParaRPr>
          </a:p>
        </p:txBody>
      </p:sp>
      <p:sp>
        <p:nvSpPr>
          <p:cNvPr id="12" name="文本框 11"/>
          <p:cNvSpPr txBox="1"/>
          <p:nvPr/>
        </p:nvSpPr>
        <p:spPr>
          <a:xfrm>
            <a:off x="914400" y="4010025"/>
            <a:ext cx="10004425"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书籍的封面设计必须与书籍的主题内容相符，使书的内容和性质与视觉审美相结合。</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20"/>
          <p:cNvSpPr>
            <a:spLocks noChangeAspect="1"/>
          </p:cNvSpPr>
          <p:nvPr/>
        </p:nvSpPr>
        <p:spPr>
          <a:xfrm>
            <a:off x="967105" y="2342515"/>
            <a:ext cx="2214880" cy="763905"/>
          </a:xfrm>
          <a:prstGeom prst="roundRect">
            <a:avLst>
              <a:gd name="adj" fmla="val 25519"/>
            </a:avLst>
          </a:prstGeom>
          <a:solidFill>
            <a:srgbClr val="FF6838"/>
          </a:solidFill>
          <a:ln w="12700" cap="flat" cmpd="sng" algn="ctr">
            <a:noFill/>
            <a:prstDash val="solid"/>
            <a:miter lim="800000"/>
          </a:ln>
          <a:effectLst/>
        </p:spPr>
        <p:txBody>
          <a:bodyPr rtlCol="0" anchor="t" anchorCtr="0"/>
          <a:lstStyle/>
          <a:p>
            <a:pPr algn="ctr" defTabSz="913765">
              <a:lnSpc>
                <a:spcPct val="100000"/>
              </a:lnSpc>
              <a:defRPr/>
            </a:pPr>
            <a:r>
              <a:rPr lang="zh-CN" altLang="en-US" sz="3600" b="1" kern="0">
                <a:solidFill>
                  <a:schemeClr val="bg1"/>
                </a:solidFill>
                <a:latin typeface="黑体" panose="02010609060101010101" charset="-122"/>
                <a:ea typeface="黑体" panose="02010609060101010101" charset="-122"/>
                <a:cs typeface="黑体" panose="02010609060101010101" charset="-122"/>
                <a:sym typeface="思源黑体 CN Normal" panose="020B0400000000000000" pitchFamily="34" charset="-122"/>
              </a:rPr>
              <a:t>装帧</a:t>
            </a:r>
            <a:endParaRPr lang="zh-CN" altLang="en-US" sz="3600" b="1" kern="0">
              <a:solidFill>
                <a:schemeClr val="bg1"/>
              </a:solidFill>
              <a:latin typeface="黑体" panose="02010609060101010101" charset="-122"/>
              <a:ea typeface="黑体" panose="02010609060101010101" charset="-122"/>
              <a:cs typeface="黑体" panose="02010609060101010101" charset="-122"/>
              <a:sym typeface="思源黑体 CN Normal" panose="020B0400000000000000" pitchFamily="34" charset="-122"/>
            </a:endParaRPr>
          </a:p>
        </p:txBody>
      </p:sp>
      <p:grpSp>
        <p:nvGrpSpPr>
          <p:cNvPr id="4" name="组合 3"/>
          <p:cNvGrpSpPr/>
          <p:nvPr/>
        </p:nvGrpSpPr>
        <p:grpSpPr>
          <a:xfrm>
            <a:off x="99384" y="224103"/>
            <a:ext cx="7072630" cy="771578"/>
            <a:chOff x="99384" y="224103"/>
            <a:chExt cx="707263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585025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一、装帧设计的概念</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3415665" y="1447800"/>
            <a:ext cx="7943850" cy="255333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是</a:t>
            </a:r>
            <a:r>
              <a:rPr lang="zh-CN" altLang="en-US" sz="3200" i="1" u="sng">
                <a:solidFill>
                  <a:srgbClr val="0070C0"/>
                </a:solidFill>
                <a:latin typeface="宋体" panose="02010600030101010101" pitchFamily="2" charset="-122"/>
                <a:ea typeface="宋体" panose="02010600030101010101" pitchFamily="2" charset="-122"/>
                <a:cs typeface="宋体" panose="02010600030101010101" pitchFamily="2" charset="-122"/>
              </a:rPr>
              <a:t>丰子恺先生</a:t>
            </a:r>
            <a:r>
              <a:rPr lang="zh-CN" altLang="en-US" sz="3200">
                <a:latin typeface="宋体" panose="02010600030101010101" pitchFamily="2" charset="-122"/>
                <a:ea typeface="宋体" panose="02010600030101010101" pitchFamily="2" charset="-122"/>
                <a:cs typeface="宋体" panose="02010600030101010101" pitchFamily="2" charset="-122"/>
              </a:rPr>
              <a:t>在20世纪20—30年代从日本引进的，最早出现在丰子恺先生等人在1982年为上海《新女性》杂志撰写</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的文章中，当时“装帧”属</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于日语词汇的范畴。</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pic>
        <p:nvPicPr>
          <p:cNvPr id="8" name="图片 7" descr="a8ec8a13632762d0f703d17573a51ffa513d279768ed"/>
          <p:cNvPicPr>
            <a:picLocks noChangeAspect="1"/>
          </p:cNvPicPr>
          <p:nvPr/>
        </p:nvPicPr>
        <p:blipFill>
          <a:blip r:embed="rId1"/>
          <a:stretch>
            <a:fillRect/>
          </a:stretch>
        </p:blipFill>
        <p:spPr>
          <a:xfrm>
            <a:off x="8719820" y="2719705"/>
            <a:ext cx="2639695" cy="3674110"/>
          </a:xfrm>
          <a:prstGeom prst="rect">
            <a:avLst/>
          </a:prstGeom>
        </p:spPr>
      </p:pic>
      <p:sp>
        <p:nvSpPr>
          <p:cNvPr id="11" name="文本框 10"/>
          <p:cNvSpPr txBox="1"/>
          <p:nvPr/>
        </p:nvSpPr>
        <p:spPr>
          <a:xfrm>
            <a:off x="967105" y="4380865"/>
            <a:ext cx="7161530" cy="1630045"/>
          </a:xfrm>
          <a:prstGeom prst="rect">
            <a:avLst/>
          </a:prstGeom>
          <a:noFill/>
        </p:spPr>
        <p:txBody>
          <a:bodyPr wrap="square" rtlCol="0" anchor="t">
            <a:spAutoFit/>
          </a:bodyPr>
          <a:p>
            <a:r>
              <a:rPr lang="zh-CN" altLang="en-US" sz="3600" b="1">
                <a:solidFill>
                  <a:srgbClr val="FF6838"/>
                </a:solidFill>
                <a:latin typeface="黑体" panose="02010609060101010101" charset="-122"/>
                <a:ea typeface="黑体" panose="02010609060101010101" charset="-122"/>
              </a:rPr>
              <a:t>装帧，</a:t>
            </a:r>
            <a:r>
              <a:rPr lang="zh-CN" altLang="en-US" sz="3200">
                <a:latin typeface="黑体" panose="02010609060101010101" charset="-122"/>
                <a:ea typeface="黑体" panose="02010609060101010101" charset="-122"/>
              </a:rPr>
              <a:t>就是指将一叠书稿或纸张，进行不断地折叠制作成帧，并按照顺序依次装订，最后再附上一层书皮的过程。</a:t>
            </a:r>
            <a:endParaRPr lang="zh-CN" altLang="en-US" sz="320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文本框 9"/>
          <p:cNvSpPr txBox="1"/>
          <p:nvPr/>
        </p:nvSpPr>
        <p:spPr>
          <a:xfrm>
            <a:off x="1611630" y="6072505"/>
            <a:ext cx="842518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2-2-14 封面设计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1082675" y="1022350"/>
            <a:ext cx="10026015" cy="4955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914400" y="172021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①</a:t>
            </a:r>
            <a:r>
              <a:rPr lang="zh-CN" altLang="en-US" sz="3600">
                <a:solidFill>
                  <a:schemeClr val="tx1"/>
                </a:solidFill>
                <a:latin typeface="宋体" panose="02010600030101010101" pitchFamily="2" charset="-122"/>
                <a:ea typeface="宋体" panose="02010600030101010101" pitchFamily="2" charset="-122"/>
                <a:cs typeface="宋体" panose="02010600030101010101" pitchFamily="2" charset="-122"/>
              </a:rPr>
              <a:t>文字设计</a:t>
            </a:r>
            <a:endParaRPr lang="zh-CN" altLang="en-US" sz="36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914400" y="2567305"/>
            <a:ext cx="990346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封面上的文字主要是</a:t>
            </a:r>
            <a:r>
              <a:rPr lang="zh-CN" altLang="en-US" sz="3200" u="sng">
                <a:solidFill>
                  <a:srgbClr val="EA0101"/>
                </a:solidFill>
                <a:latin typeface="宋体" panose="02010600030101010101" pitchFamily="2" charset="-122"/>
                <a:ea typeface="宋体" panose="02010600030101010101" pitchFamily="2" charset="-122"/>
              </a:rPr>
              <a:t>书名、著（译）作者名、出版社</a:t>
            </a:r>
            <a:r>
              <a:rPr lang="zh-CN" altLang="en-US" sz="3200">
                <a:latin typeface="宋体" panose="02010600030101010101" pitchFamily="2" charset="-122"/>
                <a:ea typeface="宋体" panose="02010600030101010101" pitchFamily="2" charset="-122"/>
              </a:rPr>
              <a:t>等，这三种要素缺一不可。</a:t>
            </a:r>
            <a:endParaRPr lang="zh-CN" altLang="en-US" sz="3200">
              <a:latin typeface="宋体" panose="02010600030101010101" pitchFamily="2" charset="-122"/>
              <a:ea typeface="宋体" panose="02010600030101010101" pitchFamily="2" charset="-122"/>
            </a:endParaRPr>
          </a:p>
        </p:txBody>
      </p:sp>
      <p:sp>
        <p:nvSpPr>
          <p:cNvPr id="12" name="文本框 11"/>
          <p:cNvSpPr txBox="1"/>
          <p:nvPr/>
        </p:nvSpPr>
        <p:spPr>
          <a:xfrm>
            <a:off x="914400" y="4052570"/>
            <a:ext cx="10004425" cy="1568450"/>
          </a:xfrm>
          <a:prstGeom prst="rect">
            <a:avLst/>
          </a:prstGeom>
          <a:noFill/>
        </p:spPr>
        <p:txBody>
          <a:bodyPr wrap="square" rtlCol="0" anchor="t">
            <a:spAutoFit/>
          </a:bodyPr>
          <a:p>
            <a:r>
              <a:rPr lang="zh-CN" altLang="en-US" sz="3200" b="1">
                <a:solidFill>
                  <a:srgbClr val="EA0101"/>
                </a:solidFill>
                <a:latin typeface="楷体" panose="02010609060101010101" charset="-122"/>
                <a:ea typeface="楷体" panose="02010609060101010101" charset="-122"/>
                <a:cs typeface="楷体" panose="02010609060101010101" charset="-122"/>
              </a:rPr>
              <a:t>书名</a:t>
            </a:r>
            <a:r>
              <a:rPr lang="zh-CN" altLang="en-US" sz="3200">
                <a:latin typeface="楷体" panose="02010609060101010101" charset="-122"/>
                <a:ea typeface="楷体" panose="02010609060101010101" charset="-122"/>
                <a:cs typeface="楷体" panose="02010609060101010101" charset="-122"/>
              </a:rPr>
              <a:t>通常使用较醒目的印刷字体，也可按设计者的创意性思维与书籍的内容设计不同的字体，给读者带来不一样的审美感受和情感体验。</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文本框 9"/>
          <p:cNvSpPr txBox="1"/>
          <p:nvPr/>
        </p:nvSpPr>
        <p:spPr>
          <a:xfrm>
            <a:off x="1611630" y="5668645"/>
            <a:ext cx="842518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2-2-15 书籍封面设计 / 王志弘设计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99695" y="1448435"/>
            <a:ext cx="5885815" cy="3961765"/>
          </a:xfrm>
          <a:prstGeom prst="rect">
            <a:avLst/>
          </a:prstGeom>
        </p:spPr>
      </p:pic>
      <p:pic>
        <p:nvPicPr>
          <p:cNvPr id="6" name="图片 5"/>
          <p:cNvPicPr>
            <a:picLocks noChangeAspect="1"/>
          </p:cNvPicPr>
          <p:nvPr/>
        </p:nvPicPr>
        <p:blipFill>
          <a:blip r:embed="rId2"/>
          <a:stretch>
            <a:fillRect/>
          </a:stretch>
        </p:blipFill>
        <p:spPr>
          <a:xfrm>
            <a:off x="6150610" y="1457960"/>
            <a:ext cx="5904865" cy="3952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914400" y="184404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②</a:t>
            </a:r>
            <a:r>
              <a:rPr lang="zh-CN" altLang="en-US" sz="3600">
                <a:latin typeface="宋体" panose="02010600030101010101" pitchFamily="2" charset="-122"/>
                <a:ea typeface="宋体" panose="02010600030101010101" pitchFamily="2" charset="-122"/>
                <a:cs typeface="宋体" panose="02010600030101010101" pitchFamily="2" charset="-122"/>
              </a:rPr>
              <a:t>图形设计</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914400" y="2691130"/>
            <a:ext cx="990346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图形的主要形式可分为</a:t>
            </a:r>
            <a:r>
              <a:rPr lang="zh-CN" altLang="en-US" sz="3200" u="sng">
                <a:solidFill>
                  <a:srgbClr val="EA0101"/>
                </a:solidFill>
                <a:latin typeface="宋体" panose="02010600030101010101" pitchFamily="2" charset="-122"/>
                <a:ea typeface="宋体" panose="02010600030101010101" pitchFamily="2" charset="-122"/>
              </a:rPr>
              <a:t>几何图形、装饰图案、摄影作品、卡通人物和各类插图</a:t>
            </a:r>
            <a:r>
              <a:rPr lang="zh-CN" altLang="en-US" sz="3200">
                <a:latin typeface="宋体" panose="02010600030101010101" pitchFamily="2" charset="-122"/>
                <a:ea typeface="宋体" panose="02010600030101010101" pitchFamily="2" charset="-122"/>
              </a:rPr>
              <a:t>等。</a:t>
            </a:r>
            <a:endParaRPr lang="zh-CN" altLang="en-US" sz="3200">
              <a:latin typeface="宋体" panose="02010600030101010101" pitchFamily="2" charset="-122"/>
              <a:ea typeface="宋体" panose="02010600030101010101" pitchFamily="2" charset="-122"/>
            </a:endParaRPr>
          </a:p>
        </p:txBody>
      </p:sp>
      <p:sp>
        <p:nvSpPr>
          <p:cNvPr id="12" name="文本框 11"/>
          <p:cNvSpPr txBox="1"/>
          <p:nvPr/>
        </p:nvSpPr>
        <p:spPr>
          <a:xfrm>
            <a:off x="914400" y="4279265"/>
            <a:ext cx="10004425"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图形的优势在于，它可以</a:t>
            </a:r>
            <a:r>
              <a:rPr lang="zh-CN" altLang="en-US" sz="3200" b="1">
                <a:solidFill>
                  <a:srgbClr val="EA0101"/>
                </a:solidFill>
                <a:latin typeface="楷体" panose="02010609060101010101" charset="-122"/>
                <a:ea typeface="楷体" panose="02010609060101010101" charset="-122"/>
                <a:cs typeface="楷体" panose="02010609060101010101" charset="-122"/>
              </a:rPr>
              <a:t>直接地、明确地</a:t>
            </a:r>
            <a:r>
              <a:rPr lang="zh-CN" altLang="en-US" sz="3200">
                <a:latin typeface="楷体" panose="02010609060101010101" charset="-122"/>
                <a:ea typeface="楷体" panose="02010609060101010101" charset="-122"/>
                <a:cs typeface="楷体" panose="02010609060101010101" charset="-122"/>
              </a:rPr>
              <a:t>表达一定的含义，</a:t>
            </a:r>
            <a:r>
              <a:rPr lang="zh-CN" altLang="en-US" sz="3200" b="1">
                <a:solidFill>
                  <a:srgbClr val="EA0101"/>
                </a:solidFill>
                <a:latin typeface="楷体" panose="02010609060101010101" charset="-122"/>
                <a:ea typeface="楷体" panose="02010609060101010101" charset="-122"/>
                <a:cs typeface="楷体" panose="02010609060101010101" charset="-122"/>
              </a:rPr>
              <a:t>视觉冲击力强</a:t>
            </a:r>
            <a:r>
              <a:rPr lang="zh-CN" altLang="en-US" sz="3200">
                <a:latin typeface="楷体" panose="02010609060101010101" charset="-122"/>
                <a:ea typeface="楷体" panose="02010609060101010101" charset="-122"/>
                <a:cs typeface="楷体" panose="02010609060101010101" charset="-122"/>
              </a:rPr>
              <a:t>。</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文本框 9"/>
          <p:cNvSpPr txBox="1"/>
          <p:nvPr/>
        </p:nvSpPr>
        <p:spPr>
          <a:xfrm>
            <a:off x="1611630" y="6001385"/>
            <a:ext cx="842518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2-2-16 封面图形设计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379095" y="1235710"/>
            <a:ext cx="11433810" cy="4705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914400" y="149733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③</a:t>
            </a:r>
            <a:r>
              <a:rPr lang="zh-CN" altLang="en-US" sz="3600">
                <a:latin typeface="宋体" panose="02010600030101010101" pitchFamily="2" charset="-122"/>
                <a:ea typeface="宋体" panose="02010600030101010101" pitchFamily="2" charset="-122"/>
                <a:cs typeface="宋体" panose="02010600030101010101" pitchFamily="2" charset="-122"/>
              </a:rPr>
              <a:t>色彩设计</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914400" y="2261870"/>
            <a:ext cx="990346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不同的色彩有着不同的情感表达，会给读者带来不同的视觉感受和心理效应，使读者在阅读过程中产生不同的心灵共鸣。</a:t>
            </a:r>
            <a:endParaRPr lang="zh-CN" altLang="en-US" sz="3200">
              <a:latin typeface="宋体" panose="02010600030101010101" pitchFamily="2" charset="-122"/>
              <a:ea typeface="宋体" panose="02010600030101010101" pitchFamily="2" charset="-122"/>
            </a:endParaRPr>
          </a:p>
        </p:txBody>
      </p:sp>
      <p:sp>
        <p:nvSpPr>
          <p:cNvPr id="12" name="文本框 11"/>
          <p:cNvSpPr txBox="1"/>
          <p:nvPr/>
        </p:nvSpPr>
        <p:spPr>
          <a:xfrm>
            <a:off x="914400" y="4030345"/>
            <a:ext cx="10004425"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如《食物的背后》这本书籍（图 2-2-17），是设计师陈旭麟的设计作品，其鲜活的色彩搭配让人眼前一亮。书中权威的信息资料和警示人们在日常生活中注意饮食规范的内容与封面艳丽的色彩形成了鲜明的对比。</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0" name="文本框 9"/>
          <p:cNvSpPr txBox="1"/>
          <p:nvPr/>
        </p:nvSpPr>
        <p:spPr>
          <a:xfrm>
            <a:off x="1610995" y="6189345"/>
            <a:ext cx="842518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2-2-17 《食物的背后》书籍设计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020570" y="995045"/>
            <a:ext cx="7607300" cy="5146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1" name="文本框 10"/>
          <p:cNvSpPr txBox="1"/>
          <p:nvPr/>
        </p:nvSpPr>
        <p:spPr>
          <a:xfrm>
            <a:off x="914400" y="1553845"/>
            <a:ext cx="9903460" cy="1076325"/>
          </a:xfrm>
          <a:prstGeom prst="rect">
            <a:avLst/>
          </a:prstGeom>
          <a:noFill/>
        </p:spPr>
        <p:txBody>
          <a:bodyPr wrap="square" rtlCol="0" anchor="t">
            <a:spAutoFit/>
          </a:bodyPr>
          <a:p>
            <a:r>
              <a:rPr lang="zh-CN" altLang="en-US" sz="3200" b="1">
                <a:solidFill>
                  <a:srgbClr val="A9AA44"/>
                </a:solidFill>
                <a:latin typeface="宋体" panose="02010600030101010101" pitchFamily="2" charset="-122"/>
                <a:ea typeface="宋体" panose="02010600030101010101" pitchFamily="2" charset="-122"/>
              </a:rPr>
              <a:t>在封面设计中，设计者在注重视觉呈现效果的同时，应了解其所要面对的读者群。</a:t>
            </a:r>
            <a:endParaRPr lang="zh-CN" altLang="en-US" sz="3200" b="1">
              <a:solidFill>
                <a:srgbClr val="A9AA44"/>
              </a:solidFill>
              <a:latin typeface="宋体" panose="02010600030101010101" pitchFamily="2" charset="-122"/>
              <a:ea typeface="宋体" panose="02010600030101010101" pitchFamily="2" charset="-122"/>
            </a:endParaRPr>
          </a:p>
        </p:txBody>
      </p:sp>
      <p:sp>
        <p:nvSpPr>
          <p:cNvPr id="12" name="文本框 11"/>
          <p:cNvSpPr txBox="1"/>
          <p:nvPr/>
        </p:nvSpPr>
        <p:spPr>
          <a:xfrm>
            <a:off x="914400" y="3088640"/>
            <a:ext cx="10004425" cy="255333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比如，针对中老年的书籍，应该选择相对稳重的色调。针对少年的书籍则应该偏重于青春靓丽的颜色，如红色象征着积极、热情，绿色象征生命、成长等，彰显其个</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性与蓬勃的朝气。幼儿读物应该选择有强烈对比的色彩，以达到醒目且有针对性的效果。</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914400" y="186880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④</a:t>
            </a:r>
            <a:r>
              <a:rPr lang="zh-CN" altLang="en-US" sz="3600">
                <a:latin typeface="宋体" panose="02010600030101010101" pitchFamily="2" charset="-122"/>
                <a:ea typeface="宋体" panose="02010600030101010101" pitchFamily="2" charset="-122"/>
                <a:cs typeface="宋体" panose="02010600030101010101" pitchFamily="2" charset="-122"/>
              </a:rPr>
              <a:t>构图设计</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914400" y="2633345"/>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封面构图讲究</a:t>
            </a:r>
            <a:r>
              <a:rPr lang="zh-CN" altLang="en-US" sz="3200" b="1" u="sng">
                <a:solidFill>
                  <a:srgbClr val="EA0101"/>
                </a:solidFill>
                <a:latin typeface="宋体" panose="02010600030101010101" pitchFamily="2" charset="-122"/>
                <a:ea typeface="宋体" panose="02010600030101010101" pitchFamily="2" charset="-122"/>
              </a:rPr>
              <a:t>秩序美</a:t>
            </a:r>
            <a:r>
              <a:rPr lang="zh-CN" altLang="en-US" sz="3200">
                <a:latin typeface="宋体" panose="02010600030101010101" pitchFamily="2" charset="-122"/>
                <a:ea typeface="宋体" panose="02010600030101010101" pitchFamily="2" charset="-122"/>
              </a:rPr>
              <a:t>。</a:t>
            </a:r>
            <a:endParaRPr lang="zh-CN" altLang="en-US" sz="3200">
              <a:latin typeface="宋体" panose="02010600030101010101" pitchFamily="2" charset="-122"/>
              <a:ea typeface="宋体" panose="02010600030101010101" pitchFamily="2" charset="-122"/>
            </a:endParaRPr>
          </a:p>
        </p:txBody>
      </p:sp>
      <p:sp>
        <p:nvSpPr>
          <p:cNvPr id="12" name="文本框 11"/>
          <p:cNvSpPr txBox="1"/>
          <p:nvPr/>
        </p:nvSpPr>
        <p:spPr>
          <a:xfrm>
            <a:off x="914400" y="3654425"/>
            <a:ext cx="10004425"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封面设计构图中，设计者需要针对整体书的视觉效果精心推敲，选择安排适当比例的开本、色彩、和谐的图片以及合适的字体。</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1" name="文本框 10"/>
          <p:cNvSpPr txBox="1"/>
          <p:nvPr/>
        </p:nvSpPr>
        <p:spPr>
          <a:xfrm>
            <a:off x="914400" y="2146300"/>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封面的构图形式一共有三种。</a:t>
            </a:r>
            <a:endParaRPr lang="zh-CN" altLang="en-US" sz="3200">
              <a:latin typeface="宋体" panose="02010600030101010101" pitchFamily="2" charset="-122"/>
              <a:ea typeface="宋体" panose="02010600030101010101" pitchFamily="2" charset="-122"/>
            </a:endParaRPr>
          </a:p>
        </p:txBody>
      </p:sp>
      <p:sp>
        <p:nvSpPr>
          <p:cNvPr id="12" name="文本框 11"/>
          <p:cNvSpPr txBox="1"/>
          <p:nvPr/>
        </p:nvSpPr>
        <p:spPr>
          <a:xfrm>
            <a:off x="914400" y="3038475"/>
            <a:ext cx="10004425" cy="1753235"/>
          </a:xfrm>
          <a:prstGeom prst="rect">
            <a:avLst/>
          </a:prstGeom>
          <a:noFill/>
        </p:spPr>
        <p:txBody>
          <a:bodyPr wrap="square" rtlCol="0" anchor="t">
            <a:spAutoFit/>
          </a:bodyPr>
          <a:p>
            <a:r>
              <a:rPr lang="zh-CN" altLang="en-US" sz="3600">
                <a:latin typeface="楷体" panose="02010609060101010101" charset="-122"/>
                <a:ea typeface="楷体" panose="02010609060101010101" charset="-122"/>
                <a:cs typeface="楷体" panose="02010609060101010101" charset="-122"/>
              </a:rPr>
              <a:t>A.对称</a:t>
            </a:r>
            <a:endParaRPr lang="zh-CN" altLang="en-US" sz="3600">
              <a:latin typeface="楷体" panose="02010609060101010101" charset="-122"/>
              <a:ea typeface="楷体" panose="02010609060101010101" charset="-122"/>
              <a:cs typeface="楷体" panose="02010609060101010101" charset="-122"/>
            </a:endParaRPr>
          </a:p>
          <a:p>
            <a:r>
              <a:rPr lang="zh-CN" altLang="en-US" sz="3600">
                <a:latin typeface="楷体" panose="02010609060101010101" charset="-122"/>
                <a:ea typeface="楷体" panose="02010609060101010101" charset="-122"/>
                <a:cs typeface="楷体" panose="02010609060101010101" charset="-122"/>
              </a:rPr>
              <a:t>B.对比</a:t>
            </a:r>
            <a:endParaRPr lang="zh-CN" altLang="en-US" sz="3600">
              <a:latin typeface="楷体" panose="02010609060101010101" charset="-122"/>
              <a:ea typeface="楷体" panose="02010609060101010101" charset="-122"/>
              <a:cs typeface="楷体" panose="02010609060101010101" charset="-122"/>
            </a:endParaRPr>
          </a:p>
          <a:p>
            <a:r>
              <a:rPr lang="zh-CN" altLang="en-US" sz="3600">
                <a:latin typeface="楷体" panose="02010609060101010101" charset="-122"/>
                <a:ea typeface="楷体" panose="02010609060101010101" charset="-122"/>
                <a:cs typeface="楷体" panose="02010609060101010101" charset="-122"/>
              </a:rPr>
              <a:t>C.均衡</a:t>
            </a:r>
            <a:endParaRPr lang="zh-CN" altLang="en-US" sz="36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20"/>
          <p:cNvSpPr>
            <a:spLocks noChangeAspect="1"/>
          </p:cNvSpPr>
          <p:nvPr/>
        </p:nvSpPr>
        <p:spPr>
          <a:xfrm>
            <a:off x="967105" y="2185670"/>
            <a:ext cx="2214880" cy="763905"/>
          </a:xfrm>
          <a:prstGeom prst="roundRect">
            <a:avLst>
              <a:gd name="adj" fmla="val 25519"/>
            </a:avLst>
          </a:prstGeom>
          <a:solidFill>
            <a:srgbClr val="A9AA44"/>
          </a:solidFill>
          <a:ln w="12700" cap="flat" cmpd="sng" algn="ctr">
            <a:noFill/>
            <a:prstDash val="solid"/>
            <a:miter lim="800000"/>
          </a:ln>
          <a:effectLst/>
        </p:spPr>
        <p:txBody>
          <a:bodyPr rtlCol="0" anchor="t" anchorCtr="0"/>
          <a:lstStyle/>
          <a:p>
            <a:pPr algn="ctr" defTabSz="913765">
              <a:lnSpc>
                <a:spcPct val="100000"/>
              </a:lnSpc>
              <a:defRPr/>
            </a:pPr>
            <a:r>
              <a:rPr lang="zh-CN" altLang="en-US" sz="3600" b="1" kern="0">
                <a:solidFill>
                  <a:schemeClr val="bg1"/>
                </a:solidFill>
                <a:latin typeface="黑体" panose="02010609060101010101" charset="-122"/>
                <a:ea typeface="黑体" panose="02010609060101010101" charset="-122"/>
                <a:cs typeface="黑体" panose="02010609060101010101" charset="-122"/>
                <a:sym typeface="思源黑体 CN Normal" panose="020B0400000000000000" pitchFamily="34" charset="-122"/>
              </a:rPr>
              <a:t>装帧设计</a:t>
            </a:r>
            <a:endParaRPr lang="zh-CN" altLang="en-US" sz="3600" b="1" kern="0">
              <a:solidFill>
                <a:schemeClr val="bg1"/>
              </a:solidFill>
              <a:latin typeface="黑体" panose="02010609060101010101" charset="-122"/>
              <a:ea typeface="黑体" panose="02010609060101010101" charset="-122"/>
              <a:cs typeface="黑体" panose="02010609060101010101" charset="-122"/>
              <a:sym typeface="思源黑体 CN Normal" panose="020B0400000000000000" pitchFamily="34" charset="-122"/>
            </a:endParaRPr>
          </a:p>
        </p:txBody>
      </p:sp>
      <p:grpSp>
        <p:nvGrpSpPr>
          <p:cNvPr id="4" name="组合 3"/>
          <p:cNvGrpSpPr/>
          <p:nvPr/>
        </p:nvGrpSpPr>
        <p:grpSpPr>
          <a:xfrm>
            <a:off x="99384" y="224103"/>
            <a:ext cx="7072630" cy="771578"/>
            <a:chOff x="99384" y="224103"/>
            <a:chExt cx="707263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585025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一、装帧设计的概念</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3407410" y="1783080"/>
            <a:ext cx="794385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是一种从内容到形态的对书籍整体性的构想与创造，包括对书籍各部分的设计，也包括对现代书籍工艺的研究与创新。</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967105" y="3862705"/>
            <a:ext cx="10384155" cy="1630045"/>
          </a:xfrm>
          <a:prstGeom prst="rect">
            <a:avLst/>
          </a:prstGeom>
          <a:noFill/>
        </p:spPr>
        <p:txBody>
          <a:bodyPr wrap="square" rtlCol="0" anchor="t">
            <a:spAutoFit/>
          </a:bodyPr>
          <a:p>
            <a:r>
              <a:rPr lang="zh-CN" altLang="en-US" sz="3600" b="1">
                <a:solidFill>
                  <a:srgbClr val="A9AA44"/>
                </a:solidFill>
                <a:latin typeface="黑体" panose="02010609060101010101" charset="-122"/>
                <a:ea typeface="黑体" panose="02010609060101010101" charset="-122"/>
              </a:rPr>
              <a:t>书籍装帧设计</a:t>
            </a:r>
            <a:r>
              <a:rPr lang="zh-CN" altLang="en-US" sz="3200">
                <a:latin typeface="黑体" panose="02010609060101010101" charset="-122"/>
                <a:ea typeface="黑体" panose="02010609060101010101" charset="-122"/>
              </a:rPr>
              <a:t>是书籍信息传递的重要形式和手段，它包含书籍的封面、内容、文字、插图、版面、纸张、装订方式、印制工艺以及材料选择等，是对书籍形态的整体设计。</a:t>
            </a:r>
            <a:endParaRPr lang="zh-CN" altLang="en-US" sz="320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1" name="文本框 10"/>
          <p:cNvSpPr txBox="1"/>
          <p:nvPr/>
        </p:nvSpPr>
        <p:spPr>
          <a:xfrm>
            <a:off x="5408930" y="2541905"/>
            <a:ext cx="4482465" cy="645160"/>
          </a:xfrm>
          <a:prstGeom prst="rect">
            <a:avLst/>
          </a:prstGeom>
          <a:noFill/>
        </p:spPr>
        <p:txBody>
          <a:bodyPr wrap="square" rtlCol="0" anchor="t">
            <a:spAutoFit/>
          </a:bodyPr>
          <a:p>
            <a:r>
              <a:rPr lang="zh-CN" altLang="en-US" sz="3600">
                <a:latin typeface="黑体" panose="02010609060101010101" charset="-122"/>
                <a:ea typeface="黑体" panose="02010609060101010101" charset="-122"/>
              </a:rPr>
              <a:t>歌德：</a:t>
            </a:r>
            <a:endParaRPr lang="zh-CN" altLang="en-US" sz="3600">
              <a:latin typeface="黑体" panose="02010609060101010101" charset="-122"/>
              <a:ea typeface="黑体" panose="02010609060101010101" charset="-122"/>
            </a:endParaRPr>
          </a:p>
        </p:txBody>
      </p:sp>
      <p:sp>
        <p:nvSpPr>
          <p:cNvPr id="12" name="文本框 11"/>
          <p:cNvSpPr txBox="1"/>
          <p:nvPr/>
        </p:nvSpPr>
        <p:spPr>
          <a:xfrm>
            <a:off x="5408930" y="3434080"/>
            <a:ext cx="5657215" cy="645160"/>
          </a:xfrm>
          <a:prstGeom prst="rect">
            <a:avLst/>
          </a:prstGeom>
          <a:noFill/>
        </p:spPr>
        <p:txBody>
          <a:bodyPr wrap="square" rtlCol="0" anchor="t">
            <a:spAutoFit/>
          </a:bodyPr>
          <a:p>
            <a:r>
              <a:rPr lang="zh-CN" altLang="en-US" sz="3600">
                <a:latin typeface="楷体" panose="02010609060101010101" charset="-122"/>
                <a:ea typeface="楷体" panose="02010609060101010101" charset="-122"/>
                <a:cs typeface="楷体" panose="02010609060101010101" charset="-122"/>
              </a:rPr>
              <a:t>“美丽属于韵律。”</a:t>
            </a:r>
            <a:endParaRPr lang="zh-CN" altLang="en-US" sz="3600">
              <a:latin typeface="楷体" panose="02010609060101010101" charset="-122"/>
              <a:ea typeface="楷体" panose="02010609060101010101" charset="-122"/>
              <a:cs typeface="楷体" panose="02010609060101010101" charset="-122"/>
            </a:endParaRPr>
          </a:p>
        </p:txBody>
      </p:sp>
      <p:pic>
        <p:nvPicPr>
          <p:cNvPr id="2" name="图片 1" descr="timg"/>
          <p:cNvPicPr>
            <a:picLocks noChangeAspect="1"/>
          </p:cNvPicPr>
          <p:nvPr/>
        </p:nvPicPr>
        <p:blipFill>
          <a:blip r:embed="rId1"/>
          <a:stretch>
            <a:fillRect/>
          </a:stretch>
        </p:blipFill>
        <p:spPr>
          <a:xfrm>
            <a:off x="1027430" y="1390650"/>
            <a:ext cx="3977005" cy="48971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914400" y="1203325"/>
            <a:ext cx="9902825" cy="645160"/>
          </a:xfrm>
          <a:prstGeom prst="rect">
            <a:avLst/>
          </a:prstGeom>
          <a:noFill/>
        </p:spPr>
        <p:txBody>
          <a:bodyPr wrap="square" rtlCol="0" anchor="t">
            <a:spAutoFit/>
          </a:bodyPr>
          <a:p>
            <a:r>
              <a:rPr lang="zh-CN" altLang="en-US" sz="3600">
                <a:latin typeface="黑体" panose="02010609060101010101" charset="-122"/>
                <a:ea typeface="黑体" panose="02010609060101010101" charset="-122"/>
                <a:cs typeface="黑体" panose="02010609060101010101" charset="-122"/>
              </a:rPr>
              <a:t>1.书籍内部组成部分的作用</a:t>
            </a:r>
            <a:endParaRPr lang="zh-CN" altLang="en-US" sz="3600">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871855" y="1848485"/>
            <a:ext cx="9903460" cy="452310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书籍的内部是由</a:t>
            </a:r>
            <a:endParaRPr lang="zh-CN" altLang="en-US" sz="3200">
              <a:latin typeface="宋体" panose="02010600030101010101" pitchFamily="2" charset="-122"/>
              <a:ea typeface="宋体" panose="02010600030101010101" pitchFamily="2" charset="-122"/>
            </a:endParaRPr>
          </a:p>
          <a:p>
            <a:r>
              <a:rPr lang="zh-CN" altLang="en-US" sz="3200" b="1" u="sng">
                <a:solidFill>
                  <a:srgbClr val="EA0101"/>
                </a:solidFill>
                <a:latin typeface="宋体" panose="02010600030101010101" pitchFamily="2" charset="-122"/>
                <a:ea typeface="宋体" panose="02010600030101010101" pitchFamily="2" charset="-122"/>
              </a:rPr>
              <a:t>前环衬</a:t>
            </a:r>
            <a:endParaRPr lang="zh-CN" altLang="en-US" sz="3200" b="1" u="sng">
              <a:solidFill>
                <a:srgbClr val="EA0101"/>
              </a:solidFill>
              <a:latin typeface="宋体" panose="02010600030101010101" pitchFamily="2" charset="-122"/>
              <a:ea typeface="宋体" panose="02010600030101010101" pitchFamily="2" charset="-122"/>
            </a:endParaRPr>
          </a:p>
          <a:p>
            <a:r>
              <a:rPr lang="zh-CN" altLang="en-US" sz="3200" b="1" u="sng">
                <a:solidFill>
                  <a:srgbClr val="EA0101"/>
                </a:solidFill>
                <a:latin typeface="宋体" panose="02010600030101010101" pitchFamily="2" charset="-122"/>
                <a:ea typeface="宋体" panose="02010600030101010101" pitchFamily="2" charset="-122"/>
              </a:rPr>
              <a:t>后环衬</a:t>
            </a:r>
            <a:endParaRPr lang="zh-CN" altLang="en-US" sz="3200" b="1" u="sng">
              <a:solidFill>
                <a:srgbClr val="EA0101"/>
              </a:solidFill>
              <a:latin typeface="宋体" panose="02010600030101010101" pitchFamily="2" charset="-122"/>
              <a:ea typeface="宋体" panose="02010600030101010101" pitchFamily="2" charset="-122"/>
            </a:endParaRPr>
          </a:p>
          <a:p>
            <a:r>
              <a:rPr lang="zh-CN" altLang="en-US" sz="3200" b="1" u="sng">
                <a:solidFill>
                  <a:srgbClr val="EA0101"/>
                </a:solidFill>
                <a:latin typeface="宋体" panose="02010600030101010101" pitchFamily="2" charset="-122"/>
                <a:ea typeface="宋体" panose="02010600030101010101" pitchFamily="2" charset="-122"/>
              </a:rPr>
              <a:t>扉页</a:t>
            </a:r>
            <a:endParaRPr lang="zh-CN" altLang="en-US" sz="3200" b="1" u="sng">
              <a:solidFill>
                <a:srgbClr val="EA0101"/>
              </a:solidFill>
              <a:latin typeface="宋体" panose="02010600030101010101" pitchFamily="2" charset="-122"/>
              <a:ea typeface="宋体" panose="02010600030101010101" pitchFamily="2" charset="-122"/>
            </a:endParaRPr>
          </a:p>
          <a:p>
            <a:r>
              <a:rPr lang="zh-CN" altLang="en-US" sz="3200" b="1" u="sng">
                <a:solidFill>
                  <a:srgbClr val="EA0101"/>
                </a:solidFill>
                <a:latin typeface="宋体" panose="02010600030101010101" pitchFamily="2" charset="-122"/>
                <a:ea typeface="宋体" panose="02010600030101010101" pitchFamily="2" charset="-122"/>
              </a:rPr>
              <a:t>序言</a:t>
            </a:r>
            <a:endParaRPr lang="zh-CN" altLang="en-US" sz="3200" b="1" u="sng">
              <a:solidFill>
                <a:srgbClr val="EA0101"/>
              </a:solidFill>
              <a:latin typeface="宋体" panose="02010600030101010101" pitchFamily="2" charset="-122"/>
              <a:ea typeface="宋体" panose="02010600030101010101" pitchFamily="2" charset="-122"/>
            </a:endParaRPr>
          </a:p>
          <a:p>
            <a:r>
              <a:rPr lang="zh-CN" altLang="en-US" sz="3200" b="1" u="sng">
                <a:solidFill>
                  <a:srgbClr val="EA0101"/>
                </a:solidFill>
                <a:latin typeface="宋体" panose="02010600030101010101" pitchFamily="2" charset="-122"/>
                <a:ea typeface="宋体" panose="02010600030101010101" pitchFamily="2" charset="-122"/>
              </a:rPr>
              <a:t>目录</a:t>
            </a:r>
            <a:endParaRPr lang="zh-CN" altLang="en-US" sz="3200" b="1" u="sng">
              <a:solidFill>
                <a:srgbClr val="EA0101"/>
              </a:solidFill>
              <a:latin typeface="宋体" panose="02010600030101010101" pitchFamily="2" charset="-122"/>
              <a:ea typeface="宋体" panose="02010600030101010101" pitchFamily="2" charset="-122"/>
            </a:endParaRPr>
          </a:p>
          <a:p>
            <a:r>
              <a:rPr lang="zh-CN" altLang="en-US" sz="3200" b="1" u="sng">
                <a:solidFill>
                  <a:srgbClr val="EA0101"/>
                </a:solidFill>
                <a:latin typeface="宋体" panose="02010600030101010101" pitchFamily="2" charset="-122"/>
                <a:ea typeface="宋体" panose="02010600030101010101" pitchFamily="2" charset="-122"/>
              </a:rPr>
              <a:t>正文</a:t>
            </a:r>
            <a:endParaRPr lang="zh-CN" altLang="en-US" sz="3200" b="1" u="sng">
              <a:solidFill>
                <a:srgbClr val="EA0101"/>
              </a:solidFill>
              <a:latin typeface="宋体" panose="02010600030101010101" pitchFamily="2" charset="-122"/>
              <a:ea typeface="宋体" panose="02010600030101010101" pitchFamily="2" charset="-122"/>
            </a:endParaRPr>
          </a:p>
          <a:p>
            <a:r>
              <a:rPr lang="zh-CN" altLang="en-US" sz="3200" b="1" u="sng">
                <a:solidFill>
                  <a:srgbClr val="EA0101"/>
                </a:solidFill>
                <a:latin typeface="宋体" panose="02010600030101010101" pitchFamily="2" charset="-122"/>
                <a:ea typeface="宋体" panose="02010600030101010101" pitchFamily="2" charset="-122"/>
              </a:rPr>
              <a:t>插图</a:t>
            </a:r>
            <a:endParaRPr lang="zh-CN" altLang="en-US" sz="3200" b="1" u="sng">
              <a:solidFill>
                <a:srgbClr val="EA0101"/>
              </a:solidFill>
              <a:latin typeface="宋体" panose="02010600030101010101" pitchFamily="2" charset="-122"/>
              <a:ea typeface="宋体" panose="02010600030101010101" pitchFamily="2" charset="-122"/>
            </a:endParaRPr>
          </a:p>
          <a:p>
            <a:r>
              <a:rPr lang="zh-CN" altLang="en-US" sz="3200" b="1" u="sng">
                <a:solidFill>
                  <a:srgbClr val="EA0101"/>
                </a:solidFill>
                <a:latin typeface="宋体" panose="02010600030101010101" pitchFamily="2" charset="-122"/>
                <a:ea typeface="宋体" panose="02010600030101010101" pitchFamily="2" charset="-122"/>
              </a:rPr>
              <a:t>版权页</a:t>
            </a:r>
            <a:r>
              <a:rPr lang="zh-CN" altLang="en-US" sz="3200">
                <a:latin typeface="宋体" panose="02010600030101010101" pitchFamily="2" charset="-122"/>
                <a:ea typeface="宋体" panose="02010600030101010101" pitchFamily="2" charset="-122"/>
              </a:rPr>
              <a:t>等共同构成的。</a:t>
            </a:r>
            <a:endParaRPr lang="zh-CN" altLang="en-US" sz="32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914400" y="191833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（1）环衬</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914400" y="2765425"/>
            <a:ext cx="990346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环衬是指在精装书籍的封面与书心之间的一张对折连页纸，它一面贴牢书心的订口，另一面与封面的背面相粘贴。</a:t>
            </a:r>
            <a:endParaRPr lang="zh-CN" altLang="en-US" sz="32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2" name="图片 1"/>
          <p:cNvPicPr>
            <a:picLocks noChangeAspect="1"/>
          </p:cNvPicPr>
          <p:nvPr/>
        </p:nvPicPr>
        <p:blipFill>
          <a:blip r:embed="rId1"/>
          <a:stretch>
            <a:fillRect/>
          </a:stretch>
        </p:blipFill>
        <p:spPr>
          <a:xfrm>
            <a:off x="2070735" y="1047115"/>
            <a:ext cx="8051165" cy="5125720"/>
          </a:xfrm>
          <a:prstGeom prst="rect">
            <a:avLst/>
          </a:prstGeom>
        </p:spPr>
      </p:pic>
      <p:sp>
        <p:nvSpPr>
          <p:cNvPr id="5" name="文本框 4"/>
          <p:cNvSpPr txBox="1"/>
          <p:nvPr/>
        </p:nvSpPr>
        <p:spPr>
          <a:xfrm>
            <a:off x="4049395" y="6181090"/>
            <a:ext cx="409448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2-2-18 环衬页</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964565" y="1549400"/>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环衬也分</a:t>
            </a:r>
            <a:r>
              <a:rPr lang="zh-CN" altLang="en-US" sz="3200" u="sng">
                <a:solidFill>
                  <a:srgbClr val="EA0101"/>
                </a:solidFill>
                <a:latin typeface="宋体" panose="02010600030101010101" pitchFamily="2" charset="-122"/>
                <a:ea typeface="宋体" panose="02010600030101010101" pitchFamily="2" charset="-122"/>
              </a:rPr>
              <a:t>前环衬</a:t>
            </a:r>
            <a:r>
              <a:rPr lang="zh-CN" altLang="en-US" sz="3200">
                <a:latin typeface="宋体" panose="02010600030101010101" pitchFamily="2" charset="-122"/>
                <a:ea typeface="宋体" panose="02010600030101010101" pitchFamily="2" charset="-122"/>
              </a:rPr>
              <a:t>和</a:t>
            </a:r>
            <a:r>
              <a:rPr lang="zh-CN" altLang="en-US" sz="3200" u="sng">
                <a:solidFill>
                  <a:srgbClr val="EA0101"/>
                </a:solidFill>
                <a:latin typeface="宋体" panose="02010600030101010101" pitchFamily="2" charset="-122"/>
                <a:ea typeface="宋体" panose="02010600030101010101" pitchFamily="2" charset="-122"/>
              </a:rPr>
              <a:t>后环衬</a:t>
            </a:r>
            <a:r>
              <a:rPr lang="zh-CN" altLang="en-US" sz="3200">
                <a:latin typeface="宋体" panose="02010600030101010101" pitchFamily="2" charset="-122"/>
                <a:ea typeface="宋体" panose="02010600030101010101" pitchFamily="2" charset="-122"/>
              </a:rPr>
              <a:t>。</a:t>
            </a:r>
            <a:endParaRPr lang="zh-CN" altLang="en-US" sz="3200">
              <a:latin typeface="宋体" panose="02010600030101010101" pitchFamily="2" charset="-122"/>
              <a:ea typeface="宋体" panose="02010600030101010101" pitchFamily="2" charset="-122"/>
            </a:endParaRPr>
          </a:p>
        </p:txBody>
      </p:sp>
      <p:sp>
        <p:nvSpPr>
          <p:cNvPr id="7" name="文本框 6"/>
          <p:cNvSpPr txBox="1"/>
          <p:nvPr/>
        </p:nvSpPr>
        <p:spPr>
          <a:xfrm>
            <a:off x="964565" y="2527300"/>
            <a:ext cx="10004425"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前环衬是指在封面和扉页之间，即书心之前的环衬页；</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后环衬是在书心与封底之间，即书心后的环衬页。</a:t>
            </a:r>
            <a:endParaRPr lang="zh-CN" altLang="en-US" sz="320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914400" y="3965575"/>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环衬的作用</a:t>
            </a:r>
            <a:endParaRPr lang="zh-CN" altLang="en-US" sz="3200">
              <a:latin typeface="宋体" panose="02010600030101010101" pitchFamily="2" charset="-122"/>
              <a:ea typeface="宋体" panose="02010600030101010101" pitchFamily="2" charset="-122"/>
            </a:endParaRPr>
          </a:p>
        </p:txBody>
      </p:sp>
      <p:sp>
        <p:nvSpPr>
          <p:cNvPr id="5" name="文本框 4"/>
          <p:cNvSpPr txBox="1"/>
          <p:nvPr/>
        </p:nvSpPr>
        <p:spPr>
          <a:xfrm>
            <a:off x="913765" y="4780280"/>
            <a:ext cx="10004425" cy="58356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起连接和支撑的作用，增强书籍的牢固性，保护书籍。</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914400" y="191833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（2）扉页</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914400" y="2765425"/>
            <a:ext cx="990346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扉页也称为“书名页”，它在封面或前环衬页的后一页，如图 2-2-19 所示。</a:t>
            </a:r>
            <a:endParaRPr lang="zh-CN" altLang="en-US" sz="32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4048760" y="5683250"/>
            <a:ext cx="409448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2-2-19 扉页</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1"/>
          <a:stretch>
            <a:fillRect/>
          </a:stretch>
        </p:blipFill>
        <p:spPr>
          <a:xfrm>
            <a:off x="194310" y="1602105"/>
            <a:ext cx="11802745" cy="3888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964565" y="1813560"/>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扉页的作用</a:t>
            </a:r>
            <a:endParaRPr lang="zh-CN" altLang="en-US" sz="3200">
              <a:latin typeface="宋体" panose="02010600030101010101" pitchFamily="2" charset="-122"/>
              <a:ea typeface="宋体" panose="02010600030101010101" pitchFamily="2" charset="-122"/>
            </a:endParaRPr>
          </a:p>
        </p:txBody>
      </p:sp>
      <p:sp>
        <p:nvSpPr>
          <p:cNvPr id="7" name="文本框 6"/>
          <p:cNvSpPr txBox="1"/>
          <p:nvPr/>
        </p:nvSpPr>
        <p:spPr>
          <a:xfrm>
            <a:off x="913765" y="2595245"/>
            <a:ext cx="10004425"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使书籍的外在形态与正文页面内容相连接，产生严格的秩序感，保证读者在进行深入阅读之前对书籍的了解具有连贯性。</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914400" y="191833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（3）版权页</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914400" y="2765425"/>
            <a:ext cx="9903460" cy="255333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版权页设置在扉页的后面或是书籍的最后一页。</a:t>
            </a:r>
            <a:endParaRPr lang="zh-CN" altLang="en-US" sz="3200">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rPr>
              <a:t>它是每本书诞生的身份证明，其内容包括</a:t>
            </a:r>
            <a:r>
              <a:rPr lang="zh-CN" altLang="en-US" sz="3200" b="1" u="sng">
                <a:solidFill>
                  <a:srgbClr val="EA0101"/>
                </a:solidFill>
                <a:latin typeface="宋体" panose="02010600030101010101" pitchFamily="2" charset="-122"/>
                <a:ea typeface="宋体" panose="02010600030101010101" pitchFamily="2" charset="-122"/>
              </a:rPr>
              <a:t>书名、丛书名、著（译）作者姓名、编者、出版社、书刊出版营业许可证号码、出版年月、开本、印张、字数、定价</a:t>
            </a:r>
            <a:r>
              <a:rPr lang="zh-CN" altLang="en-US" sz="3200">
                <a:latin typeface="宋体" panose="02010600030101010101" pitchFamily="2" charset="-122"/>
                <a:ea typeface="宋体" panose="02010600030101010101" pitchFamily="2" charset="-122"/>
              </a:rPr>
              <a:t>等。</a:t>
            </a:r>
            <a:endParaRPr lang="zh-CN" altLang="en-US" sz="32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4048760" y="6146165"/>
            <a:ext cx="409448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2-2-20 版权页</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522095" y="1045210"/>
            <a:ext cx="9147175" cy="5046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7072630" cy="771578"/>
            <a:chOff x="99384" y="224103"/>
            <a:chExt cx="707263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585025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一、装帧设计的概念</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5" name="图片 4" descr="u=1397030643,378496587&amp;fm=26&amp;gp=0"/>
          <p:cNvPicPr>
            <a:picLocks noChangeAspect="1"/>
          </p:cNvPicPr>
          <p:nvPr/>
        </p:nvPicPr>
        <p:blipFill>
          <a:blip r:embed="rId1"/>
          <a:stretch>
            <a:fillRect/>
          </a:stretch>
        </p:blipFill>
        <p:spPr>
          <a:xfrm>
            <a:off x="605790" y="1151255"/>
            <a:ext cx="3540760" cy="5290820"/>
          </a:xfrm>
          <a:prstGeom prst="rect">
            <a:avLst/>
          </a:prstGeom>
        </p:spPr>
      </p:pic>
      <p:sp>
        <p:nvSpPr>
          <p:cNvPr id="6" name="文本框 5"/>
          <p:cNvSpPr txBox="1"/>
          <p:nvPr/>
        </p:nvSpPr>
        <p:spPr>
          <a:xfrm>
            <a:off x="4482465" y="1437640"/>
            <a:ext cx="2540000" cy="645160"/>
          </a:xfrm>
          <a:prstGeom prst="rect">
            <a:avLst/>
          </a:prstGeom>
          <a:noFill/>
        </p:spPr>
        <p:txBody>
          <a:bodyPr wrap="square" rtlCol="0" anchor="t">
            <a:spAutoFit/>
          </a:bodyPr>
          <a:p>
            <a:r>
              <a:rPr lang="zh-CN" altLang="en-US" sz="3600">
                <a:latin typeface="黑体" panose="02010609060101010101" charset="-122"/>
                <a:ea typeface="黑体" panose="02010609060101010101" charset="-122"/>
              </a:rPr>
              <a:t>杉浦康平：</a:t>
            </a:r>
            <a:endParaRPr lang="en-US" altLang="zh-CN" sz="3600">
              <a:latin typeface="黑体" panose="02010609060101010101" charset="-122"/>
              <a:ea typeface="黑体" panose="02010609060101010101" charset="-122"/>
            </a:endParaRPr>
          </a:p>
        </p:txBody>
      </p:sp>
      <p:sp>
        <p:nvSpPr>
          <p:cNvPr id="8" name="文本框 7"/>
          <p:cNvSpPr txBox="1"/>
          <p:nvPr/>
        </p:nvSpPr>
        <p:spPr>
          <a:xfrm>
            <a:off x="4482465" y="2198370"/>
            <a:ext cx="6663055" cy="3969385"/>
          </a:xfrm>
          <a:prstGeom prst="rect">
            <a:avLst/>
          </a:prstGeom>
          <a:noFill/>
        </p:spPr>
        <p:txBody>
          <a:bodyPr wrap="square" rtlCol="0" anchor="t">
            <a:spAutoFit/>
          </a:bodyPr>
          <a:p>
            <a:r>
              <a:rPr lang="zh-CN" altLang="en-US" sz="2800">
                <a:latin typeface="楷体" panose="02010609060101010101" charset="-122"/>
                <a:ea typeface="楷体" panose="02010609060101010101" charset="-122"/>
                <a:cs typeface="楷体" panose="02010609060101010101" charset="-122"/>
              </a:rPr>
              <a:t>“书的脸即书的内脏功能的表现，包含两层意思：第一层意思是在书本身的内容和结构中表现的东西，对于读者来说是从外部看不见的部分。将它提取出来，赋予‘造型’，让它动起来，充满生机。这是第一张脸的意思。第二张脸触及更大、更深的东西，即文明和文化的根。寻觅今天文化底层潜藏着的文化古层、文化的根。这是第二张脸的意思。”</a:t>
            </a:r>
            <a:endParaRPr lang="zh-CN" altLang="en-US" sz="28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914400" y="191833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（4）序言</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914400" y="2765425"/>
            <a:ext cx="990346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序言又称</a:t>
            </a:r>
            <a:r>
              <a:rPr lang="zh-CN" altLang="en-US" sz="3200" b="1" u="sng">
                <a:solidFill>
                  <a:srgbClr val="EA0101"/>
                </a:solidFill>
                <a:latin typeface="宋体" panose="02010600030101010101" pitchFamily="2" charset="-122"/>
                <a:ea typeface="宋体" panose="02010600030101010101" pitchFamily="2" charset="-122"/>
              </a:rPr>
              <a:t>“前言”“引言”</a:t>
            </a:r>
            <a:r>
              <a:rPr lang="zh-CN" altLang="en-US" sz="3200">
                <a:latin typeface="宋体" panose="02010600030101010101" pitchFamily="2" charset="-122"/>
                <a:ea typeface="宋体" panose="02010600030101010101" pitchFamily="2" charset="-122"/>
              </a:rPr>
              <a:t>等，是指著作者阐明撰写该书的意义或他人介绍评述一部著作的意义，一般附在正文之前。</a:t>
            </a:r>
            <a:endParaRPr lang="zh-CN" altLang="en-US" sz="32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4048760" y="5784850"/>
            <a:ext cx="409448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2-2-21 序言设计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207010" y="1899920"/>
            <a:ext cx="5761990" cy="3676015"/>
          </a:xfrm>
          <a:prstGeom prst="rect">
            <a:avLst/>
          </a:prstGeom>
        </p:spPr>
      </p:pic>
      <p:pic>
        <p:nvPicPr>
          <p:cNvPr id="7" name="图片 6"/>
          <p:cNvPicPr>
            <a:picLocks noChangeAspect="1"/>
          </p:cNvPicPr>
          <p:nvPr/>
        </p:nvPicPr>
        <p:blipFill>
          <a:blip r:embed="rId2"/>
          <a:stretch>
            <a:fillRect/>
          </a:stretch>
        </p:blipFill>
        <p:spPr>
          <a:xfrm>
            <a:off x="6157595" y="1899920"/>
            <a:ext cx="5761990" cy="36283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914400" y="148082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（5）目录</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914400" y="2327910"/>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目录是书籍内容的</a:t>
            </a:r>
            <a:r>
              <a:rPr lang="zh-CN" altLang="en-US" sz="3200" b="1" u="sng">
                <a:solidFill>
                  <a:srgbClr val="EA0101"/>
                </a:solidFill>
                <a:latin typeface="宋体" panose="02010600030101010101" pitchFamily="2" charset="-122"/>
                <a:ea typeface="宋体" panose="02010600030101010101" pitchFamily="2" charset="-122"/>
              </a:rPr>
              <a:t>索引</a:t>
            </a:r>
            <a:r>
              <a:rPr lang="zh-CN" altLang="en-US" sz="3200">
                <a:latin typeface="宋体" panose="02010600030101010101" pitchFamily="2" charset="-122"/>
                <a:ea typeface="宋体" panose="02010600030101010101" pitchFamily="2" charset="-122"/>
              </a:rPr>
              <a:t>和</a:t>
            </a:r>
            <a:r>
              <a:rPr lang="zh-CN" altLang="en-US" sz="3200" b="1" u="sng">
                <a:solidFill>
                  <a:srgbClr val="EA0101"/>
                </a:solidFill>
                <a:latin typeface="宋体" panose="02010600030101010101" pitchFamily="2" charset="-122"/>
                <a:ea typeface="宋体" panose="02010600030101010101" pitchFamily="2" charset="-122"/>
              </a:rPr>
              <a:t>纲领</a:t>
            </a:r>
            <a:r>
              <a:rPr lang="zh-CN" altLang="en-US" sz="3200">
                <a:latin typeface="宋体" panose="02010600030101010101" pitchFamily="2" charset="-122"/>
                <a:ea typeface="宋体" panose="02010600030101010101" pitchFamily="2" charset="-122"/>
              </a:rPr>
              <a:t>，是全书的集中体现。</a:t>
            </a:r>
            <a:endParaRPr lang="zh-CN" altLang="en-US" sz="3200">
              <a:latin typeface="宋体" panose="02010600030101010101" pitchFamily="2" charset="-122"/>
              <a:ea typeface="宋体" panose="02010600030101010101" pitchFamily="2" charset="-122"/>
            </a:endParaRPr>
          </a:p>
        </p:txBody>
      </p:sp>
      <p:sp>
        <p:nvSpPr>
          <p:cNvPr id="2" name="文本框 1"/>
          <p:cNvSpPr txBox="1"/>
          <p:nvPr/>
        </p:nvSpPr>
        <p:spPr>
          <a:xfrm>
            <a:off x="914400" y="3099435"/>
            <a:ext cx="990346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rPr>
              <a:t>目录页通常放在扉页或前言的后面、正文的前面，对阅读具有导向性。</a:t>
            </a:r>
            <a:endParaRPr lang="en-US" altLang="zh-CN" sz="3200">
              <a:latin typeface="楷体" panose="02010609060101010101" charset="-122"/>
              <a:ea typeface="楷体" panose="02010609060101010101" charset="-122"/>
            </a:endParaRPr>
          </a:p>
        </p:txBody>
      </p:sp>
      <p:sp>
        <p:nvSpPr>
          <p:cNvPr id="5" name="文本框 4"/>
          <p:cNvSpPr txBox="1"/>
          <p:nvPr/>
        </p:nvSpPr>
        <p:spPr>
          <a:xfrm>
            <a:off x="914400" y="4371340"/>
            <a:ext cx="990346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目录由</a:t>
            </a:r>
            <a:r>
              <a:rPr lang="zh-CN" altLang="en-US" sz="3200" b="1" u="sng">
                <a:solidFill>
                  <a:srgbClr val="EA0101"/>
                </a:solidFill>
                <a:latin typeface="宋体" panose="02010600030101010101" pitchFamily="2" charset="-122"/>
                <a:ea typeface="宋体" panose="02010600030101010101" pitchFamily="2" charset="-122"/>
              </a:rPr>
              <a:t>页码数字、篇章节名和表示二者关系的符号</a:t>
            </a:r>
            <a:r>
              <a:rPr lang="zh-CN" altLang="en-US" sz="3200">
                <a:latin typeface="宋体" panose="02010600030101010101" pitchFamily="2" charset="-122"/>
                <a:ea typeface="宋体" panose="02010600030101010101" pitchFamily="2" charset="-122"/>
              </a:rPr>
              <a:t>组成的，其页面的字体、字号和页码等的设计能直接体现书籍的整体设</a:t>
            </a:r>
            <a:r>
              <a:rPr lang="en-US" altLang="zh-CN" sz="3200">
                <a:latin typeface="宋体" panose="02010600030101010101" pitchFamily="2" charset="-122"/>
                <a:ea typeface="宋体" panose="02010600030101010101" pitchFamily="2" charset="-122"/>
              </a:rPr>
              <a:t>计水平。</a:t>
            </a:r>
            <a:endParaRPr lang="en-US" altLang="zh-CN" sz="32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4048760" y="6188710"/>
            <a:ext cx="409448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2-2-22（</a:t>
            </a:r>
            <a:r>
              <a:rPr lang="en-US" altLang="zh-CN" sz="2400">
                <a:latin typeface="宋体" panose="02010600030101010101" pitchFamily="2" charset="-122"/>
                <a:ea typeface="宋体" panose="02010600030101010101" pitchFamily="2" charset="-122"/>
                <a:cs typeface="宋体" panose="02010600030101010101" pitchFamily="2" charset="-122"/>
              </a:rPr>
              <a:t>a</a:t>
            </a:r>
            <a:r>
              <a:rPr lang="zh-CN" altLang="en-US" sz="2400">
                <a:latin typeface="宋体" panose="02010600030101010101" pitchFamily="2" charset="-122"/>
                <a:ea typeface="宋体" panose="02010600030101010101" pitchFamily="2" charset="-122"/>
                <a:cs typeface="宋体" panose="02010600030101010101" pitchFamily="2" charset="-122"/>
              </a:rPr>
              <a:t>） 目录设计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710055" y="1076325"/>
            <a:ext cx="8771255" cy="5038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4048760" y="6188710"/>
            <a:ext cx="409448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2-2-22（</a:t>
            </a:r>
            <a:r>
              <a:rPr lang="en-US" altLang="zh-CN" sz="2400">
                <a:latin typeface="宋体" panose="02010600030101010101" pitchFamily="2" charset="-122"/>
                <a:ea typeface="宋体" panose="02010600030101010101" pitchFamily="2" charset="-122"/>
                <a:cs typeface="宋体" panose="02010600030101010101" pitchFamily="2" charset="-122"/>
              </a:rPr>
              <a:t>b</a:t>
            </a:r>
            <a:r>
              <a:rPr lang="zh-CN" altLang="en-US" sz="2400">
                <a:latin typeface="宋体" panose="02010600030101010101" pitchFamily="2" charset="-122"/>
                <a:ea typeface="宋体" panose="02010600030101010101" pitchFamily="2" charset="-122"/>
                <a:cs typeface="宋体" panose="02010600030101010101" pitchFamily="2" charset="-122"/>
              </a:rPr>
              <a:t>） 目录设计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1691640" y="1036955"/>
            <a:ext cx="8809355" cy="5038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4048760" y="6188710"/>
            <a:ext cx="409448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2-2-22（</a:t>
            </a:r>
            <a:r>
              <a:rPr lang="en-US" altLang="zh-CN" sz="2400">
                <a:latin typeface="宋体" panose="02010600030101010101" pitchFamily="2" charset="-122"/>
                <a:ea typeface="宋体" panose="02010600030101010101" pitchFamily="2" charset="-122"/>
                <a:cs typeface="宋体" panose="02010600030101010101" pitchFamily="2" charset="-122"/>
              </a:rPr>
              <a:t>c</a:t>
            </a:r>
            <a:r>
              <a:rPr lang="zh-CN" altLang="en-US" sz="2400">
                <a:latin typeface="宋体" panose="02010600030101010101" pitchFamily="2" charset="-122"/>
                <a:ea typeface="宋体" panose="02010600030101010101" pitchFamily="2" charset="-122"/>
                <a:cs typeface="宋体" panose="02010600030101010101" pitchFamily="2" charset="-122"/>
              </a:rPr>
              <a:t>） 目录设计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510030" y="1003935"/>
            <a:ext cx="9171305" cy="51142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914400" y="148082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（6）章节页</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914400" y="2327910"/>
            <a:ext cx="990346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章节页是书籍正文内的插页，插附于书籍的章节之间，具有</a:t>
            </a:r>
            <a:r>
              <a:rPr lang="zh-CN" altLang="en-US" sz="3200" b="1" u="sng">
                <a:solidFill>
                  <a:srgbClr val="EA0101"/>
                </a:solidFill>
                <a:latin typeface="宋体" panose="02010600030101010101" pitchFamily="2" charset="-122"/>
                <a:ea typeface="宋体" panose="02010600030101010101" pitchFamily="2" charset="-122"/>
              </a:rPr>
              <a:t>承上启下</a:t>
            </a:r>
            <a:r>
              <a:rPr lang="zh-CN" altLang="en-US" sz="3200">
                <a:latin typeface="宋体" panose="02010600030101010101" pitchFamily="2" charset="-122"/>
                <a:ea typeface="宋体" panose="02010600030101010101" pitchFamily="2" charset="-122"/>
              </a:rPr>
              <a:t>的作用。</a:t>
            </a:r>
            <a:endParaRPr lang="zh-CN" altLang="en-US" sz="3200">
              <a:latin typeface="宋体" panose="02010600030101010101" pitchFamily="2" charset="-122"/>
              <a:ea typeface="宋体" panose="02010600030101010101" pitchFamily="2" charset="-122"/>
            </a:endParaRPr>
          </a:p>
        </p:txBody>
      </p:sp>
      <p:sp>
        <p:nvSpPr>
          <p:cNvPr id="2" name="文本框 1"/>
          <p:cNvSpPr txBox="1"/>
          <p:nvPr/>
        </p:nvSpPr>
        <p:spPr>
          <a:xfrm>
            <a:off x="914400" y="3683635"/>
            <a:ext cx="990346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rPr>
              <a:t>它印有序数或篇章名称，在读者阅读时起到提示的作用，留给读者充分的休息及思考时间。</a:t>
            </a:r>
            <a:endParaRPr lang="zh-CN" altLang="en-US" sz="320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4048760" y="5690235"/>
            <a:ext cx="4094480"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2-2-23 章节页</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71755" y="1639570"/>
            <a:ext cx="12047855" cy="39046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799465" y="1690370"/>
            <a:ext cx="9902825" cy="1198880"/>
          </a:xfrm>
          <a:prstGeom prst="rect">
            <a:avLst/>
          </a:prstGeom>
          <a:noFill/>
        </p:spPr>
        <p:txBody>
          <a:bodyPr wrap="square" rtlCol="0" anchor="t">
            <a:spAutoFit/>
          </a:bodyPr>
          <a:p>
            <a:r>
              <a:rPr lang="zh-CN" altLang="en-US" sz="3600">
                <a:latin typeface="黑体" panose="02010609060101010101" charset="-122"/>
                <a:ea typeface="黑体" panose="02010609060101010101" charset="-122"/>
                <a:cs typeface="黑体" panose="02010609060101010101" charset="-122"/>
              </a:rPr>
              <a:t>2.书籍的节奏——环衬页、扉页、书眉、页码和书口的设计</a:t>
            </a:r>
            <a:endParaRPr lang="zh-CN" altLang="en-US" sz="3600">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799465" y="4233545"/>
            <a:ext cx="990346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环衬页设计是对封面设计的一种延续与扩展，它遵循简约的设计风格。</a:t>
            </a:r>
            <a:endParaRPr lang="zh-CN" altLang="en-US" sz="3200">
              <a:latin typeface="楷体" panose="02010609060101010101" charset="-122"/>
              <a:ea typeface="楷体" panose="02010609060101010101" charset="-122"/>
              <a:cs typeface="楷体" panose="02010609060101010101" charset="-122"/>
            </a:endParaRPr>
          </a:p>
        </p:txBody>
      </p:sp>
      <p:sp>
        <p:nvSpPr>
          <p:cNvPr id="8" name="文本框 7"/>
          <p:cNvSpPr txBox="1"/>
          <p:nvPr/>
        </p:nvSpPr>
        <p:spPr>
          <a:xfrm>
            <a:off x="799465" y="343725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（1）环衬页设计</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4048760" y="5389880"/>
            <a:ext cx="4094480"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2-2-24 环衬页设计</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81280" y="1876425"/>
            <a:ext cx="12028805" cy="3104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7072630" cy="771578"/>
            <a:chOff x="99384" y="224103"/>
            <a:chExt cx="707263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585025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一、装帧设计的概念</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11" name="文本框 10"/>
          <p:cNvSpPr txBox="1"/>
          <p:nvPr/>
        </p:nvSpPr>
        <p:spPr>
          <a:xfrm>
            <a:off x="353695" y="2398395"/>
            <a:ext cx="4799965" cy="2061210"/>
          </a:xfrm>
          <a:prstGeom prst="rect">
            <a:avLst/>
          </a:prstGeom>
          <a:noFill/>
        </p:spPr>
        <p:txBody>
          <a:bodyPr wrap="square" rtlCol="0" anchor="t">
            <a:spAutoFit/>
          </a:bodyPr>
          <a:p>
            <a:r>
              <a:rPr lang="zh-CN" altLang="en-US" sz="3200">
                <a:solidFill>
                  <a:srgbClr val="A9AA44"/>
                </a:solidFill>
                <a:latin typeface="黑体" panose="02010609060101010101" charset="-122"/>
                <a:ea typeface="黑体" panose="02010609060101010101" charset="-122"/>
              </a:rPr>
              <a:t>装帧设计不仅提升了书籍外表形式的审美感受，也更新了其内在精神的节奏韵味（图2-2-1）。</a:t>
            </a:r>
            <a:endParaRPr lang="zh-CN" altLang="en-US" sz="3200">
              <a:solidFill>
                <a:srgbClr val="A9AA44"/>
              </a:solidFill>
              <a:latin typeface="黑体" panose="02010609060101010101" charset="-122"/>
              <a:ea typeface="黑体" panose="02010609060101010101" charset="-122"/>
            </a:endParaRPr>
          </a:p>
        </p:txBody>
      </p:sp>
      <p:pic>
        <p:nvPicPr>
          <p:cNvPr id="5" name="图片 4"/>
          <p:cNvPicPr>
            <a:picLocks noChangeAspect="1"/>
          </p:cNvPicPr>
          <p:nvPr/>
        </p:nvPicPr>
        <p:blipFill>
          <a:blip r:embed="rId1"/>
          <a:stretch>
            <a:fillRect/>
          </a:stretch>
        </p:blipFill>
        <p:spPr>
          <a:xfrm>
            <a:off x="5306695" y="1370965"/>
            <a:ext cx="6878320" cy="3810635"/>
          </a:xfrm>
          <a:prstGeom prst="rect">
            <a:avLst/>
          </a:prstGeom>
        </p:spPr>
      </p:pic>
      <p:sp>
        <p:nvSpPr>
          <p:cNvPr id="6" name="文本框 5"/>
          <p:cNvSpPr txBox="1"/>
          <p:nvPr/>
        </p:nvSpPr>
        <p:spPr>
          <a:xfrm>
            <a:off x="6715760" y="5290185"/>
            <a:ext cx="406019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2-2-1 装帧图示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1144270" y="2398395"/>
            <a:ext cx="9903460"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扉页具有以下三大特点：</a:t>
            </a:r>
            <a:endParaRPr lang="zh-CN" altLang="en-US" sz="3200">
              <a:latin typeface="楷体" panose="02010609060101010101" charset="-122"/>
              <a:ea typeface="楷体" panose="02010609060101010101" charset="-122"/>
              <a:cs typeface="楷体" panose="02010609060101010101" charset="-122"/>
            </a:endParaRPr>
          </a:p>
          <a:p>
            <a:r>
              <a:rPr lang="zh-CN" altLang="en-US" sz="3200" b="1" u="sng">
                <a:solidFill>
                  <a:srgbClr val="EA0101"/>
                </a:solidFill>
                <a:latin typeface="楷体" panose="02010609060101010101" charset="-122"/>
                <a:ea typeface="楷体" panose="02010609060101010101" charset="-122"/>
                <a:cs typeface="楷体" panose="02010609060101010101" charset="-122"/>
              </a:rPr>
              <a:t>①整体性</a:t>
            </a:r>
            <a:endParaRPr lang="zh-CN" altLang="en-US" sz="3200" b="1" u="sng">
              <a:solidFill>
                <a:srgbClr val="EA0101"/>
              </a:solidFill>
              <a:latin typeface="楷体" panose="02010609060101010101" charset="-122"/>
              <a:ea typeface="楷体" panose="02010609060101010101" charset="-122"/>
              <a:cs typeface="楷体" panose="02010609060101010101" charset="-122"/>
            </a:endParaRPr>
          </a:p>
          <a:p>
            <a:r>
              <a:rPr lang="zh-CN" altLang="en-US" sz="3200" b="1" u="sng">
                <a:solidFill>
                  <a:srgbClr val="EA0101"/>
                </a:solidFill>
                <a:latin typeface="楷体" panose="02010609060101010101" charset="-122"/>
                <a:ea typeface="楷体" panose="02010609060101010101" charset="-122"/>
                <a:cs typeface="楷体" panose="02010609060101010101" charset="-122"/>
              </a:rPr>
              <a:t>②艺术性</a:t>
            </a:r>
            <a:endParaRPr lang="zh-CN" altLang="en-US" sz="3200" b="1" u="sng">
              <a:solidFill>
                <a:srgbClr val="EA0101"/>
              </a:solidFill>
              <a:latin typeface="楷体" panose="02010609060101010101" charset="-122"/>
              <a:ea typeface="楷体" panose="02010609060101010101" charset="-122"/>
              <a:cs typeface="楷体" panose="02010609060101010101" charset="-122"/>
            </a:endParaRPr>
          </a:p>
          <a:p>
            <a:r>
              <a:rPr lang="zh-CN" altLang="en-US" sz="3200" b="1" u="sng">
                <a:solidFill>
                  <a:srgbClr val="EA0101"/>
                </a:solidFill>
                <a:latin typeface="楷体" panose="02010609060101010101" charset="-122"/>
                <a:ea typeface="楷体" panose="02010609060101010101" charset="-122"/>
                <a:cs typeface="楷体" panose="02010609060101010101" charset="-122"/>
              </a:rPr>
              <a:t>③新颖性</a:t>
            </a:r>
            <a:endParaRPr lang="zh-CN" altLang="en-US" sz="3200" b="1" u="sng">
              <a:solidFill>
                <a:srgbClr val="EA0101"/>
              </a:solidFill>
              <a:latin typeface="楷体" panose="02010609060101010101" charset="-122"/>
              <a:ea typeface="楷体" panose="02010609060101010101" charset="-122"/>
              <a:cs typeface="楷体" panose="02010609060101010101" charset="-122"/>
            </a:endParaRPr>
          </a:p>
        </p:txBody>
      </p:sp>
      <p:sp>
        <p:nvSpPr>
          <p:cNvPr id="8" name="文本框 7"/>
          <p:cNvSpPr txBox="1"/>
          <p:nvPr/>
        </p:nvSpPr>
        <p:spPr>
          <a:xfrm>
            <a:off x="1144270" y="160210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（2）扉页设计</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4048760" y="5655945"/>
            <a:ext cx="4094480"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2-2-25 扉页设计</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433705" y="1454785"/>
            <a:ext cx="5029835" cy="4051935"/>
          </a:xfrm>
          <a:prstGeom prst="rect">
            <a:avLst/>
          </a:prstGeom>
        </p:spPr>
      </p:pic>
      <p:pic>
        <p:nvPicPr>
          <p:cNvPr id="7" name="图片 6"/>
          <p:cNvPicPr>
            <a:picLocks noChangeAspect="1"/>
          </p:cNvPicPr>
          <p:nvPr/>
        </p:nvPicPr>
        <p:blipFill>
          <a:blip r:embed="rId2"/>
          <a:stretch>
            <a:fillRect/>
          </a:stretch>
        </p:blipFill>
        <p:spPr>
          <a:xfrm>
            <a:off x="5664200" y="1585595"/>
            <a:ext cx="5914390" cy="3790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1144270" y="2120265"/>
            <a:ext cx="990346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在整体页面的版式中，版心以外的部分，如</a:t>
            </a:r>
            <a:r>
              <a:rPr lang="zh-CN" altLang="en-US" sz="3200" b="1" u="sng">
                <a:solidFill>
                  <a:srgbClr val="EA0101"/>
                </a:solidFill>
                <a:latin typeface="宋体" panose="02010600030101010101" pitchFamily="2" charset="-122"/>
                <a:ea typeface="宋体" panose="02010600030101010101" pitchFamily="2" charset="-122"/>
                <a:cs typeface="楷体" panose="02010609060101010101" charset="-122"/>
              </a:rPr>
              <a:t>文字、图形、符号</a:t>
            </a:r>
            <a:r>
              <a:rPr lang="zh-CN" altLang="en-US" sz="3200">
                <a:latin typeface="宋体" panose="02010600030101010101" pitchFamily="2" charset="-122"/>
                <a:ea typeface="宋体" panose="02010600030101010101" pitchFamily="2" charset="-122"/>
                <a:cs typeface="楷体" panose="02010609060101010101" charset="-122"/>
              </a:rPr>
              <a:t>等统称为书眉。</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8" name="文本框 7"/>
          <p:cNvSpPr txBox="1"/>
          <p:nvPr/>
        </p:nvSpPr>
        <p:spPr>
          <a:xfrm>
            <a:off x="1144270" y="125539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（3）书眉设计</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144270" y="3467735"/>
            <a:ext cx="990346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书眉一般位于书籍版心的上部分，与正文部分是相分离的。</a:t>
            </a:r>
            <a:endParaRPr lang="zh-CN" altLang="en-US" sz="3200">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1144270" y="4686935"/>
            <a:ext cx="9903460" cy="1568450"/>
          </a:xfrm>
          <a:prstGeom prst="rect">
            <a:avLst/>
          </a:prstGeom>
          <a:noFill/>
        </p:spPr>
        <p:txBody>
          <a:bodyPr wrap="square" rtlCol="0" anchor="t">
            <a:spAutoFit/>
          </a:bodyPr>
          <a:p>
            <a:r>
              <a:rPr sz="3200">
                <a:latin typeface="楷体" panose="02010609060101010101" charset="-122"/>
                <a:ea typeface="楷体" panose="02010609060101010101" charset="-122"/>
                <a:cs typeface="楷体" panose="02010609060101010101" charset="-122"/>
              </a:rPr>
              <a:t>在设计中，书眉作为书籍整体设计的一部分，其设计要求与其他组成部分大致相同，如对整体性的讲究与遵守，与整体内部形态的统一协调等。</a:t>
            </a:r>
            <a:endParaRPr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2" name="图片 1"/>
          <p:cNvPicPr>
            <a:picLocks noChangeAspect="1"/>
          </p:cNvPicPr>
          <p:nvPr/>
        </p:nvPicPr>
        <p:blipFill>
          <a:blip r:embed="rId1"/>
          <a:stretch>
            <a:fillRect/>
          </a:stretch>
        </p:blipFill>
        <p:spPr>
          <a:xfrm>
            <a:off x="1562100" y="1003935"/>
            <a:ext cx="9067800" cy="5781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4048760" y="5655945"/>
            <a:ext cx="4094480"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2-2-26 书眉设计</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71755" y="1323975"/>
            <a:ext cx="12047855" cy="4209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1144270" y="2120265"/>
            <a:ext cx="990346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页码，是书的每一页面上标明次序的数字，即表示页面次序的号码。</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8" name="文本框 7"/>
          <p:cNvSpPr txBox="1"/>
          <p:nvPr/>
        </p:nvSpPr>
        <p:spPr>
          <a:xfrm>
            <a:off x="1144270" y="125539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（4）页码设计</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144270" y="3403600"/>
            <a:ext cx="990346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页码有一定的</a:t>
            </a:r>
            <a:r>
              <a:rPr lang="zh-CN" altLang="en-US" sz="3200" b="1" u="sng">
                <a:solidFill>
                  <a:srgbClr val="EA0101"/>
                </a:solidFill>
                <a:latin typeface="楷体" panose="02010609060101010101" charset="-122"/>
                <a:ea typeface="楷体" panose="02010609060101010101" charset="-122"/>
                <a:cs typeface="楷体" panose="02010609060101010101" charset="-122"/>
              </a:rPr>
              <a:t>秩序性</a:t>
            </a:r>
            <a:r>
              <a:rPr lang="zh-CN" altLang="en-US" sz="3200">
                <a:latin typeface="楷体" panose="02010609060101010101" charset="-122"/>
                <a:ea typeface="楷体" panose="02010609060101010101" charset="-122"/>
                <a:cs typeface="楷体" panose="02010609060101010101" charset="-122"/>
              </a:rPr>
              <a:t>，统计书籍的页码，可以方便读者检索和阅读。</a:t>
            </a:r>
            <a:endParaRPr lang="zh-CN" altLang="en-US" sz="3200">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1144270" y="4686935"/>
            <a:ext cx="9903460" cy="1568450"/>
          </a:xfrm>
          <a:prstGeom prst="rect">
            <a:avLst/>
          </a:prstGeom>
          <a:noFill/>
        </p:spPr>
        <p:txBody>
          <a:bodyPr wrap="square" rtlCol="0" anchor="t">
            <a:spAutoFit/>
          </a:bodyPr>
          <a:p>
            <a:r>
              <a:rPr sz="3200">
                <a:latin typeface="楷体" panose="02010609060101010101" charset="-122"/>
                <a:ea typeface="楷体" panose="02010609060101010101" charset="-122"/>
                <a:cs typeface="楷体" panose="02010609060101010101" charset="-122"/>
              </a:rPr>
              <a:t>页码设计与书籍设计中的其他设计一样，它不只是单纯的数字，而是一个图形、一个版块，需要设计师去进行深层次的构思与创新。</a:t>
            </a:r>
            <a:endParaRPr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5" name="图片 4"/>
          <p:cNvPicPr>
            <a:picLocks noChangeAspect="1"/>
          </p:cNvPicPr>
          <p:nvPr/>
        </p:nvPicPr>
        <p:blipFill>
          <a:blip r:embed="rId1"/>
          <a:stretch>
            <a:fillRect/>
          </a:stretch>
        </p:blipFill>
        <p:spPr>
          <a:xfrm>
            <a:off x="1943100" y="995680"/>
            <a:ext cx="8305800" cy="5783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4048760" y="6196965"/>
            <a:ext cx="4094480"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2-2-27 页码设计</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2375535" y="1154430"/>
            <a:ext cx="7441565" cy="4916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1144270" y="2499995"/>
            <a:ext cx="990346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书口是指书籍的边缘，它与封面、书脊、封底共同构成一个立体的六面体。</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8" name="文本框 7"/>
          <p:cNvSpPr txBox="1"/>
          <p:nvPr/>
        </p:nvSpPr>
        <p:spPr>
          <a:xfrm>
            <a:off x="1144270" y="163512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（5）书口设计</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144270" y="3783330"/>
            <a:ext cx="990346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书口如同构成书籍整体形态的其他部分一样，是书籍的一个展示窗口。</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5" name="图片 4"/>
          <p:cNvPicPr>
            <a:picLocks noChangeAspect="1"/>
          </p:cNvPicPr>
          <p:nvPr/>
        </p:nvPicPr>
        <p:blipFill>
          <a:blip r:embed="rId1"/>
          <a:stretch>
            <a:fillRect/>
          </a:stretch>
        </p:blipFill>
        <p:spPr>
          <a:xfrm>
            <a:off x="3029585" y="995680"/>
            <a:ext cx="6133465" cy="5571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14400" y="1475740"/>
            <a:ext cx="4935855" cy="645160"/>
          </a:xfrm>
          <a:prstGeom prst="rect">
            <a:avLst/>
          </a:prstGeom>
          <a:noFill/>
        </p:spPr>
        <p:txBody>
          <a:bodyPr wrap="square" rtlCol="0" anchor="t">
            <a:spAutoFit/>
          </a:bodyPr>
          <a:p>
            <a:r>
              <a:rPr lang="zh-CN" altLang="en-US" sz="3600">
                <a:latin typeface="黑体" panose="02010609060101010101" charset="-122"/>
                <a:ea typeface="黑体" panose="02010609060101010101" charset="-122"/>
                <a:cs typeface="黑体" panose="02010609060101010101" charset="-122"/>
              </a:rPr>
              <a:t>1.书籍外部组成部分</a:t>
            </a:r>
            <a:endParaRPr lang="zh-CN" altLang="en-US" sz="3600">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914400" y="2322830"/>
            <a:ext cx="2540000"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（1）封面</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914400" y="3169920"/>
            <a:ext cx="5314315" cy="1076325"/>
          </a:xfrm>
          <a:prstGeom prst="rect">
            <a:avLst/>
          </a:prstGeom>
          <a:noFill/>
        </p:spPr>
        <p:txBody>
          <a:bodyPr wrap="square" rtlCol="0" anchor="t">
            <a:spAutoFit/>
          </a:bodyPr>
          <a:p>
            <a:r>
              <a:rPr lang="zh-CN" altLang="en-US" sz="3200" b="1">
                <a:latin typeface="微软雅黑" panose="020B0503020204020204" charset="-122"/>
                <a:ea typeface="微软雅黑" panose="020B0503020204020204" charset="-122"/>
              </a:rPr>
              <a:t>狭义的封面</a:t>
            </a:r>
            <a:r>
              <a:rPr lang="zh-CN" altLang="en-US" sz="3200">
                <a:latin typeface="宋体" panose="02010600030101010101" pitchFamily="2" charset="-122"/>
                <a:ea typeface="宋体" panose="02010600030101010101" pitchFamily="2" charset="-122"/>
              </a:rPr>
              <a:t>指书籍在平放状态下的首页正面部分。</a:t>
            </a:r>
            <a:endParaRPr lang="zh-CN" altLang="en-US" sz="3200">
              <a:latin typeface="宋体" panose="02010600030101010101" pitchFamily="2" charset="-122"/>
              <a:ea typeface="宋体" panose="02010600030101010101" pitchFamily="2" charset="-122"/>
            </a:endParaRPr>
          </a:p>
        </p:txBody>
      </p:sp>
      <p:sp>
        <p:nvSpPr>
          <p:cNvPr id="12" name="文本框 11"/>
          <p:cNvSpPr txBox="1"/>
          <p:nvPr/>
        </p:nvSpPr>
        <p:spPr>
          <a:xfrm>
            <a:off x="914400" y="4508500"/>
            <a:ext cx="5314315" cy="1076325"/>
          </a:xfrm>
          <a:prstGeom prst="rect">
            <a:avLst/>
          </a:prstGeom>
          <a:noFill/>
        </p:spPr>
        <p:txBody>
          <a:bodyPr wrap="square" rtlCol="0" anchor="t">
            <a:spAutoFit/>
          </a:bodyPr>
          <a:p>
            <a:r>
              <a:rPr lang="zh-CN" altLang="en-US" sz="3200" b="1">
                <a:latin typeface="微软雅黑" panose="020B0503020204020204" charset="-122"/>
                <a:ea typeface="微软雅黑" panose="020B0503020204020204" charset="-122"/>
              </a:rPr>
              <a:t>广义的封面</a:t>
            </a:r>
            <a:r>
              <a:rPr lang="zh-CN" altLang="en-US" sz="3200">
                <a:latin typeface="宋体" panose="02010600030101010101" pitchFamily="2" charset="-122"/>
                <a:ea typeface="宋体" panose="02010600030101010101" pitchFamily="2" charset="-122"/>
              </a:rPr>
              <a:t>包括</a:t>
            </a:r>
            <a:r>
              <a:rPr lang="zh-CN" altLang="en-US" sz="3200" u="sng">
                <a:solidFill>
                  <a:srgbClr val="EA0101"/>
                </a:solidFill>
                <a:latin typeface="宋体" panose="02010600030101010101" pitchFamily="2" charset="-122"/>
                <a:ea typeface="宋体" panose="02010600030101010101" pitchFamily="2" charset="-122"/>
              </a:rPr>
              <a:t>前封面、封底、书脊、前勒口、后勒口</a:t>
            </a:r>
            <a:r>
              <a:rPr lang="zh-CN" altLang="en-US" sz="3200">
                <a:latin typeface="宋体" panose="02010600030101010101" pitchFamily="2" charset="-122"/>
                <a:ea typeface="宋体" panose="02010600030101010101" pitchFamily="2" charset="-122"/>
              </a:rPr>
              <a:t>。</a:t>
            </a:r>
            <a:endParaRPr lang="zh-CN" altLang="en-US" sz="3200">
              <a:latin typeface="宋体" panose="02010600030101010101" pitchFamily="2" charset="-122"/>
              <a:ea typeface="宋体" panose="02010600030101010101" pitchFamily="2" charset="-122"/>
            </a:endParaRPr>
          </a:p>
        </p:txBody>
      </p:sp>
      <p:pic>
        <p:nvPicPr>
          <p:cNvPr id="13" name="图片 12"/>
          <p:cNvPicPr>
            <a:picLocks noChangeAspect="1"/>
          </p:cNvPicPr>
          <p:nvPr/>
        </p:nvPicPr>
        <p:blipFill>
          <a:blip r:embed="rId1"/>
          <a:stretch>
            <a:fillRect/>
          </a:stretch>
        </p:blipFill>
        <p:spPr>
          <a:xfrm>
            <a:off x="6783070" y="1160145"/>
            <a:ext cx="4231005" cy="4699635"/>
          </a:xfrm>
          <a:prstGeom prst="rect">
            <a:avLst/>
          </a:prstGeom>
        </p:spPr>
      </p:pic>
      <p:sp>
        <p:nvSpPr>
          <p:cNvPr id="22" name="文本框 21"/>
          <p:cNvSpPr txBox="1"/>
          <p:nvPr/>
        </p:nvSpPr>
        <p:spPr>
          <a:xfrm>
            <a:off x="6868160" y="5951855"/>
            <a:ext cx="4060190" cy="460375"/>
          </a:xfrm>
          <a:prstGeom prst="rect">
            <a:avLst/>
          </a:prstGeom>
          <a:noFill/>
        </p:spPr>
        <p:txBody>
          <a:bodyPr wrap="square" rtlCol="0" anchor="t">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图 2-2-2　封面图例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三、书籍内部组成部分的作用及设计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4048760" y="5810250"/>
            <a:ext cx="4094480"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2-2-28 书口设计</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657985" y="1443355"/>
            <a:ext cx="8876030" cy="4218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11" name="图片 10"/>
          <p:cNvPicPr>
            <a:picLocks noChangeAspect="1"/>
          </p:cNvPicPr>
          <p:nvPr/>
        </p:nvPicPr>
        <p:blipFill>
          <a:blip r:embed="rId1"/>
          <a:stretch>
            <a:fillRect/>
          </a:stretch>
        </p:blipFill>
        <p:spPr>
          <a:xfrm>
            <a:off x="2589530" y="1000125"/>
            <a:ext cx="7012305" cy="5069840"/>
          </a:xfrm>
          <a:prstGeom prst="rect">
            <a:avLst/>
          </a:prstGeom>
        </p:spPr>
      </p:pic>
      <p:sp>
        <p:nvSpPr>
          <p:cNvPr id="12" name="文本框 11"/>
          <p:cNvSpPr txBox="1"/>
          <p:nvPr/>
        </p:nvSpPr>
        <p:spPr>
          <a:xfrm>
            <a:off x="2927350" y="6156960"/>
            <a:ext cx="6336665"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2-2-29 经典书籍设计案例 / 吕敬人</a:t>
            </a:r>
            <a:endParaRPr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799465" y="1492250"/>
            <a:ext cx="9902825" cy="645160"/>
          </a:xfrm>
          <a:prstGeom prst="rect">
            <a:avLst/>
          </a:prstGeom>
          <a:noFill/>
        </p:spPr>
        <p:txBody>
          <a:bodyPr wrap="square" rtlCol="0" anchor="t">
            <a:spAutoFit/>
          </a:bodyPr>
          <a:p>
            <a:r>
              <a:rPr lang="zh-CN" altLang="en-US" sz="3600">
                <a:latin typeface="黑体" panose="02010609060101010101" charset="-122"/>
                <a:ea typeface="黑体" panose="02010609060101010101" charset="-122"/>
                <a:cs typeface="黑体" panose="02010609060101010101" charset="-122"/>
              </a:rPr>
              <a:t>1.纸张的语言之境</a:t>
            </a:r>
            <a:endParaRPr lang="zh-CN" altLang="en-US" sz="3600">
              <a:latin typeface="黑体" panose="02010609060101010101" charset="-122"/>
              <a:ea typeface="黑体" panose="02010609060101010101" charset="-122"/>
              <a:cs typeface="黑体" panose="02010609060101010101" charset="-122"/>
            </a:endParaRPr>
          </a:p>
        </p:txBody>
      </p:sp>
      <p:sp>
        <p:nvSpPr>
          <p:cNvPr id="9" name="文本框 8"/>
          <p:cNvSpPr txBox="1"/>
          <p:nvPr/>
        </p:nvSpPr>
        <p:spPr>
          <a:xfrm>
            <a:off x="799465" y="3336290"/>
            <a:ext cx="9903460"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普通印刷纸主要有</a:t>
            </a:r>
            <a:r>
              <a:rPr lang="zh-CN" altLang="en-US" sz="3200" b="1" u="sng">
                <a:solidFill>
                  <a:srgbClr val="EA0101"/>
                </a:solidFill>
                <a:latin typeface="楷体" panose="02010609060101010101" charset="-122"/>
                <a:ea typeface="楷体" panose="02010609060101010101" charset="-122"/>
                <a:cs typeface="楷体" panose="02010609060101010101" charset="-122"/>
              </a:rPr>
              <a:t>铜版纸、双胶纸、轻质纸、新闻纸、哑粉纸、草香滑面纸</a:t>
            </a:r>
            <a:r>
              <a:rPr lang="zh-CN" altLang="en-US" sz="3200">
                <a:latin typeface="楷体" panose="02010609060101010101" charset="-122"/>
                <a:ea typeface="楷体" panose="02010609060101010101" charset="-122"/>
                <a:cs typeface="楷体" panose="02010609060101010101" charset="-122"/>
              </a:rPr>
              <a:t>等，常用于日常生活中的平装书籍、报纸、杂志以及画册的印刷。不同类型的纸张克重与厚度不同，所带来的质感也不同。</a:t>
            </a:r>
            <a:endParaRPr lang="zh-CN" altLang="en-US" sz="3200">
              <a:latin typeface="楷体" panose="02010609060101010101" charset="-122"/>
              <a:ea typeface="楷体" panose="02010609060101010101" charset="-122"/>
              <a:cs typeface="楷体" panose="02010609060101010101" charset="-122"/>
            </a:endParaRPr>
          </a:p>
        </p:txBody>
      </p:sp>
      <p:sp>
        <p:nvSpPr>
          <p:cNvPr id="10" name="文本框 9"/>
          <p:cNvSpPr txBox="1"/>
          <p:nvPr/>
        </p:nvSpPr>
        <p:spPr>
          <a:xfrm>
            <a:off x="799465" y="243141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（1）普通印刷纸</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890270" y="1269365"/>
            <a:ext cx="9902825" cy="645160"/>
          </a:xfrm>
          <a:prstGeom prst="rect">
            <a:avLst/>
          </a:prstGeom>
          <a:noFill/>
        </p:spPr>
        <p:txBody>
          <a:bodyPr wrap="square" rtlCol="0" anchor="t">
            <a:spAutoFit/>
          </a:bodyPr>
          <a:p>
            <a:r>
              <a:rPr lang="zh-CN" altLang="en-US" sz="3600">
                <a:latin typeface="黑体" panose="02010609060101010101" charset="-122"/>
                <a:ea typeface="黑体" panose="02010609060101010101" charset="-122"/>
                <a:cs typeface="黑体" panose="02010609060101010101" charset="-122"/>
              </a:rPr>
              <a:t>书籍设计中常用的几种纸张类型：</a:t>
            </a:r>
            <a:endParaRPr lang="en-US" altLang="zh-CN" sz="3600">
              <a:latin typeface="黑体" panose="02010609060101010101" charset="-122"/>
              <a:ea typeface="黑体" panose="02010609060101010101" charset="-122"/>
              <a:cs typeface="黑体" panose="02010609060101010101" charset="-122"/>
            </a:endParaRPr>
          </a:p>
        </p:txBody>
      </p:sp>
      <p:sp>
        <p:nvSpPr>
          <p:cNvPr id="9" name="文本框 8"/>
          <p:cNvSpPr txBox="1"/>
          <p:nvPr/>
        </p:nvSpPr>
        <p:spPr>
          <a:xfrm>
            <a:off x="889635" y="2839085"/>
            <a:ext cx="990346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铜版纸又称</a:t>
            </a:r>
            <a:r>
              <a:rPr lang="zh-CN" altLang="en-US" sz="3200" b="1" u="sng">
                <a:solidFill>
                  <a:srgbClr val="EA0101"/>
                </a:solidFill>
                <a:latin typeface="宋体" panose="02010600030101010101" pitchFamily="2" charset="-122"/>
                <a:ea typeface="宋体" panose="02010600030101010101" pitchFamily="2" charset="-122"/>
                <a:cs typeface="宋体" panose="02010600030101010101" pitchFamily="2" charset="-122"/>
              </a:rPr>
              <a:t>“印刷涂料纸”</a:t>
            </a:r>
            <a:r>
              <a:rPr lang="zh-CN" altLang="en-US" sz="3200">
                <a:latin typeface="宋体" panose="02010600030101010101" pitchFamily="2" charset="-122"/>
                <a:ea typeface="宋体" panose="02010600030101010101" pitchFamily="2" charset="-122"/>
                <a:cs typeface="宋体" panose="02010600030101010101" pitchFamily="2" charset="-122"/>
              </a:rPr>
              <a:t>，是由涂料原纸经涂布和加工后制成的高级印刷纸，是书籍印刷中最具质感的一种纸张。</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nvSpPr>
        <p:spPr>
          <a:xfrm>
            <a:off x="890270" y="206819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①</a:t>
            </a:r>
            <a:r>
              <a:rPr lang="zh-CN" altLang="en-US" sz="3600">
                <a:solidFill>
                  <a:schemeClr val="tx1"/>
                </a:solidFill>
                <a:latin typeface="宋体" panose="02010600030101010101" pitchFamily="2" charset="-122"/>
                <a:ea typeface="宋体" panose="02010600030101010101" pitchFamily="2" charset="-122"/>
                <a:cs typeface="宋体" panose="02010600030101010101" pitchFamily="2" charset="-122"/>
              </a:rPr>
              <a:t>铜版纸</a:t>
            </a:r>
            <a:endParaRPr lang="zh-CN" altLang="en-US" sz="36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889635" y="4516120"/>
            <a:ext cx="9903460"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宋体" panose="02010600030101010101" pitchFamily="2" charset="-122"/>
              </a:rPr>
              <a:t>铜版纸的质感极其</a:t>
            </a:r>
            <a:r>
              <a:rPr lang="zh-CN" altLang="en-US" sz="3200" u="sng">
                <a:solidFill>
                  <a:srgbClr val="EA0101"/>
                </a:solidFill>
                <a:latin typeface="楷体" panose="02010609060101010101" charset="-122"/>
                <a:ea typeface="楷体" panose="02010609060101010101" charset="-122"/>
                <a:cs typeface="宋体" panose="02010600030101010101" pitchFamily="2" charset="-122"/>
              </a:rPr>
              <a:t>光滑柔顺</a:t>
            </a:r>
            <a:r>
              <a:rPr lang="zh-CN" altLang="en-US" sz="3200">
                <a:latin typeface="楷体" panose="02010609060101010101" charset="-122"/>
                <a:ea typeface="楷体" panose="02010609060101010101" charset="-122"/>
                <a:cs typeface="宋体" panose="02010600030101010101" pitchFamily="2" charset="-122"/>
              </a:rPr>
              <a:t>，具</a:t>
            </a:r>
            <a:r>
              <a:rPr lang="zh-CN" altLang="en-US" sz="3200" u="sng">
                <a:solidFill>
                  <a:srgbClr val="EA0101"/>
                </a:solidFill>
                <a:latin typeface="楷体" panose="02010609060101010101" charset="-122"/>
                <a:ea typeface="楷体" panose="02010609060101010101" charset="-122"/>
                <a:cs typeface="宋体" panose="02010600030101010101" pitchFamily="2" charset="-122"/>
              </a:rPr>
              <a:t>有光泽感</a:t>
            </a:r>
            <a:r>
              <a:rPr lang="zh-CN" altLang="en-US" sz="3200">
                <a:latin typeface="楷体" panose="02010609060101010101" charset="-122"/>
                <a:ea typeface="楷体" panose="02010609060101010101" charset="-122"/>
                <a:cs typeface="宋体" panose="02010600030101010101" pitchFamily="2" charset="-122"/>
              </a:rPr>
              <a:t>。</a:t>
            </a:r>
            <a:endParaRPr lang="zh-CN" altLang="en-US" sz="3200">
              <a:latin typeface="楷体" panose="02010609060101010101" charset="-122"/>
              <a:ea typeface="楷体" panose="02010609060101010101" charset="-122"/>
              <a:cs typeface="宋体" panose="02010600030101010101" pitchFamily="2" charset="-122"/>
            </a:endParaRPr>
          </a:p>
          <a:p>
            <a:r>
              <a:rPr lang="zh-CN" altLang="en-US" sz="3200">
                <a:latin typeface="楷体" panose="02010609060101010101" charset="-122"/>
                <a:ea typeface="楷体" panose="02010609060101010101" charset="-122"/>
                <a:cs typeface="宋体" panose="02010600030101010101" pitchFamily="2" charset="-122"/>
              </a:rPr>
              <a:t>其</a:t>
            </a:r>
            <a:r>
              <a:rPr lang="zh-CN" altLang="en-US" sz="3200" u="sng">
                <a:solidFill>
                  <a:srgbClr val="EA0101"/>
                </a:solidFill>
                <a:latin typeface="楷体" panose="02010609060101010101" charset="-122"/>
                <a:ea typeface="楷体" panose="02010609060101010101" charset="-122"/>
                <a:cs typeface="宋体" panose="02010600030101010101" pitchFamily="2" charset="-122"/>
              </a:rPr>
              <a:t>厚度整体统一</a:t>
            </a:r>
            <a:r>
              <a:rPr lang="zh-CN" altLang="en-US" sz="3200">
                <a:latin typeface="楷体" panose="02010609060101010101" charset="-122"/>
                <a:ea typeface="楷体" panose="02010609060101010101" charset="-122"/>
                <a:cs typeface="宋体" panose="02010600030101010101" pitchFamily="2" charset="-122"/>
              </a:rPr>
              <a:t>，</a:t>
            </a:r>
            <a:r>
              <a:rPr lang="zh-CN" altLang="en-US" sz="3200" u="sng">
                <a:solidFill>
                  <a:srgbClr val="EA0101"/>
                </a:solidFill>
                <a:latin typeface="楷体" panose="02010609060101010101" charset="-122"/>
                <a:ea typeface="楷体" panose="02010609060101010101" charset="-122"/>
                <a:cs typeface="宋体" panose="02010600030101010101" pitchFamily="2" charset="-122"/>
              </a:rPr>
              <a:t>纤维的分布均匀一致</a:t>
            </a:r>
            <a:r>
              <a:rPr lang="zh-CN" altLang="en-US" sz="3200">
                <a:latin typeface="楷体" panose="02010609060101010101" charset="-122"/>
                <a:ea typeface="楷体" panose="02010609060101010101" charset="-122"/>
                <a:cs typeface="宋体" panose="02010600030101010101" pitchFamily="2" charset="-122"/>
              </a:rPr>
              <a:t>。</a:t>
            </a:r>
            <a:endParaRPr lang="zh-CN" altLang="en-US" sz="3200">
              <a:latin typeface="楷体" panose="02010609060101010101" charset="-122"/>
              <a:ea typeface="楷体" panose="02010609060101010101" charset="-122"/>
              <a:cs typeface="宋体" panose="02010600030101010101" pitchFamily="2" charset="-122"/>
            </a:endParaRPr>
          </a:p>
          <a:p>
            <a:r>
              <a:rPr lang="zh-CN" altLang="en-US" sz="3200">
                <a:latin typeface="楷体" panose="02010609060101010101" charset="-122"/>
                <a:ea typeface="楷体" panose="02010609060101010101" charset="-122"/>
                <a:cs typeface="宋体" panose="02010600030101010101" pitchFamily="2" charset="-122"/>
              </a:rPr>
              <a:t>它拥有</a:t>
            </a:r>
            <a:r>
              <a:rPr lang="zh-CN" altLang="en-US" sz="3200" u="sng">
                <a:solidFill>
                  <a:srgbClr val="EA0101"/>
                </a:solidFill>
                <a:latin typeface="楷体" panose="02010609060101010101" charset="-122"/>
                <a:ea typeface="楷体" panose="02010609060101010101" charset="-122"/>
                <a:cs typeface="宋体" panose="02010600030101010101" pitchFamily="2" charset="-122"/>
              </a:rPr>
              <a:t>吸油性、弹性和抗水性能</a:t>
            </a:r>
            <a:r>
              <a:rPr lang="zh-CN" altLang="en-US" sz="3200">
                <a:latin typeface="楷体" panose="02010609060101010101" charset="-122"/>
                <a:ea typeface="楷体" panose="02010609060101010101" charset="-122"/>
                <a:cs typeface="宋体" panose="02010600030101010101" pitchFamily="2" charset="-122"/>
              </a:rPr>
              <a:t>等优势。</a:t>
            </a:r>
            <a:endParaRPr lang="zh-CN" altLang="en-US" sz="3200">
              <a:latin typeface="楷体" panose="02010609060101010101" charset="-122"/>
              <a:ea typeface="楷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pic>
        <p:nvPicPr>
          <p:cNvPr id="5" name="图片 4"/>
          <p:cNvPicPr>
            <a:picLocks noChangeAspect="1"/>
          </p:cNvPicPr>
          <p:nvPr/>
        </p:nvPicPr>
        <p:blipFill>
          <a:blip r:embed="rId1"/>
          <a:stretch>
            <a:fillRect/>
          </a:stretch>
        </p:blipFill>
        <p:spPr>
          <a:xfrm>
            <a:off x="1889125" y="1003935"/>
            <a:ext cx="8413750" cy="5163820"/>
          </a:xfrm>
          <a:prstGeom prst="rect">
            <a:avLst/>
          </a:prstGeom>
        </p:spPr>
      </p:pic>
      <p:sp>
        <p:nvSpPr>
          <p:cNvPr id="6" name="文本框 5"/>
          <p:cNvSpPr txBox="1"/>
          <p:nvPr/>
        </p:nvSpPr>
        <p:spPr>
          <a:xfrm>
            <a:off x="4048760" y="6239510"/>
            <a:ext cx="4094480"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2-2-30 铜版纸</a:t>
            </a:r>
            <a:endParaRPr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889635" y="2137410"/>
            <a:ext cx="9903460"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双胶纸旧称</a:t>
            </a:r>
            <a:r>
              <a:rPr lang="zh-CN" altLang="en-US" sz="3200" b="1" u="sng">
                <a:solidFill>
                  <a:srgbClr val="EA0101"/>
                </a:solidFill>
                <a:latin typeface="宋体" panose="02010600030101010101" pitchFamily="2" charset="-122"/>
                <a:ea typeface="宋体" panose="02010600030101010101" pitchFamily="2" charset="-122"/>
                <a:cs typeface="宋体" panose="02010600030101010101" pitchFamily="2" charset="-122"/>
              </a:rPr>
              <a:t>“道林纸”</a:t>
            </a:r>
            <a:r>
              <a:rPr lang="zh-CN" altLang="en-US" sz="3200">
                <a:latin typeface="宋体" panose="02010600030101010101" pitchFamily="2" charset="-122"/>
                <a:ea typeface="宋体" panose="02010600030101010101" pitchFamily="2" charset="-122"/>
                <a:cs typeface="宋体" panose="02010600030101010101" pitchFamily="2" charset="-122"/>
              </a:rPr>
              <a:t>，是印刷用纸的典型代表纸种之一，对油墨的吸收性较为均匀，纸张的平滑程度适宜，不透明，白色清新自然，抗水性较强。</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nvSpPr>
        <p:spPr>
          <a:xfrm>
            <a:off x="890270" y="136652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②</a:t>
            </a:r>
            <a:r>
              <a:rPr lang="zh-CN" altLang="en-US" sz="3600">
                <a:latin typeface="宋体" panose="02010600030101010101" pitchFamily="2" charset="-122"/>
                <a:ea typeface="宋体" panose="02010600030101010101" pitchFamily="2" charset="-122"/>
                <a:cs typeface="宋体" panose="02010600030101010101" pitchFamily="2" charset="-122"/>
              </a:rPr>
              <a:t>双胶纸</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889635" y="3917315"/>
            <a:ext cx="9903460"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宋体" panose="02010600030101010101" pitchFamily="2" charset="-122"/>
              </a:rPr>
              <a:t>双胶纸是比较高级的书刊印刷纸，多</a:t>
            </a:r>
            <a:r>
              <a:rPr lang="zh-CN" altLang="en-US" sz="3200" b="1" u="sng">
                <a:solidFill>
                  <a:srgbClr val="EA0101"/>
                </a:solidFill>
                <a:latin typeface="楷体" panose="02010609060101010101" charset="-122"/>
                <a:ea typeface="楷体" panose="02010609060101010101" charset="-122"/>
                <a:cs typeface="宋体" panose="02010600030101010101" pitchFamily="2" charset="-122"/>
              </a:rPr>
              <a:t>用来印刷书籍的正文部分</a:t>
            </a:r>
            <a:r>
              <a:rPr lang="zh-CN" altLang="en-US" sz="3200">
                <a:latin typeface="楷体" panose="02010609060101010101" charset="-122"/>
                <a:ea typeface="楷体" panose="02010609060101010101" charset="-122"/>
                <a:cs typeface="宋体" panose="02010600030101010101" pitchFamily="2" charset="-122"/>
              </a:rPr>
              <a:t>。</a:t>
            </a:r>
            <a:endParaRPr lang="zh-CN" altLang="en-US" sz="3200">
              <a:latin typeface="楷体" panose="02010609060101010101" charset="-122"/>
              <a:ea typeface="楷体" panose="02010609060101010101" charset="-122"/>
              <a:cs typeface="宋体" panose="02010600030101010101" pitchFamily="2" charset="-122"/>
            </a:endParaRPr>
          </a:p>
          <a:p>
            <a:r>
              <a:rPr lang="zh-CN" altLang="en-US" sz="3200">
                <a:latin typeface="楷体" panose="02010609060101010101" charset="-122"/>
                <a:ea typeface="楷体" panose="02010609060101010101" charset="-122"/>
                <a:cs typeface="宋体" panose="02010600030101010101" pitchFamily="2" charset="-122"/>
              </a:rPr>
              <a:t>双胶纸用途广泛，</a:t>
            </a:r>
            <a:r>
              <a:rPr lang="zh-CN" altLang="en-US" sz="3200" b="1" u="sng">
                <a:solidFill>
                  <a:srgbClr val="EA0101"/>
                </a:solidFill>
                <a:latin typeface="楷体" panose="02010609060101010101" charset="-122"/>
                <a:ea typeface="楷体" panose="02010609060101010101" charset="-122"/>
                <a:cs typeface="宋体" panose="02010600030101010101" pitchFamily="2" charset="-122"/>
              </a:rPr>
              <a:t>价格较低</a:t>
            </a:r>
            <a:r>
              <a:rPr lang="zh-CN" altLang="en-US" sz="3200">
                <a:latin typeface="楷体" panose="02010609060101010101" charset="-122"/>
                <a:ea typeface="楷体" panose="02010609060101010101" charset="-122"/>
                <a:cs typeface="宋体" panose="02010600030101010101" pitchFamily="2" charset="-122"/>
              </a:rPr>
              <a:t>，是印刷各类书籍的首要选择。</a:t>
            </a:r>
            <a:endParaRPr lang="zh-CN" altLang="en-US" sz="3200">
              <a:latin typeface="楷体" panose="02010609060101010101" charset="-122"/>
              <a:ea typeface="楷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4048760" y="6209030"/>
            <a:ext cx="4094480"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2-2-31 双胶纸</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988945" y="995680"/>
            <a:ext cx="6214110" cy="5196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889635" y="2188845"/>
            <a:ext cx="990346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全称“轻型胶版纸”，是如今图书印刷界最为常见的纸张之一。</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nvSpPr>
        <p:spPr>
          <a:xfrm>
            <a:off x="890270" y="136652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③</a:t>
            </a:r>
            <a:r>
              <a:rPr lang="zh-CN" altLang="en-US" sz="3600">
                <a:latin typeface="宋体" panose="02010600030101010101" pitchFamily="2" charset="-122"/>
                <a:ea typeface="宋体" panose="02010600030101010101" pitchFamily="2" charset="-122"/>
                <a:cs typeface="宋体" panose="02010600030101010101" pitchFamily="2" charset="-122"/>
              </a:rPr>
              <a:t>轻质纸</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889635" y="3678555"/>
            <a:ext cx="9903460"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宋体" panose="02010600030101010101" pitchFamily="2" charset="-122"/>
              </a:rPr>
              <a:t>它的颜色清新自然，不含荧光增白剂。</a:t>
            </a:r>
            <a:endParaRPr lang="zh-CN" altLang="en-US" sz="3200">
              <a:latin typeface="楷体" panose="02010609060101010101" charset="-122"/>
              <a:ea typeface="楷体" panose="02010609060101010101" charset="-122"/>
              <a:cs typeface="宋体" panose="02010600030101010101" pitchFamily="2" charset="-122"/>
            </a:endParaRPr>
          </a:p>
          <a:p>
            <a:r>
              <a:rPr lang="zh-CN" altLang="en-US" sz="3200">
                <a:latin typeface="楷体" panose="02010609060101010101" charset="-122"/>
                <a:ea typeface="楷体" panose="02010609060101010101" charset="-122"/>
                <a:cs typeface="宋体" panose="02010600030101010101" pitchFamily="2" charset="-122"/>
              </a:rPr>
              <a:t>它在制作过程中会加入一种特殊染料进行原色修改，呈现出一种木架原色的白色或淡米色，具有一种</a:t>
            </a:r>
            <a:r>
              <a:rPr lang="zh-CN" altLang="en-US" sz="3200" b="1" u="sng">
                <a:solidFill>
                  <a:srgbClr val="EA0101"/>
                </a:solidFill>
                <a:latin typeface="楷体" panose="02010609060101010101" charset="-122"/>
                <a:ea typeface="楷体" panose="02010609060101010101" charset="-122"/>
                <a:cs typeface="宋体" panose="02010600030101010101" pitchFamily="2" charset="-122"/>
              </a:rPr>
              <a:t>更接近大自然</a:t>
            </a:r>
            <a:r>
              <a:rPr lang="zh-CN" altLang="en-US" sz="3200">
                <a:latin typeface="楷体" panose="02010609060101010101" charset="-122"/>
                <a:ea typeface="楷体" panose="02010609060101010101" charset="-122"/>
                <a:cs typeface="宋体" panose="02010600030101010101" pitchFamily="2" charset="-122"/>
              </a:rPr>
              <a:t>的淳朴。</a:t>
            </a:r>
            <a:endParaRPr lang="zh-CN" altLang="en-US" sz="3200">
              <a:latin typeface="楷体" panose="02010609060101010101" charset="-122"/>
              <a:ea typeface="楷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14400" y="1939290"/>
            <a:ext cx="9903460" cy="304609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宋体" panose="02010600030101010101" pitchFamily="2" charset="-122"/>
              </a:rPr>
              <a:t>人们阅读用这种纸制作的书籍时，不会感到视觉疲劳，</a:t>
            </a:r>
            <a:r>
              <a:rPr lang="zh-CN" altLang="en-US" sz="3200" b="1" u="sng">
                <a:solidFill>
                  <a:srgbClr val="EA0101"/>
                </a:solidFill>
                <a:latin typeface="楷体" panose="02010609060101010101" charset="-122"/>
                <a:ea typeface="楷体" panose="02010609060101010101" charset="-122"/>
                <a:cs typeface="宋体" panose="02010600030101010101" pitchFamily="2" charset="-122"/>
              </a:rPr>
              <a:t>对视力有一定的保护作用</a:t>
            </a:r>
            <a:r>
              <a:rPr lang="zh-CN" altLang="en-US" sz="3200">
                <a:latin typeface="楷体" panose="02010609060101010101" charset="-122"/>
                <a:ea typeface="楷体" panose="02010609060101010101" charset="-122"/>
                <a:cs typeface="宋体" panose="02010600030101010101" pitchFamily="2" charset="-122"/>
              </a:rPr>
              <a:t>。</a:t>
            </a:r>
            <a:endParaRPr lang="zh-CN" altLang="en-US" sz="3200">
              <a:latin typeface="楷体" panose="02010609060101010101" charset="-122"/>
              <a:ea typeface="楷体" panose="02010609060101010101" charset="-122"/>
              <a:cs typeface="宋体" panose="02010600030101010101" pitchFamily="2" charset="-122"/>
            </a:endParaRPr>
          </a:p>
          <a:p>
            <a:r>
              <a:rPr lang="zh-CN" altLang="en-US" sz="3200">
                <a:latin typeface="楷体" panose="02010609060101010101" charset="-122"/>
                <a:ea typeface="楷体" panose="02010609060101010101" charset="-122"/>
                <a:cs typeface="宋体" panose="02010600030101010101" pitchFamily="2" charset="-122"/>
              </a:rPr>
              <a:t>轻质纸表面细腻光滑，质感较好，厚度适中，耐用环保，不透明度高。</a:t>
            </a:r>
            <a:endParaRPr lang="zh-CN" altLang="en-US" sz="3200">
              <a:latin typeface="楷体" panose="02010609060101010101" charset="-122"/>
              <a:ea typeface="楷体" panose="02010609060101010101" charset="-122"/>
              <a:cs typeface="宋体" panose="02010600030101010101" pitchFamily="2" charset="-122"/>
            </a:endParaRPr>
          </a:p>
          <a:p>
            <a:r>
              <a:rPr lang="zh-CN" altLang="en-US" sz="3200">
                <a:latin typeface="楷体" panose="02010609060101010101" charset="-122"/>
                <a:ea typeface="楷体" panose="02010609060101010101" charset="-122"/>
                <a:cs typeface="宋体" panose="02010600030101010101" pitchFamily="2" charset="-122"/>
              </a:rPr>
              <a:t>用轻质纸印刷的书籍比其他类型的纸印刷的书籍</a:t>
            </a:r>
            <a:r>
              <a:rPr lang="zh-CN" altLang="en-US" sz="3200" b="1" u="sng">
                <a:solidFill>
                  <a:srgbClr val="EA0101"/>
                </a:solidFill>
                <a:latin typeface="楷体" panose="02010609060101010101" charset="-122"/>
                <a:ea typeface="楷体" panose="02010609060101010101" charset="-122"/>
                <a:cs typeface="宋体" panose="02010600030101010101" pitchFamily="2" charset="-122"/>
              </a:rPr>
              <a:t>更轻</a:t>
            </a:r>
            <a:r>
              <a:rPr lang="zh-CN" altLang="en-US" sz="3200">
                <a:latin typeface="楷体" panose="02010609060101010101" charset="-122"/>
                <a:ea typeface="楷体" panose="02010609060101010101" charset="-122"/>
                <a:cs typeface="宋体" panose="02010600030101010101" pitchFamily="2" charset="-122"/>
              </a:rPr>
              <a:t>，既方便读者携带，也节约了运输和购买费用。</a:t>
            </a:r>
            <a:endParaRPr lang="zh-CN" altLang="en-US" sz="3200">
              <a:latin typeface="楷体" panose="02010609060101010101" charset="-122"/>
              <a:ea typeface="楷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4048760" y="5788025"/>
            <a:ext cx="4094480"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2-2-32　轻质纸</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2291080" y="1195705"/>
            <a:ext cx="7609840" cy="4466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14400" y="1682115"/>
            <a:ext cx="4935855" cy="645160"/>
          </a:xfrm>
          <a:prstGeom prst="rect">
            <a:avLst/>
          </a:prstGeom>
          <a:noFill/>
        </p:spPr>
        <p:txBody>
          <a:bodyPr wrap="square" rtlCol="0" anchor="t">
            <a:spAutoFit/>
          </a:bodyPr>
          <a:p>
            <a:r>
              <a:rPr lang="zh-CN" altLang="en-US" sz="3600">
                <a:solidFill>
                  <a:srgbClr val="EA0101"/>
                </a:solidFill>
                <a:latin typeface="黑体" panose="02010609060101010101" charset="-122"/>
                <a:ea typeface="黑体" panose="02010609060101010101" charset="-122"/>
                <a:cs typeface="黑体" panose="02010609060101010101" charset="-122"/>
              </a:rPr>
              <a:t>◆前封面</a:t>
            </a:r>
            <a:endParaRPr lang="zh-CN" altLang="en-US" sz="3600">
              <a:solidFill>
                <a:srgbClr val="EA0101"/>
              </a:solidFill>
              <a:latin typeface="黑体" panose="02010609060101010101" charset="-122"/>
              <a:ea typeface="黑体" panose="02010609060101010101" charset="-122"/>
              <a:cs typeface="黑体" panose="02010609060101010101" charset="-122"/>
            </a:endParaRPr>
          </a:p>
        </p:txBody>
      </p:sp>
      <p:sp>
        <p:nvSpPr>
          <p:cNvPr id="11" name="文本框 10"/>
          <p:cNvSpPr txBox="1"/>
          <p:nvPr/>
        </p:nvSpPr>
        <p:spPr>
          <a:xfrm>
            <a:off x="914400" y="2527300"/>
            <a:ext cx="10400665"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rPr>
              <a:t>又称书面、封皮、封一等，通常印有书名、著（译）作者姓名、出版社名称以及与内容相关的图片与文字等。</a:t>
            </a:r>
            <a:endParaRPr lang="zh-CN" altLang="en-US" sz="3200">
              <a:latin typeface="楷体" panose="02010609060101010101" charset="-122"/>
              <a:ea typeface="楷体" panose="02010609060101010101" charset="-122"/>
            </a:endParaRPr>
          </a:p>
        </p:txBody>
      </p:sp>
      <p:sp>
        <p:nvSpPr>
          <p:cNvPr id="5" name="文本框 4"/>
          <p:cNvSpPr txBox="1"/>
          <p:nvPr/>
        </p:nvSpPr>
        <p:spPr>
          <a:xfrm>
            <a:off x="914400" y="3964940"/>
            <a:ext cx="4935855" cy="645160"/>
          </a:xfrm>
          <a:prstGeom prst="rect">
            <a:avLst/>
          </a:prstGeom>
          <a:noFill/>
        </p:spPr>
        <p:txBody>
          <a:bodyPr wrap="square" rtlCol="0" anchor="t">
            <a:spAutoFit/>
          </a:bodyPr>
          <a:p>
            <a:r>
              <a:rPr lang="zh-CN" altLang="en-US" sz="3600">
                <a:solidFill>
                  <a:srgbClr val="EA0101"/>
                </a:solidFill>
                <a:latin typeface="黑体" panose="02010609060101010101" charset="-122"/>
                <a:ea typeface="黑体" panose="02010609060101010101" charset="-122"/>
                <a:cs typeface="黑体" panose="02010609060101010101" charset="-122"/>
              </a:rPr>
              <a:t>◆封里</a:t>
            </a:r>
            <a:endParaRPr lang="zh-CN" altLang="en-US" sz="3600">
              <a:solidFill>
                <a:srgbClr val="EA0101"/>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914400" y="4810125"/>
            <a:ext cx="10400665" cy="583565"/>
          </a:xfrm>
          <a:prstGeom prst="rect">
            <a:avLst/>
          </a:prstGeom>
          <a:noFill/>
        </p:spPr>
        <p:txBody>
          <a:bodyPr wrap="square" rtlCol="0" anchor="t">
            <a:spAutoFit/>
          </a:bodyPr>
          <a:p>
            <a:r>
              <a:rPr lang="zh-CN" altLang="en-US" sz="3200">
                <a:latin typeface="楷体" panose="02010609060101010101" charset="-122"/>
                <a:ea typeface="楷体" panose="02010609060101010101" charset="-122"/>
              </a:rPr>
              <a:t>也称封二，即封面纸朝书心的一面，一般为空白。</a:t>
            </a:r>
            <a:endParaRPr lang="zh-CN" altLang="en-US" sz="320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889635" y="2188845"/>
            <a:ext cx="990346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新闻纸也就是所谓的“白报纸”，是</a:t>
            </a:r>
            <a:r>
              <a:rPr lang="zh-CN" altLang="en-US" sz="3200" b="1" u="sng">
                <a:solidFill>
                  <a:srgbClr val="EA0101"/>
                </a:solidFill>
                <a:latin typeface="宋体" panose="02010600030101010101" pitchFamily="2" charset="-122"/>
                <a:ea typeface="宋体" panose="02010600030101010101" pitchFamily="2" charset="-122"/>
                <a:cs typeface="宋体" panose="02010600030101010101" pitchFamily="2" charset="-122"/>
              </a:rPr>
              <a:t>报纸</a:t>
            </a:r>
            <a:r>
              <a:rPr lang="zh-CN" altLang="en-US" sz="3200">
                <a:latin typeface="宋体" panose="02010600030101010101" pitchFamily="2" charset="-122"/>
                <a:ea typeface="宋体" panose="02010600030101010101" pitchFamily="2" charset="-122"/>
                <a:cs typeface="宋体" panose="02010600030101010101" pitchFamily="2" charset="-122"/>
              </a:rPr>
              <a:t>印刷出版的主要用纸。</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nvSpPr>
        <p:spPr>
          <a:xfrm>
            <a:off x="890270" y="136652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④</a:t>
            </a:r>
            <a:r>
              <a:rPr lang="zh-CN" altLang="en-US" sz="3600">
                <a:latin typeface="宋体" panose="02010600030101010101" pitchFamily="2" charset="-122"/>
                <a:ea typeface="宋体" panose="02010600030101010101" pitchFamily="2" charset="-122"/>
                <a:cs typeface="宋体" panose="02010600030101010101" pitchFamily="2" charset="-122"/>
              </a:rPr>
              <a:t>新闻纸</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889635" y="3678555"/>
            <a:ext cx="990346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宋体" panose="02010600030101010101" pitchFamily="2" charset="-122"/>
              </a:rPr>
              <a:t>它的纸质十分轻盈，弹性较大，吸墨性能好，并且不透明，适用于</a:t>
            </a:r>
            <a:r>
              <a:rPr lang="zh-CN" altLang="en-US" sz="3200" b="1" u="sng">
                <a:solidFill>
                  <a:srgbClr val="EA0101"/>
                </a:solidFill>
                <a:latin typeface="楷体" panose="02010609060101010101" charset="-122"/>
                <a:ea typeface="楷体" panose="02010609060101010101" charset="-122"/>
                <a:cs typeface="宋体" panose="02010600030101010101" pitchFamily="2" charset="-122"/>
              </a:rPr>
              <a:t>报纸、期刊</a:t>
            </a:r>
            <a:r>
              <a:rPr lang="zh-CN" altLang="en-US" sz="3200">
                <a:latin typeface="楷体" panose="02010609060101010101" charset="-122"/>
                <a:ea typeface="楷体" panose="02010609060101010101" charset="-122"/>
                <a:cs typeface="宋体" panose="02010600030101010101" pitchFamily="2" charset="-122"/>
              </a:rPr>
              <a:t>等的正文用纸。</a:t>
            </a:r>
            <a:endParaRPr lang="zh-CN" altLang="en-US" sz="3200">
              <a:latin typeface="楷体" panose="02010609060101010101" charset="-122"/>
              <a:ea typeface="楷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889635" y="1470660"/>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缺点</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99465" y="2239010"/>
            <a:ext cx="9903460" cy="206121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宋体" panose="02010600030101010101" pitchFamily="2" charset="-122"/>
              </a:rPr>
              <a:t>①新闻纸的主要生产原料是以机械木浆为主，其材质本身含有大量的木质素和其他杂质，如果放置时间过长，纸张会在一定程度上发黄变脆，不宜长期保存，容易破损。</a:t>
            </a:r>
            <a:endParaRPr lang="zh-CN" altLang="en-US" sz="3200">
              <a:latin typeface="楷体" panose="02010609060101010101" charset="-122"/>
              <a:ea typeface="楷体" panose="02010609060101010101" charset="-122"/>
              <a:cs typeface="宋体" panose="02010600030101010101" pitchFamily="2" charset="-122"/>
            </a:endParaRPr>
          </a:p>
        </p:txBody>
      </p:sp>
      <p:sp>
        <p:nvSpPr>
          <p:cNvPr id="5" name="文本框 4"/>
          <p:cNvSpPr txBox="1"/>
          <p:nvPr/>
        </p:nvSpPr>
        <p:spPr>
          <a:xfrm>
            <a:off x="799465" y="4402455"/>
            <a:ext cx="990346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宋体" panose="02010600030101010101" pitchFamily="2" charset="-122"/>
              </a:rPr>
              <a:t>②抗水性能差，不宜书写，平版印刷时必须严格控制版面水分。</a:t>
            </a:r>
            <a:endParaRPr lang="zh-CN" altLang="en-US" sz="3200">
              <a:latin typeface="楷体" panose="02010609060101010101" charset="-122"/>
              <a:ea typeface="楷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4048760" y="5979160"/>
            <a:ext cx="4094480"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2-2-33 新闻纸</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338705" y="912495"/>
            <a:ext cx="7514590" cy="5066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889635" y="2560320"/>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也称为</a:t>
            </a:r>
            <a:r>
              <a:rPr lang="zh-CN" altLang="en-US" sz="3200" b="1" u="sng">
                <a:solidFill>
                  <a:srgbClr val="EA0101"/>
                </a:solidFill>
                <a:latin typeface="宋体" panose="02010600030101010101" pitchFamily="2" charset="-122"/>
                <a:ea typeface="宋体" panose="02010600030101010101" pitchFamily="2" charset="-122"/>
                <a:cs typeface="宋体" panose="02010600030101010101" pitchFamily="2" charset="-122"/>
              </a:rPr>
              <a:t>“无光铜版纸”</a:t>
            </a:r>
            <a:r>
              <a:rPr lang="zh-CN" altLang="en-US" sz="3200">
                <a:latin typeface="宋体" panose="02010600030101010101" pitchFamily="2" charset="-122"/>
                <a:ea typeface="宋体" panose="02010600030101010101" pitchFamily="2" charset="-122"/>
                <a:cs typeface="宋体" panose="02010600030101010101" pitchFamily="2" charset="-122"/>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nvSpPr>
        <p:spPr>
          <a:xfrm>
            <a:off x="890270" y="173799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⑤</a:t>
            </a:r>
            <a:r>
              <a:rPr lang="zh-CN" altLang="en-US" sz="3600">
                <a:latin typeface="宋体" panose="02010600030101010101" pitchFamily="2" charset="-122"/>
                <a:ea typeface="宋体" panose="02010600030101010101" pitchFamily="2" charset="-122"/>
                <a:cs typeface="宋体" panose="02010600030101010101" pitchFamily="2" charset="-122"/>
              </a:rPr>
              <a:t>哑粉纸</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889635" y="3543300"/>
            <a:ext cx="9903460"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宋体" panose="02010600030101010101" pitchFamily="2" charset="-122"/>
              </a:rPr>
              <a:t>在书籍的制作过程中，哑粉纸一般用于</a:t>
            </a:r>
            <a:r>
              <a:rPr lang="zh-CN" altLang="en-US" sz="3200" b="1" u="sng">
                <a:solidFill>
                  <a:srgbClr val="EA0101"/>
                </a:solidFill>
                <a:latin typeface="楷体" panose="02010609060101010101" charset="-122"/>
                <a:ea typeface="楷体" panose="02010609060101010101" charset="-122"/>
                <a:cs typeface="宋体" panose="02010600030101010101" pitchFamily="2" charset="-122"/>
              </a:rPr>
              <a:t>彩色打印</a:t>
            </a:r>
            <a:r>
              <a:rPr lang="zh-CN" altLang="en-US" sz="3200">
                <a:latin typeface="楷体" panose="02010609060101010101" charset="-122"/>
                <a:ea typeface="楷体" panose="02010609060101010101" charset="-122"/>
                <a:cs typeface="宋体" panose="02010600030101010101" pitchFamily="2" charset="-122"/>
              </a:rPr>
              <a:t>，因此其价格不菲，更适用于较高品质的精致</a:t>
            </a:r>
            <a:r>
              <a:rPr lang="zh-CN" altLang="en-US" sz="3200" b="1" u="sng">
                <a:solidFill>
                  <a:srgbClr val="EA0101"/>
                </a:solidFill>
                <a:latin typeface="楷体" panose="02010609060101010101" charset="-122"/>
                <a:ea typeface="楷体" panose="02010609060101010101" charset="-122"/>
                <a:cs typeface="宋体" panose="02010600030101010101" pitchFamily="2" charset="-122"/>
              </a:rPr>
              <a:t>艺术画册、公司宣传册</a:t>
            </a:r>
            <a:r>
              <a:rPr lang="zh-CN" altLang="en-US" sz="3200">
                <a:latin typeface="楷体" panose="02010609060101010101" charset="-122"/>
                <a:ea typeface="楷体" panose="02010609060101010101" charset="-122"/>
                <a:cs typeface="宋体" panose="02010600030101010101" pitchFamily="2" charset="-122"/>
              </a:rPr>
              <a:t>等。</a:t>
            </a:r>
            <a:endParaRPr lang="zh-CN" altLang="en-US" sz="3200">
              <a:latin typeface="楷体" panose="02010609060101010101" charset="-122"/>
              <a:ea typeface="楷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4049395" y="6105525"/>
            <a:ext cx="4094480"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2-2-34 哑粉纸</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1701165" y="998855"/>
            <a:ext cx="8790305" cy="5009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799465" y="2571115"/>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具有艺术气息的纸，也称“特种纸”“花式纸”。</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nvSpPr>
        <p:spPr>
          <a:xfrm>
            <a:off x="799465" y="166624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（2）艺术纸</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99465" y="3644265"/>
            <a:ext cx="990346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艺术纸可应用于印制精美的</a:t>
            </a:r>
            <a:r>
              <a:rPr lang="zh-CN" altLang="en-US" sz="3200" b="1" u="sng">
                <a:solidFill>
                  <a:srgbClr val="EA0101"/>
                </a:solidFill>
                <a:latin typeface="楷体" panose="02010609060101010101" charset="-122"/>
                <a:ea typeface="楷体" panose="02010609060101010101" charset="-122"/>
                <a:cs typeface="楷体" panose="02010609060101010101" charset="-122"/>
              </a:rPr>
              <a:t>书籍封面、画册、宣传册、名片</a:t>
            </a:r>
            <a:r>
              <a:rPr lang="zh-CN" altLang="en-US" sz="3200">
                <a:latin typeface="楷体" panose="02010609060101010101" charset="-122"/>
                <a:ea typeface="楷体" panose="02010609060101010101" charset="-122"/>
                <a:cs typeface="楷体" panose="02010609060101010101" charset="-122"/>
              </a:rPr>
              <a:t>等。</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3155315" y="6139815"/>
            <a:ext cx="5880735"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2-2-35 《新建文档》/ 袁小山设计</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002155" y="912495"/>
            <a:ext cx="8187055" cy="51993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文本框 7"/>
          <p:cNvSpPr txBox="1"/>
          <p:nvPr/>
        </p:nvSpPr>
        <p:spPr>
          <a:xfrm>
            <a:off x="799465" y="1269365"/>
            <a:ext cx="9902825" cy="645160"/>
          </a:xfrm>
          <a:prstGeom prst="rect">
            <a:avLst/>
          </a:prstGeom>
          <a:noFill/>
        </p:spPr>
        <p:txBody>
          <a:bodyPr wrap="square" rtlCol="0" anchor="t">
            <a:spAutoFit/>
          </a:bodyPr>
          <a:p>
            <a:r>
              <a:rPr lang="zh-CN" altLang="en-US" sz="3600">
                <a:latin typeface="黑体" panose="02010609060101010101" charset="-122"/>
                <a:ea typeface="黑体" panose="02010609060101010101" charset="-122"/>
                <a:cs typeface="黑体" panose="02010609060101010101" charset="-122"/>
              </a:rPr>
              <a:t>2.其他材料的力与美</a:t>
            </a:r>
            <a:endParaRPr lang="zh-CN" altLang="en-US" sz="3600">
              <a:latin typeface="黑体" panose="02010609060101010101" charset="-122"/>
              <a:ea typeface="黑体" panose="02010609060101010101" charset="-122"/>
              <a:cs typeface="黑体" panose="02010609060101010101" charset="-122"/>
            </a:endParaRPr>
          </a:p>
        </p:txBody>
      </p:sp>
      <p:sp>
        <p:nvSpPr>
          <p:cNvPr id="9" name="文本框 8"/>
          <p:cNvSpPr txBox="1"/>
          <p:nvPr/>
        </p:nvSpPr>
        <p:spPr>
          <a:xfrm>
            <a:off x="798830" y="3104515"/>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一般指的是</a:t>
            </a:r>
            <a:r>
              <a:rPr lang="zh-CN" altLang="en-US" sz="3200" b="1" u="sng">
                <a:solidFill>
                  <a:srgbClr val="EA0101"/>
                </a:solidFill>
                <a:latin typeface="宋体" panose="02010600030101010101" pitchFamily="2" charset="-122"/>
                <a:ea typeface="宋体" panose="02010600030101010101" pitchFamily="2" charset="-122"/>
                <a:cs typeface="楷体" panose="02010609060101010101" charset="-122"/>
              </a:rPr>
              <a:t>竹、藤、木</a:t>
            </a:r>
            <a:r>
              <a:rPr lang="zh-CN" altLang="en-US" sz="3200">
                <a:latin typeface="宋体" panose="02010600030101010101" pitchFamily="2" charset="-122"/>
                <a:ea typeface="宋体" panose="02010600030101010101" pitchFamily="2" charset="-122"/>
                <a:cs typeface="楷体" panose="02010609060101010101" charset="-122"/>
              </a:rPr>
              <a:t>等直接来自于自然的产物。</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10" name="文本框 9"/>
          <p:cNvSpPr txBox="1"/>
          <p:nvPr/>
        </p:nvSpPr>
        <p:spPr>
          <a:xfrm>
            <a:off x="799465" y="220853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（1）自然材料</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98830" y="3945255"/>
            <a:ext cx="9903460" cy="1568450"/>
          </a:xfrm>
          <a:prstGeom prst="rect">
            <a:avLst/>
          </a:prstGeom>
          <a:noFill/>
        </p:spPr>
        <p:txBody>
          <a:bodyPr wrap="square" rtlCol="0" anchor="t">
            <a:spAutoFit/>
          </a:bodyPr>
          <a:p>
            <a:r>
              <a:rPr lang="zh-CN" altLang="en-US" sz="3200">
                <a:solidFill>
                  <a:srgbClr val="EA0101"/>
                </a:solidFill>
                <a:latin typeface="楷体" panose="02010609060101010101" charset="-122"/>
                <a:ea typeface="楷体" panose="02010609060101010101" charset="-122"/>
                <a:cs typeface="楷体" panose="02010609060101010101" charset="-122"/>
              </a:rPr>
              <a:t>木材</a:t>
            </a:r>
            <a:r>
              <a:rPr lang="zh-CN" altLang="en-US" sz="3200">
                <a:latin typeface="楷体" panose="02010609060101010101" charset="-122"/>
                <a:ea typeface="楷体" panose="02010609060101010101" charset="-122"/>
                <a:cs typeface="楷体" panose="02010609060101010101" charset="-122"/>
              </a:rPr>
              <a:t>较硬朗朴质，纹理丰富，具有历史年代感；</a:t>
            </a:r>
            <a:endParaRPr lang="zh-CN" altLang="en-US" sz="3200">
              <a:latin typeface="楷体" panose="02010609060101010101" charset="-122"/>
              <a:ea typeface="楷体" panose="02010609060101010101" charset="-122"/>
              <a:cs typeface="楷体" panose="02010609060101010101" charset="-122"/>
            </a:endParaRPr>
          </a:p>
          <a:p>
            <a:r>
              <a:rPr lang="zh-CN" altLang="en-US" sz="3200">
                <a:solidFill>
                  <a:srgbClr val="EA0101"/>
                </a:solidFill>
                <a:latin typeface="楷体" panose="02010609060101010101" charset="-122"/>
                <a:ea typeface="楷体" panose="02010609060101010101" charset="-122"/>
                <a:cs typeface="楷体" panose="02010609060101010101" charset="-122"/>
              </a:rPr>
              <a:t>竹藤</a:t>
            </a:r>
            <a:r>
              <a:rPr lang="zh-CN" altLang="en-US" sz="3200">
                <a:latin typeface="楷体" panose="02010609060101010101" charset="-122"/>
                <a:ea typeface="楷体" panose="02010609060101010101" charset="-122"/>
                <a:cs typeface="楷体" panose="02010609060101010101" charset="-122"/>
              </a:rPr>
              <a:t>具有较强的柔韧性和可塑性，表面质感光滑凉爽，给人一种清新高雅的自然之感。</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799465" y="2104390"/>
            <a:ext cx="990346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后加工合成的材料经常用于</a:t>
            </a:r>
            <a:r>
              <a:rPr lang="zh-CN" altLang="en-US" sz="3200" b="1" u="sng">
                <a:solidFill>
                  <a:srgbClr val="EA0101"/>
                </a:solidFill>
                <a:latin typeface="宋体" panose="02010600030101010101" pitchFamily="2" charset="-122"/>
                <a:ea typeface="宋体" panose="02010600030101010101" pitchFamily="2" charset="-122"/>
                <a:cs typeface="楷体" panose="02010609060101010101" charset="-122"/>
              </a:rPr>
              <a:t>概念书籍</a:t>
            </a:r>
            <a:r>
              <a:rPr lang="zh-CN" altLang="en-US" sz="3200">
                <a:latin typeface="宋体" panose="02010600030101010101" pitchFamily="2" charset="-122"/>
                <a:ea typeface="宋体" panose="02010600030101010101" pitchFamily="2" charset="-122"/>
                <a:cs typeface="楷体" panose="02010609060101010101" charset="-122"/>
              </a:rPr>
              <a:t>的设计，如</a:t>
            </a:r>
            <a:r>
              <a:rPr lang="zh-CN" altLang="en-US" sz="3200" b="1" u="sng">
                <a:solidFill>
                  <a:srgbClr val="EA0101"/>
                </a:solidFill>
                <a:latin typeface="宋体" panose="02010600030101010101" pitchFamily="2" charset="-122"/>
                <a:ea typeface="宋体" panose="02010600030101010101" pitchFamily="2" charset="-122"/>
                <a:cs typeface="楷体" panose="02010609060101010101" charset="-122"/>
              </a:rPr>
              <a:t>亚麻布、有机玻璃、皮革、金属、塑料</a:t>
            </a:r>
            <a:r>
              <a:rPr lang="zh-CN" altLang="en-US" sz="3200">
                <a:latin typeface="宋体" panose="02010600030101010101" pitchFamily="2" charset="-122"/>
                <a:ea typeface="宋体" panose="02010600030101010101" pitchFamily="2" charset="-122"/>
                <a:cs typeface="楷体" panose="02010609060101010101" charset="-122"/>
              </a:rPr>
              <a:t>等。</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10" name="文本框 9"/>
          <p:cNvSpPr txBox="1"/>
          <p:nvPr/>
        </p:nvSpPr>
        <p:spPr>
          <a:xfrm>
            <a:off x="799465" y="1234440"/>
            <a:ext cx="603567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（2）后加工合成的材料</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799465" y="3558540"/>
            <a:ext cx="9903460" cy="2061210"/>
          </a:xfrm>
          <a:prstGeom prst="rect">
            <a:avLst/>
          </a:prstGeom>
          <a:noFill/>
        </p:spPr>
        <p:txBody>
          <a:bodyPr wrap="square" rtlCol="0" anchor="t">
            <a:spAutoFit/>
          </a:bodyPr>
          <a:p>
            <a:r>
              <a:rPr lang="zh-CN" altLang="en-US" sz="3200" b="1">
                <a:solidFill>
                  <a:srgbClr val="EA0101"/>
                </a:solidFill>
                <a:latin typeface="楷体" panose="02010609060101010101" charset="-122"/>
                <a:ea typeface="楷体" panose="02010609060101010101" charset="-122"/>
                <a:cs typeface="楷体" panose="02010609060101010101" charset="-122"/>
              </a:rPr>
              <a:t>有机玻璃</a:t>
            </a:r>
            <a:r>
              <a:rPr lang="zh-CN" altLang="en-US" sz="3200">
                <a:latin typeface="楷体" panose="02010609060101010101" charset="-122"/>
                <a:ea typeface="楷体" panose="02010609060101010101" charset="-122"/>
                <a:cs typeface="楷体" panose="02010609060101010101" charset="-122"/>
              </a:rPr>
              <a:t>光滑透明、经久耐用，富有强烈的现代感；</a:t>
            </a:r>
            <a:endParaRPr lang="zh-CN" altLang="en-US" sz="3200">
              <a:latin typeface="楷体" panose="02010609060101010101" charset="-122"/>
              <a:ea typeface="楷体" panose="02010609060101010101" charset="-122"/>
              <a:cs typeface="楷体" panose="02010609060101010101" charset="-122"/>
            </a:endParaRPr>
          </a:p>
          <a:p>
            <a:r>
              <a:rPr lang="zh-CN" altLang="en-US" sz="3200" b="1">
                <a:solidFill>
                  <a:srgbClr val="EA0101"/>
                </a:solidFill>
                <a:latin typeface="楷体" panose="02010609060101010101" charset="-122"/>
                <a:ea typeface="楷体" panose="02010609060101010101" charset="-122"/>
                <a:cs typeface="楷体" panose="02010609060101010101" charset="-122"/>
              </a:rPr>
              <a:t>金属</a:t>
            </a:r>
            <a:r>
              <a:rPr lang="zh-CN" altLang="en-US" sz="3200">
                <a:latin typeface="楷体" panose="02010609060101010101" charset="-122"/>
                <a:ea typeface="楷体" panose="02010609060101010101" charset="-122"/>
                <a:cs typeface="楷体" panose="02010609060101010101" charset="-122"/>
              </a:rPr>
              <a:t>是坚硬冰冷的高傲材质，其反光强烈、质感丰富，如置身于重工业时代；</a:t>
            </a:r>
            <a:endParaRPr lang="zh-CN" altLang="en-US" sz="3200">
              <a:latin typeface="楷体" panose="02010609060101010101" charset="-122"/>
              <a:ea typeface="楷体" panose="02010609060101010101" charset="-122"/>
              <a:cs typeface="楷体" panose="02010609060101010101" charset="-122"/>
            </a:endParaRPr>
          </a:p>
          <a:p>
            <a:r>
              <a:rPr lang="zh-CN" altLang="en-US" sz="3200" b="1">
                <a:solidFill>
                  <a:srgbClr val="EA0101"/>
                </a:solidFill>
                <a:latin typeface="楷体" panose="02010609060101010101" charset="-122"/>
                <a:ea typeface="楷体" panose="02010609060101010101" charset="-122"/>
                <a:cs typeface="楷体" panose="02010609060101010101" charset="-122"/>
              </a:rPr>
              <a:t>皮革，</a:t>
            </a:r>
            <a:r>
              <a:rPr lang="zh-CN" altLang="en-US" sz="3200">
                <a:latin typeface="楷体" panose="02010609060101010101" charset="-122"/>
                <a:ea typeface="楷体" panose="02010609060101010101" charset="-122"/>
                <a:cs typeface="楷体" panose="02010609060101010101" charset="-122"/>
              </a:rPr>
              <a:t>精美复古、沉稳大气、质地柔软；</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914400" y="1661795"/>
            <a:ext cx="9903460" cy="2061210"/>
          </a:xfrm>
          <a:prstGeom prst="rect">
            <a:avLst/>
          </a:prstGeom>
          <a:noFill/>
        </p:spPr>
        <p:txBody>
          <a:bodyPr wrap="square" rtlCol="0" anchor="t">
            <a:spAutoFit/>
          </a:bodyPr>
          <a:p>
            <a:r>
              <a:rPr lang="zh-CN" altLang="en-US" sz="3200" b="1">
                <a:solidFill>
                  <a:srgbClr val="EA0101"/>
                </a:solidFill>
                <a:latin typeface="楷体" panose="02010609060101010101" charset="-122"/>
                <a:ea typeface="楷体" panose="02010609060101010101" charset="-122"/>
                <a:cs typeface="楷体" panose="02010609060101010101" charset="-122"/>
              </a:rPr>
              <a:t>亚麻布</a:t>
            </a:r>
            <a:r>
              <a:rPr lang="zh-CN" altLang="en-US" sz="3200">
                <a:latin typeface="楷体" panose="02010609060101010101" charset="-122"/>
                <a:ea typeface="楷体" panose="02010609060101010101" charset="-122"/>
                <a:cs typeface="楷体" panose="02010609060101010101" charset="-122"/>
              </a:rPr>
              <a:t>是纺织品中除合成纤维外最结实的一种，它是由亚麻捻成线织成的，表面具有生动的凹凸纹理，其纤维强度高，不易撕裂或戳破，具有朴素典雅、温暖安静的特点。</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0226040" cy="771578"/>
            <a:chOff x="99384" y="224103"/>
            <a:chExt cx="1022604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00366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二、书籍外部组成部分的作用及设计</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914400" y="1682115"/>
            <a:ext cx="4935855" cy="645160"/>
          </a:xfrm>
          <a:prstGeom prst="rect">
            <a:avLst/>
          </a:prstGeom>
          <a:noFill/>
        </p:spPr>
        <p:txBody>
          <a:bodyPr wrap="square" rtlCol="0" anchor="t">
            <a:spAutoFit/>
          </a:bodyPr>
          <a:p>
            <a:r>
              <a:rPr lang="zh-CN" altLang="en-US" sz="3600">
                <a:solidFill>
                  <a:srgbClr val="EA0101"/>
                </a:solidFill>
                <a:latin typeface="黑体" panose="02010609060101010101" charset="-122"/>
                <a:ea typeface="黑体" panose="02010609060101010101" charset="-122"/>
                <a:cs typeface="黑体" panose="02010609060101010101" charset="-122"/>
              </a:rPr>
              <a:t>◆封底里</a:t>
            </a:r>
            <a:endParaRPr lang="zh-CN" altLang="en-US" sz="3600">
              <a:solidFill>
                <a:srgbClr val="EA0101"/>
              </a:solidFill>
              <a:latin typeface="黑体" panose="02010609060101010101" charset="-122"/>
              <a:ea typeface="黑体" panose="02010609060101010101" charset="-122"/>
              <a:cs typeface="黑体" panose="02010609060101010101" charset="-122"/>
            </a:endParaRPr>
          </a:p>
        </p:txBody>
      </p:sp>
      <p:sp>
        <p:nvSpPr>
          <p:cNvPr id="11" name="文本框 10"/>
          <p:cNvSpPr txBox="1"/>
          <p:nvPr/>
        </p:nvSpPr>
        <p:spPr>
          <a:xfrm>
            <a:off x="914400" y="2527300"/>
            <a:ext cx="10400665" cy="583565"/>
          </a:xfrm>
          <a:prstGeom prst="rect">
            <a:avLst/>
          </a:prstGeom>
          <a:noFill/>
        </p:spPr>
        <p:txBody>
          <a:bodyPr wrap="square" rtlCol="0" anchor="t">
            <a:spAutoFit/>
          </a:bodyPr>
          <a:p>
            <a:r>
              <a:rPr lang="zh-CN" altLang="en-US" sz="3200">
                <a:latin typeface="楷体" panose="02010609060101010101" charset="-122"/>
                <a:ea typeface="楷体" panose="02010609060101010101" charset="-122"/>
              </a:rPr>
              <a:t>也称封三，即封底朝书心的一面，一般为空白。</a:t>
            </a:r>
            <a:endParaRPr lang="zh-CN" altLang="en-US" sz="3200">
              <a:latin typeface="楷体" panose="02010609060101010101" charset="-122"/>
              <a:ea typeface="楷体" panose="02010609060101010101" charset="-122"/>
            </a:endParaRPr>
          </a:p>
        </p:txBody>
      </p:sp>
      <p:sp>
        <p:nvSpPr>
          <p:cNvPr id="5" name="文本框 4"/>
          <p:cNvSpPr txBox="1"/>
          <p:nvPr/>
        </p:nvSpPr>
        <p:spPr>
          <a:xfrm>
            <a:off x="914400" y="3964940"/>
            <a:ext cx="4935855" cy="645160"/>
          </a:xfrm>
          <a:prstGeom prst="rect">
            <a:avLst/>
          </a:prstGeom>
          <a:noFill/>
        </p:spPr>
        <p:txBody>
          <a:bodyPr wrap="square" rtlCol="0" anchor="t">
            <a:spAutoFit/>
          </a:bodyPr>
          <a:p>
            <a:r>
              <a:rPr lang="zh-CN" altLang="en-US" sz="3600">
                <a:solidFill>
                  <a:srgbClr val="EA0101"/>
                </a:solidFill>
                <a:latin typeface="黑体" panose="02010609060101010101" charset="-122"/>
                <a:ea typeface="黑体" panose="02010609060101010101" charset="-122"/>
                <a:cs typeface="黑体" panose="02010609060101010101" charset="-122"/>
              </a:rPr>
              <a:t>◆封底</a:t>
            </a:r>
            <a:endParaRPr lang="zh-CN" altLang="en-US" sz="3600">
              <a:solidFill>
                <a:srgbClr val="EA0101"/>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914400" y="4810125"/>
            <a:ext cx="10400665" cy="583565"/>
          </a:xfrm>
          <a:prstGeom prst="rect">
            <a:avLst/>
          </a:prstGeom>
          <a:noFill/>
        </p:spPr>
        <p:txBody>
          <a:bodyPr wrap="square" rtlCol="0" anchor="t">
            <a:spAutoFit/>
          </a:bodyPr>
          <a:p>
            <a:r>
              <a:rPr lang="zh-CN" altLang="en-US" sz="3200">
                <a:latin typeface="楷体" panose="02010609060101010101" charset="-122"/>
                <a:ea typeface="楷体" panose="02010609060101010101" charset="-122"/>
              </a:rPr>
              <a:t>也称封四，是封面的延续，它的内容包含条形码、定价等。</a:t>
            </a:r>
            <a:endParaRPr lang="zh-CN" altLang="en-US" sz="320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3155315" y="5753100"/>
            <a:ext cx="5880735"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2-2-36 亚麻布</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219710" y="1470660"/>
            <a:ext cx="5761990" cy="4028440"/>
          </a:xfrm>
          <a:prstGeom prst="rect">
            <a:avLst/>
          </a:prstGeom>
        </p:spPr>
      </p:pic>
      <p:pic>
        <p:nvPicPr>
          <p:cNvPr id="7" name="图片 6"/>
          <p:cNvPicPr>
            <a:picLocks noChangeAspect="1"/>
          </p:cNvPicPr>
          <p:nvPr/>
        </p:nvPicPr>
        <p:blipFill>
          <a:blip r:embed="rId2"/>
          <a:stretch>
            <a:fillRect/>
          </a:stretch>
        </p:blipFill>
        <p:spPr>
          <a:xfrm>
            <a:off x="6109335" y="1412240"/>
            <a:ext cx="5866765" cy="41617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3155950" y="6105525"/>
            <a:ext cx="5880735"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2-2-37 有机玻璃</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708275" y="962660"/>
            <a:ext cx="6775450" cy="5093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3155950" y="6157595"/>
            <a:ext cx="5880735"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2-2-38 皮革封面书籍</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2468245" y="995680"/>
            <a:ext cx="7255510" cy="5098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5595620" cy="771578"/>
            <a:chOff x="99384" y="224103"/>
            <a:chExt cx="5595620"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4373245"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四、书籍的材料</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3155950" y="5847715"/>
            <a:ext cx="5880735"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2-2-39 金属材质书籍</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57480" y="1633220"/>
            <a:ext cx="5911215" cy="3985895"/>
          </a:xfrm>
          <a:prstGeom prst="rect">
            <a:avLst/>
          </a:prstGeom>
        </p:spPr>
      </p:pic>
      <p:pic>
        <p:nvPicPr>
          <p:cNvPr id="5" name="图片 4"/>
          <p:cNvPicPr>
            <a:picLocks noChangeAspect="1"/>
          </p:cNvPicPr>
          <p:nvPr/>
        </p:nvPicPr>
        <p:blipFill>
          <a:blip r:embed="rId2"/>
          <a:stretch>
            <a:fillRect/>
          </a:stretch>
        </p:blipFill>
        <p:spPr>
          <a:xfrm>
            <a:off x="6067425" y="1600200"/>
            <a:ext cx="6014720" cy="4044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9" name="文本框 8"/>
          <p:cNvSpPr txBox="1"/>
          <p:nvPr/>
        </p:nvSpPr>
        <p:spPr>
          <a:xfrm>
            <a:off x="799465" y="2378075"/>
            <a:ext cx="4190365" cy="206121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平装书籍的装订方法简单，成本低廉，是目前普遍采用的一种装订形式。</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8" name="文本框 7"/>
          <p:cNvSpPr txBox="1"/>
          <p:nvPr/>
        </p:nvSpPr>
        <p:spPr>
          <a:xfrm>
            <a:off x="799465" y="1379855"/>
            <a:ext cx="5435600" cy="645160"/>
          </a:xfrm>
          <a:prstGeom prst="rect">
            <a:avLst/>
          </a:prstGeom>
          <a:noFill/>
        </p:spPr>
        <p:txBody>
          <a:bodyPr wrap="square" rtlCol="0" anchor="t">
            <a:spAutoFit/>
          </a:bodyPr>
          <a:p>
            <a:r>
              <a:rPr lang="zh-CN" altLang="en-US" sz="3600">
                <a:latin typeface="黑体" panose="02010609060101010101" charset="-122"/>
                <a:ea typeface="黑体" panose="02010609060101010101" charset="-122"/>
                <a:cs typeface="黑体" panose="02010609060101010101" charset="-122"/>
              </a:rPr>
              <a:t>1.平装书籍的装订方式</a:t>
            </a:r>
            <a:endParaRPr lang="zh-CN" altLang="en-US" sz="3600">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5612130" y="1449705"/>
            <a:ext cx="5933440" cy="4371340"/>
          </a:xfrm>
          <a:prstGeom prst="rect">
            <a:avLst/>
          </a:prstGeom>
        </p:spPr>
      </p:pic>
      <p:sp>
        <p:nvSpPr>
          <p:cNvPr id="6" name="文本框 5"/>
          <p:cNvSpPr txBox="1"/>
          <p:nvPr/>
        </p:nvSpPr>
        <p:spPr>
          <a:xfrm>
            <a:off x="5638800" y="5933440"/>
            <a:ext cx="5880735"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2-2-40 平装书籍的装订方式</a:t>
            </a:r>
            <a:endParaRPr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972185" y="2394585"/>
            <a:ext cx="990346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骑马订也称为“铁丝平钉”，是书籍装订中最常见的一种方式。</a:t>
            </a:r>
            <a:endParaRPr lang="en-US" altLang="zh-CN" sz="3200">
              <a:latin typeface="宋体" panose="02010600030101010101" pitchFamily="2" charset="-122"/>
              <a:ea typeface="宋体" panose="02010600030101010101" pitchFamily="2" charset="-122"/>
              <a:cs typeface="楷体" panose="02010609060101010101" charset="-122"/>
            </a:endParaRPr>
          </a:p>
        </p:txBody>
      </p:sp>
      <p:sp>
        <p:nvSpPr>
          <p:cNvPr id="10" name="文本框 9"/>
          <p:cNvSpPr txBox="1"/>
          <p:nvPr/>
        </p:nvSpPr>
        <p:spPr>
          <a:xfrm>
            <a:off x="972820" y="1498600"/>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（1）骑马订装订</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972820" y="3673475"/>
            <a:ext cx="9903460"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骑马订在书籍装订的过程中，不会使用制作好的订书钉，而是用机器切下一段金属线，把它钉入到纸张中，然后在纸张的另一侧将金属丝弯曲，最后加以固定。</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6" name="文本框 5"/>
          <p:cNvSpPr txBox="1"/>
          <p:nvPr/>
        </p:nvSpPr>
        <p:spPr>
          <a:xfrm>
            <a:off x="3155950" y="6050280"/>
            <a:ext cx="5880735" cy="460375"/>
          </a:xfrm>
          <a:prstGeom prst="rect">
            <a:avLst/>
          </a:prstGeom>
          <a:noFill/>
        </p:spPr>
        <p:txBody>
          <a:bodyPr wrap="square" rtlCol="0" anchor="t">
            <a:spAutoFit/>
          </a:bodyPr>
          <a:p>
            <a:pPr algn="ctr"/>
            <a:r>
              <a:rPr sz="2400">
                <a:latin typeface="宋体" panose="02010600030101010101" pitchFamily="2" charset="-122"/>
                <a:ea typeface="宋体" panose="02010600030101010101" pitchFamily="2" charset="-122"/>
                <a:cs typeface="宋体" panose="02010600030101010101" pitchFamily="2" charset="-122"/>
              </a:rPr>
              <a:t>图 2-2-41 骑马订装订</a:t>
            </a:r>
            <a:endParaRPr sz="24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2012950" y="1086485"/>
            <a:ext cx="8164830" cy="48971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972185" y="1519555"/>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优点</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7" name="文本框 6"/>
          <p:cNvSpPr txBox="1"/>
          <p:nvPr/>
        </p:nvSpPr>
        <p:spPr>
          <a:xfrm>
            <a:off x="972185" y="2262505"/>
            <a:ext cx="9903460" cy="58356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周期制作短，成本比较低；</a:t>
            </a:r>
            <a:endParaRPr lang="zh-CN" altLang="en-US" sz="320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972185" y="3416935"/>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缺点</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6" name="文本框 5"/>
          <p:cNvSpPr txBox="1"/>
          <p:nvPr/>
        </p:nvSpPr>
        <p:spPr>
          <a:xfrm>
            <a:off x="972185" y="4125595"/>
            <a:ext cx="9903460" cy="1568450"/>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是用铁丝进行装订，缺乏牢固性，而且难以穿透较厚的纸页；如果页数太多，其中间的内页也会突出，十分影响美观。</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972185" y="1915795"/>
            <a:ext cx="9903460" cy="58356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适用</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7" name="文本框 6"/>
          <p:cNvSpPr txBox="1"/>
          <p:nvPr/>
        </p:nvSpPr>
        <p:spPr>
          <a:xfrm>
            <a:off x="972185" y="2658745"/>
            <a:ext cx="990346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骑马订一般用来装订</a:t>
            </a:r>
            <a:r>
              <a:rPr lang="zh-CN" altLang="en-US" sz="3200" b="1" u="sng">
                <a:solidFill>
                  <a:srgbClr val="EA0101"/>
                </a:solidFill>
                <a:latin typeface="楷体" panose="02010609060101010101" charset="-122"/>
                <a:ea typeface="楷体" panose="02010609060101010101" charset="-122"/>
                <a:cs typeface="楷体" panose="02010609060101010101" charset="-122"/>
              </a:rPr>
              <a:t>页数较少的杂志、画册、企业宣传手册</a:t>
            </a:r>
            <a:r>
              <a:rPr lang="zh-CN" altLang="en-US" sz="3200">
                <a:latin typeface="楷体" panose="02010609060101010101" charset="-122"/>
                <a:ea typeface="楷体" panose="02010609060101010101" charset="-122"/>
                <a:cs typeface="楷体" panose="02010609060101010101" charset="-122"/>
              </a:rPr>
              <a:t>等。</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11076305" cy="771578"/>
            <a:chOff x="99384" y="224103"/>
            <a:chExt cx="1107630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985393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五、书籍的外部形态建构——装订工艺</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972185" y="2633980"/>
            <a:ext cx="9903460"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楷体" panose="02010609060101010101" charset="-122"/>
              </a:rPr>
              <a:t>无线胶装是指用</a:t>
            </a:r>
            <a:r>
              <a:rPr lang="zh-CN" altLang="en-US" sz="3200" b="1" u="sng">
                <a:solidFill>
                  <a:srgbClr val="EA0101"/>
                </a:solidFill>
                <a:latin typeface="宋体" panose="02010600030101010101" pitchFamily="2" charset="-122"/>
                <a:ea typeface="宋体" panose="02010600030101010101" pitchFamily="2" charset="-122"/>
                <a:cs typeface="楷体" panose="02010609060101010101" charset="-122"/>
              </a:rPr>
              <a:t>胶水</a:t>
            </a:r>
            <a:r>
              <a:rPr lang="zh-CN" altLang="en-US" sz="3200">
                <a:latin typeface="宋体" panose="02010600030101010101" pitchFamily="2" charset="-122"/>
                <a:ea typeface="宋体" panose="02010600030101010101" pitchFamily="2" charset="-122"/>
                <a:cs typeface="楷体" panose="02010609060101010101" charset="-122"/>
              </a:rPr>
              <a:t>将书页固定在书脊上的一种装订方式。</a:t>
            </a:r>
            <a:endParaRPr lang="zh-CN" altLang="en-US" sz="3200">
              <a:latin typeface="宋体" panose="02010600030101010101" pitchFamily="2" charset="-122"/>
              <a:ea typeface="宋体" panose="02010600030101010101" pitchFamily="2" charset="-122"/>
              <a:cs typeface="楷体" panose="02010609060101010101" charset="-122"/>
            </a:endParaRPr>
          </a:p>
        </p:txBody>
      </p:sp>
      <p:sp>
        <p:nvSpPr>
          <p:cNvPr id="10" name="文本框 9"/>
          <p:cNvSpPr txBox="1"/>
          <p:nvPr/>
        </p:nvSpPr>
        <p:spPr>
          <a:xfrm>
            <a:off x="972820" y="1737995"/>
            <a:ext cx="3931285" cy="645160"/>
          </a:xfrm>
          <a:prstGeom prst="rect">
            <a:avLst/>
          </a:prstGeom>
          <a:noFill/>
        </p:spPr>
        <p:txBody>
          <a:bodyPr wrap="square" rtlCol="0" anchor="t">
            <a:spAutoFit/>
          </a:bodyPr>
          <a:p>
            <a:r>
              <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rPr>
              <a:t>（2）胶装装订</a:t>
            </a:r>
            <a:endParaRPr lang="zh-CN" altLang="en-US" sz="3600" b="1">
              <a:solidFill>
                <a:srgbClr val="A9AA44"/>
              </a:solidFill>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972820" y="3930015"/>
            <a:ext cx="9903460" cy="1076325"/>
          </a:xfrm>
          <a:prstGeom prst="rect">
            <a:avLst/>
          </a:prstGeom>
          <a:noFill/>
        </p:spPr>
        <p:txBody>
          <a:bodyPr wrap="square" rtlCol="0" anchor="t">
            <a:spAutoFit/>
          </a:bodyPr>
          <a:p>
            <a:r>
              <a:rPr lang="zh-CN" altLang="en-US" sz="3200">
                <a:latin typeface="楷体" panose="02010609060101010101" charset="-122"/>
                <a:ea typeface="楷体" panose="02010609060101010101" charset="-122"/>
                <a:cs typeface="楷体" panose="02010609060101010101" charset="-122"/>
              </a:rPr>
              <a:t>在日常生活中，</a:t>
            </a:r>
            <a:r>
              <a:rPr lang="zh-CN" altLang="en-US" sz="3200" b="1" u="sng">
                <a:solidFill>
                  <a:srgbClr val="EA0101"/>
                </a:solidFill>
                <a:latin typeface="楷体" panose="02010609060101010101" charset="-122"/>
                <a:ea typeface="楷体" panose="02010609060101010101" charset="-122"/>
                <a:cs typeface="楷体" panose="02010609060101010101" charset="-122"/>
              </a:rPr>
              <a:t>教材、课本、小说集、故事集</a:t>
            </a:r>
            <a:r>
              <a:rPr lang="zh-CN" altLang="en-US" sz="3200">
                <a:latin typeface="楷体" panose="02010609060101010101" charset="-122"/>
                <a:ea typeface="楷体" panose="02010609060101010101" charset="-122"/>
                <a:cs typeface="楷体" panose="02010609060101010101" charset="-122"/>
              </a:rPr>
              <a:t>等一般都采用无线胶装，其装订方式较为广泛。</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9243</Words>
  <Application>WPS 演示</Application>
  <PresentationFormat>宽屏</PresentationFormat>
  <Paragraphs>822</Paragraphs>
  <Slides>124</Slides>
  <Notes>21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124</vt:i4>
      </vt:variant>
    </vt:vector>
  </HeadingPairs>
  <TitlesOfParts>
    <vt:vector size="138" baseType="lpstr">
      <vt:lpstr>Arial</vt:lpstr>
      <vt:lpstr>宋体</vt:lpstr>
      <vt:lpstr>Wingdings</vt:lpstr>
      <vt:lpstr>思源黑体 CN Normal</vt:lpstr>
      <vt:lpstr>Calibri</vt:lpstr>
      <vt:lpstr>微软雅黑</vt:lpstr>
      <vt:lpstr>黑体</vt:lpstr>
      <vt:lpstr>思源黑体 CN Medium</vt:lpstr>
      <vt:lpstr>Arial Unicode MS</vt:lpstr>
      <vt:lpstr>Calibri Light</vt:lpstr>
      <vt:lpstr>Hiragino Sans GB W3</vt:lpstr>
      <vt:lpstr>Wingdings 2</vt:lpstr>
      <vt:lpstr>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绿橙文艺清新五月你好PPT模板</dc:title>
  <dc:creator>LIU</dc:creator>
  <cp:lastModifiedBy>看星星的女孩</cp:lastModifiedBy>
  <cp:revision>179</cp:revision>
  <dcterms:created xsi:type="dcterms:W3CDTF">2020-04-22T03:51:00Z</dcterms:created>
  <dcterms:modified xsi:type="dcterms:W3CDTF">2020-08-27T06:54:04Z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