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9" r:id="rId3"/>
    <p:sldId id="288" r:id="rId5"/>
    <p:sldId id="314" r:id="rId6"/>
    <p:sldId id="293" r:id="rId7"/>
    <p:sldId id="282" r:id="rId8"/>
    <p:sldId id="333" r:id="rId9"/>
    <p:sldId id="334" r:id="rId10"/>
    <p:sldId id="335" r:id="rId11"/>
    <p:sldId id="336" r:id="rId12"/>
    <p:sldId id="337" r:id="rId13"/>
    <p:sldId id="338" r:id="rId14"/>
    <p:sldId id="339" r:id="rId15"/>
    <p:sldId id="344" r:id="rId16"/>
    <p:sldId id="342" r:id="rId17"/>
    <p:sldId id="345" r:id="rId18"/>
    <p:sldId id="346" r:id="rId19"/>
    <p:sldId id="347" r:id="rId20"/>
    <p:sldId id="348" r:id="rId21"/>
    <p:sldId id="356" r:id="rId22"/>
    <p:sldId id="349" r:id="rId23"/>
    <p:sldId id="357" r:id="rId24"/>
    <p:sldId id="358" r:id="rId25"/>
    <p:sldId id="359" r:id="rId26"/>
    <p:sldId id="360" r:id="rId27"/>
    <p:sldId id="361" r:id="rId28"/>
    <p:sldId id="362" r:id="rId29"/>
    <p:sldId id="363" r:id="rId30"/>
    <p:sldId id="364" r:id="rId31"/>
    <p:sldId id="350" r:id="rId32"/>
    <p:sldId id="366" r:id="rId33"/>
    <p:sldId id="367" r:id="rId34"/>
    <p:sldId id="365" r:id="rId35"/>
    <p:sldId id="368" r:id="rId36"/>
    <p:sldId id="369" r:id="rId37"/>
    <p:sldId id="370" r:id="rId38"/>
    <p:sldId id="371" r:id="rId39"/>
    <p:sldId id="372" r:id="rId40"/>
    <p:sldId id="373" r:id="rId41"/>
    <p:sldId id="374" r:id="rId42"/>
    <p:sldId id="375" r:id="rId43"/>
    <p:sldId id="376" r:id="rId44"/>
    <p:sldId id="377" r:id="rId45"/>
    <p:sldId id="378" r:id="rId46"/>
    <p:sldId id="379" r:id="rId47"/>
    <p:sldId id="380" r:id="rId48"/>
    <p:sldId id="351" r:id="rId49"/>
    <p:sldId id="381" r:id="rId50"/>
    <p:sldId id="382" r:id="rId51"/>
    <p:sldId id="383" r:id="rId52"/>
    <p:sldId id="384" r:id="rId53"/>
    <p:sldId id="385" r:id="rId54"/>
    <p:sldId id="352" r:id="rId55"/>
    <p:sldId id="386" r:id="rId56"/>
    <p:sldId id="387" r:id="rId57"/>
    <p:sldId id="388" r:id="rId58"/>
    <p:sldId id="389" r:id="rId59"/>
    <p:sldId id="390" r:id="rId60"/>
    <p:sldId id="391" r:id="rId61"/>
    <p:sldId id="392" r:id="rId62"/>
    <p:sldId id="393" r:id="rId63"/>
    <p:sldId id="394" r:id="rId64"/>
    <p:sldId id="395" r:id="rId65"/>
    <p:sldId id="397" r:id="rId66"/>
    <p:sldId id="398" r:id="rId67"/>
    <p:sldId id="399" r:id="rId68"/>
    <p:sldId id="400" r:id="rId69"/>
    <p:sldId id="401" r:id="rId70"/>
    <p:sldId id="402" r:id="rId71"/>
    <p:sldId id="403" r:id="rId72"/>
    <p:sldId id="404" r:id="rId73"/>
    <p:sldId id="405" r:id="rId74"/>
    <p:sldId id="408" r:id="rId75"/>
    <p:sldId id="409" r:id="rId76"/>
    <p:sldId id="410" r:id="rId77"/>
    <p:sldId id="411" r:id="rId78"/>
    <p:sldId id="406" r:id="rId79"/>
    <p:sldId id="412" r:id="rId80"/>
    <p:sldId id="413" r:id="rId81"/>
    <p:sldId id="414" r:id="rId82"/>
    <p:sldId id="353" r:id="rId83"/>
    <p:sldId id="415" r:id="rId84"/>
    <p:sldId id="416" r:id="rId85"/>
    <p:sldId id="417" r:id="rId86"/>
    <p:sldId id="418" r:id="rId87"/>
    <p:sldId id="419" r:id="rId88"/>
    <p:sldId id="420" r:id="rId89"/>
    <p:sldId id="421" r:id="rId90"/>
    <p:sldId id="422" r:id="rId91"/>
    <p:sldId id="423" r:id="rId92"/>
    <p:sldId id="424" r:id="rId93"/>
    <p:sldId id="425" r:id="rId94"/>
    <p:sldId id="426" r:id="rId95"/>
    <p:sldId id="427" r:id="rId96"/>
    <p:sldId id="428" r:id="rId97"/>
    <p:sldId id="429" r:id="rId98"/>
    <p:sldId id="430" r:id="rId99"/>
    <p:sldId id="431" r:id="rId100"/>
    <p:sldId id="432" r:id="rId101"/>
    <p:sldId id="433" r:id="rId102"/>
    <p:sldId id="434" r:id="rId103"/>
    <p:sldId id="435" r:id="rId104"/>
    <p:sldId id="436" r:id="rId105"/>
    <p:sldId id="437" r:id="rId106"/>
    <p:sldId id="438" r:id="rId107"/>
    <p:sldId id="439" r:id="rId108"/>
    <p:sldId id="441" r:id="rId109"/>
    <p:sldId id="440" r:id="rId110"/>
    <p:sldId id="442" r:id="rId111"/>
    <p:sldId id="443" r:id="rId112"/>
    <p:sldId id="444" r:id="rId113"/>
    <p:sldId id="445" r:id="rId114"/>
    <p:sldId id="354" r:id="rId115"/>
    <p:sldId id="446" r:id="rId116"/>
    <p:sldId id="447" r:id="rId117"/>
    <p:sldId id="448" r:id="rId118"/>
    <p:sldId id="449" r:id="rId119"/>
    <p:sldId id="450" r:id="rId120"/>
    <p:sldId id="451" r:id="rId121"/>
    <p:sldId id="452" r:id="rId122"/>
    <p:sldId id="453" r:id="rId123"/>
    <p:sldId id="454" r:id="rId124"/>
    <p:sldId id="455" r:id="rId125"/>
    <p:sldId id="456" r:id="rId126"/>
    <p:sldId id="457" r:id="rId127"/>
    <p:sldId id="458" r:id="rId128"/>
    <p:sldId id="459" r:id="rId129"/>
    <p:sldId id="460" r:id="rId130"/>
    <p:sldId id="461" r:id="rId131"/>
    <p:sldId id="462" r:id="rId132"/>
    <p:sldId id="463" r:id="rId133"/>
    <p:sldId id="464" r:id="rId134"/>
    <p:sldId id="355" r:id="rId135"/>
    <p:sldId id="473" r:id="rId136"/>
    <p:sldId id="474" r:id="rId137"/>
    <p:sldId id="465" r:id="rId138"/>
    <p:sldId id="475" r:id="rId139"/>
    <p:sldId id="476" r:id="rId140"/>
    <p:sldId id="478" r:id="rId141"/>
    <p:sldId id="479" r:id="rId142"/>
    <p:sldId id="480" r:id="rId143"/>
    <p:sldId id="481" r:id="rId144"/>
    <p:sldId id="482" r:id="rId145"/>
    <p:sldId id="483" r:id="rId146"/>
    <p:sldId id="484" r:id="rId147"/>
    <p:sldId id="485" r:id="rId148"/>
    <p:sldId id="467" r:id="rId149"/>
    <p:sldId id="486" r:id="rId150"/>
    <p:sldId id="466" r:id="rId151"/>
    <p:sldId id="487" r:id="rId152"/>
    <p:sldId id="468" r:id="rId153"/>
    <p:sldId id="469" r:id="rId154"/>
    <p:sldId id="470" r:id="rId155"/>
    <p:sldId id="471" r:id="rId156"/>
    <p:sldId id="472" r:id="rId157"/>
    <p:sldId id="287" r:id="rId15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EA0101"/>
    <a:srgbClr val="A9AA44"/>
    <a:srgbClr val="FF6838"/>
    <a:srgbClr val="F1F1F3"/>
    <a:srgbClr val="CCBFAD"/>
    <a:srgbClr val="F7C5C8"/>
    <a:srgbClr val="366699"/>
    <a:srgbClr val="E57F86"/>
    <a:srgbClr val="8CECFE"/>
    <a:srgbClr val="FDB2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78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1" Type="http://schemas.openxmlformats.org/officeDocument/2006/relationships/tableStyles" Target="tableStyles.xml"/><Relationship Id="rId160" Type="http://schemas.openxmlformats.org/officeDocument/2006/relationships/viewProps" Target="viewProps.xml"/><Relationship Id="rId16" Type="http://schemas.openxmlformats.org/officeDocument/2006/relationships/slide" Target="slides/slide13.xml"/><Relationship Id="rId159" Type="http://schemas.openxmlformats.org/officeDocument/2006/relationships/presProps" Target="presProps.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479870-DC74-42FE-937B-0046C363B9F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75E263-1612-4472-B2C3-65FEDC9675C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1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1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1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1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1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1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7.xml"/></Relationships>
</file>

<file path=ppt/notesSlides/_rels/notesSlide1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8.xml"/></Relationships>
</file>

<file path=ppt/notesSlides/_rels/notesSlide1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_rels/notesSlide1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1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_rels/notesSlide1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3.xml"/></Relationships>
</file>

<file path=ppt/notesSlides/_rels/notesSlide1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4.xml"/></Relationships>
</file>

<file path=ppt/notesSlides/_rels/notesSlide1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E2A590-4355-47AF-A2AE-98B2E278A152}"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B34AB2D-F43B-46CD-A2D4-9CD8AAD8E5A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743D4DD-1037-4257-84F7-AD4102B89A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34AB2D-F43B-46CD-A2D4-9CD8AAD8E5A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743D4DD-1037-4257-84F7-AD4102B89A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BC58E1B-5923-4CAF-B9CC-D14A574623C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EE746A1-6C2B-4A0A-9B52-5B2A1AF6763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9968E2E-23EB-4EEA-BFD0-C9966CC1C58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53D2A7D-1D9F-4CA7-8177-572E3FBA1E1D}" type="slidenum">
              <a:rPr lang="zh-CN" altLang="en-US" smtClean="0"/>
            </a:fld>
            <a:endParaRPr lang="zh-CN" altLang="en-US"/>
          </a:p>
        </p:txBody>
      </p:sp>
      <p:sp>
        <p:nvSpPr>
          <p:cNvPr id="6" name="矩形 5"/>
          <p:cNvSpPr/>
          <p:nvPr userDrawn="1"/>
        </p:nvSpPr>
        <p:spPr>
          <a:xfrm>
            <a:off x="426720" y="441960"/>
            <a:ext cx="11338560" cy="59143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609600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a:solidFill>
            <a:schemeClr val="bg1">
              <a:lumMod val="95000"/>
            </a:schemeClr>
          </a:solidFill>
        </p:spPr>
        <p:txBody>
          <a:bodyPr wrap="square">
            <a:noAutofit/>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34AB2D-F43B-46CD-A2D4-9CD8AAD8E5A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43D4DD-1037-4257-84F7-AD4102B89A5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2.xml"/><Relationship Id="rId1" Type="http://schemas.openxmlformats.org/officeDocument/2006/relationships/image" Target="../media/image62.pn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2.xml"/><Relationship Id="rId1" Type="http://schemas.openxmlformats.org/officeDocument/2006/relationships/image" Target="../media/image63.png"/></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2.xml"/><Relationship Id="rId1" Type="http://schemas.openxmlformats.org/officeDocument/2006/relationships/image" Target="../media/image64.png"/></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2.xml"/><Relationship Id="rId1" Type="http://schemas.openxmlformats.org/officeDocument/2006/relationships/image" Target="../media/image65.png"/></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2.xml"/><Relationship Id="rId1" Type="http://schemas.openxmlformats.org/officeDocument/2006/relationships/image" Target="../media/image66.png"/></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2.xml"/><Relationship Id="rId1" Type="http://schemas.openxmlformats.org/officeDocument/2006/relationships/image" Target="../media/image67.png"/></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2.xml"/><Relationship Id="rId1" Type="http://schemas.openxmlformats.org/officeDocument/2006/relationships/image" Target="../media/image68.png"/></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2.xml"/><Relationship Id="rId1" Type="http://schemas.openxmlformats.org/officeDocument/2006/relationships/image" Target="../media/image69.png"/></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2.xml"/><Relationship Id="rId1" Type="http://schemas.openxmlformats.org/officeDocument/2006/relationships/image" Target="../media/image70.jpeg"/></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2.xml"/><Relationship Id="rId1" Type="http://schemas.openxmlformats.org/officeDocument/2006/relationships/image" Target="../media/image71.png"/></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2.xml"/><Relationship Id="rId1" Type="http://schemas.openxmlformats.org/officeDocument/2006/relationships/image" Target="../media/image72.png"/></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2.xml"/><Relationship Id="rId1" Type="http://schemas.openxmlformats.org/officeDocument/2006/relationships/image" Target="../media/image73.png"/></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2.xml"/><Relationship Id="rId1" Type="http://schemas.openxmlformats.org/officeDocument/2006/relationships/image" Target="../media/image74.png"/></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2.xml"/><Relationship Id="rId1" Type="http://schemas.openxmlformats.org/officeDocument/2006/relationships/image" Target="../media/image75.png"/></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2.xml"/><Relationship Id="rId1" Type="http://schemas.openxmlformats.org/officeDocument/2006/relationships/image" Target="../media/image76.png"/></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2.xml"/><Relationship Id="rId1" Type="http://schemas.openxmlformats.org/officeDocument/2006/relationships/image" Target="../media/image77.png"/></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2.xml"/><Relationship Id="rId1" Type="http://schemas.openxmlformats.org/officeDocument/2006/relationships/image" Target="../media/image7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2.xml"/><Relationship Id="rId1" Type="http://schemas.openxmlformats.org/officeDocument/2006/relationships/image" Target="../media/image79.png"/></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2.xml"/><Relationship Id="rId1" Type="http://schemas.openxmlformats.org/officeDocument/2006/relationships/image" Target="../media/image80.jpeg"/></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2.xml"/><Relationship Id="rId1" Type="http://schemas.openxmlformats.org/officeDocument/2006/relationships/image" Target="../media/image81.png"/></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2.xml"/><Relationship Id="rId1" Type="http://schemas.openxmlformats.org/officeDocument/2006/relationships/image" Target="../media/image82.png"/></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2.xml"/><Relationship Id="rId1" Type="http://schemas.openxmlformats.org/officeDocument/2006/relationships/image" Target="../media/image83.png"/></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2.xml"/><Relationship Id="rId1" Type="http://schemas.openxmlformats.org/officeDocument/2006/relationships/image" Target="../media/image8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2.xml"/><Relationship Id="rId1" Type="http://schemas.openxmlformats.org/officeDocument/2006/relationships/image" Target="../media/image85.png"/></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2.xml"/><Relationship Id="rId1" Type="http://schemas.openxmlformats.org/officeDocument/2006/relationships/image" Target="../media/image86.png"/></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2.xml"/><Relationship Id="rId1" Type="http://schemas.openxmlformats.org/officeDocument/2006/relationships/image" Target="../media/image87.png"/></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2.xml"/><Relationship Id="rId1" Type="http://schemas.openxmlformats.org/officeDocument/2006/relationships/image" Target="../media/image88.png"/></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2.xml"/><Relationship Id="rId1" Type="http://schemas.openxmlformats.org/officeDocument/2006/relationships/image" Target="../media/image89.png"/></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2.xml"/><Relationship Id="rId1" Type="http://schemas.openxmlformats.org/officeDocument/2006/relationships/image" Target="../media/image90.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4" Type="http://schemas.openxmlformats.org/officeDocument/2006/relationships/notesSlide" Target="../notesSlides/notesSlide155.xml"/><Relationship Id="rId3" Type="http://schemas.openxmlformats.org/officeDocument/2006/relationships/slideLayout" Target="../slideLayouts/slideLayout5.xml"/><Relationship Id="rId2" Type="http://schemas.openxmlformats.org/officeDocument/2006/relationships/image" Target="../media/image2.jpe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3" Type="http://schemas.openxmlformats.org/officeDocument/2006/relationships/notesSlide" Target="../notesSlides/notesSlide20.xml"/><Relationship Id="rId12" Type="http://schemas.openxmlformats.org/officeDocument/2006/relationships/slideLayout" Target="../slideLayouts/slideLayout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image" Target="../media/image30.jpe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2.xml"/><Relationship Id="rId1" Type="http://schemas.openxmlformats.org/officeDocument/2006/relationships/image" Target="../media/image40.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2.xml"/><Relationship Id="rId1" Type="http://schemas.openxmlformats.org/officeDocument/2006/relationships/image" Target="../media/image46.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2.xml"/><Relationship Id="rId1" Type="http://schemas.openxmlformats.org/officeDocument/2006/relationships/image" Target="../media/image49.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2.xml"/><Relationship Id="rId1" Type="http://schemas.openxmlformats.org/officeDocument/2006/relationships/image" Target="../media/image5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2.xml"/><Relationship Id="rId1" Type="http://schemas.openxmlformats.org/officeDocument/2006/relationships/image" Target="../media/image51.pn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2.xml"/><Relationship Id="rId1" Type="http://schemas.openxmlformats.org/officeDocument/2006/relationships/image" Target="../media/image52.pn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2.xml"/><Relationship Id="rId1" Type="http://schemas.openxmlformats.org/officeDocument/2006/relationships/image" Target="../media/image53.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2.xml"/><Relationship Id="rId1" Type="http://schemas.openxmlformats.org/officeDocument/2006/relationships/image" Target="../media/image5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2.xml"/><Relationship Id="rId1" Type="http://schemas.openxmlformats.org/officeDocument/2006/relationships/image" Target="../media/image55.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2.xml"/><Relationship Id="rId1" Type="http://schemas.openxmlformats.org/officeDocument/2006/relationships/image" Target="../media/image56.pn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2.xml"/><Relationship Id="rId1" Type="http://schemas.openxmlformats.org/officeDocument/2006/relationships/image" Target="../media/image57.pn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2.xml"/><Relationship Id="rId1" Type="http://schemas.openxmlformats.org/officeDocument/2006/relationships/image" Target="../media/image58.png"/></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2.xml"/><Relationship Id="rId1" Type="http://schemas.openxmlformats.org/officeDocument/2006/relationships/image" Target="../media/image59.png"/></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2.xml"/><Relationship Id="rId1" Type="http://schemas.openxmlformats.org/officeDocument/2006/relationships/image" Target="../media/image60.pn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2.xml"/><Relationship Id="rId1" Type="http://schemas.openxmlformats.org/officeDocument/2006/relationships/image" Target="../media/image6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8678" y="0"/>
            <a:ext cx="12210678" cy="6826378"/>
          </a:xfrm>
          <a:prstGeom prst="rect">
            <a:avLst/>
          </a:prstGeom>
        </p:spPr>
      </p:pic>
      <p:sp>
        <p:nvSpPr>
          <p:cNvPr id="3" name="矩形 2"/>
          <p:cNvSpPr/>
          <p:nvPr/>
        </p:nvSpPr>
        <p:spPr>
          <a:xfrm>
            <a:off x="-18678" y="0"/>
            <a:ext cx="12210678" cy="682637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6814" y="276100"/>
            <a:ext cx="4749407" cy="6216565"/>
          </a:xfrm>
          <a:prstGeom prst="rect">
            <a:avLst/>
          </a:prstGeom>
          <a:blipFill>
            <a:blip r:embed="rId2" cstate="print">
              <a:extLst>
                <a:ext uri="{28A0092B-C50C-407E-A947-70E740481C1C}">
                  <a14:useLocalDpi xmlns:a14="http://schemas.microsoft.com/office/drawing/2010/main" val="0"/>
                </a:ext>
              </a:extLst>
            </a:blip>
            <a:stretch>
              <a:fillRect/>
            </a:stretch>
          </a:blipFill>
          <a:ln w="57150">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12" name="直接连接符 11"/>
          <p:cNvCxnSpPr/>
          <p:nvPr/>
        </p:nvCxnSpPr>
        <p:spPr>
          <a:xfrm flipH="1">
            <a:off x="-18678" y="4013792"/>
            <a:ext cx="1348344" cy="17862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6203141" y="0"/>
            <a:ext cx="1348344" cy="1786269"/>
          </a:xfrm>
          <a:prstGeom prst="line">
            <a:avLst/>
          </a:prstGeom>
          <a:ln w="19050">
            <a:solidFill>
              <a:srgbClr val="A9AA44"/>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10868303" y="5992935"/>
            <a:ext cx="499730" cy="499730"/>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7" name="矩形 74"/>
          <p:cNvSpPr>
            <a:spLocks noChangeArrowheads="1"/>
          </p:cNvSpPr>
          <p:nvPr/>
        </p:nvSpPr>
        <p:spPr bwMode="auto">
          <a:xfrm>
            <a:off x="5713556" y="2273241"/>
            <a:ext cx="551688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defRPr>
                <a:solidFill>
                  <a:schemeClr val="tx1"/>
                </a:solidFill>
                <a:latin typeface="Calibri" panose="020F0502020204030204" pitchFamily="34" charset="0"/>
                <a:ea typeface="宋体" panose="02010600030101010101" pitchFamily="2" charset="-122"/>
              </a:defRPr>
            </a:lvl1pPr>
            <a:lvl2pPr marL="742950" indent="-285750" defTabSz="457200">
              <a:defRPr>
                <a:solidFill>
                  <a:schemeClr val="tx1"/>
                </a:solidFill>
                <a:latin typeface="Calibri" panose="020F0502020204030204" pitchFamily="34" charset="0"/>
                <a:ea typeface="宋体" panose="02010600030101010101" pitchFamily="2" charset="-122"/>
              </a:defRPr>
            </a:lvl2pPr>
            <a:lvl3pPr marL="1143000" indent="-228600" defTabSz="457200">
              <a:defRPr>
                <a:solidFill>
                  <a:schemeClr val="tx1"/>
                </a:solidFill>
                <a:latin typeface="Calibri" panose="020F0502020204030204" pitchFamily="34" charset="0"/>
                <a:ea typeface="宋体" panose="02010600030101010101" pitchFamily="2" charset="-122"/>
              </a:defRPr>
            </a:lvl3pPr>
            <a:lvl4pPr marL="1600200" indent="-228600" defTabSz="457200">
              <a:defRPr>
                <a:solidFill>
                  <a:schemeClr val="tx1"/>
                </a:solidFill>
                <a:latin typeface="Calibri" panose="020F0502020204030204" pitchFamily="34" charset="0"/>
                <a:ea typeface="宋体" panose="02010600030101010101" pitchFamily="2" charset="-122"/>
              </a:defRPr>
            </a:lvl4pPr>
            <a:lvl5pPr marL="2057400" indent="-228600" defTabSz="4572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r>
              <a:rPr lang="en-US" altLang="zh-CN" sz="6000" b="1" dirty="0" smtClean="0">
                <a:latin typeface="微软雅黑" panose="020B0503020204020204" charset="-122"/>
                <a:ea typeface="微软雅黑" panose="020B0503020204020204" charset="-122"/>
                <a:sym typeface="思源黑体 CN Normal" panose="020B0400000000000000" pitchFamily="34" charset="-122"/>
              </a:rPr>
              <a:t>第二章</a:t>
            </a:r>
            <a:endParaRPr lang="en-US" altLang="zh-CN" sz="6000" b="1" dirty="0" smtClean="0">
              <a:latin typeface="微软雅黑" panose="020B0503020204020204" charset="-122"/>
              <a:ea typeface="微软雅黑" panose="020B0503020204020204" charset="-122"/>
              <a:sym typeface="思源黑体 CN Normal" panose="020B0400000000000000" pitchFamily="34" charset="-122"/>
            </a:endParaRPr>
          </a:p>
          <a:p>
            <a:pPr algn="l" eaLnBrk="1" hangingPunct="1"/>
            <a:r>
              <a:rPr lang="en-US" altLang="zh-CN" sz="6000" b="1" dirty="0" smtClean="0">
                <a:latin typeface="微软雅黑" panose="020B0503020204020204" charset="-122"/>
                <a:ea typeface="微软雅黑" panose="020B0503020204020204" charset="-122"/>
                <a:sym typeface="思源黑体 CN Normal" panose="020B0400000000000000" pitchFamily="34" charset="-122"/>
              </a:rPr>
              <a:t>书籍设计</a:t>
            </a:r>
            <a:r>
              <a:rPr lang="zh-CN" altLang="en-US" sz="6000" b="1" dirty="0" smtClean="0">
                <a:latin typeface="微软雅黑" panose="020B0503020204020204" charset="-122"/>
                <a:ea typeface="微软雅黑" panose="020B0503020204020204" charset="-122"/>
                <a:sym typeface="思源黑体 CN Normal" panose="020B0400000000000000" pitchFamily="34" charset="-122"/>
              </a:rPr>
              <a:t>及实训</a:t>
            </a:r>
            <a:endParaRPr lang="zh-CN" altLang="en-US" sz="6000" b="1" dirty="0" smtClean="0">
              <a:latin typeface="微软雅黑" panose="020B0503020204020204" charset="-122"/>
              <a:ea typeface="微软雅黑" panose="020B0503020204020204" charset="-122"/>
              <a:sym typeface="思源黑体 CN Normal" panose="020B0400000000000000" pitchFamily="34" charset="-122"/>
            </a:endParaRPr>
          </a:p>
        </p:txBody>
      </p:sp>
      <p:sp>
        <p:nvSpPr>
          <p:cNvPr id="20" name="椭圆 19"/>
          <p:cNvSpPr/>
          <p:nvPr/>
        </p:nvSpPr>
        <p:spPr>
          <a:xfrm>
            <a:off x="1052660" y="2884653"/>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1" name="椭圆 20"/>
          <p:cNvSpPr/>
          <p:nvPr/>
        </p:nvSpPr>
        <p:spPr>
          <a:xfrm>
            <a:off x="5555523" y="1158885"/>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 name="圆角矩形 3"/>
          <p:cNvSpPr/>
          <p:nvPr/>
        </p:nvSpPr>
        <p:spPr>
          <a:xfrm>
            <a:off x="5789295" y="4409440"/>
            <a:ext cx="3514090" cy="567055"/>
          </a:xfrm>
          <a:prstGeom prst="roundRect">
            <a:avLst/>
          </a:prstGeom>
          <a:solidFill>
            <a:srgbClr val="A9A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800" b="1">
                <a:latin typeface="宋体" panose="02010600030101010101" pitchFamily="2" charset="-122"/>
                <a:ea typeface="宋体" panose="02010600030101010101" pitchFamily="2" charset="-122"/>
              </a:rPr>
              <a:t>主讲教师：</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7457440" y="344170"/>
            <a:ext cx="4317365" cy="706755"/>
          </a:xfrm>
          <a:prstGeom prst="rect">
            <a:avLst/>
          </a:prstGeom>
          <a:noFill/>
        </p:spPr>
        <p:txBody>
          <a:bodyPr wrap="square" rtlCol="0">
            <a:spAutoFit/>
          </a:bodyPr>
          <a:p>
            <a:pPr algn="ctr"/>
            <a:r>
              <a:rPr kumimoji="1" lang="zh-CN" altLang="en-US" sz="2000" dirty="0">
                <a:solidFill>
                  <a:schemeClr val="tx1"/>
                </a:solidFill>
                <a:latin typeface="宋体" panose="02010600030101010101" pitchFamily="2" charset="-122"/>
                <a:ea typeface="宋体" panose="02010600030101010101" pitchFamily="2" charset="-122"/>
                <a:cs typeface="+mn-ea"/>
                <a:sym typeface="思源黑体 CN Normal" panose="020B0400000000000000" pitchFamily="34" charset="-122"/>
              </a:rPr>
              <a:t>《书籍设计》 主编 王志新 黄晋琪   </a:t>
            </a:r>
            <a:endParaRPr kumimoji="1" lang="zh-CN" altLang="en-US" sz="2000" dirty="0">
              <a:solidFill>
                <a:schemeClr val="tx1"/>
              </a:solidFill>
              <a:latin typeface="宋体" panose="02010600030101010101" pitchFamily="2" charset="-122"/>
              <a:ea typeface="宋体" panose="02010600030101010101" pitchFamily="2" charset="-122"/>
              <a:cs typeface="+mn-ea"/>
              <a:sym typeface="思源黑体 CN Normal" panose="020B0400000000000000" pitchFamily="34" charset="-122"/>
            </a:endParaRPr>
          </a:p>
          <a:p>
            <a:pPr algn="ctr"/>
            <a:r>
              <a:rPr kumimoji="1" lang="zh-CN" altLang="en-US" sz="2000" dirty="0">
                <a:solidFill>
                  <a:schemeClr val="tx1"/>
                </a:solidFill>
                <a:latin typeface="宋体" panose="02010600030101010101" pitchFamily="2" charset="-122"/>
                <a:ea typeface="宋体" panose="02010600030101010101" pitchFamily="2" charset="-122"/>
                <a:cs typeface="+mn-ea"/>
                <a:sym typeface="思源黑体 CN Normal" panose="020B0400000000000000" pitchFamily="34" charset="-122"/>
              </a:rPr>
              <a:t>中国美术学院出版社</a:t>
            </a:r>
            <a:endParaRPr kumimoji="1" lang="zh-CN" altLang="en-US" sz="2000" dirty="0">
              <a:solidFill>
                <a:schemeClr val="tx1"/>
              </a:solidFill>
              <a:latin typeface="宋体" panose="02010600030101010101" pitchFamily="2" charset="-122"/>
              <a:ea typeface="宋体" panose="02010600030101010101" pitchFamily="2" charset="-122"/>
              <a:cs typeface="+mn-ea"/>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2"/>
          <p:cNvSpPr txBox="1"/>
          <p:nvPr/>
        </p:nvSpPr>
        <p:spPr>
          <a:xfrm>
            <a:off x="1067435" y="1456055"/>
            <a:ext cx="10057765" cy="2031365"/>
          </a:xfrm>
          <a:prstGeom prst="rect">
            <a:avLst/>
          </a:prstGeom>
          <a:noFill/>
        </p:spPr>
        <p:txBody>
          <a:bodyPr wrap="square" lIns="0" tIns="0" rIns="0" bIns="0" rtlCol="0">
            <a:spAutoFit/>
          </a:bodyPr>
          <a:lstStyle/>
          <a:p>
            <a:pPr>
              <a:lnSpc>
                <a:spcPct val="100000"/>
              </a:lnSpc>
              <a:spcAft>
                <a:spcPts val="1500"/>
              </a:spcAft>
            </a:pPr>
            <a:r>
              <a:rPr lang="zh-CN" altLang="en-US" sz="3600" b="1" dirty="0" smtClean="0">
                <a:solidFill>
                  <a:srgbClr val="A9AA44"/>
                </a:solidFill>
                <a:latin typeface="楷体" panose="02010609060101010101" charset="-122"/>
                <a:ea typeface="楷体" panose="02010609060101010101" charset="-122"/>
                <a:cs typeface="+mn-ea"/>
                <a:sym typeface="思源黑体 CN Normal" panose="020B0400000000000000" pitchFamily="34" charset="-122"/>
              </a:rPr>
              <a:t>（</a:t>
            </a:r>
            <a:r>
              <a:rPr lang="en-US" altLang="zh-CN" sz="3600" b="1" dirty="0" smtClean="0">
                <a:solidFill>
                  <a:srgbClr val="A9AA44"/>
                </a:solidFill>
                <a:latin typeface="楷体" panose="02010609060101010101" charset="-122"/>
                <a:ea typeface="楷体" panose="02010609060101010101" charset="-122"/>
                <a:cs typeface="+mn-ea"/>
                <a:sym typeface="思源黑体 CN Normal" panose="020B0400000000000000" pitchFamily="34" charset="-122"/>
              </a:rPr>
              <a:t>4</a:t>
            </a:r>
            <a:r>
              <a:rPr lang="zh-CN" altLang="en-US" sz="3600" b="1" dirty="0" smtClean="0">
                <a:solidFill>
                  <a:srgbClr val="A9AA44"/>
                </a:solidFill>
                <a:latin typeface="楷体" panose="02010609060101010101" charset="-122"/>
                <a:ea typeface="楷体" panose="02010609060101010101" charset="-122"/>
                <a:cs typeface="+mn-ea"/>
                <a:sym typeface="思源黑体 CN Normal" panose="020B0400000000000000" pitchFamily="34" charset="-122"/>
              </a:rPr>
              <a:t>）</a:t>
            </a:r>
            <a:r>
              <a:rPr lang="zh-CN" altLang="en-US" sz="3200" dirty="0" smtClean="0">
                <a:solidFill>
                  <a:schemeClr val="tx1"/>
                </a:solidFill>
                <a:latin typeface="楷体" panose="02010609060101010101" charset="-122"/>
                <a:ea typeface="楷体" panose="02010609060101010101" charset="-122"/>
                <a:cs typeface="+mn-ea"/>
                <a:sym typeface="思源黑体 CN Normal" panose="020B0400000000000000" pitchFamily="34" charset="-122"/>
              </a:rPr>
              <a:t>在视觉化编辑的过程中，不仅要关注书的外在，更应关注内在的有序有条理的感性构造，学会用感性和理性来建立视觉传达媒体的思维方式和实际运作规则，以达到书籍整体设计结果的增值。</a:t>
            </a:r>
            <a:endParaRPr lang="zh-CN" altLang="en-US" sz="3200" dirty="0" smtClean="0">
              <a:solidFill>
                <a:schemeClr val="tx1"/>
              </a:solidFill>
              <a:latin typeface="楷体" panose="02010609060101010101" charset="-122"/>
              <a:ea typeface="楷体" panose="02010609060101010101" charset="-122"/>
              <a:cs typeface="+mn-ea"/>
              <a:sym typeface="思源黑体 CN Normal" panose="020B0400000000000000" pitchFamily="34" charset="-122"/>
            </a:endParaRPr>
          </a:p>
        </p:txBody>
      </p:sp>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一、课程概况</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TextBox 12"/>
          <p:cNvSpPr txBox="1"/>
          <p:nvPr/>
        </p:nvSpPr>
        <p:spPr>
          <a:xfrm>
            <a:off x="1067435" y="3759200"/>
            <a:ext cx="10057765" cy="1045845"/>
          </a:xfrm>
          <a:prstGeom prst="rect">
            <a:avLst/>
          </a:prstGeom>
          <a:noFill/>
        </p:spPr>
        <p:txBody>
          <a:bodyPr wrap="square" lIns="0" tIns="0" rIns="0" bIns="0" rtlCol="0">
            <a:spAutoFit/>
          </a:bodyPr>
          <a:p>
            <a:pPr>
              <a:lnSpc>
                <a:spcPct val="100000"/>
              </a:lnSpc>
              <a:spcAft>
                <a:spcPts val="1500"/>
              </a:spcAft>
            </a:pPr>
            <a:r>
              <a:rPr lang="zh-CN" altLang="en-US" sz="3600" b="1" dirty="0" smtClean="0">
                <a:solidFill>
                  <a:srgbClr val="A9AA44"/>
                </a:solidFill>
                <a:latin typeface="楷体" panose="02010609060101010101" charset="-122"/>
                <a:ea typeface="楷体" panose="02010609060101010101" charset="-122"/>
                <a:cs typeface="+mn-ea"/>
                <a:sym typeface="思源黑体 CN Normal" panose="020B0400000000000000" pitchFamily="34" charset="-122"/>
              </a:rPr>
              <a:t>（</a:t>
            </a:r>
            <a:r>
              <a:rPr lang="en-US" altLang="zh-CN" sz="3600" b="1" dirty="0" smtClean="0">
                <a:solidFill>
                  <a:srgbClr val="A9AA44"/>
                </a:solidFill>
                <a:latin typeface="楷体" panose="02010609060101010101" charset="-122"/>
                <a:ea typeface="楷体" panose="02010609060101010101" charset="-122"/>
                <a:cs typeface="+mn-ea"/>
                <a:sym typeface="思源黑体 CN Normal" panose="020B0400000000000000" pitchFamily="34" charset="-122"/>
              </a:rPr>
              <a:t>5</a:t>
            </a:r>
            <a:r>
              <a:rPr lang="zh-CN" altLang="en-US" sz="3600" b="1" dirty="0" smtClean="0">
                <a:solidFill>
                  <a:srgbClr val="A9AA44"/>
                </a:solidFill>
                <a:latin typeface="楷体" panose="02010609060101010101" charset="-122"/>
                <a:ea typeface="楷体" panose="02010609060101010101" charset="-122"/>
                <a:cs typeface="+mn-ea"/>
                <a:sym typeface="思源黑体 CN Normal" panose="020B0400000000000000" pitchFamily="34" charset="-122"/>
              </a:rPr>
              <a:t>）</a:t>
            </a:r>
            <a:r>
              <a:rPr lang="zh-CN" altLang="en-US" sz="3200" dirty="0" smtClean="0">
                <a:solidFill>
                  <a:schemeClr val="tx1"/>
                </a:solidFill>
                <a:latin typeface="楷体" panose="02010609060101010101" charset="-122"/>
                <a:ea typeface="楷体" panose="02010609060101010101" charset="-122"/>
                <a:cs typeface="+mn-ea"/>
                <a:sym typeface="思源黑体 CN Normal" panose="020B0400000000000000" pitchFamily="34" charset="-122"/>
              </a:rPr>
              <a:t>培养工匠精神。在设计过程中，不断检验与修改，以求达到最完美的视觉呈现。</a:t>
            </a:r>
            <a:endParaRPr lang="zh-CN" altLang="en-US" sz="3200" dirty="0" smtClean="0">
              <a:solidFill>
                <a:schemeClr val="tx1"/>
              </a:solidFill>
              <a:latin typeface="楷体" panose="02010609060101010101" charset="-122"/>
              <a:ea typeface="楷体" panose="02010609060101010101" charset="-122"/>
              <a:cs typeface="+mn-ea"/>
              <a:sym typeface="思源黑体 CN Normal" panose="020B0400000000000000" pitchFamily="34" charset="-122"/>
            </a:endParaRPr>
          </a:p>
        </p:txBody>
      </p:sp>
      <p:sp>
        <p:nvSpPr>
          <p:cNvPr id="7" name="TextBox 12"/>
          <p:cNvSpPr txBox="1"/>
          <p:nvPr/>
        </p:nvSpPr>
        <p:spPr>
          <a:xfrm>
            <a:off x="1067435" y="5088890"/>
            <a:ext cx="10057765" cy="1045845"/>
          </a:xfrm>
          <a:prstGeom prst="rect">
            <a:avLst/>
          </a:prstGeom>
          <a:noFill/>
        </p:spPr>
        <p:txBody>
          <a:bodyPr wrap="square" lIns="0" tIns="0" rIns="0" bIns="0" rtlCol="0">
            <a:spAutoFit/>
          </a:bodyPr>
          <a:p>
            <a:pPr>
              <a:lnSpc>
                <a:spcPct val="100000"/>
              </a:lnSpc>
              <a:spcAft>
                <a:spcPts val="1500"/>
              </a:spcAft>
            </a:pPr>
            <a:r>
              <a:rPr lang="zh-CN" altLang="en-US" sz="3600" b="1" dirty="0" smtClean="0">
                <a:solidFill>
                  <a:srgbClr val="A9AA44"/>
                </a:solidFill>
                <a:latin typeface="楷体" panose="02010609060101010101" charset="-122"/>
                <a:ea typeface="楷体" panose="02010609060101010101" charset="-122"/>
                <a:cs typeface="+mn-ea"/>
                <a:sym typeface="思源黑体 CN Normal" panose="020B0400000000000000" pitchFamily="34" charset="-122"/>
              </a:rPr>
              <a:t>（</a:t>
            </a:r>
            <a:r>
              <a:rPr lang="en-US" altLang="zh-CN" sz="3600" b="1" dirty="0" smtClean="0">
                <a:solidFill>
                  <a:srgbClr val="A9AA44"/>
                </a:solidFill>
                <a:latin typeface="楷体" panose="02010609060101010101" charset="-122"/>
                <a:ea typeface="楷体" panose="02010609060101010101" charset="-122"/>
                <a:cs typeface="+mn-ea"/>
                <a:sym typeface="思源黑体 CN Normal" panose="020B0400000000000000" pitchFamily="34" charset="-122"/>
              </a:rPr>
              <a:t>6</a:t>
            </a:r>
            <a:r>
              <a:rPr lang="zh-CN" altLang="en-US" sz="3600" b="1" dirty="0" smtClean="0">
                <a:solidFill>
                  <a:srgbClr val="A9AA44"/>
                </a:solidFill>
                <a:latin typeface="楷体" panose="02010609060101010101" charset="-122"/>
                <a:ea typeface="楷体" panose="02010609060101010101" charset="-122"/>
                <a:cs typeface="+mn-ea"/>
                <a:sym typeface="思源黑体 CN Normal" panose="020B0400000000000000" pitchFamily="34" charset="-122"/>
              </a:rPr>
              <a:t>）</a:t>
            </a:r>
            <a:r>
              <a:rPr lang="zh-CN" altLang="en-US" sz="3200" dirty="0" smtClean="0">
                <a:solidFill>
                  <a:schemeClr val="tx1"/>
                </a:solidFill>
                <a:latin typeface="楷体" panose="02010609060101010101" charset="-122"/>
                <a:ea typeface="楷体" panose="02010609060101010101" charset="-122"/>
                <a:cs typeface="+mn-ea"/>
                <a:sym typeface="思源黑体 CN Normal" panose="020B0400000000000000" pitchFamily="34" charset="-122"/>
              </a:rPr>
              <a:t>合理选择与运用材料和印刷工艺，最终将其具体物化。</a:t>
            </a:r>
            <a:endParaRPr lang="zh-CN" altLang="en-US" sz="3200" dirty="0" smtClean="0">
              <a:solidFill>
                <a:schemeClr val="tx1"/>
              </a:solidFill>
              <a:latin typeface="楷体" panose="02010609060101010101" charset="-122"/>
              <a:ea typeface="楷体" panose="02010609060101010101" charset="-122"/>
              <a:cs typeface="+mn-ea"/>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6"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3" name="文本框 2"/>
          <p:cNvSpPr txBox="1"/>
          <p:nvPr/>
        </p:nvSpPr>
        <p:spPr>
          <a:xfrm>
            <a:off x="1630680" y="1833880"/>
            <a:ext cx="9291320" cy="1076325"/>
          </a:xfrm>
          <a:prstGeom prst="rect">
            <a:avLst/>
          </a:prstGeom>
          <a:noFill/>
        </p:spPr>
        <p:txBody>
          <a:bodyPr wrap="square" rtlCol="0" anchor="t">
            <a:spAutoFit/>
          </a:bodyPr>
          <a:p>
            <a:r>
              <a:rPr lang="zh-CN" altLang="en-US" sz="3200" b="1">
                <a:solidFill>
                  <a:srgbClr val="EA0101"/>
                </a:solidFill>
                <a:latin typeface="楷体" panose="02010609060101010101" charset="-122"/>
                <a:ea typeface="楷体" panose="02010609060101010101" charset="-122"/>
                <a:cs typeface="楷体" panose="02010609060101010101" charset="-122"/>
              </a:rPr>
              <a:t>另一种称之为挖版型，也称退底图，即将图片中的背景去掉，只留下主题形象。</a:t>
            </a:r>
            <a:endParaRPr lang="zh-CN" altLang="en-US" sz="3200" b="1">
              <a:solidFill>
                <a:srgbClr val="EA0101"/>
              </a:solidFill>
              <a:latin typeface="楷体" panose="02010609060101010101" charset="-122"/>
              <a:ea typeface="楷体" panose="02010609060101010101" charset="-122"/>
              <a:cs typeface="楷体" panose="02010609060101010101" charset="-122"/>
            </a:endParaRPr>
          </a:p>
        </p:txBody>
      </p:sp>
      <p:sp>
        <p:nvSpPr>
          <p:cNvPr id="5" name="文本框 4"/>
          <p:cNvSpPr txBox="1"/>
          <p:nvPr/>
        </p:nvSpPr>
        <p:spPr>
          <a:xfrm>
            <a:off x="1630680" y="3129915"/>
            <a:ext cx="9291320" cy="206121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在版面设计的过程中，运用挖版图，可以使版面形式感强，给读者以很强的视觉冲击力。此外，这种版式整体氛围较为自由，充满活力与设计感。如图 2-1-30 系列所示。</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pic>
        <p:nvPicPr>
          <p:cNvPr id="3" name="图片 2"/>
          <p:cNvPicPr>
            <a:picLocks noChangeAspect="1"/>
          </p:cNvPicPr>
          <p:nvPr/>
        </p:nvPicPr>
        <p:blipFill>
          <a:blip r:embed="rId1"/>
          <a:stretch>
            <a:fillRect/>
          </a:stretch>
        </p:blipFill>
        <p:spPr>
          <a:xfrm>
            <a:off x="1854200" y="995680"/>
            <a:ext cx="8483600" cy="56584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6186170"/>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2-1-30 书籍设计中的版式设计</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194560" y="937895"/>
            <a:ext cx="7802245" cy="51930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3" name="文本框 2"/>
          <p:cNvSpPr txBox="1"/>
          <p:nvPr/>
        </p:nvSpPr>
        <p:spPr>
          <a:xfrm>
            <a:off x="914400" y="1063625"/>
            <a:ext cx="9291320" cy="583565"/>
          </a:xfrm>
          <a:prstGeom prst="rect">
            <a:avLst/>
          </a:prstGeom>
          <a:noFill/>
        </p:spPr>
        <p:txBody>
          <a:bodyPr wrap="square" rtlCol="0" anchor="t">
            <a:spAutoFit/>
          </a:bodyPr>
          <a:p>
            <a:r>
              <a:rPr lang="zh-CN" altLang="en-US" sz="3200" b="1">
                <a:solidFill>
                  <a:srgbClr val="EA0101"/>
                </a:solidFill>
                <a:latin typeface="楷体" panose="02010609060101010101" charset="-122"/>
                <a:ea typeface="楷体" panose="02010609060101010101" charset="-122"/>
                <a:cs typeface="楷体" panose="02010609060101010101" charset="-122"/>
              </a:rPr>
              <a:t>图 2-1-31 至图 2-1-32 为两组版面设计赏析。</a:t>
            </a:r>
            <a:endParaRPr lang="zh-CN" altLang="en-US" sz="3200" b="1">
              <a:solidFill>
                <a:srgbClr val="EA0101"/>
              </a:solidFill>
              <a:latin typeface="楷体" panose="02010609060101010101" charset="-122"/>
              <a:ea typeface="楷体" panose="02010609060101010101" charset="-122"/>
              <a:cs typeface="楷体" panose="02010609060101010101" charset="-122"/>
            </a:endParaRPr>
          </a:p>
        </p:txBody>
      </p:sp>
      <p:pic>
        <p:nvPicPr>
          <p:cNvPr id="2" name="图片 1"/>
          <p:cNvPicPr>
            <a:picLocks noChangeAspect="1"/>
          </p:cNvPicPr>
          <p:nvPr/>
        </p:nvPicPr>
        <p:blipFill>
          <a:blip r:embed="rId1"/>
          <a:stretch>
            <a:fillRect/>
          </a:stretch>
        </p:blipFill>
        <p:spPr>
          <a:xfrm>
            <a:off x="1027430" y="1740535"/>
            <a:ext cx="10126980" cy="4286885"/>
          </a:xfrm>
          <a:prstGeom prst="rect">
            <a:avLst/>
          </a:prstGeom>
        </p:spPr>
      </p:pic>
      <p:sp>
        <p:nvSpPr>
          <p:cNvPr id="7" name="文本框 6"/>
          <p:cNvSpPr txBox="1"/>
          <p:nvPr/>
        </p:nvSpPr>
        <p:spPr>
          <a:xfrm>
            <a:off x="2203450" y="6099810"/>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2-1-31 创意书籍版面设计赏析</a:t>
            </a:r>
            <a:endParaRPr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6043295"/>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2-1-32 创意书籍版面设计赏析</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694690" y="1069975"/>
            <a:ext cx="10803255" cy="4932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3" name="文本框 12"/>
          <p:cNvSpPr txBox="1"/>
          <p:nvPr/>
        </p:nvSpPr>
        <p:spPr>
          <a:xfrm>
            <a:off x="1027430" y="3197860"/>
            <a:ext cx="9944735" cy="1076325"/>
          </a:xfrm>
          <a:prstGeom prst="rect">
            <a:avLst/>
          </a:prstGeom>
          <a:noFill/>
        </p:spPr>
        <p:txBody>
          <a:bodyPr wrap="square" rtlCol="0" anchor="t">
            <a:spAutoFit/>
          </a:bodyPr>
          <a:p>
            <a:pPr>
              <a:lnSpc>
                <a:spcPct val="100000"/>
              </a:lnSpc>
            </a:pPr>
            <a:r>
              <a:rPr lang="zh-CN" altLang="en-US" sz="3200">
                <a:latin typeface="宋体" panose="02010600030101010101" pitchFamily="2" charset="-122"/>
                <a:ea typeface="宋体" panose="02010600030101010101" pitchFamily="2" charset="-122"/>
                <a:cs typeface="宋体" panose="02010600030101010101" pitchFamily="2" charset="-122"/>
              </a:rPr>
              <a:t>以图 2-1-33 所示的 Spaces 这本书为例来分析图文的编排关系。</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027430" y="1633220"/>
            <a:ext cx="5615940" cy="583565"/>
          </a:xfrm>
          <a:prstGeom prst="rect">
            <a:avLst/>
          </a:prstGeom>
          <a:noFill/>
        </p:spPr>
        <p:txBody>
          <a:bodyPr wrap="square" rtlCol="0" anchor="t">
            <a:spAutoFit/>
          </a:bodyPr>
          <a:p>
            <a:pPr>
              <a:lnSpc>
                <a:spcPct val="100000"/>
              </a:lnSpc>
            </a:pPr>
            <a:r>
              <a:rPr lang="zh-CN" altLang="en-US" sz="3200" b="1">
                <a:solidFill>
                  <a:srgbClr val="A9AA44"/>
                </a:solidFill>
                <a:latin typeface="宋体" panose="02010600030101010101" pitchFamily="2" charset="-122"/>
                <a:ea typeface="宋体" panose="02010600030101010101" pitchFamily="2" charset="-122"/>
                <a:cs typeface="楷体" panose="02010609060101010101" charset="-122"/>
              </a:rPr>
              <a:t>③</a:t>
            </a:r>
            <a:r>
              <a:rPr lang="zh-CN" altLang="en-US" sz="3200">
                <a:latin typeface="宋体" panose="02010600030101010101" pitchFamily="2" charset="-122"/>
                <a:ea typeface="宋体" panose="02010600030101010101" pitchFamily="2" charset="-122"/>
                <a:cs typeface="楷体" panose="02010609060101010101" charset="-122"/>
              </a:rPr>
              <a:t>文字与图片的整体编排</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2" name="文本框 1"/>
          <p:cNvSpPr txBox="1"/>
          <p:nvPr/>
        </p:nvSpPr>
        <p:spPr>
          <a:xfrm>
            <a:off x="1027430" y="2381250"/>
            <a:ext cx="7900670" cy="583565"/>
          </a:xfrm>
          <a:prstGeom prst="rect">
            <a:avLst/>
          </a:prstGeom>
          <a:noFill/>
        </p:spPr>
        <p:txBody>
          <a:bodyPr wrap="square" rtlCol="0" anchor="t">
            <a:spAutoFit/>
          </a:bodyPr>
          <a:p>
            <a:r>
              <a:rPr lang="en-US" altLang="zh-CN" sz="3200" b="1">
                <a:solidFill>
                  <a:srgbClr val="A9AA44"/>
                </a:solidFill>
                <a:latin typeface="微软雅黑" panose="020B0503020204020204" charset="-122"/>
                <a:ea typeface="微软雅黑" panose="020B0503020204020204" charset="-122"/>
                <a:cs typeface="宋体" panose="02010600030101010101" pitchFamily="2" charset="-122"/>
              </a:rPr>
              <a:t>A</a:t>
            </a:r>
            <a:r>
              <a:rPr lang="zh-CN" altLang="en-US" sz="3200" b="1">
                <a:solidFill>
                  <a:srgbClr val="A9AA44"/>
                </a:solidFill>
                <a:latin typeface="微软雅黑" panose="020B0503020204020204" charset="-122"/>
                <a:ea typeface="微软雅黑" panose="020B0503020204020204" charset="-122"/>
                <a:cs typeface="宋体" panose="02010600030101010101" pitchFamily="2" charset="-122"/>
              </a:rPr>
              <a:t>.</a:t>
            </a:r>
            <a:r>
              <a:rPr lang="zh-CN" altLang="en-US" sz="3200" b="1">
                <a:latin typeface="微软雅黑" panose="020B0503020204020204" charset="-122"/>
                <a:ea typeface="微软雅黑" panose="020B0503020204020204" charset="-122"/>
                <a:cs typeface="宋体" panose="02010600030101010101" pitchFamily="2" charset="-122"/>
              </a:rPr>
              <a:t>书籍版式中图片与文字的节奏感</a:t>
            </a:r>
            <a:endParaRPr lang="zh-CN" altLang="en-US" sz="3200" b="1">
              <a:latin typeface="微软雅黑" panose="020B0503020204020204" charset="-122"/>
              <a:ea typeface="微软雅黑" panose="020B0503020204020204"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5935345"/>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2-1-33 Spaces</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523240" y="1069975"/>
            <a:ext cx="11145520" cy="48653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4" name="文本框 3"/>
          <p:cNvSpPr txBox="1"/>
          <p:nvPr/>
        </p:nvSpPr>
        <p:spPr>
          <a:xfrm>
            <a:off x="1123315" y="2353310"/>
            <a:ext cx="9944735" cy="255333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Spaces 的主题是介绍城市中的艺术空间。它完美的配色带来了强烈的视觉冲击力，图片的整体格调和文字统一而协调，活泼而充满设计感。图片与文字的编排，使整个版面充满了节奏感，增强了画面的韵律美，带给读者连续而舒适的阅读体验。</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3" name="文本框 2"/>
          <p:cNvSpPr txBox="1"/>
          <p:nvPr/>
        </p:nvSpPr>
        <p:spPr>
          <a:xfrm>
            <a:off x="914400" y="1063625"/>
            <a:ext cx="9291320" cy="583565"/>
          </a:xfrm>
          <a:prstGeom prst="rect">
            <a:avLst/>
          </a:prstGeom>
          <a:noFill/>
        </p:spPr>
        <p:txBody>
          <a:bodyPr wrap="square" rtlCol="0" anchor="t">
            <a:spAutoFit/>
          </a:bodyPr>
          <a:p>
            <a:r>
              <a:rPr lang="zh-CN" altLang="en-US" sz="3200" b="1">
                <a:solidFill>
                  <a:srgbClr val="EA0101"/>
                </a:solidFill>
                <a:latin typeface="楷体" panose="02010609060101010101" charset="-122"/>
                <a:ea typeface="楷体" panose="02010609060101010101" charset="-122"/>
                <a:cs typeface="楷体" panose="02010609060101010101" charset="-122"/>
              </a:rPr>
              <a:t>图 2-1-34 为一组版面设计节奏感赏析。</a:t>
            </a:r>
            <a:endParaRPr lang="zh-CN" altLang="en-US" sz="3200" b="1">
              <a:solidFill>
                <a:srgbClr val="EA0101"/>
              </a:solidFill>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2203450" y="6099810"/>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2-1-34 书籍版面设计的节奏感</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1987550" y="1655445"/>
            <a:ext cx="8216900" cy="44107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3" name="文本框 12"/>
          <p:cNvSpPr txBox="1"/>
          <p:nvPr/>
        </p:nvSpPr>
        <p:spPr>
          <a:xfrm>
            <a:off x="1027430" y="2710815"/>
            <a:ext cx="9944735" cy="2553335"/>
          </a:xfrm>
          <a:prstGeom prst="rect">
            <a:avLst/>
          </a:prstGeom>
          <a:noFill/>
        </p:spPr>
        <p:txBody>
          <a:bodyPr wrap="square" rtlCol="0" anchor="t">
            <a:spAutoFit/>
          </a:bodyPr>
          <a:p>
            <a:pPr>
              <a:lnSpc>
                <a:spcPct val="100000"/>
              </a:lnSpc>
            </a:pPr>
            <a:r>
              <a:rPr lang="zh-CN" altLang="en-US" sz="3200">
                <a:latin typeface="楷体" panose="02010609060101010101" charset="-122"/>
                <a:ea typeface="楷体" panose="02010609060101010101" charset="-122"/>
                <a:cs typeface="楷体" panose="02010609060101010101" charset="-122"/>
              </a:rPr>
              <a:t>如图 2-1-35 所示，这本书运用了统一的清新配色，首先视觉上就有超强的震撼力与冲击力。其次，它的配图都是经过特殊化处理，以达到与文字的协调统一。再次，其图形的切割与文字的变化相得益彰，连贯的节奏感为</a:t>
            </a:r>
            <a:endParaRPr lang="zh-CN" altLang="en-US" sz="3200">
              <a:latin typeface="楷体" panose="02010609060101010101" charset="-122"/>
              <a:ea typeface="楷体" panose="02010609060101010101" charset="-122"/>
              <a:cs typeface="楷体" panose="02010609060101010101" charset="-122"/>
            </a:endParaRPr>
          </a:p>
          <a:p>
            <a:pPr>
              <a:lnSpc>
                <a:spcPct val="100000"/>
              </a:lnSpc>
            </a:pPr>
            <a:r>
              <a:rPr lang="zh-CN" altLang="en-US" sz="3200">
                <a:latin typeface="楷体" panose="02010609060101010101" charset="-122"/>
                <a:ea typeface="楷体" panose="02010609060101010101" charset="-122"/>
                <a:cs typeface="楷体" panose="02010609060101010101" charset="-122"/>
              </a:rPr>
              <a:t>读者创造了舒适的阅读体验。</a:t>
            </a:r>
            <a:endParaRPr lang="zh-CN" altLang="en-US" sz="3200">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1027430" y="1894205"/>
            <a:ext cx="7900670" cy="583565"/>
          </a:xfrm>
          <a:prstGeom prst="rect">
            <a:avLst/>
          </a:prstGeom>
          <a:noFill/>
        </p:spPr>
        <p:txBody>
          <a:bodyPr wrap="square" rtlCol="0" anchor="t">
            <a:spAutoFit/>
          </a:bodyPr>
          <a:p>
            <a:r>
              <a:rPr lang="en-US" altLang="zh-CN" sz="3200" b="1">
                <a:solidFill>
                  <a:srgbClr val="A9AA44"/>
                </a:solidFill>
                <a:latin typeface="微软雅黑" panose="020B0503020204020204" charset="-122"/>
                <a:ea typeface="微软雅黑" panose="020B0503020204020204" charset="-122"/>
                <a:cs typeface="宋体" panose="02010600030101010101" pitchFamily="2" charset="-122"/>
              </a:rPr>
              <a:t>B</a:t>
            </a:r>
            <a:r>
              <a:rPr lang="zh-CN" altLang="en-US" sz="3200" b="1">
                <a:solidFill>
                  <a:srgbClr val="A9AA44"/>
                </a:solidFill>
                <a:latin typeface="微软雅黑" panose="020B0503020204020204" charset="-122"/>
                <a:ea typeface="微软雅黑" panose="020B0503020204020204" charset="-122"/>
                <a:cs typeface="宋体" panose="02010600030101010101" pitchFamily="2" charset="-122"/>
              </a:rPr>
              <a:t>.</a:t>
            </a:r>
            <a:r>
              <a:rPr lang="zh-CN" altLang="en-US" sz="3200" b="1">
                <a:latin typeface="微软雅黑" panose="020B0503020204020204" charset="-122"/>
                <a:ea typeface="微软雅黑" panose="020B0503020204020204" charset="-122"/>
                <a:cs typeface="宋体" panose="02010600030101010101" pitchFamily="2" charset="-122"/>
              </a:rPr>
              <a:t>书籍版式中构成整体秩序感的要素</a:t>
            </a:r>
            <a:endParaRPr lang="zh-CN" altLang="en-US" sz="3200" b="1">
              <a:latin typeface="微软雅黑" panose="020B0503020204020204" charset="-122"/>
              <a:ea typeface="微软雅黑" panose="020B0503020204020204"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16"/>
          <p:cNvSpPr txBox="1"/>
          <p:nvPr/>
        </p:nvSpPr>
        <p:spPr>
          <a:xfrm>
            <a:off x="914400" y="1321435"/>
            <a:ext cx="6636385" cy="553720"/>
          </a:xfrm>
          <a:prstGeom prst="rect">
            <a:avLst/>
          </a:prstGeom>
          <a:noFill/>
        </p:spPr>
        <p:txBody>
          <a:bodyPr wrap="square" lIns="0" tIns="0" rIns="0" bIns="0" rtlCol="0">
            <a:spAutoFit/>
          </a:bodyPr>
          <a:lstStyle/>
          <a:p>
            <a:r>
              <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rPr>
              <a:t>1.具有代表性的大师设计作品</a:t>
            </a:r>
            <a:endPar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endParaRPr>
          </a:p>
        </p:txBody>
      </p:sp>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二、设计案例</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914400" y="2221865"/>
            <a:ext cx="7092950" cy="583565"/>
          </a:xfrm>
          <a:prstGeom prst="rect">
            <a:avLst/>
          </a:prstGeom>
          <a:noFill/>
        </p:spPr>
        <p:txBody>
          <a:bodyPr wrap="square" rtlCol="0" anchor="t">
            <a:spAutoFit/>
          </a:bodyPr>
          <a:p>
            <a:r>
              <a:rPr lang="zh-CN" altLang="en-US" sz="3200" b="1">
                <a:solidFill>
                  <a:srgbClr val="FF6838"/>
                </a:solidFill>
                <a:latin typeface="宋体" panose="02010600030101010101" pitchFamily="2" charset="-122"/>
                <a:ea typeface="宋体" panose="02010600030101010101" pitchFamily="2" charset="-122"/>
                <a:cs typeface="宋体" panose="02010600030101010101" pitchFamily="2" charset="-122"/>
              </a:rPr>
              <a:t>（1）《全宇宙志》 杉浦康平设计</a:t>
            </a:r>
            <a:endParaRPr lang="zh-CN" altLang="en-US" sz="3200" b="1">
              <a:solidFill>
                <a:srgbClr val="FF6838"/>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p:cNvSpPr txBox="1"/>
          <p:nvPr/>
        </p:nvSpPr>
        <p:spPr>
          <a:xfrm>
            <a:off x="914400" y="3030220"/>
            <a:ext cx="10186035" cy="1076325"/>
          </a:xfrm>
          <a:prstGeom prst="rect">
            <a:avLst/>
          </a:prstGeom>
          <a:noFill/>
        </p:spPr>
        <p:txBody>
          <a:bodyPr wrap="square" rtlCol="0" anchor="t">
            <a:spAutoFit/>
          </a:bodyPr>
          <a:p>
            <a:pPr>
              <a:lnSpc>
                <a:spcPct val="100000"/>
              </a:lnSpc>
            </a:pPr>
            <a:r>
              <a:rPr lang="zh-CN" altLang="en-US" sz="3200">
                <a:latin typeface="宋体" panose="02010600030101010101" pitchFamily="2" charset="-122"/>
                <a:ea typeface="宋体" panose="02010600030101010101" pitchFamily="2" charset="-122"/>
                <a:cs typeface="宋体" panose="02010600030101010101" pitchFamily="2" charset="-122"/>
              </a:rPr>
              <a:t>在杉浦康平先生的设计思想中，书籍既具有有形“血脉”之物质层面，又具有无形“气脉”之精神层面。</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p:cNvSpPr txBox="1"/>
          <p:nvPr/>
        </p:nvSpPr>
        <p:spPr>
          <a:xfrm>
            <a:off x="914400" y="4411345"/>
            <a:ext cx="10186035" cy="1076325"/>
          </a:xfrm>
          <a:prstGeom prst="rect">
            <a:avLst/>
          </a:prstGeom>
          <a:noFill/>
        </p:spPr>
        <p:txBody>
          <a:bodyPr wrap="square" rtlCol="0" anchor="t">
            <a:spAutoFit/>
          </a:bodyPr>
          <a:p>
            <a:pPr>
              <a:lnSpc>
                <a:spcPct val="100000"/>
              </a:lnSpc>
            </a:pPr>
            <a:r>
              <a:rPr lang="zh-CN" altLang="en-US" sz="3200">
                <a:latin typeface="楷体" panose="02010609060101010101" charset="-122"/>
                <a:ea typeface="楷体" panose="02010609060101010101" charset="-122"/>
                <a:cs typeface="楷体" panose="02010609060101010101" charset="-122"/>
              </a:rPr>
              <a:t>1979 年设计的书籍《全宇宙志》为其经典代表作之一（图 2-1-1）。</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10"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pic>
        <p:nvPicPr>
          <p:cNvPr id="2" name="图片 1"/>
          <p:cNvPicPr>
            <a:picLocks noChangeAspect="1"/>
          </p:cNvPicPr>
          <p:nvPr/>
        </p:nvPicPr>
        <p:blipFill>
          <a:blip r:embed="rId1"/>
          <a:stretch>
            <a:fillRect/>
          </a:stretch>
        </p:blipFill>
        <p:spPr>
          <a:xfrm>
            <a:off x="1590675" y="962660"/>
            <a:ext cx="9010650" cy="57283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5490845"/>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2-1-35 书籍设计中的整体秩序感</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72390" y="1481455"/>
            <a:ext cx="12047855" cy="38950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914400" y="1560195"/>
            <a:ext cx="10374630" cy="583565"/>
          </a:xfrm>
          <a:prstGeom prst="rect">
            <a:avLst/>
          </a:prstGeom>
          <a:noFill/>
        </p:spPr>
        <p:txBody>
          <a:bodyPr wrap="square" rtlCol="0" anchor="t">
            <a:spAutoFit/>
          </a:bodyPr>
          <a:p>
            <a:r>
              <a:rPr lang="zh-CN" altLang="en-US" sz="3200" b="1">
                <a:solidFill>
                  <a:srgbClr val="A9AA44"/>
                </a:solidFill>
                <a:latin typeface="宋体" panose="02010600030101010101" pitchFamily="2" charset="-122"/>
                <a:ea typeface="宋体" panose="02010600030101010101" pitchFamily="2" charset="-122"/>
                <a:cs typeface="宋体" panose="02010600030101010101" pitchFamily="2" charset="-122"/>
              </a:rPr>
              <a:t>（3）有形与无形——网格的运用</a:t>
            </a:r>
            <a:endParaRPr lang="zh-CN" altLang="en-US" sz="32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3148330" y="2765425"/>
            <a:ext cx="8140700" cy="521970"/>
          </a:xfrm>
          <a:prstGeom prst="rect">
            <a:avLst/>
          </a:prstGeom>
          <a:noFill/>
        </p:spPr>
        <p:txBody>
          <a:bodyPr wrap="square" rtlCol="0" anchor="t">
            <a:spAutoFit/>
          </a:bodyPr>
          <a:p>
            <a:pPr>
              <a:lnSpc>
                <a:spcPct val="100000"/>
              </a:lnSpc>
            </a:pPr>
            <a:r>
              <a:rPr lang="zh-CN" altLang="en-US" sz="2800">
                <a:latin typeface="楷体" panose="02010609060101010101" charset="-122"/>
                <a:ea typeface="楷体" panose="02010609060101010101" charset="-122"/>
                <a:cs typeface="楷体" panose="02010609060101010101" charset="-122"/>
              </a:rPr>
              <a:t>“一种安排均匀的水平线和垂直线的网状物。”</a:t>
            </a:r>
            <a:endParaRPr lang="zh-CN" altLang="en-US" sz="2800">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903605" y="2703830"/>
            <a:ext cx="2298700"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“网格”</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1027430" y="3753485"/>
            <a:ext cx="10262235" cy="1076325"/>
          </a:xfrm>
          <a:prstGeom prst="rect">
            <a:avLst/>
          </a:prstGeom>
          <a:noFill/>
        </p:spPr>
        <p:txBody>
          <a:bodyPr wrap="square" rtlCol="0" anchor="t">
            <a:spAutoFit/>
          </a:bodyPr>
          <a:p>
            <a:pPr>
              <a:lnSpc>
                <a:spcPct val="100000"/>
              </a:lnSpc>
            </a:pPr>
            <a:r>
              <a:rPr lang="zh-CN" altLang="en-US" sz="3200">
                <a:latin typeface="宋体" panose="02010600030101010101" pitchFamily="2" charset="-122"/>
                <a:ea typeface="宋体" panose="02010600030101010101" pitchFamily="2" charset="-122"/>
                <a:cs typeface="楷体" panose="02010609060101010101" charset="-122"/>
              </a:rPr>
              <a:t>一个好的设计作品，即使其设计过程中所用到的网格线已经隐藏或删除，但读者仍能感受到其秩序美的存在。</a:t>
            </a:r>
            <a:endParaRPr lang="zh-CN" altLang="en-US" sz="3200">
              <a:latin typeface="宋体" panose="02010600030101010101" pitchFamily="2" charset="-122"/>
              <a:ea typeface="宋体" panose="02010600030101010101" pitchFamily="2"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p:nvPr/>
        </p:nvSpPr>
        <p:spPr>
          <a:xfrm>
            <a:off x="484505" y="1515745"/>
            <a:ext cx="11222990" cy="4656455"/>
          </a:xfrm>
          <a:prstGeom prst="rect">
            <a:avLst/>
          </a:prstGeom>
          <a:solidFill>
            <a:srgbClr val="A9A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1" name="文本框 10"/>
          <p:cNvSpPr txBox="1"/>
          <p:nvPr/>
        </p:nvSpPr>
        <p:spPr>
          <a:xfrm>
            <a:off x="1322070" y="2736850"/>
            <a:ext cx="4283710" cy="583565"/>
          </a:xfrm>
          <a:prstGeom prst="rect">
            <a:avLst/>
          </a:prstGeom>
          <a:noFill/>
        </p:spPr>
        <p:txBody>
          <a:bodyPr wrap="square" rtlCol="0" anchor="t">
            <a:spAutoFit/>
          </a:bodyPr>
          <a:p>
            <a:r>
              <a:rPr lang="zh-CN" altLang="en-US" sz="3200" b="1">
                <a:latin typeface="黑体" panose="02010609060101010101" charset="-122"/>
                <a:ea typeface="黑体" panose="02010609060101010101" charset="-122"/>
              </a:rPr>
              <a:t>原研哉：</a:t>
            </a:r>
            <a:endParaRPr lang="zh-CN" altLang="en-US" sz="3200" b="1">
              <a:latin typeface="黑体" panose="02010609060101010101" charset="-122"/>
              <a:ea typeface="黑体" panose="02010609060101010101" charset="-122"/>
            </a:endParaRPr>
          </a:p>
        </p:txBody>
      </p:sp>
      <p:sp>
        <p:nvSpPr>
          <p:cNvPr id="12" name="文本框 11"/>
          <p:cNvSpPr txBox="1"/>
          <p:nvPr/>
        </p:nvSpPr>
        <p:spPr>
          <a:xfrm>
            <a:off x="1322070" y="3426460"/>
            <a:ext cx="6491605" cy="1198880"/>
          </a:xfrm>
          <a:prstGeom prst="rect">
            <a:avLst/>
          </a:prstGeom>
          <a:noFill/>
        </p:spPr>
        <p:txBody>
          <a:bodyPr wrap="square" rtlCol="0" anchor="t">
            <a:spAutoFit/>
          </a:bodyPr>
          <a:p>
            <a:r>
              <a:rPr lang="zh-CN" altLang="en-US" sz="3600">
                <a:latin typeface="楷体" panose="02010609060101010101" charset="-122"/>
                <a:ea typeface="楷体" panose="02010609060101010101" charset="-122"/>
                <a:cs typeface="楷体" panose="02010609060101010101" charset="-122"/>
              </a:rPr>
              <a:t>“最高明的设计，是不露设计痕迹的设计。”</a:t>
            </a:r>
            <a:endParaRPr lang="zh-CN" altLang="en-US" sz="3600">
              <a:latin typeface="楷体" panose="02010609060101010101" charset="-122"/>
              <a:ea typeface="楷体" panose="02010609060101010101" charset="-122"/>
              <a:cs typeface="楷体" panose="02010609060101010101" charset="-122"/>
            </a:endParaRPr>
          </a:p>
        </p:txBody>
      </p:sp>
      <p:pic>
        <p:nvPicPr>
          <p:cNvPr id="2" name="图片 1" descr="timg (2)"/>
          <p:cNvPicPr>
            <a:picLocks noChangeAspect="1"/>
          </p:cNvPicPr>
          <p:nvPr/>
        </p:nvPicPr>
        <p:blipFill>
          <a:blip r:embed="rId1"/>
          <a:stretch>
            <a:fillRect/>
          </a:stretch>
        </p:blipFill>
        <p:spPr>
          <a:xfrm>
            <a:off x="8258175" y="1700530"/>
            <a:ext cx="3175635" cy="42837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p:nvPr/>
        </p:nvSpPr>
        <p:spPr>
          <a:xfrm>
            <a:off x="484505" y="1515745"/>
            <a:ext cx="11222990" cy="4656455"/>
          </a:xfrm>
          <a:prstGeom prst="rect">
            <a:avLst/>
          </a:prstGeom>
          <a:solidFill>
            <a:srgbClr val="A9A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pic>
        <p:nvPicPr>
          <p:cNvPr id="7" name="图片 6" descr="timg"/>
          <p:cNvPicPr>
            <a:picLocks noChangeAspect="1"/>
          </p:cNvPicPr>
          <p:nvPr/>
        </p:nvPicPr>
        <p:blipFill>
          <a:blip r:embed="rId1"/>
          <a:stretch>
            <a:fillRect/>
          </a:stretch>
        </p:blipFill>
        <p:spPr>
          <a:xfrm>
            <a:off x="790575" y="1826260"/>
            <a:ext cx="4035425" cy="4035425"/>
          </a:xfrm>
          <a:prstGeom prst="rect">
            <a:avLst/>
          </a:prstGeom>
        </p:spPr>
      </p:pic>
      <p:sp>
        <p:nvSpPr>
          <p:cNvPr id="11" name="文本框 10"/>
          <p:cNvSpPr txBox="1"/>
          <p:nvPr/>
        </p:nvSpPr>
        <p:spPr>
          <a:xfrm>
            <a:off x="4997450" y="1814195"/>
            <a:ext cx="4283710" cy="583565"/>
          </a:xfrm>
          <a:prstGeom prst="rect">
            <a:avLst/>
          </a:prstGeom>
          <a:noFill/>
        </p:spPr>
        <p:txBody>
          <a:bodyPr wrap="square" rtlCol="0" anchor="t">
            <a:spAutoFit/>
          </a:bodyPr>
          <a:p>
            <a:r>
              <a:rPr lang="zh-CN" altLang="en-US" sz="3200" b="1">
                <a:latin typeface="黑体" panose="02010609060101010101" charset="-122"/>
                <a:ea typeface="黑体" panose="02010609060101010101" charset="-122"/>
              </a:rPr>
              <a:t>吕敬人：</a:t>
            </a:r>
            <a:endParaRPr lang="zh-CN" altLang="en-US" sz="3200" b="1">
              <a:latin typeface="黑体" panose="02010609060101010101" charset="-122"/>
              <a:ea typeface="黑体" panose="02010609060101010101" charset="-122"/>
            </a:endParaRPr>
          </a:p>
        </p:txBody>
      </p:sp>
      <p:sp>
        <p:nvSpPr>
          <p:cNvPr id="12" name="文本框 11"/>
          <p:cNvSpPr txBox="1"/>
          <p:nvPr/>
        </p:nvSpPr>
        <p:spPr>
          <a:xfrm>
            <a:off x="4997450" y="2486025"/>
            <a:ext cx="6491605" cy="3415030"/>
          </a:xfrm>
          <a:prstGeom prst="rect">
            <a:avLst/>
          </a:prstGeom>
          <a:noFill/>
        </p:spPr>
        <p:txBody>
          <a:bodyPr wrap="square" rtlCol="0" anchor="t">
            <a:spAutoFit/>
          </a:bodyPr>
          <a:p>
            <a:r>
              <a:rPr lang="zh-CN" altLang="en-US" sz="2400">
                <a:latin typeface="楷体" panose="02010609060101010101" charset="-122"/>
                <a:ea typeface="楷体" panose="02010609060101010101" charset="-122"/>
                <a:cs typeface="楷体" panose="02010609060101010101" charset="-122"/>
              </a:rPr>
              <a:t>“设计家的创作过程讲究感性的萌生、悟性的理解、知性的整理、精密的计算、整体的把握、工艺的运筹——一系列有条理、有秩序的运作。优秀的书籍设计家将司空见惯的文字融入耳目一新的情感和理性化的秩序中驾驭，从外表到内文，从天头到地脚，三百六十度全方位渗透，从视觉效果到触觉感受，学会始终追求对‘秩序之美’的设计理念的把握，并赋予读者一种文字和形色之外的享受与满足。”</a:t>
            </a:r>
            <a:endParaRPr lang="zh-CN" altLang="en-US" sz="24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3" name="文本框 12"/>
          <p:cNvSpPr txBox="1"/>
          <p:nvPr/>
        </p:nvSpPr>
        <p:spPr>
          <a:xfrm>
            <a:off x="1027430" y="2487295"/>
            <a:ext cx="9944735" cy="583565"/>
          </a:xfrm>
          <a:prstGeom prst="rect">
            <a:avLst/>
          </a:prstGeom>
          <a:noFill/>
        </p:spPr>
        <p:txBody>
          <a:bodyPr wrap="square" rtlCol="0" anchor="t">
            <a:spAutoFit/>
          </a:bodyPr>
          <a:p>
            <a:pPr>
              <a:lnSpc>
                <a:spcPct val="100000"/>
              </a:lnSpc>
            </a:pPr>
            <a:r>
              <a:rPr lang="zh-CN" altLang="en-US" sz="3200" b="1">
                <a:solidFill>
                  <a:srgbClr val="A9AA44"/>
                </a:solidFill>
                <a:latin typeface="楷体" panose="02010609060101010101" charset="-122"/>
                <a:ea typeface="楷体" panose="02010609060101010101" charset="-122"/>
                <a:cs typeface="楷体" panose="02010609060101010101" charset="-122"/>
              </a:rPr>
              <a:t>第一，如图 2-1-36 所示，建立一个对称式网格。</a:t>
            </a:r>
            <a:endParaRPr lang="zh-CN" altLang="en-US" sz="3200">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1027430" y="1519555"/>
            <a:ext cx="9008745" cy="583565"/>
          </a:xfrm>
          <a:prstGeom prst="rect">
            <a:avLst/>
          </a:prstGeom>
          <a:noFill/>
        </p:spPr>
        <p:txBody>
          <a:bodyPr wrap="square" rtlCol="0" anchor="t">
            <a:spAutoFit/>
          </a:bodyPr>
          <a:p>
            <a:r>
              <a:rPr lang="zh-CN" altLang="en-US" sz="3200" b="1">
                <a:latin typeface="微软雅黑" panose="020B0503020204020204" charset="-122"/>
                <a:ea typeface="微软雅黑" panose="020B0503020204020204" charset="-122"/>
                <a:cs typeface="宋体" panose="02010600030101010101" pitchFamily="2" charset="-122"/>
              </a:rPr>
              <a:t>建立一个标准网格系统的步骤一般分为三步。</a:t>
            </a:r>
            <a:endParaRPr lang="zh-CN" altLang="en-US" sz="3200" b="1">
              <a:latin typeface="微软雅黑" panose="020B0503020204020204" charset="-122"/>
              <a:ea typeface="微软雅黑" panose="020B0503020204020204" charset="-122"/>
              <a:cs typeface="宋体" panose="02010600030101010101" pitchFamily="2" charset="-122"/>
            </a:endParaRPr>
          </a:p>
        </p:txBody>
      </p:sp>
      <p:sp>
        <p:nvSpPr>
          <p:cNvPr id="3" name="文本框 2"/>
          <p:cNvSpPr txBox="1"/>
          <p:nvPr/>
        </p:nvSpPr>
        <p:spPr>
          <a:xfrm>
            <a:off x="1027430" y="3314700"/>
            <a:ext cx="9944735" cy="2061210"/>
          </a:xfrm>
          <a:prstGeom prst="rect">
            <a:avLst/>
          </a:prstGeom>
          <a:noFill/>
        </p:spPr>
        <p:txBody>
          <a:bodyPr wrap="square" rtlCol="0" anchor="t">
            <a:spAutoFit/>
          </a:bodyPr>
          <a:p>
            <a:pPr>
              <a:lnSpc>
                <a:spcPct val="100000"/>
              </a:lnSpc>
            </a:pPr>
            <a:r>
              <a:rPr lang="zh-CN" altLang="en-US" sz="3200">
                <a:latin typeface="楷体" panose="02010609060101010101" charset="-122"/>
                <a:ea typeface="楷体" panose="02010609060101010101" charset="-122"/>
                <a:cs typeface="楷体" panose="02010609060101010101" charset="-122"/>
              </a:rPr>
              <a:t>首先应选择一张高度比例为 2:3 的纸张，将其整体页面垂直对半分，在四个对角处用直线相连，形成两条对角线；然后把页面底部左右两边的两角处与垂直中线的等点连接起来，形成一个标准等腰三角形。</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6076950"/>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2-1-36 建立一个对称式网格</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444750" y="1075055"/>
            <a:ext cx="7303135" cy="4937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3" name="文本框 12"/>
          <p:cNvSpPr txBox="1"/>
          <p:nvPr/>
        </p:nvSpPr>
        <p:spPr>
          <a:xfrm>
            <a:off x="1027430" y="2165350"/>
            <a:ext cx="9944735" cy="583565"/>
          </a:xfrm>
          <a:prstGeom prst="rect">
            <a:avLst/>
          </a:prstGeom>
          <a:noFill/>
        </p:spPr>
        <p:txBody>
          <a:bodyPr wrap="square" rtlCol="0" anchor="t">
            <a:spAutoFit/>
          </a:bodyPr>
          <a:p>
            <a:pPr>
              <a:lnSpc>
                <a:spcPct val="100000"/>
              </a:lnSpc>
            </a:pPr>
            <a:r>
              <a:rPr lang="zh-CN" altLang="en-US" sz="3200" b="1">
                <a:solidFill>
                  <a:srgbClr val="A9AA44"/>
                </a:solidFill>
                <a:latin typeface="楷体" panose="02010609060101010101" charset="-122"/>
                <a:ea typeface="楷体" panose="02010609060101010101" charset="-122"/>
                <a:cs typeface="楷体" panose="02010609060101010101" charset="-122"/>
              </a:rPr>
              <a:t>第二，如图 2-1-37 所示，添加文字区域。</a:t>
            </a:r>
            <a:endParaRPr lang="zh-CN" altLang="en-US" sz="3200" b="1">
              <a:solidFill>
                <a:srgbClr val="A9AA44"/>
              </a:solidFill>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1027430" y="2992755"/>
            <a:ext cx="9944735" cy="1568450"/>
          </a:xfrm>
          <a:prstGeom prst="rect">
            <a:avLst/>
          </a:prstGeom>
          <a:noFill/>
        </p:spPr>
        <p:txBody>
          <a:bodyPr wrap="square" rtlCol="0" anchor="t">
            <a:spAutoFit/>
          </a:bodyPr>
          <a:p>
            <a:pPr>
              <a:lnSpc>
                <a:spcPct val="100000"/>
              </a:lnSpc>
            </a:pPr>
            <a:r>
              <a:rPr lang="zh-CN" altLang="en-US" sz="3200">
                <a:latin typeface="楷体" panose="02010609060101010101" charset="-122"/>
                <a:ea typeface="楷体" panose="02010609060101010101" charset="-122"/>
                <a:cs typeface="楷体" panose="02010609060101010101" charset="-122"/>
              </a:rPr>
              <a:t>将页面均匀地划分为九个同等间距的水平网格，将文字</a:t>
            </a:r>
            <a:endParaRPr lang="zh-CN" altLang="en-US" sz="3200">
              <a:latin typeface="楷体" panose="02010609060101010101" charset="-122"/>
              <a:ea typeface="楷体" panose="02010609060101010101" charset="-122"/>
              <a:cs typeface="楷体" panose="02010609060101010101" charset="-122"/>
            </a:endParaRPr>
          </a:p>
          <a:p>
            <a:pPr>
              <a:lnSpc>
                <a:spcPct val="100000"/>
              </a:lnSpc>
            </a:pPr>
            <a:r>
              <a:rPr lang="zh-CN" altLang="en-US" sz="3200">
                <a:latin typeface="楷体" panose="02010609060101010101" charset="-122"/>
                <a:ea typeface="楷体" panose="02010609060101010101" charset="-122"/>
                <a:cs typeface="楷体" panose="02010609060101010101" charset="-122"/>
              </a:rPr>
              <a:t>内容按照规范与限制编排在网格之中，两块大小完全相等、位置完全保持一致的灰色方块就是文字的添加块面。</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6076950"/>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2-1-37 添加文字区域</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273300" y="970280"/>
            <a:ext cx="7645400" cy="50755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3" name="文本框 12"/>
          <p:cNvSpPr txBox="1"/>
          <p:nvPr/>
        </p:nvSpPr>
        <p:spPr>
          <a:xfrm>
            <a:off x="1027430" y="1942465"/>
            <a:ext cx="9944735" cy="583565"/>
          </a:xfrm>
          <a:prstGeom prst="rect">
            <a:avLst/>
          </a:prstGeom>
          <a:noFill/>
        </p:spPr>
        <p:txBody>
          <a:bodyPr wrap="square" rtlCol="0" anchor="t">
            <a:spAutoFit/>
          </a:bodyPr>
          <a:p>
            <a:pPr>
              <a:lnSpc>
                <a:spcPct val="100000"/>
              </a:lnSpc>
            </a:pPr>
            <a:r>
              <a:rPr lang="zh-CN" altLang="en-US" sz="3200" b="1">
                <a:solidFill>
                  <a:srgbClr val="A9AA44"/>
                </a:solidFill>
                <a:latin typeface="楷体" panose="02010609060101010101" charset="-122"/>
                <a:ea typeface="楷体" panose="02010609060101010101" charset="-122"/>
                <a:cs typeface="楷体" panose="02010609060101010101" charset="-122"/>
              </a:rPr>
              <a:t>第三，如图 2-1-38 所示，添加标准定位点。</a:t>
            </a:r>
            <a:endParaRPr lang="zh-CN" altLang="en-US" sz="3200" b="1">
              <a:solidFill>
                <a:srgbClr val="A9AA44"/>
              </a:solidFill>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1027430" y="2769870"/>
            <a:ext cx="9944735" cy="2553335"/>
          </a:xfrm>
          <a:prstGeom prst="rect">
            <a:avLst/>
          </a:prstGeom>
          <a:noFill/>
        </p:spPr>
        <p:txBody>
          <a:bodyPr wrap="square" rtlCol="0" anchor="t">
            <a:spAutoFit/>
          </a:bodyPr>
          <a:p>
            <a:pPr>
              <a:lnSpc>
                <a:spcPct val="100000"/>
              </a:lnSpc>
            </a:pPr>
            <a:r>
              <a:rPr lang="zh-CN" altLang="en-US" sz="3200">
                <a:latin typeface="楷体" panose="02010609060101010101" charset="-122"/>
                <a:ea typeface="楷体" panose="02010609060101010101" charset="-122"/>
                <a:cs typeface="楷体" panose="02010609060101010101" charset="-122"/>
              </a:rPr>
              <a:t>首先在左页的页面中，在对角线的三分之一处画出定位点 1，并且以 1 为标准起点，与右边页面的文字段的左顶点 3 处相连接；再将线段延伸至右页的页边距处交汇，然后将交汇点处向文字段方向做垂线，与右页的对角线相交得到点 </a:t>
            </a:r>
            <a:r>
              <a:rPr lang="en-US" altLang="zh-CN" sz="3200">
                <a:latin typeface="楷体" panose="02010609060101010101" charset="-122"/>
                <a:ea typeface="楷体" panose="02010609060101010101" charset="-122"/>
                <a:cs typeface="楷体" panose="02010609060101010101" charset="-122"/>
              </a:rPr>
              <a:t>2</a:t>
            </a:r>
            <a:r>
              <a:rPr lang="zh-CN" altLang="en-US" sz="3200">
                <a:latin typeface="楷体" panose="02010609060101010101" charset="-122"/>
                <a:ea typeface="楷体" panose="02010609060101010101" charset="-122"/>
                <a:cs typeface="楷体" panose="02010609060101010101" charset="-122"/>
              </a:rPr>
              <a:t>。</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二、设计案例</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pic>
        <p:nvPicPr>
          <p:cNvPr id="5" name="图片 4"/>
          <p:cNvPicPr>
            <a:picLocks noChangeAspect="1"/>
          </p:cNvPicPr>
          <p:nvPr/>
        </p:nvPicPr>
        <p:blipFill>
          <a:blip r:embed="rId1"/>
          <a:stretch>
            <a:fillRect/>
          </a:stretch>
        </p:blipFill>
        <p:spPr>
          <a:xfrm>
            <a:off x="737235" y="1064895"/>
            <a:ext cx="10717530" cy="5530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6118225"/>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2-1-38 添加标准定位点</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341245" y="1036955"/>
            <a:ext cx="7510145" cy="50120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3" name="文本框 2"/>
          <p:cNvSpPr txBox="1"/>
          <p:nvPr/>
        </p:nvSpPr>
        <p:spPr>
          <a:xfrm>
            <a:off x="1027430" y="1633220"/>
            <a:ext cx="5615940" cy="583565"/>
          </a:xfrm>
          <a:prstGeom prst="rect">
            <a:avLst/>
          </a:prstGeom>
          <a:noFill/>
        </p:spPr>
        <p:txBody>
          <a:bodyPr wrap="square" rtlCol="0" anchor="t">
            <a:spAutoFit/>
          </a:bodyPr>
          <a:p>
            <a:pPr>
              <a:lnSpc>
                <a:spcPct val="100000"/>
              </a:lnSpc>
            </a:pPr>
            <a:r>
              <a:rPr lang="zh-CN" altLang="en-US" sz="3200" b="1">
                <a:solidFill>
                  <a:srgbClr val="A9AA44"/>
                </a:solidFill>
                <a:latin typeface="宋体" panose="02010600030101010101" pitchFamily="2" charset="-122"/>
                <a:ea typeface="宋体" panose="02010600030101010101" pitchFamily="2" charset="-122"/>
                <a:cs typeface="楷体" panose="02010609060101010101" charset="-122"/>
              </a:rPr>
              <a:t>①</a:t>
            </a:r>
            <a:r>
              <a:rPr lang="zh-CN" altLang="en-US" sz="3200">
                <a:latin typeface="宋体" panose="02010600030101010101" pitchFamily="2" charset="-122"/>
                <a:ea typeface="宋体" panose="02010600030101010101" pitchFamily="2" charset="-122"/>
                <a:cs typeface="楷体" panose="02010609060101010101" charset="-122"/>
              </a:rPr>
              <a:t>网格系统设计的重要性</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2" name="文本框 1"/>
          <p:cNvSpPr txBox="1"/>
          <p:nvPr/>
        </p:nvSpPr>
        <p:spPr>
          <a:xfrm>
            <a:off x="1027430" y="2527300"/>
            <a:ext cx="7900670" cy="583565"/>
          </a:xfrm>
          <a:prstGeom prst="rect">
            <a:avLst/>
          </a:prstGeom>
          <a:noFill/>
        </p:spPr>
        <p:txBody>
          <a:bodyPr wrap="square" rtlCol="0" anchor="t">
            <a:spAutoFit/>
          </a:bodyPr>
          <a:p>
            <a:r>
              <a:rPr lang="en-US" altLang="zh-CN" sz="3200" b="1">
                <a:solidFill>
                  <a:srgbClr val="A9AA44"/>
                </a:solidFill>
                <a:latin typeface="微软雅黑" panose="020B0503020204020204" charset="-122"/>
                <a:ea typeface="微软雅黑" panose="020B0503020204020204" charset="-122"/>
                <a:cs typeface="宋体" panose="02010600030101010101" pitchFamily="2" charset="-122"/>
              </a:rPr>
              <a:t>A</a:t>
            </a:r>
            <a:r>
              <a:rPr lang="zh-CN" altLang="en-US" sz="3200" b="1">
                <a:solidFill>
                  <a:srgbClr val="A9AA44"/>
                </a:solidFill>
                <a:latin typeface="微软雅黑" panose="020B0503020204020204" charset="-122"/>
                <a:ea typeface="微软雅黑" panose="020B0503020204020204" charset="-122"/>
                <a:cs typeface="宋体" panose="02010600030101010101" pitchFamily="2" charset="-122"/>
              </a:rPr>
              <a:t>.</a:t>
            </a:r>
            <a:r>
              <a:rPr lang="zh-CN" altLang="en-US" sz="3200" b="1">
                <a:latin typeface="微软雅黑" panose="020B0503020204020204" charset="-122"/>
                <a:ea typeface="微软雅黑" panose="020B0503020204020204" charset="-122"/>
                <a:cs typeface="宋体" panose="02010600030101010101" pitchFamily="2" charset="-122"/>
              </a:rPr>
              <a:t>网格系统设计具有版面需求性</a:t>
            </a:r>
            <a:endParaRPr lang="zh-CN" altLang="en-US" sz="3200" b="1">
              <a:latin typeface="微软雅黑" panose="020B0503020204020204" charset="-122"/>
              <a:ea typeface="微软雅黑" panose="020B0503020204020204" charset="-122"/>
              <a:cs typeface="宋体" panose="02010600030101010101" pitchFamily="2" charset="-122"/>
            </a:endParaRPr>
          </a:p>
        </p:txBody>
      </p:sp>
      <p:sp>
        <p:nvSpPr>
          <p:cNvPr id="4" name="文本框 3"/>
          <p:cNvSpPr txBox="1"/>
          <p:nvPr/>
        </p:nvSpPr>
        <p:spPr>
          <a:xfrm>
            <a:off x="1027430" y="3453130"/>
            <a:ext cx="7900670" cy="583565"/>
          </a:xfrm>
          <a:prstGeom prst="rect">
            <a:avLst/>
          </a:prstGeom>
          <a:noFill/>
        </p:spPr>
        <p:txBody>
          <a:bodyPr wrap="square" rtlCol="0" anchor="t">
            <a:spAutoFit/>
          </a:bodyPr>
          <a:p>
            <a:r>
              <a:rPr lang="en-US" altLang="zh-CN" sz="3200" b="1">
                <a:solidFill>
                  <a:srgbClr val="A9AA44"/>
                </a:solidFill>
                <a:latin typeface="微软雅黑" panose="020B0503020204020204" charset="-122"/>
                <a:ea typeface="微软雅黑" panose="020B0503020204020204" charset="-122"/>
                <a:cs typeface="宋体" panose="02010600030101010101" pitchFamily="2" charset="-122"/>
              </a:rPr>
              <a:t>B</a:t>
            </a:r>
            <a:r>
              <a:rPr lang="zh-CN" altLang="en-US" sz="3200" b="1">
                <a:solidFill>
                  <a:srgbClr val="A9AA44"/>
                </a:solidFill>
                <a:latin typeface="微软雅黑" panose="020B0503020204020204" charset="-122"/>
                <a:ea typeface="微软雅黑" panose="020B0503020204020204" charset="-122"/>
                <a:cs typeface="宋体" panose="02010600030101010101" pitchFamily="2" charset="-122"/>
              </a:rPr>
              <a:t>.</a:t>
            </a:r>
            <a:r>
              <a:rPr lang="zh-CN" altLang="en-US" sz="3200" b="1">
                <a:latin typeface="微软雅黑" panose="020B0503020204020204" charset="-122"/>
                <a:ea typeface="微软雅黑" panose="020B0503020204020204" charset="-122"/>
                <a:cs typeface="宋体" panose="02010600030101010101" pitchFamily="2" charset="-122"/>
              </a:rPr>
              <a:t>网格系统设计具有组织信息的功能性</a:t>
            </a:r>
            <a:endParaRPr lang="zh-CN" altLang="en-US" sz="3200" b="1">
              <a:latin typeface="微软雅黑" panose="020B0503020204020204" charset="-122"/>
              <a:ea typeface="微软雅黑" panose="020B0503020204020204" charset="-122"/>
              <a:cs typeface="宋体" panose="02010600030101010101" pitchFamily="2" charset="-122"/>
            </a:endParaRPr>
          </a:p>
        </p:txBody>
      </p:sp>
      <p:sp>
        <p:nvSpPr>
          <p:cNvPr id="5" name="文本框 4"/>
          <p:cNvSpPr txBox="1"/>
          <p:nvPr/>
        </p:nvSpPr>
        <p:spPr>
          <a:xfrm>
            <a:off x="1027430" y="4338320"/>
            <a:ext cx="7900670" cy="583565"/>
          </a:xfrm>
          <a:prstGeom prst="rect">
            <a:avLst/>
          </a:prstGeom>
          <a:noFill/>
        </p:spPr>
        <p:txBody>
          <a:bodyPr wrap="square" rtlCol="0" anchor="t">
            <a:spAutoFit/>
          </a:bodyPr>
          <a:p>
            <a:r>
              <a:rPr lang="en-US" altLang="zh-CN" sz="3200" b="1">
                <a:solidFill>
                  <a:srgbClr val="A9AA44"/>
                </a:solidFill>
                <a:latin typeface="微软雅黑" panose="020B0503020204020204" charset="-122"/>
                <a:ea typeface="微软雅黑" panose="020B0503020204020204" charset="-122"/>
                <a:cs typeface="宋体" panose="02010600030101010101" pitchFamily="2" charset="-122"/>
              </a:rPr>
              <a:t>C</a:t>
            </a:r>
            <a:r>
              <a:rPr lang="zh-CN" altLang="en-US" sz="3200" b="1">
                <a:solidFill>
                  <a:srgbClr val="A9AA44"/>
                </a:solidFill>
                <a:latin typeface="微软雅黑" panose="020B0503020204020204" charset="-122"/>
                <a:ea typeface="微软雅黑" panose="020B0503020204020204" charset="-122"/>
                <a:cs typeface="宋体" panose="02010600030101010101" pitchFamily="2" charset="-122"/>
              </a:rPr>
              <a:t>.</a:t>
            </a:r>
            <a:r>
              <a:rPr lang="zh-CN" altLang="en-US" sz="3200" b="1">
                <a:latin typeface="微软雅黑" panose="020B0503020204020204" charset="-122"/>
                <a:ea typeface="微软雅黑" panose="020B0503020204020204" charset="-122"/>
                <a:cs typeface="宋体" panose="02010600030101010101" pitchFamily="2" charset="-122"/>
              </a:rPr>
              <a:t>网格系统设计具有阅读的关联性</a:t>
            </a:r>
            <a:endParaRPr lang="zh-CN" altLang="en-US" sz="3200" b="1">
              <a:latin typeface="微软雅黑" panose="020B0503020204020204" charset="-122"/>
              <a:ea typeface="微软雅黑" panose="020B0503020204020204"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3" name="文本框 2"/>
          <p:cNvSpPr txBox="1"/>
          <p:nvPr/>
        </p:nvSpPr>
        <p:spPr>
          <a:xfrm>
            <a:off x="1027430" y="1558925"/>
            <a:ext cx="5615940" cy="583565"/>
          </a:xfrm>
          <a:prstGeom prst="rect">
            <a:avLst/>
          </a:prstGeom>
          <a:noFill/>
        </p:spPr>
        <p:txBody>
          <a:bodyPr wrap="square" rtlCol="0" anchor="t">
            <a:spAutoFit/>
          </a:bodyPr>
          <a:p>
            <a:pPr>
              <a:lnSpc>
                <a:spcPct val="100000"/>
              </a:lnSpc>
            </a:pPr>
            <a:r>
              <a:rPr lang="zh-CN" altLang="en-US" sz="3200" b="1">
                <a:solidFill>
                  <a:srgbClr val="A9AA44"/>
                </a:solidFill>
                <a:latin typeface="宋体" panose="02010600030101010101" pitchFamily="2" charset="-122"/>
                <a:ea typeface="宋体" panose="02010600030101010101" pitchFamily="2" charset="-122"/>
                <a:cs typeface="楷体" panose="02010609060101010101" charset="-122"/>
              </a:rPr>
              <a:t>②</a:t>
            </a:r>
            <a:r>
              <a:rPr lang="zh-CN" altLang="en-US" sz="3200">
                <a:latin typeface="宋体" panose="02010600030101010101" pitchFamily="2" charset="-122"/>
                <a:ea typeface="宋体" panose="02010600030101010101" pitchFamily="2" charset="-122"/>
                <a:cs typeface="楷体" panose="02010609060101010101" charset="-122"/>
              </a:rPr>
              <a:t>网格类型</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2" name="文本框 1"/>
          <p:cNvSpPr txBox="1"/>
          <p:nvPr/>
        </p:nvSpPr>
        <p:spPr>
          <a:xfrm>
            <a:off x="1027430" y="2358390"/>
            <a:ext cx="7900670" cy="583565"/>
          </a:xfrm>
          <a:prstGeom prst="rect">
            <a:avLst/>
          </a:prstGeom>
          <a:noFill/>
        </p:spPr>
        <p:txBody>
          <a:bodyPr wrap="square" rtlCol="0" anchor="t">
            <a:spAutoFit/>
          </a:bodyPr>
          <a:p>
            <a:r>
              <a:rPr lang="en-US" altLang="zh-CN" sz="3200" b="1">
                <a:solidFill>
                  <a:srgbClr val="A9AA44"/>
                </a:solidFill>
                <a:latin typeface="微软雅黑" panose="020B0503020204020204" charset="-122"/>
                <a:ea typeface="微软雅黑" panose="020B0503020204020204" charset="-122"/>
                <a:cs typeface="宋体" panose="02010600030101010101" pitchFamily="2" charset="-122"/>
              </a:rPr>
              <a:t>A</a:t>
            </a:r>
            <a:r>
              <a:rPr lang="zh-CN" altLang="en-US" sz="3200" b="1">
                <a:solidFill>
                  <a:srgbClr val="A9AA44"/>
                </a:solidFill>
                <a:latin typeface="微软雅黑" panose="020B0503020204020204" charset="-122"/>
                <a:ea typeface="微软雅黑" panose="020B0503020204020204" charset="-122"/>
                <a:cs typeface="宋体" panose="02010600030101010101" pitchFamily="2" charset="-122"/>
              </a:rPr>
              <a:t>.</a:t>
            </a:r>
            <a:r>
              <a:rPr lang="zh-CN" altLang="en-US" sz="3200" b="1">
                <a:latin typeface="微软雅黑" panose="020B0503020204020204" charset="-122"/>
                <a:ea typeface="微软雅黑" panose="020B0503020204020204" charset="-122"/>
                <a:cs typeface="宋体" panose="02010600030101010101" pitchFamily="2" charset="-122"/>
              </a:rPr>
              <a:t>对称式网格</a:t>
            </a:r>
            <a:endParaRPr lang="zh-CN" altLang="en-US" sz="3200" b="1">
              <a:latin typeface="微软雅黑" panose="020B0503020204020204" charset="-122"/>
              <a:ea typeface="微软雅黑" panose="020B0503020204020204" charset="-122"/>
              <a:cs typeface="宋体" panose="02010600030101010101" pitchFamily="2" charset="-122"/>
            </a:endParaRPr>
          </a:p>
        </p:txBody>
      </p:sp>
      <p:sp>
        <p:nvSpPr>
          <p:cNvPr id="6" name="文本框 5"/>
          <p:cNvSpPr txBox="1"/>
          <p:nvPr/>
        </p:nvSpPr>
        <p:spPr>
          <a:xfrm>
            <a:off x="1027430" y="3127375"/>
            <a:ext cx="10098405"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一般而言，对称网格的左右两页的整体结构是互为镜像，保持一致的。</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7" name="文本框 6"/>
          <p:cNvSpPr txBox="1"/>
          <p:nvPr/>
        </p:nvSpPr>
        <p:spPr>
          <a:xfrm>
            <a:off x="1027430" y="4422140"/>
            <a:ext cx="10098405"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对称式网格可详细划分为对称式栏状网格和对称式单元格网格（图 2-1-39 至图 2-1-41）。</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6118225"/>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2-1-39　通栏</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48590" y="1536700"/>
            <a:ext cx="11895455" cy="43332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6118225"/>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2-1-40　双栏</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43205" y="1522095"/>
            <a:ext cx="11704955" cy="43618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628265" y="6238875"/>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2-1-41 对称式单元格</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4371340" y="106045"/>
            <a:ext cx="4298950" cy="60998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1027430" y="1813560"/>
            <a:ext cx="7900670" cy="583565"/>
          </a:xfrm>
          <a:prstGeom prst="rect">
            <a:avLst/>
          </a:prstGeom>
          <a:noFill/>
        </p:spPr>
        <p:txBody>
          <a:bodyPr wrap="square" rtlCol="0" anchor="t">
            <a:spAutoFit/>
          </a:bodyPr>
          <a:p>
            <a:r>
              <a:rPr lang="en-US" altLang="zh-CN" sz="3200" b="1">
                <a:solidFill>
                  <a:srgbClr val="A9AA44"/>
                </a:solidFill>
                <a:latin typeface="微软雅黑" panose="020B0503020204020204" charset="-122"/>
                <a:ea typeface="微软雅黑" panose="020B0503020204020204" charset="-122"/>
                <a:cs typeface="宋体" panose="02010600030101010101" pitchFamily="2" charset="-122"/>
              </a:rPr>
              <a:t>B</a:t>
            </a:r>
            <a:r>
              <a:rPr lang="zh-CN" altLang="en-US" sz="3200" b="1">
                <a:solidFill>
                  <a:srgbClr val="A9AA44"/>
                </a:solidFill>
                <a:latin typeface="微软雅黑" panose="020B0503020204020204" charset="-122"/>
                <a:ea typeface="微软雅黑" panose="020B0503020204020204" charset="-122"/>
                <a:cs typeface="宋体" panose="02010600030101010101" pitchFamily="2" charset="-122"/>
              </a:rPr>
              <a:t>.</a:t>
            </a:r>
            <a:r>
              <a:rPr lang="zh-CN" altLang="en-US" sz="3200" b="1">
                <a:latin typeface="微软雅黑" panose="020B0503020204020204" charset="-122"/>
                <a:ea typeface="微软雅黑" panose="020B0503020204020204" charset="-122"/>
                <a:cs typeface="宋体" panose="02010600030101010101" pitchFamily="2" charset="-122"/>
              </a:rPr>
              <a:t>非对称式网格</a:t>
            </a:r>
            <a:endParaRPr lang="zh-CN" altLang="en-US" sz="3200" b="1">
              <a:latin typeface="微软雅黑" panose="020B0503020204020204" charset="-122"/>
              <a:ea typeface="微软雅黑" panose="020B0503020204020204" charset="-122"/>
              <a:cs typeface="宋体" panose="02010600030101010101" pitchFamily="2" charset="-122"/>
            </a:endParaRPr>
          </a:p>
        </p:txBody>
      </p:sp>
      <p:sp>
        <p:nvSpPr>
          <p:cNvPr id="6" name="文本框 5"/>
          <p:cNvSpPr txBox="1"/>
          <p:nvPr/>
        </p:nvSpPr>
        <p:spPr>
          <a:xfrm>
            <a:off x="1027430" y="2582545"/>
            <a:ext cx="10098405"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非对称式网格主要包括</a:t>
            </a:r>
            <a:r>
              <a:rPr lang="zh-CN" altLang="en-US" sz="3200" b="1">
                <a:solidFill>
                  <a:srgbClr val="0070C0"/>
                </a:solidFill>
                <a:latin typeface="宋体" panose="02010600030101010101" pitchFamily="2" charset="-122"/>
                <a:ea typeface="宋体" panose="02010600030101010101" pitchFamily="2" charset="-122"/>
                <a:cs typeface="楷体" panose="02010609060101010101" charset="-122"/>
              </a:rPr>
              <a:t>非对称式栏状网格</a:t>
            </a:r>
            <a:r>
              <a:rPr lang="zh-CN" altLang="en-US" sz="3200">
                <a:latin typeface="宋体" panose="02010600030101010101" pitchFamily="2" charset="-122"/>
                <a:ea typeface="宋体" panose="02010600030101010101" pitchFamily="2" charset="-122"/>
                <a:cs typeface="楷体" panose="02010609060101010101" charset="-122"/>
              </a:rPr>
              <a:t>和</a:t>
            </a:r>
            <a:r>
              <a:rPr lang="zh-CN" altLang="en-US" sz="3200" b="1">
                <a:solidFill>
                  <a:srgbClr val="0070C0"/>
                </a:solidFill>
                <a:latin typeface="宋体" panose="02010600030101010101" pitchFamily="2" charset="-122"/>
                <a:ea typeface="宋体" panose="02010600030101010101" pitchFamily="2" charset="-122"/>
                <a:cs typeface="楷体" panose="02010609060101010101" charset="-122"/>
              </a:rPr>
              <a:t>非对称式单元格网格</a:t>
            </a:r>
            <a:r>
              <a:rPr lang="zh-CN" altLang="en-US" sz="3200">
                <a:latin typeface="宋体" panose="02010600030101010101" pitchFamily="2" charset="-122"/>
                <a:ea typeface="宋体" panose="02010600030101010101" pitchFamily="2" charset="-122"/>
                <a:cs typeface="楷体" panose="02010609060101010101" charset="-122"/>
              </a:rPr>
              <a:t>。</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7" name="文本框 6"/>
          <p:cNvSpPr txBox="1"/>
          <p:nvPr/>
        </p:nvSpPr>
        <p:spPr>
          <a:xfrm>
            <a:off x="1027430" y="3877310"/>
            <a:ext cx="10098405"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在整体版式中，非对称式网格的运用更具有灵活性和设计感，它是一种隐含的内在秩序（图 2-1-42）。</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628265" y="6238875"/>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2-1-42 非对称式单元格</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4307205" y="48895"/>
            <a:ext cx="4426585" cy="6223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1027430" y="1813560"/>
            <a:ext cx="7900670" cy="583565"/>
          </a:xfrm>
          <a:prstGeom prst="rect">
            <a:avLst/>
          </a:prstGeom>
          <a:noFill/>
        </p:spPr>
        <p:txBody>
          <a:bodyPr wrap="square" rtlCol="0" anchor="t">
            <a:spAutoFit/>
          </a:bodyPr>
          <a:p>
            <a:r>
              <a:rPr lang="en-US" altLang="zh-CN" sz="3200" b="1">
                <a:solidFill>
                  <a:srgbClr val="A9AA44"/>
                </a:solidFill>
                <a:latin typeface="微软雅黑" panose="020B0503020204020204" charset="-122"/>
                <a:ea typeface="微软雅黑" panose="020B0503020204020204" charset="-122"/>
                <a:cs typeface="宋体" panose="02010600030101010101" pitchFamily="2" charset="-122"/>
              </a:rPr>
              <a:t>C</a:t>
            </a:r>
            <a:r>
              <a:rPr lang="zh-CN" altLang="en-US" sz="3200" b="1">
                <a:solidFill>
                  <a:srgbClr val="A9AA44"/>
                </a:solidFill>
                <a:latin typeface="微软雅黑" panose="020B0503020204020204" charset="-122"/>
                <a:ea typeface="微软雅黑" panose="020B0503020204020204" charset="-122"/>
                <a:cs typeface="宋体" panose="02010600030101010101" pitchFamily="2" charset="-122"/>
              </a:rPr>
              <a:t>.</a:t>
            </a:r>
            <a:r>
              <a:rPr lang="zh-CN" altLang="en-US" sz="3200" b="1">
                <a:latin typeface="微软雅黑" panose="020B0503020204020204" charset="-122"/>
                <a:ea typeface="微软雅黑" panose="020B0503020204020204" charset="-122"/>
                <a:cs typeface="宋体" panose="02010600030101010101" pitchFamily="2" charset="-122"/>
              </a:rPr>
              <a:t>复合网格</a:t>
            </a:r>
            <a:endParaRPr lang="zh-CN" altLang="en-US" sz="3200" b="1">
              <a:latin typeface="微软雅黑" panose="020B0503020204020204" charset="-122"/>
              <a:ea typeface="微软雅黑" panose="020B0503020204020204" charset="-122"/>
              <a:cs typeface="宋体" panose="02010600030101010101" pitchFamily="2" charset="-122"/>
            </a:endParaRPr>
          </a:p>
        </p:txBody>
      </p:sp>
      <p:sp>
        <p:nvSpPr>
          <p:cNvPr id="6" name="文本框 5"/>
          <p:cNvSpPr txBox="1"/>
          <p:nvPr/>
        </p:nvSpPr>
        <p:spPr>
          <a:xfrm>
            <a:off x="1046480" y="2703195"/>
            <a:ext cx="10098405" cy="156845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复合网格是将分栏形式和模块形式相结合，在最大程度上提高图片的可视化，为整体版式的位置布局提供了更大的空间，使版面更加饱满和灵活（图 2-1-43）。</a:t>
            </a:r>
            <a:endParaRPr lang="zh-CN" altLang="en-US" sz="3200">
              <a:latin typeface="宋体" panose="02010600030101010101" pitchFamily="2" charset="-122"/>
              <a:ea typeface="宋体" panose="02010600030101010101" pitchFamily="2"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6160135"/>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2-1-43 复合网格</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361565" y="995680"/>
            <a:ext cx="7468235" cy="51644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二、设计案例</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1" name="文本框 10"/>
          <p:cNvSpPr txBox="1"/>
          <p:nvPr/>
        </p:nvSpPr>
        <p:spPr>
          <a:xfrm>
            <a:off x="1986915" y="6249670"/>
            <a:ext cx="8217535" cy="521970"/>
          </a:xfrm>
          <a:prstGeom prst="rect">
            <a:avLst/>
          </a:prstGeom>
          <a:noFill/>
        </p:spPr>
        <p:txBody>
          <a:bodyPr wrap="square" rtlCol="0" anchor="t">
            <a:spAutoFit/>
          </a:bodyPr>
          <a:p>
            <a:pPr algn="ctr">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图 2-1-1 《全宇宙志》/ 杉浦康平设计</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983615" y="912495"/>
            <a:ext cx="10224770" cy="5337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1027430" y="1714500"/>
            <a:ext cx="7900670" cy="583565"/>
          </a:xfrm>
          <a:prstGeom prst="rect">
            <a:avLst/>
          </a:prstGeom>
          <a:noFill/>
        </p:spPr>
        <p:txBody>
          <a:bodyPr wrap="square" rtlCol="0" anchor="t">
            <a:spAutoFit/>
          </a:bodyPr>
          <a:p>
            <a:r>
              <a:rPr lang="en-US" altLang="zh-CN" sz="3200" b="1">
                <a:solidFill>
                  <a:srgbClr val="A9AA44"/>
                </a:solidFill>
                <a:latin typeface="微软雅黑" panose="020B0503020204020204" charset="-122"/>
                <a:ea typeface="微软雅黑" panose="020B0503020204020204" charset="-122"/>
                <a:cs typeface="宋体" panose="02010600030101010101" pitchFamily="2" charset="-122"/>
              </a:rPr>
              <a:t>D</a:t>
            </a:r>
            <a:r>
              <a:rPr lang="zh-CN" altLang="en-US" sz="3200" b="1">
                <a:solidFill>
                  <a:srgbClr val="A9AA44"/>
                </a:solidFill>
                <a:latin typeface="微软雅黑" panose="020B0503020204020204" charset="-122"/>
                <a:ea typeface="微软雅黑" panose="020B0503020204020204" charset="-122"/>
                <a:cs typeface="宋体" panose="02010600030101010101" pitchFamily="2" charset="-122"/>
              </a:rPr>
              <a:t>.</a:t>
            </a:r>
            <a:r>
              <a:rPr lang="zh-CN" altLang="en-US" sz="3200" b="1">
                <a:latin typeface="微软雅黑" panose="020B0503020204020204" charset="-122"/>
                <a:ea typeface="微软雅黑" panose="020B0503020204020204" charset="-122"/>
                <a:cs typeface="宋体" panose="02010600030101010101" pitchFamily="2" charset="-122"/>
              </a:rPr>
              <a:t>基线网格</a:t>
            </a:r>
            <a:endParaRPr lang="zh-CN" altLang="en-US" sz="3200" b="1">
              <a:latin typeface="微软雅黑" panose="020B0503020204020204" charset="-122"/>
              <a:ea typeface="微软雅黑" panose="020B0503020204020204" charset="-122"/>
              <a:cs typeface="宋体" panose="02010600030101010101" pitchFamily="2" charset="-122"/>
            </a:endParaRPr>
          </a:p>
        </p:txBody>
      </p:sp>
      <p:sp>
        <p:nvSpPr>
          <p:cNvPr id="6" name="文本框 5"/>
          <p:cNvSpPr txBox="1"/>
          <p:nvPr/>
        </p:nvSpPr>
        <p:spPr>
          <a:xfrm>
            <a:off x="1046480" y="2604135"/>
            <a:ext cx="10098405"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基线网格是一种极其准确的视觉参考，它为整体的版式设计构架了详细的框架基础（图 2-1-44）。</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7" name="文本框 6"/>
          <p:cNvSpPr txBox="1"/>
          <p:nvPr/>
        </p:nvSpPr>
        <p:spPr>
          <a:xfrm>
            <a:off x="1027430" y="3975735"/>
            <a:ext cx="10098405" cy="156845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设计者在利用基线网格进行版式对齐时，可以保证画面的视觉表现元素以绝对规范的形式进行排列，使读者的阅读感受更加清晰与流畅。</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6054090"/>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2-1-44 基线网格</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498725" y="1049655"/>
            <a:ext cx="7194550" cy="49218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四、设计程序</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0" name="TextBox 16"/>
          <p:cNvSpPr txBox="1"/>
          <p:nvPr/>
        </p:nvSpPr>
        <p:spPr>
          <a:xfrm>
            <a:off x="914400" y="1321435"/>
            <a:ext cx="8277225" cy="553720"/>
          </a:xfrm>
          <a:prstGeom prst="rect">
            <a:avLst/>
          </a:prstGeom>
          <a:noFill/>
        </p:spPr>
        <p:txBody>
          <a:bodyPr wrap="square" lIns="0" tIns="0" rIns="0" bIns="0" rtlCol="0">
            <a:spAutoFit/>
          </a:bodyPr>
          <a:p>
            <a:r>
              <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rPr>
              <a:t>1.书籍形态与内容的编辑设计定位</a:t>
            </a:r>
            <a:endPar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endParaRPr>
          </a:p>
        </p:txBody>
      </p:sp>
      <p:sp>
        <p:nvSpPr>
          <p:cNvPr id="8" name="Rectangle 6"/>
          <p:cNvSpPr/>
          <p:nvPr/>
        </p:nvSpPr>
        <p:spPr>
          <a:xfrm>
            <a:off x="484505" y="2073275"/>
            <a:ext cx="11222990" cy="4297045"/>
          </a:xfrm>
          <a:prstGeom prst="rect">
            <a:avLst/>
          </a:prstGeom>
          <a:solidFill>
            <a:srgbClr val="A9A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1" name="文本框 10"/>
          <p:cNvSpPr txBox="1"/>
          <p:nvPr/>
        </p:nvSpPr>
        <p:spPr>
          <a:xfrm>
            <a:off x="815340" y="2350770"/>
            <a:ext cx="4283710" cy="583565"/>
          </a:xfrm>
          <a:prstGeom prst="rect">
            <a:avLst/>
          </a:prstGeom>
          <a:noFill/>
        </p:spPr>
        <p:txBody>
          <a:bodyPr wrap="square" rtlCol="0" anchor="t">
            <a:spAutoFit/>
          </a:bodyPr>
          <a:p>
            <a:r>
              <a:rPr lang="zh-CN" altLang="en-US" sz="3200" b="1">
                <a:latin typeface="黑体" panose="02010609060101010101" charset="-122"/>
                <a:ea typeface="黑体" panose="02010609060101010101" charset="-122"/>
              </a:rPr>
              <a:t>黑格尔：</a:t>
            </a:r>
            <a:endParaRPr lang="zh-CN" altLang="en-US" sz="3200" b="1">
              <a:latin typeface="黑体" panose="02010609060101010101" charset="-122"/>
              <a:ea typeface="黑体" panose="02010609060101010101" charset="-122"/>
            </a:endParaRPr>
          </a:p>
        </p:txBody>
      </p:sp>
      <p:sp>
        <p:nvSpPr>
          <p:cNvPr id="12" name="文本框 11"/>
          <p:cNvSpPr txBox="1"/>
          <p:nvPr/>
        </p:nvSpPr>
        <p:spPr>
          <a:xfrm>
            <a:off x="815340" y="3013710"/>
            <a:ext cx="7169785" cy="304609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“美的形式可分为两种：一种是内在的，即内容；另一种是外在的，即内容借以显现出意蕴和特性的东西。内在的显现于外在的，就借这外在的，人才可以认识到内在的，因为外在的从它本身指引到内在的。”</a:t>
            </a:r>
            <a:endParaRPr lang="zh-CN" altLang="en-US" sz="3200">
              <a:latin typeface="楷体" panose="02010609060101010101" charset="-122"/>
              <a:ea typeface="楷体" panose="02010609060101010101" charset="-122"/>
              <a:cs typeface="楷体" panose="02010609060101010101" charset="-122"/>
            </a:endParaRPr>
          </a:p>
        </p:txBody>
      </p:sp>
      <p:pic>
        <p:nvPicPr>
          <p:cNvPr id="4" name="图片 3" descr="timg (4)"/>
          <p:cNvPicPr>
            <a:picLocks noChangeAspect="1"/>
          </p:cNvPicPr>
          <p:nvPr/>
        </p:nvPicPr>
        <p:blipFill>
          <a:blip r:embed="rId1"/>
          <a:stretch>
            <a:fillRect/>
          </a:stretch>
        </p:blipFill>
        <p:spPr>
          <a:xfrm>
            <a:off x="8181975" y="2190115"/>
            <a:ext cx="3224530" cy="4062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四、设计程序</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1027430" y="2416175"/>
            <a:ext cx="4949825" cy="353822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如图 2-1-45 所示，吕敬人先生设计的《朱熹千字文》，其浅棕色的桐木函套上，竖版镌刻着一千个反向的中国方块字，其创意来源于宋代名家朱熹千字文的原迹。</a:t>
            </a:r>
            <a:endParaRPr lang="zh-CN" altLang="en-US" sz="3200">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1027430" y="1465580"/>
            <a:ext cx="9928225" cy="583565"/>
          </a:xfrm>
          <a:prstGeom prst="rect">
            <a:avLst/>
          </a:prstGeom>
          <a:noFill/>
        </p:spPr>
        <p:txBody>
          <a:bodyPr wrap="square" rtlCol="0" anchor="t">
            <a:spAutoFit/>
          </a:bodyPr>
          <a:p>
            <a:r>
              <a:rPr lang="zh-CN" altLang="en-US" sz="3200" b="1">
                <a:solidFill>
                  <a:srgbClr val="A9AA44"/>
                </a:solidFill>
                <a:latin typeface="宋体" panose="02010600030101010101" pitchFamily="2" charset="-122"/>
                <a:ea typeface="宋体" panose="02010600030101010101" pitchFamily="2" charset="-122"/>
                <a:cs typeface="宋体" panose="02010600030101010101" pitchFamily="2" charset="-122"/>
              </a:rPr>
              <a:t>一本好书，其设计应具有与其主题内容相对应的价值。</a:t>
            </a:r>
            <a:endParaRPr lang="zh-CN" altLang="en-US" sz="32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5876290" y="2289810"/>
            <a:ext cx="5525135" cy="37903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四、设计程序</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6227445"/>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2-1-45 《朱熹千字文》/ 吕敬人设计</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2617470" y="871220"/>
            <a:ext cx="6957060" cy="53790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四、设计程序</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0" name="TextBox 16"/>
          <p:cNvSpPr txBox="1"/>
          <p:nvPr/>
        </p:nvSpPr>
        <p:spPr>
          <a:xfrm>
            <a:off x="914400" y="1321435"/>
            <a:ext cx="8277225" cy="553720"/>
          </a:xfrm>
          <a:prstGeom prst="rect">
            <a:avLst/>
          </a:prstGeom>
          <a:noFill/>
        </p:spPr>
        <p:txBody>
          <a:bodyPr wrap="square" lIns="0" tIns="0" rIns="0" bIns="0" rtlCol="0">
            <a:spAutoFit/>
          </a:bodyPr>
          <a:p>
            <a:r>
              <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rPr>
              <a:t>2.书籍编排及网格系统的设计草图</a:t>
            </a:r>
            <a:endPar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endParaRPr>
          </a:p>
        </p:txBody>
      </p:sp>
      <p:sp>
        <p:nvSpPr>
          <p:cNvPr id="6" name="文本框 5"/>
          <p:cNvSpPr txBox="1"/>
          <p:nvPr/>
        </p:nvSpPr>
        <p:spPr>
          <a:xfrm>
            <a:off x="799465" y="2063115"/>
            <a:ext cx="10098405" cy="58356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设计草图的步骤：</a:t>
            </a:r>
            <a:endParaRPr lang="en-US" altLang="zh-CN" sz="3200">
              <a:latin typeface="宋体" panose="02010600030101010101" pitchFamily="2" charset="-122"/>
              <a:ea typeface="宋体" panose="02010600030101010101" pitchFamily="2" charset="-122"/>
              <a:cs typeface="楷体" panose="02010609060101010101" charset="-122"/>
            </a:endParaRPr>
          </a:p>
        </p:txBody>
      </p:sp>
      <p:sp>
        <p:nvSpPr>
          <p:cNvPr id="2" name="文本框 1"/>
          <p:cNvSpPr txBox="1"/>
          <p:nvPr/>
        </p:nvSpPr>
        <p:spPr>
          <a:xfrm>
            <a:off x="799465" y="2743200"/>
            <a:ext cx="10573385" cy="583565"/>
          </a:xfrm>
          <a:prstGeom prst="rect">
            <a:avLst/>
          </a:prstGeom>
          <a:noFill/>
        </p:spPr>
        <p:txBody>
          <a:bodyPr wrap="square" rtlCol="0" anchor="t">
            <a:spAutoFit/>
          </a:bodyPr>
          <a:p>
            <a:r>
              <a:rPr lang="zh-CN" altLang="en-US" sz="3200" b="1">
                <a:solidFill>
                  <a:srgbClr val="0070C0"/>
                </a:solidFill>
                <a:latin typeface="楷体" panose="02010609060101010101" charset="-122"/>
                <a:ea typeface="楷体" panose="02010609060101010101" charset="-122"/>
                <a:cs typeface="楷体" panose="02010609060101010101" charset="-122"/>
              </a:rPr>
              <a:t>（1）</a:t>
            </a:r>
            <a:r>
              <a:rPr lang="zh-CN" altLang="en-US" sz="3200">
                <a:latin typeface="楷体" panose="02010609060101010101" charset="-122"/>
                <a:ea typeface="楷体" panose="02010609060101010101" charset="-122"/>
                <a:cs typeface="楷体" panose="02010609060101010101" charset="-122"/>
              </a:rPr>
              <a:t>确定页面版心的尺寸比例。</a:t>
            </a:r>
            <a:endParaRPr lang="zh-CN" altLang="en-US" sz="3200">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914400" y="3402965"/>
            <a:ext cx="10573385" cy="3107690"/>
          </a:xfrm>
          <a:prstGeom prst="rect">
            <a:avLst/>
          </a:prstGeom>
          <a:noFill/>
        </p:spPr>
        <p:txBody>
          <a:bodyPr wrap="square" rtlCol="0" anchor="t">
            <a:spAutoFit/>
          </a:bodyPr>
          <a:p>
            <a:r>
              <a:rPr lang="zh-CN" altLang="en-US" sz="2800">
                <a:solidFill>
                  <a:srgbClr val="0070C0"/>
                </a:solidFill>
                <a:latin typeface="宋体" panose="02010600030101010101" pitchFamily="2" charset="-122"/>
                <a:ea typeface="宋体" panose="02010600030101010101" pitchFamily="2" charset="-122"/>
              </a:rPr>
              <a:t>比如，哪些文字和图片是必须进入版面编排的，设计师要统筹安排，严谨梳理并合理分配。</a:t>
            </a:r>
            <a:endParaRPr lang="zh-CN" altLang="en-US" sz="2800">
              <a:solidFill>
                <a:srgbClr val="0070C0"/>
              </a:solidFill>
              <a:latin typeface="宋体" panose="02010600030101010101" pitchFamily="2" charset="-122"/>
              <a:ea typeface="宋体" panose="02010600030101010101" pitchFamily="2" charset="-122"/>
            </a:endParaRPr>
          </a:p>
          <a:p>
            <a:r>
              <a:rPr lang="zh-CN" altLang="en-US" sz="2800">
                <a:solidFill>
                  <a:srgbClr val="0070C0"/>
                </a:solidFill>
                <a:latin typeface="宋体" panose="02010600030101010101" pitchFamily="2" charset="-122"/>
                <a:ea typeface="宋体" panose="02010600030101010101" pitchFamily="2" charset="-122"/>
              </a:rPr>
              <a:t>当网格系统进入设计分区时，设计师应首先明确内容面积与边界留白的距离比例关系，以及所有页面版式的控制性因素，如文图分区的高度、宽度、版心以及字体、字号、文图和页面数量等。</a:t>
            </a:r>
            <a:endParaRPr lang="zh-CN" altLang="en-US" sz="2800">
              <a:solidFill>
                <a:srgbClr val="0070C0"/>
              </a:solidFill>
              <a:latin typeface="宋体" panose="02010600030101010101" pitchFamily="2" charset="-122"/>
              <a:ea typeface="宋体" panose="02010600030101010101" pitchFamily="2" charset="-122"/>
            </a:endParaRPr>
          </a:p>
          <a:p>
            <a:r>
              <a:rPr lang="zh-CN" altLang="en-US" sz="2800">
                <a:solidFill>
                  <a:srgbClr val="0070C0"/>
                </a:solidFill>
                <a:latin typeface="宋体" panose="02010600030101010101" pitchFamily="2" charset="-122"/>
                <a:ea typeface="宋体" panose="02010600030101010101" pitchFamily="2" charset="-122"/>
              </a:rPr>
              <a:t>在版面设计规划中，当文字与图片的信息量过大且必须进入版面设计时，则必须放大版心，压缩边界留白区并缩小字号。</a:t>
            </a:r>
            <a:endParaRPr lang="zh-CN" altLang="en-US" sz="2800">
              <a:solidFill>
                <a:srgbClr val="0070C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四、设计程序</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3" name="文本框 2"/>
          <p:cNvSpPr txBox="1"/>
          <p:nvPr/>
        </p:nvSpPr>
        <p:spPr>
          <a:xfrm>
            <a:off x="809625" y="1634490"/>
            <a:ext cx="10573385" cy="3661410"/>
          </a:xfrm>
          <a:prstGeom prst="rect">
            <a:avLst/>
          </a:prstGeom>
          <a:noFill/>
        </p:spPr>
        <p:txBody>
          <a:bodyPr wrap="square" rtlCol="0" anchor="t">
            <a:spAutoFit/>
          </a:bodyPr>
          <a:p>
            <a:r>
              <a:rPr lang="zh-CN" altLang="en-US" sz="2800">
                <a:solidFill>
                  <a:srgbClr val="0070C0"/>
                </a:solidFill>
                <a:latin typeface="宋体" panose="02010600030101010101" pitchFamily="2" charset="-122"/>
                <a:ea typeface="宋体" panose="02010600030101010101" pitchFamily="2" charset="-122"/>
              </a:rPr>
              <a:t>分栏的要求则根据印刷排版和字体、字号尺寸而定。</a:t>
            </a:r>
            <a:endParaRPr lang="zh-CN" altLang="en-US" sz="2800">
              <a:solidFill>
                <a:srgbClr val="0070C0"/>
              </a:solidFill>
              <a:latin typeface="宋体" panose="02010600030101010101" pitchFamily="2" charset="-122"/>
              <a:ea typeface="宋体" panose="02010600030101010101" pitchFamily="2" charset="-122"/>
            </a:endParaRPr>
          </a:p>
          <a:p>
            <a:r>
              <a:rPr lang="zh-CN" altLang="en-US" sz="2800">
                <a:solidFill>
                  <a:srgbClr val="0070C0"/>
                </a:solidFill>
                <a:latin typeface="宋体" panose="02010600030101010101" pitchFamily="2" charset="-122"/>
                <a:ea typeface="宋体" panose="02010600030101010101" pitchFamily="2" charset="-122"/>
              </a:rPr>
              <a:t>字体、字号、字间距、行距、页边留白区尺寸，这些版面要素决定了整体版面的和谐与稳定。</a:t>
            </a:r>
            <a:endParaRPr lang="zh-CN" altLang="en-US" sz="2800">
              <a:solidFill>
                <a:srgbClr val="0070C0"/>
              </a:solidFill>
              <a:latin typeface="宋体" panose="02010600030101010101" pitchFamily="2" charset="-122"/>
              <a:ea typeface="宋体" panose="02010600030101010101" pitchFamily="2" charset="-122"/>
            </a:endParaRPr>
          </a:p>
          <a:p>
            <a:r>
              <a:rPr lang="zh-CN" altLang="en-US" sz="2800">
                <a:solidFill>
                  <a:srgbClr val="0070C0"/>
                </a:solidFill>
                <a:latin typeface="宋体" panose="02010600030101010101" pitchFamily="2" charset="-122"/>
                <a:ea typeface="宋体" panose="02010600030101010101" pitchFamily="2" charset="-122"/>
              </a:rPr>
              <a:t>页面的整体视觉审美感受取决于页面版式设计的合理分配比例、版心区域面积和字体编排样式关系等。</a:t>
            </a:r>
            <a:endParaRPr lang="zh-CN" altLang="en-US" sz="2800">
              <a:solidFill>
                <a:srgbClr val="0070C0"/>
              </a:solidFill>
              <a:latin typeface="宋体" panose="02010600030101010101" pitchFamily="2" charset="-122"/>
              <a:ea typeface="宋体" panose="02010600030101010101" pitchFamily="2" charset="-122"/>
            </a:endParaRPr>
          </a:p>
          <a:p>
            <a:endParaRPr lang="zh-CN" altLang="en-US" sz="2800">
              <a:solidFill>
                <a:srgbClr val="0070C0"/>
              </a:solidFill>
              <a:latin typeface="宋体" panose="02010600030101010101" pitchFamily="2" charset="-122"/>
              <a:ea typeface="宋体" panose="02010600030101010101" pitchFamily="2" charset="-122"/>
            </a:endParaRPr>
          </a:p>
          <a:p>
            <a:r>
              <a:rPr lang="zh-CN" altLang="en-US" sz="3200">
                <a:solidFill>
                  <a:schemeClr val="tx1"/>
                </a:solidFill>
                <a:latin typeface="楷体" panose="02010609060101010101" charset="-122"/>
                <a:ea typeface="楷体" panose="02010609060101010101" charset="-122"/>
                <a:cs typeface="楷体" panose="02010609060101010101" charset="-122"/>
              </a:rPr>
              <a:t>以最常见的页边距为例，以黄金分割为基础的页边空白距离分别是 3:5:8（图 2-1-46）。</a:t>
            </a:r>
            <a:endParaRPr lang="zh-CN" altLang="en-US" sz="320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四、设计程序</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6123940"/>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2-1-46 单栏</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538730" y="1244600"/>
            <a:ext cx="7114540" cy="47809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四、设计程序</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799465" y="1298575"/>
            <a:ext cx="10573385" cy="583565"/>
          </a:xfrm>
          <a:prstGeom prst="rect">
            <a:avLst/>
          </a:prstGeom>
          <a:noFill/>
        </p:spPr>
        <p:txBody>
          <a:bodyPr wrap="square" rtlCol="0" anchor="t">
            <a:spAutoFit/>
          </a:bodyPr>
          <a:p>
            <a:r>
              <a:rPr lang="zh-CN" altLang="en-US" sz="3200" b="1">
                <a:solidFill>
                  <a:srgbClr val="0070C0"/>
                </a:solidFill>
                <a:latin typeface="楷体" panose="02010609060101010101" charset="-122"/>
                <a:ea typeface="楷体" panose="02010609060101010101" charset="-122"/>
                <a:cs typeface="楷体" panose="02010609060101010101" charset="-122"/>
              </a:rPr>
              <a:t>（</a:t>
            </a:r>
            <a:r>
              <a:rPr lang="en-US" altLang="zh-CN" sz="3200" b="1">
                <a:solidFill>
                  <a:srgbClr val="0070C0"/>
                </a:solidFill>
                <a:latin typeface="楷体" panose="02010609060101010101" charset="-122"/>
                <a:ea typeface="楷体" panose="02010609060101010101" charset="-122"/>
                <a:cs typeface="楷体" panose="02010609060101010101" charset="-122"/>
              </a:rPr>
              <a:t>2</a:t>
            </a:r>
            <a:r>
              <a:rPr lang="zh-CN" altLang="en-US" sz="3200" b="1">
                <a:solidFill>
                  <a:srgbClr val="0070C0"/>
                </a:solidFill>
                <a:latin typeface="楷体" panose="02010609060101010101" charset="-122"/>
                <a:ea typeface="楷体" panose="02010609060101010101" charset="-122"/>
                <a:cs typeface="楷体" panose="02010609060101010101" charset="-122"/>
              </a:rPr>
              <a:t>）</a:t>
            </a:r>
            <a:r>
              <a:rPr lang="zh-CN" altLang="en-US" sz="3200">
                <a:latin typeface="楷体" panose="02010609060101010101" charset="-122"/>
                <a:ea typeface="楷体" panose="02010609060101010101" charset="-122"/>
                <a:cs typeface="楷体" panose="02010609060101010101" charset="-122"/>
              </a:rPr>
              <a:t>确定内容区域分栏。</a:t>
            </a:r>
            <a:endParaRPr lang="zh-CN" altLang="en-US" sz="3200">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914400" y="2009775"/>
            <a:ext cx="10573385" cy="4092575"/>
          </a:xfrm>
          <a:prstGeom prst="rect">
            <a:avLst/>
          </a:prstGeom>
          <a:noFill/>
        </p:spPr>
        <p:txBody>
          <a:bodyPr wrap="square" rtlCol="0" anchor="t">
            <a:spAutoFit/>
          </a:bodyPr>
          <a:p>
            <a:r>
              <a:rPr lang="zh-CN" altLang="en-US" sz="2800">
                <a:solidFill>
                  <a:srgbClr val="0070C0"/>
                </a:solidFill>
                <a:latin typeface="宋体" panose="02010600030101010101" pitchFamily="2" charset="-122"/>
                <a:ea typeface="宋体" panose="02010600030101010101" pitchFamily="2" charset="-122"/>
              </a:rPr>
              <a:t>当版面确定了行距和页边空白的尺寸、文图内容区域大小的比例关系之后，版面网格系统化的设计尝试便可开始。</a:t>
            </a:r>
            <a:endParaRPr lang="zh-CN" altLang="en-US" sz="2800">
              <a:solidFill>
                <a:srgbClr val="0070C0"/>
              </a:solidFill>
              <a:latin typeface="宋体" panose="02010600030101010101" pitchFamily="2" charset="-122"/>
              <a:ea typeface="宋体" panose="02010600030101010101" pitchFamily="2" charset="-122"/>
            </a:endParaRPr>
          </a:p>
          <a:p>
            <a:r>
              <a:rPr lang="zh-CN" altLang="en-US" sz="2800">
                <a:solidFill>
                  <a:srgbClr val="0070C0"/>
                </a:solidFill>
                <a:latin typeface="宋体" panose="02010600030101010101" pitchFamily="2" charset="-122"/>
                <a:ea typeface="宋体" panose="02010600030101010101" pitchFamily="2" charset="-122"/>
              </a:rPr>
              <a:t>在网格的模块化形式架构下，可进行不同样式的分栏规划设计与尝试，如 2、3、4、5 栏式等。</a:t>
            </a:r>
            <a:endParaRPr lang="zh-CN" altLang="en-US" sz="2800">
              <a:solidFill>
                <a:srgbClr val="0070C0"/>
              </a:solidFill>
              <a:latin typeface="宋体" panose="02010600030101010101" pitchFamily="2" charset="-122"/>
              <a:ea typeface="宋体" panose="02010600030101010101" pitchFamily="2" charset="-122"/>
            </a:endParaRPr>
          </a:p>
          <a:p>
            <a:r>
              <a:rPr lang="zh-CN" altLang="en-US" sz="2800">
                <a:solidFill>
                  <a:srgbClr val="0070C0"/>
                </a:solidFill>
                <a:latin typeface="宋体" panose="02010600030101010101" pitchFamily="2" charset="-122"/>
                <a:ea typeface="宋体" panose="02010600030101010101" pitchFamily="2" charset="-122"/>
              </a:rPr>
              <a:t>此分栏的组织关系，可以在随后的细节设计中，进行再次或多次的重构细分。</a:t>
            </a:r>
            <a:endParaRPr lang="zh-CN" altLang="en-US" sz="2800">
              <a:solidFill>
                <a:srgbClr val="0070C0"/>
              </a:solidFill>
              <a:latin typeface="宋体" panose="02010600030101010101" pitchFamily="2" charset="-122"/>
              <a:ea typeface="宋体" panose="02010600030101010101" pitchFamily="2" charset="-122"/>
            </a:endParaRPr>
          </a:p>
          <a:p>
            <a:endParaRPr lang="zh-CN" altLang="en-US" sz="2800">
              <a:solidFill>
                <a:srgbClr val="0070C0"/>
              </a:solidFill>
              <a:latin typeface="宋体" panose="02010600030101010101" pitchFamily="2" charset="-122"/>
              <a:ea typeface="宋体" panose="02010600030101010101" pitchFamily="2" charset="-122"/>
              <a:cs typeface="楷体" panose="02010609060101010101" charset="-122"/>
            </a:endParaRPr>
          </a:p>
          <a:p>
            <a:r>
              <a:rPr lang="zh-CN" altLang="en-US" sz="3200">
                <a:solidFill>
                  <a:schemeClr val="tx1"/>
                </a:solidFill>
                <a:latin typeface="楷体" panose="02010609060101010101" charset="-122"/>
                <a:ea typeface="楷体" panose="02010609060101010101" charset="-122"/>
                <a:cs typeface="楷体" panose="02010609060101010101" charset="-122"/>
              </a:rPr>
              <a:t>如 3 栏式关系搭配也可以再细分为6 栏式，4 栏式网格分区也可以再细分为 8 栏式（图2-1-47 至图 2-1-49）。</a:t>
            </a:r>
            <a:endParaRPr lang="zh-CN" altLang="en-US" sz="320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四、设计程序</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6123940"/>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2-1-47 双栏</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284095" y="995680"/>
            <a:ext cx="7624445" cy="51644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二、设计案例</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905510" y="1310005"/>
            <a:ext cx="8905875" cy="583565"/>
          </a:xfrm>
          <a:prstGeom prst="rect">
            <a:avLst/>
          </a:prstGeom>
          <a:noFill/>
        </p:spPr>
        <p:txBody>
          <a:bodyPr wrap="square" rtlCol="0" anchor="t">
            <a:spAutoFit/>
          </a:bodyPr>
          <a:p>
            <a:r>
              <a:rPr lang="zh-CN" altLang="en-US" sz="3200" b="1">
                <a:solidFill>
                  <a:srgbClr val="FF6838"/>
                </a:solidFill>
                <a:latin typeface="宋体" panose="02010600030101010101" pitchFamily="2" charset="-122"/>
                <a:ea typeface="宋体" panose="02010600030101010101" pitchFamily="2" charset="-122"/>
                <a:cs typeface="宋体" panose="02010600030101010101" pitchFamily="2" charset="-122"/>
              </a:rPr>
              <a:t>（2）《曹雪芹风筝艺术》 赵健工作室设计</a:t>
            </a:r>
            <a:endParaRPr lang="zh-CN" altLang="en-US" sz="3200" b="1">
              <a:solidFill>
                <a:srgbClr val="FF6838"/>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p:cNvSpPr txBox="1"/>
          <p:nvPr/>
        </p:nvSpPr>
        <p:spPr>
          <a:xfrm>
            <a:off x="905510" y="3359150"/>
            <a:ext cx="10186035" cy="3046095"/>
          </a:xfrm>
          <a:prstGeom prst="rect">
            <a:avLst/>
          </a:prstGeom>
          <a:noFill/>
        </p:spPr>
        <p:txBody>
          <a:bodyPr wrap="square" rtlCol="0" anchor="t">
            <a:spAutoFit/>
          </a:bodyPr>
          <a:p>
            <a:pPr>
              <a:lnSpc>
                <a:spcPct val="100000"/>
              </a:lnSpc>
            </a:pPr>
            <a:r>
              <a:rPr lang="zh-CN" altLang="en-US" sz="3200">
                <a:latin typeface="宋体" panose="02010600030101010101" pitchFamily="2" charset="-122"/>
                <a:ea typeface="宋体" panose="02010600030101010101" pitchFamily="2" charset="-122"/>
                <a:cs typeface="宋体" panose="02010600030101010101" pitchFamily="2" charset="-122"/>
              </a:rPr>
              <a:t>《曹雪芹风筝艺术》最早发现于 1943 年，当时孔祥泽先生在摹抄《南鹞北鸢考工志》一书时，发现了其中记载的曹雪芹的风筝艺术。整本书在经历过一番曲折之后，最终定版的核心内容由孔祥泽老先生通过口述传达，并由黄道京进行详细的记录和整理，最后赵健工作室根据主题内容、风格定位将其设计成一本佳作。</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p:cNvSpPr txBox="1"/>
          <p:nvPr/>
        </p:nvSpPr>
        <p:spPr>
          <a:xfrm>
            <a:off x="914400" y="2103120"/>
            <a:ext cx="10186035" cy="1076325"/>
          </a:xfrm>
          <a:prstGeom prst="rect">
            <a:avLst/>
          </a:prstGeom>
          <a:noFill/>
        </p:spPr>
        <p:txBody>
          <a:bodyPr wrap="square" rtlCol="0" anchor="t">
            <a:spAutoFit/>
          </a:bodyPr>
          <a:p>
            <a:pPr>
              <a:lnSpc>
                <a:spcPct val="100000"/>
              </a:lnSpc>
            </a:pPr>
            <a:r>
              <a:rPr lang="zh-CN" altLang="en-US" sz="3200">
                <a:latin typeface="楷体" panose="02010609060101010101" charset="-122"/>
                <a:ea typeface="楷体" panose="02010609060101010101" charset="-122"/>
                <a:cs typeface="楷体" panose="02010609060101010101" charset="-122"/>
              </a:rPr>
              <a:t>《曹雪芹风筝艺术》（图 2-1-2）在 2006 年获得了“世界最美的书”金奖。</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四、设计程序</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6123940"/>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2-1-48 双栏</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418080" y="912495"/>
            <a:ext cx="7356475" cy="5229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四、设计程序</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5875020"/>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2-1-49 分栏区域示意图</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52705" y="1243330"/>
            <a:ext cx="12085955" cy="43713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四、设计程序</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799465" y="1183005"/>
            <a:ext cx="10573385" cy="583565"/>
          </a:xfrm>
          <a:prstGeom prst="rect">
            <a:avLst/>
          </a:prstGeom>
          <a:noFill/>
        </p:spPr>
        <p:txBody>
          <a:bodyPr wrap="square" rtlCol="0" anchor="t">
            <a:spAutoFit/>
          </a:bodyPr>
          <a:p>
            <a:r>
              <a:rPr lang="zh-CN" altLang="en-US" sz="3200" b="1">
                <a:solidFill>
                  <a:srgbClr val="0070C0"/>
                </a:solidFill>
                <a:latin typeface="楷体" panose="02010609060101010101" charset="-122"/>
                <a:ea typeface="楷体" panose="02010609060101010101" charset="-122"/>
                <a:cs typeface="楷体" panose="02010609060101010101" charset="-122"/>
              </a:rPr>
              <a:t>（</a:t>
            </a:r>
            <a:r>
              <a:rPr lang="en-US" altLang="zh-CN" sz="3200" b="1">
                <a:solidFill>
                  <a:srgbClr val="0070C0"/>
                </a:solidFill>
                <a:latin typeface="楷体" panose="02010609060101010101" charset="-122"/>
                <a:ea typeface="楷体" panose="02010609060101010101" charset="-122"/>
                <a:cs typeface="楷体" panose="02010609060101010101" charset="-122"/>
              </a:rPr>
              <a:t>3</a:t>
            </a:r>
            <a:r>
              <a:rPr lang="zh-CN" altLang="en-US" sz="3200" b="1">
                <a:solidFill>
                  <a:srgbClr val="0070C0"/>
                </a:solidFill>
                <a:latin typeface="楷体" panose="02010609060101010101" charset="-122"/>
                <a:ea typeface="楷体" panose="02010609060101010101" charset="-122"/>
                <a:cs typeface="楷体" panose="02010609060101010101" charset="-122"/>
              </a:rPr>
              <a:t>）</a:t>
            </a:r>
            <a:r>
              <a:rPr lang="zh-CN" altLang="en-US" sz="3200">
                <a:latin typeface="楷体" panose="02010609060101010101" charset="-122"/>
                <a:ea typeface="楷体" panose="02010609060101010101" charset="-122"/>
                <a:cs typeface="楷体" panose="02010609060101010101" charset="-122"/>
              </a:rPr>
              <a:t>确定网格。</a:t>
            </a:r>
            <a:endParaRPr lang="zh-CN" altLang="en-US" sz="3200">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914400" y="1894205"/>
            <a:ext cx="10573385" cy="4523105"/>
          </a:xfrm>
          <a:prstGeom prst="rect">
            <a:avLst/>
          </a:prstGeom>
          <a:noFill/>
        </p:spPr>
        <p:txBody>
          <a:bodyPr wrap="square" rtlCol="0" anchor="t">
            <a:spAutoFit/>
          </a:bodyPr>
          <a:p>
            <a:r>
              <a:rPr lang="zh-CN" altLang="en-US" sz="2800">
                <a:solidFill>
                  <a:srgbClr val="0070C0"/>
                </a:solidFill>
                <a:latin typeface="宋体" panose="02010600030101010101" pitchFamily="2" charset="-122"/>
                <a:ea typeface="宋体" panose="02010600030101010101" pitchFamily="2" charset="-122"/>
              </a:rPr>
              <a:t>在版面设计中，设计师开始进行网格设计的规划前，需要对全文的字体、字号、字行距与网格划分的区域比例，进行仔细准确的分析比对，同时对文字字体样式进行细致的推敲选择，确定字体与整体页面分区样式风格是否协调一致，以达到页面所有构成元素间相互依托、互为协调的视觉效果。</a:t>
            </a:r>
            <a:endParaRPr lang="zh-CN" altLang="en-US" sz="2800">
              <a:solidFill>
                <a:srgbClr val="0070C0"/>
              </a:solidFill>
              <a:latin typeface="宋体" panose="02010600030101010101" pitchFamily="2" charset="-122"/>
              <a:ea typeface="宋体" panose="02010600030101010101" pitchFamily="2" charset="-122"/>
            </a:endParaRPr>
          </a:p>
          <a:p>
            <a:r>
              <a:rPr lang="zh-CN" altLang="en-US" sz="2800">
                <a:solidFill>
                  <a:srgbClr val="0070C0"/>
                </a:solidFill>
                <a:latin typeface="宋体" panose="02010600030101010101" pitchFamily="2" charset="-122"/>
                <a:ea typeface="宋体" panose="02010600030101010101" pitchFamily="2" charset="-122"/>
              </a:rPr>
              <a:t>确定文字行列数与网格区域的组织关系，可以最终确保文字组团的区域和文字行数相同，所占单格区域横宽比与分栏相称。</a:t>
            </a:r>
            <a:endParaRPr lang="zh-CN" altLang="en-US" sz="2800">
              <a:solidFill>
                <a:srgbClr val="0070C0"/>
              </a:solidFill>
              <a:latin typeface="宋体" panose="02010600030101010101" pitchFamily="2" charset="-122"/>
              <a:ea typeface="宋体" panose="02010600030101010101" pitchFamily="2" charset="-122"/>
            </a:endParaRPr>
          </a:p>
          <a:p>
            <a:endParaRPr lang="zh-CN" altLang="en-US" sz="2800">
              <a:solidFill>
                <a:srgbClr val="0070C0"/>
              </a:solidFill>
              <a:latin typeface="宋体" panose="02010600030101010101" pitchFamily="2" charset="-122"/>
              <a:ea typeface="宋体" panose="02010600030101010101" pitchFamily="2" charset="-122"/>
            </a:endParaRPr>
          </a:p>
          <a:p>
            <a:r>
              <a:rPr lang="zh-CN" altLang="en-US" sz="3200">
                <a:solidFill>
                  <a:schemeClr val="tx1"/>
                </a:solidFill>
                <a:latin typeface="楷体" panose="02010609060101010101" charset="-122"/>
                <a:ea typeface="楷体" panose="02010609060101010101" charset="-122"/>
                <a:cs typeface="楷体" panose="02010609060101010101" charset="-122"/>
              </a:rPr>
              <a:t>如图 2-1-50 系列所示，是 9 格网格的文字、图片信息可能占据的区域示意图。</a:t>
            </a:r>
            <a:endParaRPr lang="zh-CN" altLang="en-US" sz="320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四、设计程序</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5875020"/>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2-1-50 9 格网格区域示意图</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99695" y="1240155"/>
            <a:ext cx="11964670" cy="4540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四、设计程序</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3" name="文本框 2"/>
          <p:cNvSpPr txBox="1"/>
          <p:nvPr/>
        </p:nvSpPr>
        <p:spPr>
          <a:xfrm>
            <a:off x="809625" y="2066290"/>
            <a:ext cx="10573385" cy="1568450"/>
          </a:xfrm>
          <a:prstGeom prst="rect">
            <a:avLst/>
          </a:prstGeom>
          <a:noFill/>
        </p:spPr>
        <p:txBody>
          <a:bodyPr wrap="square" rtlCol="0" anchor="t">
            <a:spAutoFit/>
          </a:bodyPr>
          <a:p>
            <a:r>
              <a:rPr lang="zh-CN" altLang="en-US" sz="3200" b="1">
                <a:solidFill>
                  <a:srgbClr val="EA0101"/>
                </a:solidFill>
                <a:latin typeface="楷体" panose="02010609060101010101" charset="-122"/>
                <a:ea typeface="楷体" panose="02010609060101010101" charset="-122"/>
                <a:cs typeface="楷体" panose="02010609060101010101" charset="-122"/>
              </a:rPr>
              <a:t>“黄金比例”</a:t>
            </a:r>
            <a:r>
              <a:rPr lang="zh-CN" altLang="en-US" sz="3200">
                <a:solidFill>
                  <a:schemeClr val="tx1"/>
                </a:solidFill>
                <a:latin typeface="楷体" panose="02010609060101010101" charset="-122"/>
                <a:ea typeface="楷体" panose="02010609060101010101" charset="-122"/>
                <a:cs typeface="楷体" panose="02010609060101010101" charset="-122"/>
              </a:rPr>
              <a:t>的设计，可以有效地彰显书籍版面设计的装饰美学意蕴，从而体现书籍内容属性的艺术美感（图 2-1-51）。</a:t>
            </a:r>
            <a:endParaRPr lang="zh-CN" altLang="en-US" sz="320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四、设计程序</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5916295"/>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2-1-51 网格区域示意图</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71755" y="1343660"/>
            <a:ext cx="12047855" cy="44761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四、设计程序</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0" name="TextBox 16"/>
          <p:cNvSpPr txBox="1"/>
          <p:nvPr/>
        </p:nvSpPr>
        <p:spPr>
          <a:xfrm>
            <a:off x="914400" y="1321435"/>
            <a:ext cx="8277225" cy="553720"/>
          </a:xfrm>
          <a:prstGeom prst="rect">
            <a:avLst/>
          </a:prstGeom>
          <a:noFill/>
        </p:spPr>
        <p:txBody>
          <a:bodyPr wrap="square" lIns="0" tIns="0" rIns="0" bIns="0" rtlCol="0">
            <a:spAutoFit/>
          </a:bodyPr>
          <a:p>
            <a:r>
              <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rPr>
              <a:t>3.书籍编辑及编排设计方案的深化</a:t>
            </a:r>
            <a:endPar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endParaRPr>
          </a:p>
        </p:txBody>
      </p:sp>
      <p:sp>
        <p:nvSpPr>
          <p:cNvPr id="3" name="文本框 2"/>
          <p:cNvSpPr txBox="1"/>
          <p:nvPr/>
        </p:nvSpPr>
        <p:spPr>
          <a:xfrm>
            <a:off x="809625" y="2289810"/>
            <a:ext cx="10573385"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如图2-1-52 所示，是《达·芬奇的厨房》书籍设计，该</a:t>
            </a:r>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书的设计就很好地体现了设计师的原创精神。</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799465" y="3748405"/>
            <a:ext cx="10573385" cy="206121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在精准合理的排版中，包含生动跳跃的元素组合，以及文字、图片、色彩的统一搭配，实现了版面的理性逻辑与感性创意的有机结合，展现了书籍设计的独特魅力和精神内涵。</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四、设计程序</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6156325"/>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2-1-52 《达·芬奇的厨房》</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281555" y="962025"/>
            <a:ext cx="7628890" cy="5194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四、设计程序</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0" name="TextBox 16"/>
          <p:cNvSpPr txBox="1"/>
          <p:nvPr/>
        </p:nvSpPr>
        <p:spPr>
          <a:xfrm>
            <a:off x="914400" y="1321435"/>
            <a:ext cx="8277225" cy="553720"/>
          </a:xfrm>
          <a:prstGeom prst="rect">
            <a:avLst/>
          </a:prstGeom>
          <a:noFill/>
        </p:spPr>
        <p:txBody>
          <a:bodyPr wrap="square" lIns="0" tIns="0" rIns="0" bIns="0" rtlCol="0">
            <a:spAutoFit/>
          </a:bodyPr>
          <a:p>
            <a:r>
              <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rPr>
              <a:t>4.书籍编辑及编排设计方案的完成</a:t>
            </a:r>
            <a:endPar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endParaRPr>
          </a:p>
        </p:txBody>
      </p:sp>
      <p:sp>
        <p:nvSpPr>
          <p:cNvPr id="3" name="文本框 2"/>
          <p:cNvSpPr txBox="1"/>
          <p:nvPr/>
        </p:nvSpPr>
        <p:spPr>
          <a:xfrm>
            <a:off x="809625" y="2289810"/>
            <a:ext cx="10573385" cy="156845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如图 2-1-53 所示书籍，讲述了关于世界各地天然染料的 11 个故事，介绍了染色织物的基本知识以及天然染色的来源。</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799465" y="4212590"/>
            <a:ext cx="10573385" cy="156845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其书籍形态和内容的完美统一，使读者未翻开书页就感受到一股浓浓的大自然气，具有独特、神秘、含蓄的艺</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术效果。</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四、设计程序</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6156325"/>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2-1-53 《恋恋植物染》</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172970" y="912495"/>
            <a:ext cx="7846060" cy="52330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二、设计案例</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pic>
        <p:nvPicPr>
          <p:cNvPr id="2" name="图片 1"/>
          <p:cNvPicPr>
            <a:picLocks noChangeAspect="1"/>
          </p:cNvPicPr>
          <p:nvPr/>
        </p:nvPicPr>
        <p:blipFill>
          <a:blip r:embed="rId1"/>
          <a:stretch>
            <a:fillRect/>
          </a:stretch>
        </p:blipFill>
        <p:spPr>
          <a:xfrm>
            <a:off x="43180" y="1386840"/>
            <a:ext cx="12105005" cy="49428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7785735" cy="771578"/>
            <a:chOff x="99384" y="224103"/>
            <a:chExt cx="7785735"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6563360"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五、相关网站和信息链接</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0" name="TextBox 16"/>
          <p:cNvSpPr txBox="1"/>
          <p:nvPr/>
        </p:nvSpPr>
        <p:spPr>
          <a:xfrm>
            <a:off x="914400" y="1205865"/>
            <a:ext cx="8277225" cy="553720"/>
          </a:xfrm>
          <a:prstGeom prst="rect">
            <a:avLst/>
          </a:prstGeom>
          <a:noFill/>
        </p:spPr>
        <p:txBody>
          <a:bodyPr wrap="square" lIns="0" tIns="0" rIns="0" bIns="0" rtlCol="0">
            <a:spAutoFit/>
          </a:bodyPr>
          <a:p>
            <a:r>
              <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rPr>
              <a:t>1.相关图书资料</a:t>
            </a:r>
            <a:endPar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endParaRPr>
          </a:p>
        </p:txBody>
      </p:sp>
      <p:sp>
        <p:nvSpPr>
          <p:cNvPr id="2" name="文本框 1"/>
          <p:cNvSpPr txBox="1"/>
          <p:nvPr/>
        </p:nvSpPr>
        <p:spPr>
          <a:xfrm>
            <a:off x="762635" y="1898650"/>
            <a:ext cx="10666095" cy="4523105"/>
          </a:xfrm>
          <a:prstGeom prst="rect">
            <a:avLst/>
          </a:prstGeom>
          <a:noFill/>
        </p:spPr>
        <p:txBody>
          <a:bodyPr wrap="square" rtlCol="0" anchor="t">
            <a:spAutoFit/>
          </a:bodyPr>
          <a:p>
            <a:r>
              <a:rPr lang="zh-CN" altLang="en-US" sz="2400">
                <a:latin typeface="宋体" panose="02010600030101010101" pitchFamily="2" charset="-122"/>
                <a:ea typeface="宋体" panose="02010600030101010101" pitchFamily="2" charset="-122"/>
                <a:cs typeface="宋体" panose="02010600030101010101" pitchFamily="2" charset="-122"/>
              </a:rPr>
              <a:t>[1] 邓淑君 . 书籍设计 [M]. 北京：中国水利水电出版社，2011.</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[2] 明兰，邓白云，何舟 . 书籍设计 [M]. 北京：北京交通大学出版社，清华大学出版社，2014.</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[3] 怀特 . 平面设计原理 [M]. 上海：上海人民美术出版社，2005.</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[4] 许兵 .“有意味的形式”——书籍装帧设计的形式魅力 [J]. 包装世界，2007（5）：93-95.</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[5] 吕敬人 . 书籍设计基础 [M]. 北京：高等教育出版社，2011.</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[6] 何其庆 . 书装设计 [M]. 重庆：西南师范大学出版社，1997.</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[7] 吕敬人 . 从装帧到书籍设计 [M]. 石家庄：河北美术出版社，2002.</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[8] 李昱靓 . 书籍设计 [M]. 北京：人民邮电出版社，2015.</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[9] 周东梅，田华 . 书籍设计 [M]. 北京：清华大学出版社，2014.</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[10] 曹刚 . 书籍设计 [M]. 北京：中国青年出版社，2012.</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7785735" cy="771578"/>
            <a:chOff x="99384" y="224103"/>
            <a:chExt cx="7785735"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6563360"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五、相关网站和信息链接</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762635" y="1465580"/>
            <a:ext cx="10666095" cy="4892675"/>
          </a:xfrm>
          <a:prstGeom prst="rect">
            <a:avLst/>
          </a:prstGeom>
          <a:noFill/>
        </p:spPr>
        <p:txBody>
          <a:bodyPr wrap="square" rtlCol="0" anchor="t">
            <a:spAutoFit/>
          </a:bodyPr>
          <a:p>
            <a:r>
              <a:rPr lang="zh-CN" altLang="en-US" sz="2400">
                <a:latin typeface="宋体" panose="02010600030101010101" pitchFamily="2" charset="-122"/>
                <a:ea typeface="宋体" panose="02010600030101010101" pitchFamily="2" charset="-122"/>
                <a:cs typeface="宋体" panose="02010600030101010101" pitchFamily="2" charset="-122"/>
              </a:rPr>
              <a:t>[11] 安娜 . 书籍设计 [M]. 北京：化学工业出版社，2013.</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[12] 饶忠伟，李文越 . 图书出版设计手册 [M].哈尔滨：黑龙江美术出版社，2002.</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[13] 杉浦康平 . 日本现代图书设计 [M]. 北京 :生活·读书·新知三联书店，1999.</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[14] 杉浦康平 . 造型的诞生 [M]. 北京 : 中国青年出版社，1999. </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[15] 吕敬人 . 书籍设计：书艺问道 [M]. 北京：中国青年出版社，2006.</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[16] 原研哉 . 设计中的设计 [M]. 济南：山东人民出版社，2006.</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[17] 吕敬人 . 敬人书籍设计 [M]. 长春：吉林美术出版社，2001.</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[18] 郑微 . 版面设计网格构成 [M]. 北京：中国青年出版社，2005.</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[19] 杉浦康平 . 亚洲的书籍、文字与设计 [M].北京：生活·读书·新知三联书店，2006.</a:t>
            </a:r>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rPr>
              <a:t>[20] 葛鸿雁 . 书籍设计概论 [M]. 杭州：浙江摄影出版社，2007.</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7785735" cy="771578"/>
            <a:chOff x="99384" y="224103"/>
            <a:chExt cx="7785735"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6563360"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五、相关网站和信息链接</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0" name="TextBox 16"/>
          <p:cNvSpPr txBox="1"/>
          <p:nvPr/>
        </p:nvSpPr>
        <p:spPr>
          <a:xfrm>
            <a:off x="914400" y="1412240"/>
            <a:ext cx="8277225" cy="553720"/>
          </a:xfrm>
          <a:prstGeom prst="rect">
            <a:avLst/>
          </a:prstGeom>
          <a:noFill/>
        </p:spPr>
        <p:txBody>
          <a:bodyPr wrap="square" lIns="0" tIns="0" rIns="0" bIns="0" rtlCol="0">
            <a:spAutoFit/>
          </a:bodyPr>
          <a:p>
            <a:r>
              <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rPr>
              <a:t>2.相关网站</a:t>
            </a:r>
            <a:endPar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endParaRPr>
          </a:p>
        </p:txBody>
      </p:sp>
      <p:sp>
        <p:nvSpPr>
          <p:cNvPr id="2" name="文本框 1"/>
          <p:cNvSpPr txBox="1"/>
          <p:nvPr/>
        </p:nvSpPr>
        <p:spPr>
          <a:xfrm>
            <a:off x="762635" y="2207895"/>
            <a:ext cx="10666095" cy="3538220"/>
          </a:xfrm>
          <a:prstGeom prst="rect">
            <a:avLst/>
          </a:prstGeom>
          <a:noFill/>
        </p:spPr>
        <p:txBody>
          <a:bodyPr wrap="square" rtlCol="0" anchor="t">
            <a:spAutoFit/>
          </a:bodyPr>
          <a:p>
            <a:r>
              <a:rPr lang="zh-CN" altLang="en-US" sz="2800">
                <a:latin typeface="宋体" panose="02010600030101010101" pitchFamily="2" charset="-122"/>
                <a:ea typeface="宋体" panose="02010600030101010101" pitchFamily="2" charset="-122"/>
                <a:cs typeface="宋体" panose="02010600030101010101" pitchFamily="2" charset="-122"/>
              </a:rPr>
              <a:t>（1）花瓣网</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（2）设计之家</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（3）新浪微博平面专业</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（4）站酷</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（5）Behance 在线作品集</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（6）http://www.book-fair.com/en/</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（7）50Watts: 书籍封面设计插画资源分享网</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（8）DOOOOR.com 国外设计欣赏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7785735" cy="771578"/>
            <a:chOff x="99384" y="224103"/>
            <a:chExt cx="7785735"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6563360"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五、相关网站和信息链接</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0" name="TextBox 16"/>
          <p:cNvSpPr txBox="1"/>
          <p:nvPr/>
        </p:nvSpPr>
        <p:spPr>
          <a:xfrm>
            <a:off x="914400" y="1412240"/>
            <a:ext cx="8277225" cy="553720"/>
          </a:xfrm>
          <a:prstGeom prst="rect">
            <a:avLst/>
          </a:prstGeom>
          <a:noFill/>
        </p:spPr>
        <p:txBody>
          <a:bodyPr wrap="square" lIns="0" tIns="0" rIns="0" bIns="0" rtlCol="0">
            <a:spAutoFit/>
          </a:bodyPr>
          <a:p>
            <a:r>
              <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rPr>
              <a:t>3.相关设计师</a:t>
            </a:r>
            <a:endPar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endParaRPr>
          </a:p>
        </p:txBody>
      </p:sp>
      <p:sp>
        <p:nvSpPr>
          <p:cNvPr id="2" name="文本框 1"/>
          <p:cNvSpPr txBox="1"/>
          <p:nvPr/>
        </p:nvSpPr>
        <p:spPr>
          <a:xfrm>
            <a:off x="762635" y="2207895"/>
            <a:ext cx="10666095" cy="2676525"/>
          </a:xfrm>
          <a:prstGeom prst="rect">
            <a:avLst/>
          </a:prstGeom>
          <a:noFill/>
        </p:spPr>
        <p:txBody>
          <a:bodyPr wrap="square" rtlCol="0" anchor="t">
            <a:spAutoFit/>
          </a:bodyPr>
          <a:p>
            <a:r>
              <a:rPr lang="zh-CN" altLang="en-US" sz="2800">
                <a:latin typeface="宋体" panose="02010600030101010101" pitchFamily="2" charset="-122"/>
                <a:ea typeface="宋体" panose="02010600030101010101" pitchFamily="2" charset="-122"/>
                <a:cs typeface="宋体" panose="02010600030101010101" pitchFamily="2" charset="-122"/>
              </a:rPr>
              <a:t>（1）原研哉</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（2）杉浦康平</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（3）吕敬人</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（4）周赢椿</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（5）袁小山</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（6）赵健</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7785735" cy="771578"/>
            <a:chOff x="99384" y="224103"/>
            <a:chExt cx="7785735"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6563360"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五、相关网站和信息链接</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0" name="TextBox 16"/>
          <p:cNvSpPr txBox="1"/>
          <p:nvPr/>
        </p:nvSpPr>
        <p:spPr>
          <a:xfrm>
            <a:off x="914400" y="1643380"/>
            <a:ext cx="8277225" cy="553720"/>
          </a:xfrm>
          <a:prstGeom prst="rect">
            <a:avLst/>
          </a:prstGeom>
          <a:noFill/>
        </p:spPr>
        <p:txBody>
          <a:bodyPr wrap="square" lIns="0" tIns="0" rIns="0" bIns="0" rtlCol="0">
            <a:spAutoFit/>
          </a:bodyPr>
          <a:p>
            <a:r>
              <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rPr>
              <a:t>4.相关机构和博物馆</a:t>
            </a:r>
            <a:endPar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endParaRPr>
          </a:p>
        </p:txBody>
      </p:sp>
      <p:sp>
        <p:nvSpPr>
          <p:cNvPr id="2" name="文本框 1"/>
          <p:cNvSpPr txBox="1"/>
          <p:nvPr/>
        </p:nvSpPr>
        <p:spPr>
          <a:xfrm>
            <a:off x="762635" y="2473325"/>
            <a:ext cx="10666095" cy="3107690"/>
          </a:xfrm>
          <a:prstGeom prst="rect">
            <a:avLst/>
          </a:prstGeom>
          <a:noFill/>
        </p:spPr>
        <p:txBody>
          <a:bodyPr wrap="square" rtlCol="0" anchor="t">
            <a:spAutoFit/>
          </a:bodyPr>
          <a:p>
            <a:r>
              <a:rPr lang="zh-CN" altLang="en-US" sz="2800">
                <a:latin typeface="宋体" panose="02010600030101010101" pitchFamily="2" charset="-122"/>
                <a:ea typeface="宋体" panose="02010600030101010101" pitchFamily="2" charset="-122"/>
                <a:cs typeface="宋体" panose="02010600030101010101" pitchFamily="2" charset="-122"/>
              </a:rPr>
              <a:t>（1）http://coverlibrary.org/ 封面图书馆</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（2） http://www.jrzhiyu.com/ 敬人纸语</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（3） http://www.idea-mag.com/books/</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（4） http://www.typo-d.com/</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（5）公众号系列（ 瀚清堂设计、 什么书计划、刘晓翔工作室）</a:t>
            </a:r>
            <a:endParaRPr lang="zh-CN" altLang="en-US" sz="2800">
              <a:latin typeface="宋体" panose="02010600030101010101" pitchFamily="2" charset="-122"/>
              <a:ea typeface="宋体" panose="02010600030101010101" pitchFamily="2" charset="-122"/>
              <a:cs typeface="宋体" panose="02010600030101010101" pitchFamily="2" charset="-122"/>
            </a:endParaRPr>
          </a:p>
          <a:p>
            <a:r>
              <a:rPr lang="zh-CN" altLang="en-US" sz="2800">
                <a:latin typeface="宋体" panose="02010600030101010101" pitchFamily="2" charset="-122"/>
                <a:ea typeface="宋体" panose="02010600030101010101" pitchFamily="2" charset="-122"/>
                <a:cs typeface="宋体" panose="02010600030101010101" pitchFamily="2" charset="-122"/>
              </a:rPr>
              <a:t>（6）新浪微博系列（中国设计品牌中心、 9 号品牌设计、 优秀网页设计、 设计全球）</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8678" y="0"/>
            <a:ext cx="12210678" cy="6826378"/>
          </a:xfrm>
          <a:prstGeom prst="rect">
            <a:avLst/>
          </a:prstGeom>
        </p:spPr>
      </p:pic>
      <p:sp>
        <p:nvSpPr>
          <p:cNvPr id="3" name="矩形 2"/>
          <p:cNvSpPr/>
          <p:nvPr/>
        </p:nvSpPr>
        <p:spPr>
          <a:xfrm>
            <a:off x="-18678" y="0"/>
            <a:ext cx="12210678" cy="682637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56814" y="276100"/>
            <a:ext cx="4749407" cy="6216565"/>
          </a:xfrm>
          <a:prstGeom prst="rect">
            <a:avLst/>
          </a:prstGeom>
          <a:blipFill>
            <a:blip r:embed="rId2" cstate="print">
              <a:extLst>
                <a:ext uri="{28A0092B-C50C-407E-A947-70E740481C1C}">
                  <a14:useLocalDpi xmlns:a14="http://schemas.microsoft.com/office/drawing/2010/main" val="0"/>
                </a:ext>
              </a:extLst>
            </a:blip>
            <a:stretch>
              <a:fillRect/>
            </a:stretch>
          </a:blipFill>
          <a:ln w="57150">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5" name="直接连接符 4"/>
          <p:cNvCxnSpPr/>
          <p:nvPr/>
        </p:nvCxnSpPr>
        <p:spPr>
          <a:xfrm flipH="1">
            <a:off x="-18678" y="4013792"/>
            <a:ext cx="1348344" cy="17862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203141" y="0"/>
            <a:ext cx="1348344" cy="1786269"/>
          </a:xfrm>
          <a:prstGeom prst="line">
            <a:avLst/>
          </a:prstGeom>
          <a:ln w="19050">
            <a:solidFill>
              <a:srgbClr val="A9AA44"/>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0868303" y="5992935"/>
            <a:ext cx="499730" cy="499730"/>
          </a:xfrm>
          <a:prstGeom prst="ellipse">
            <a:avLst/>
          </a:prstGeom>
          <a:solidFill>
            <a:srgbClr val="A9A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9" name="矩形 74"/>
          <p:cNvSpPr>
            <a:spLocks noChangeArrowheads="1"/>
          </p:cNvSpPr>
          <p:nvPr/>
        </p:nvSpPr>
        <p:spPr bwMode="auto">
          <a:xfrm>
            <a:off x="5909945" y="2921635"/>
            <a:ext cx="524637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Calibri" panose="020F0502020204030204" pitchFamily="34" charset="0"/>
                <a:ea typeface="宋体" panose="02010600030101010101" pitchFamily="2" charset="-122"/>
              </a:defRPr>
            </a:lvl1pPr>
            <a:lvl2pPr marL="742950" indent="-285750" defTabSz="457200">
              <a:defRPr>
                <a:solidFill>
                  <a:schemeClr val="tx1"/>
                </a:solidFill>
                <a:latin typeface="Calibri" panose="020F0502020204030204" pitchFamily="34" charset="0"/>
                <a:ea typeface="宋体" panose="02010600030101010101" pitchFamily="2" charset="-122"/>
              </a:defRPr>
            </a:lvl2pPr>
            <a:lvl3pPr marL="1143000" indent="-228600" defTabSz="457200">
              <a:defRPr>
                <a:solidFill>
                  <a:schemeClr val="tx1"/>
                </a:solidFill>
                <a:latin typeface="Calibri" panose="020F0502020204030204" pitchFamily="34" charset="0"/>
                <a:ea typeface="宋体" panose="02010600030101010101" pitchFamily="2" charset="-122"/>
              </a:defRPr>
            </a:lvl3pPr>
            <a:lvl4pPr marL="1600200" indent="-228600" defTabSz="457200">
              <a:defRPr>
                <a:solidFill>
                  <a:schemeClr val="tx1"/>
                </a:solidFill>
                <a:latin typeface="Calibri" panose="020F0502020204030204" pitchFamily="34" charset="0"/>
                <a:ea typeface="宋体" panose="02010600030101010101" pitchFamily="2" charset="-122"/>
              </a:defRPr>
            </a:lvl4pPr>
            <a:lvl5pPr marL="2057400" indent="-228600" defTabSz="4572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r>
              <a:rPr lang="en-US" altLang="zh-CN" sz="6000" b="1" dirty="0" smtClean="0">
                <a:latin typeface="微软雅黑" panose="020B0503020204020204" charset="-122"/>
                <a:ea typeface="微软雅黑" panose="020B0503020204020204" charset="-122"/>
                <a:sym typeface="思源黑体 CN Normal" panose="020B0400000000000000" pitchFamily="34" charset="-122"/>
              </a:rPr>
              <a:t>THANK YOU</a:t>
            </a:r>
            <a:endParaRPr lang="en-US" altLang="zh-CN" sz="6000" b="1" dirty="0" smtClean="0">
              <a:latin typeface="微软雅黑" panose="020B0503020204020204" charset="-122"/>
              <a:ea typeface="微软雅黑" panose="020B0503020204020204" charset="-122"/>
              <a:sym typeface="思源黑体 CN Normal" panose="020B0400000000000000" pitchFamily="34" charset="-122"/>
            </a:endParaRPr>
          </a:p>
        </p:txBody>
      </p:sp>
      <p:sp>
        <p:nvSpPr>
          <p:cNvPr id="10" name="椭圆 9"/>
          <p:cNvSpPr/>
          <p:nvPr/>
        </p:nvSpPr>
        <p:spPr>
          <a:xfrm>
            <a:off x="1052660" y="2884653"/>
            <a:ext cx="499730" cy="499730"/>
          </a:xfrm>
          <a:prstGeom prst="ellipse">
            <a:avLst/>
          </a:prstGeom>
          <a:solidFill>
            <a:srgbClr val="FF6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1" name="椭圆 10"/>
          <p:cNvSpPr/>
          <p:nvPr/>
        </p:nvSpPr>
        <p:spPr>
          <a:xfrm>
            <a:off x="5555523" y="1158885"/>
            <a:ext cx="354292" cy="354292"/>
          </a:xfrm>
          <a:prstGeom prst="ellipse">
            <a:avLst/>
          </a:prstGeom>
          <a:solidFill>
            <a:srgbClr val="A9A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二、设计案例</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1" name="文本框 10"/>
          <p:cNvSpPr txBox="1"/>
          <p:nvPr/>
        </p:nvSpPr>
        <p:spPr>
          <a:xfrm>
            <a:off x="1987550" y="5321300"/>
            <a:ext cx="8217535" cy="521970"/>
          </a:xfrm>
          <a:prstGeom prst="rect">
            <a:avLst/>
          </a:prstGeom>
          <a:noFill/>
        </p:spPr>
        <p:txBody>
          <a:bodyPr wrap="square" rtlCol="0" anchor="t">
            <a:spAutoFit/>
          </a:bodyPr>
          <a:p>
            <a:pPr algn="ctr">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图 2-1-2 《曹雪芹风筝艺术》</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81280" y="1595120"/>
            <a:ext cx="12028805" cy="35140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16"/>
          <p:cNvSpPr txBox="1"/>
          <p:nvPr/>
        </p:nvSpPr>
        <p:spPr>
          <a:xfrm>
            <a:off x="914400" y="1321435"/>
            <a:ext cx="6636385" cy="553720"/>
          </a:xfrm>
          <a:prstGeom prst="rect">
            <a:avLst/>
          </a:prstGeom>
          <a:noFill/>
        </p:spPr>
        <p:txBody>
          <a:bodyPr wrap="square" lIns="0" tIns="0" rIns="0" bIns="0" rtlCol="0">
            <a:spAutoFit/>
          </a:bodyPr>
          <a:lstStyle/>
          <a:p>
            <a:r>
              <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rPr>
              <a:t>2.具有代表性的学生创意作品</a:t>
            </a:r>
            <a:endPar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endParaRPr>
          </a:p>
        </p:txBody>
      </p:sp>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二、设计案例</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914400" y="2081530"/>
            <a:ext cx="7092950" cy="583565"/>
          </a:xfrm>
          <a:prstGeom prst="rect">
            <a:avLst/>
          </a:prstGeom>
          <a:noFill/>
        </p:spPr>
        <p:txBody>
          <a:bodyPr wrap="square" rtlCol="0" anchor="t">
            <a:spAutoFit/>
          </a:bodyPr>
          <a:p>
            <a:r>
              <a:rPr lang="zh-CN" altLang="en-US" sz="3200" b="1">
                <a:solidFill>
                  <a:srgbClr val="FF6838"/>
                </a:solidFill>
                <a:latin typeface="宋体" panose="02010600030101010101" pitchFamily="2" charset="-122"/>
                <a:ea typeface="宋体" panose="02010600030101010101" pitchFamily="2" charset="-122"/>
                <a:cs typeface="宋体" panose="02010600030101010101" pitchFamily="2" charset="-122"/>
              </a:rPr>
              <a:t>《得意忘形》</a:t>
            </a:r>
            <a:endParaRPr lang="zh-CN" altLang="en-US" sz="3200" b="1">
              <a:solidFill>
                <a:srgbClr val="FF6838"/>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914400" y="4190365"/>
            <a:ext cx="10186035" cy="2061210"/>
          </a:xfrm>
          <a:prstGeom prst="rect">
            <a:avLst/>
          </a:prstGeom>
          <a:noFill/>
        </p:spPr>
        <p:txBody>
          <a:bodyPr wrap="square" rtlCol="0" anchor="t">
            <a:spAutoFit/>
          </a:bodyPr>
          <a:p>
            <a:pPr>
              <a:lnSpc>
                <a:spcPct val="100000"/>
              </a:lnSpc>
            </a:pPr>
            <a:r>
              <a:rPr lang="zh-CN" altLang="en-US" sz="3200">
                <a:latin typeface="宋体" panose="02010600030101010101" pitchFamily="2" charset="-122"/>
                <a:ea typeface="宋体" panose="02010600030101010101" pitchFamily="2" charset="-122"/>
                <a:cs typeface="宋体" panose="02010600030101010101" pitchFamily="2" charset="-122"/>
              </a:rPr>
              <a:t>作品打破了传统书籍设计的基础要求，即严谨制作、规范排版；还打破了不能有“支离破碎”的纸张或缺失的外形的规则。这位同学完全反其道而行之，以不可为而为之，为我们呈现出特立独行的书籍设计的艺术效果。</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p:cNvSpPr txBox="1"/>
          <p:nvPr/>
        </p:nvSpPr>
        <p:spPr>
          <a:xfrm>
            <a:off x="914400" y="2865120"/>
            <a:ext cx="10186035" cy="1076325"/>
          </a:xfrm>
          <a:prstGeom prst="rect">
            <a:avLst/>
          </a:prstGeom>
          <a:noFill/>
        </p:spPr>
        <p:txBody>
          <a:bodyPr wrap="square" rtlCol="0" anchor="t">
            <a:spAutoFit/>
          </a:bodyPr>
          <a:p>
            <a:pPr>
              <a:lnSpc>
                <a:spcPct val="100000"/>
              </a:lnSpc>
            </a:pPr>
            <a:r>
              <a:rPr lang="zh-CN" altLang="en-US" sz="3200">
                <a:latin typeface="楷体" panose="02010609060101010101" charset="-122"/>
                <a:ea typeface="楷体" panose="02010609060101010101" charset="-122"/>
                <a:cs typeface="楷体" panose="02010609060101010101" charset="-122"/>
              </a:rPr>
              <a:t>图 2-1-3 是一位学生的书籍设计作品，他将这件作品命名为《得意忘形》。</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二、设计案例</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1" name="文本框 10"/>
          <p:cNvSpPr txBox="1"/>
          <p:nvPr/>
        </p:nvSpPr>
        <p:spPr>
          <a:xfrm>
            <a:off x="1987550" y="5923915"/>
            <a:ext cx="8217535" cy="521970"/>
          </a:xfrm>
          <a:prstGeom prst="rect">
            <a:avLst/>
          </a:prstGeom>
          <a:noFill/>
        </p:spPr>
        <p:txBody>
          <a:bodyPr wrap="square" rtlCol="0" anchor="t">
            <a:spAutoFit/>
          </a:bodyPr>
          <a:p>
            <a:pPr algn="ctr">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图 2-1-3 《得意忘形》书籍设计</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04470" y="1090295"/>
            <a:ext cx="11783060" cy="47612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二、设计案例</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pic>
        <p:nvPicPr>
          <p:cNvPr id="4" name="图片 3"/>
          <p:cNvPicPr>
            <a:picLocks noChangeAspect="1"/>
          </p:cNvPicPr>
          <p:nvPr/>
        </p:nvPicPr>
        <p:blipFill>
          <a:blip r:embed="rId1"/>
          <a:stretch>
            <a:fillRect/>
          </a:stretch>
        </p:blipFill>
        <p:spPr>
          <a:xfrm>
            <a:off x="222885" y="1468755"/>
            <a:ext cx="5714365" cy="4076065"/>
          </a:xfrm>
          <a:prstGeom prst="rect">
            <a:avLst/>
          </a:prstGeom>
        </p:spPr>
      </p:pic>
      <p:pic>
        <p:nvPicPr>
          <p:cNvPr id="5" name="图片 4"/>
          <p:cNvPicPr>
            <a:picLocks noChangeAspect="1"/>
          </p:cNvPicPr>
          <p:nvPr/>
        </p:nvPicPr>
        <p:blipFill>
          <a:blip r:embed="rId2"/>
          <a:stretch>
            <a:fillRect/>
          </a:stretch>
        </p:blipFill>
        <p:spPr>
          <a:xfrm>
            <a:off x="6170295" y="1971040"/>
            <a:ext cx="5419090" cy="3380740"/>
          </a:xfrm>
          <a:prstGeom prst="rect">
            <a:avLst/>
          </a:prstGeom>
        </p:spPr>
      </p:pic>
      <p:sp>
        <p:nvSpPr>
          <p:cNvPr id="11" name="文本框 10"/>
          <p:cNvSpPr txBox="1"/>
          <p:nvPr/>
        </p:nvSpPr>
        <p:spPr>
          <a:xfrm>
            <a:off x="285115" y="5692140"/>
            <a:ext cx="5589270" cy="521970"/>
          </a:xfrm>
          <a:prstGeom prst="rect">
            <a:avLst/>
          </a:prstGeom>
          <a:noFill/>
        </p:spPr>
        <p:txBody>
          <a:bodyPr wrap="square" rtlCol="0" anchor="t">
            <a:spAutoFit/>
          </a:bodyPr>
          <a:p>
            <a:pPr algn="ctr">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图 2-1-4 《得意忘形》主体装置</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6000115" y="5692140"/>
            <a:ext cx="5589270" cy="521970"/>
          </a:xfrm>
          <a:prstGeom prst="rect">
            <a:avLst/>
          </a:prstGeom>
          <a:noFill/>
        </p:spPr>
        <p:txBody>
          <a:bodyPr wrap="square" rtlCol="0" anchor="t">
            <a:spAutoFit/>
          </a:bodyPr>
          <a:p>
            <a:pPr algn="ctr">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图 2-1-5 《得意忘形》字体设计</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8678" y="0"/>
            <a:ext cx="12210678" cy="6826378"/>
          </a:xfrm>
          <a:prstGeom prst="rect">
            <a:avLst/>
          </a:prstGeom>
        </p:spPr>
      </p:pic>
      <p:sp>
        <p:nvSpPr>
          <p:cNvPr id="3" name="矩形 2"/>
          <p:cNvSpPr/>
          <p:nvPr/>
        </p:nvSpPr>
        <p:spPr>
          <a:xfrm>
            <a:off x="-18678" y="0"/>
            <a:ext cx="12210678" cy="682637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flipH="1">
            <a:off x="8475082" y="5040109"/>
            <a:ext cx="1348344" cy="17862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6203141" y="0"/>
            <a:ext cx="1348344" cy="1786269"/>
          </a:xfrm>
          <a:prstGeom prst="line">
            <a:avLst/>
          </a:prstGeom>
          <a:ln w="19050">
            <a:solidFill>
              <a:srgbClr val="A9AA44"/>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10868303" y="5992935"/>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7" name="矩形 74"/>
          <p:cNvSpPr>
            <a:spLocks noChangeArrowheads="1"/>
          </p:cNvSpPr>
          <p:nvPr/>
        </p:nvSpPr>
        <p:spPr bwMode="auto">
          <a:xfrm>
            <a:off x="7172190" y="722753"/>
            <a:ext cx="1423169"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Calibri" panose="020F0502020204030204" pitchFamily="34" charset="0"/>
                <a:ea typeface="宋体" panose="02010600030101010101" pitchFamily="2" charset="-122"/>
              </a:defRPr>
            </a:lvl1pPr>
            <a:lvl2pPr marL="742950" indent="-285750" defTabSz="457200">
              <a:defRPr>
                <a:solidFill>
                  <a:schemeClr val="tx1"/>
                </a:solidFill>
                <a:latin typeface="Calibri" panose="020F0502020204030204" pitchFamily="34" charset="0"/>
                <a:ea typeface="宋体" panose="02010600030101010101" pitchFamily="2" charset="-122"/>
              </a:defRPr>
            </a:lvl2pPr>
            <a:lvl3pPr marL="1143000" indent="-228600" defTabSz="457200">
              <a:defRPr>
                <a:solidFill>
                  <a:schemeClr val="tx1"/>
                </a:solidFill>
                <a:latin typeface="Calibri" panose="020F0502020204030204" pitchFamily="34" charset="0"/>
                <a:ea typeface="宋体" panose="02010600030101010101" pitchFamily="2" charset="-122"/>
              </a:defRPr>
            </a:lvl3pPr>
            <a:lvl4pPr marL="1600200" indent="-228600" defTabSz="457200">
              <a:defRPr>
                <a:solidFill>
                  <a:schemeClr val="tx1"/>
                </a:solidFill>
                <a:latin typeface="Calibri" panose="020F0502020204030204" pitchFamily="34" charset="0"/>
                <a:ea typeface="宋体" panose="02010600030101010101" pitchFamily="2" charset="-122"/>
              </a:defRPr>
            </a:lvl4pPr>
            <a:lvl5pPr marL="2057400" indent="-228600" defTabSz="4572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eaLnBrk="1" hangingPunct="1"/>
            <a:r>
              <a:rPr lang="zh-CN" altLang="en-US" sz="4400" b="1" dirty="0" smtClean="0">
                <a:latin typeface="黑体" panose="02010609060101010101" charset="-122"/>
                <a:ea typeface="黑体" panose="02010609060101010101" charset="-122"/>
                <a:sym typeface="思源黑体 CN Normal" panose="020B0400000000000000" pitchFamily="34" charset="-122"/>
              </a:rPr>
              <a:t>目录</a:t>
            </a:r>
            <a:endParaRPr lang="zh-CN" altLang="en-US" sz="4400" b="1" dirty="0" smtClean="0">
              <a:latin typeface="黑体" panose="02010609060101010101" charset="-122"/>
              <a:ea typeface="黑体" panose="02010609060101010101" charset="-122"/>
              <a:sym typeface="思源黑体 CN Normal" panose="020B0400000000000000" pitchFamily="34" charset="-122"/>
            </a:endParaRPr>
          </a:p>
        </p:txBody>
      </p:sp>
      <p:sp>
        <p:nvSpPr>
          <p:cNvPr id="20" name="椭圆 19"/>
          <p:cNvSpPr/>
          <p:nvPr/>
        </p:nvSpPr>
        <p:spPr>
          <a:xfrm>
            <a:off x="1052660" y="2884653"/>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1" name="椭圆 20"/>
          <p:cNvSpPr/>
          <p:nvPr/>
        </p:nvSpPr>
        <p:spPr>
          <a:xfrm>
            <a:off x="5555523" y="1158885"/>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3" name="矩形 74"/>
          <p:cNvSpPr>
            <a:spLocks noChangeArrowheads="1"/>
          </p:cNvSpPr>
          <p:nvPr/>
        </p:nvSpPr>
        <p:spPr bwMode="auto">
          <a:xfrm>
            <a:off x="4031518" y="317833"/>
            <a:ext cx="28457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Calibri" panose="020F0502020204030204" pitchFamily="34" charset="0"/>
                <a:ea typeface="宋体" panose="02010600030101010101" pitchFamily="2" charset="-122"/>
              </a:defRPr>
            </a:lvl1pPr>
            <a:lvl2pPr marL="742950" indent="-285750" defTabSz="457200">
              <a:defRPr>
                <a:solidFill>
                  <a:schemeClr val="tx1"/>
                </a:solidFill>
                <a:latin typeface="Calibri" panose="020F0502020204030204" pitchFamily="34" charset="0"/>
                <a:ea typeface="宋体" panose="02010600030101010101" pitchFamily="2" charset="-122"/>
              </a:defRPr>
            </a:lvl2pPr>
            <a:lvl3pPr marL="1143000" indent="-228600" defTabSz="457200">
              <a:defRPr>
                <a:solidFill>
                  <a:schemeClr val="tx1"/>
                </a:solidFill>
                <a:latin typeface="Calibri" panose="020F0502020204030204" pitchFamily="34" charset="0"/>
                <a:ea typeface="宋体" panose="02010600030101010101" pitchFamily="2" charset="-122"/>
              </a:defRPr>
            </a:lvl3pPr>
            <a:lvl4pPr marL="1600200" indent="-228600" defTabSz="457200">
              <a:defRPr>
                <a:solidFill>
                  <a:schemeClr val="tx1"/>
                </a:solidFill>
                <a:latin typeface="Calibri" panose="020F0502020204030204" pitchFamily="34" charset="0"/>
                <a:ea typeface="宋体" panose="02010600030101010101" pitchFamily="2" charset="-122"/>
              </a:defRPr>
            </a:lvl4pPr>
            <a:lvl5pPr marL="2057400" indent="-228600" defTabSz="4572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eaLnBrk="1" hangingPunct="1"/>
            <a:r>
              <a:rPr lang="en-US" altLang="zh-CN" sz="2800" b="1" dirty="0" smtClean="0">
                <a:latin typeface="黑体" panose="02010609060101010101" charset="-122"/>
                <a:ea typeface="黑体" panose="02010609060101010101" charset="-122"/>
                <a:sym typeface="思源黑体 CN Normal" panose="020B0400000000000000" pitchFamily="34" charset="-122"/>
              </a:rPr>
              <a:t>CONTENT</a:t>
            </a:r>
            <a:endParaRPr lang="en-US" altLang="zh-CN" sz="2800" b="1" dirty="0" smtClean="0">
              <a:latin typeface="黑体" panose="02010609060101010101" charset="-122"/>
              <a:ea typeface="黑体" panose="02010609060101010101" charset="-122"/>
              <a:sym typeface="思源黑体 CN Normal" panose="020B0400000000000000" pitchFamily="34" charset="-122"/>
            </a:endParaRPr>
          </a:p>
        </p:txBody>
      </p:sp>
      <p:sp>
        <p:nvSpPr>
          <p:cNvPr id="18" name="矩形 74"/>
          <p:cNvSpPr>
            <a:spLocks noChangeArrowheads="1"/>
          </p:cNvSpPr>
          <p:nvPr/>
        </p:nvSpPr>
        <p:spPr bwMode="auto">
          <a:xfrm>
            <a:off x="1640205" y="2145030"/>
            <a:ext cx="88931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Calibri" panose="020F0502020204030204" pitchFamily="34" charset="0"/>
                <a:ea typeface="宋体" panose="02010600030101010101" pitchFamily="2" charset="-122"/>
              </a:defRPr>
            </a:lvl1pPr>
            <a:lvl2pPr marL="742950" indent="-285750" defTabSz="457200">
              <a:defRPr>
                <a:solidFill>
                  <a:schemeClr val="tx1"/>
                </a:solidFill>
                <a:latin typeface="Calibri" panose="020F0502020204030204" pitchFamily="34" charset="0"/>
                <a:ea typeface="宋体" panose="02010600030101010101" pitchFamily="2" charset="-122"/>
              </a:defRPr>
            </a:lvl2pPr>
            <a:lvl3pPr marL="1143000" indent="-228600" defTabSz="457200">
              <a:defRPr>
                <a:solidFill>
                  <a:schemeClr val="tx1"/>
                </a:solidFill>
                <a:latin typeface="Calibri" panose="020F0502020204030204" pitchFamily="34" charset="0"/>
                <a:ea typeface="宋体" panose="02010600030101010101" pitchFamily="2" charset="-122"/>
              </a:defRPr>
            </a:lvl3pPr>
            <a:lvl4pPr marL="1600200" indent="-228600" defTabSz="457200">
              <a:defRPr>
                <a:solidFill>
                  <a:schemeClr val="tx1"/>
                </a:solidFill>
                <a:latin typeface="Calibri" panose="020F0502020204030204" pitchFamily="34" charset="0"/>
                <a:ea typeface="宋体" panose="02010600030101010101" pitchFamily="2" charset="-122"/>
              </a:defRPr>
            </a:lvl4pPr>
            <a:lvl5pPr marL="2057400" indent="-228600" defTabSz="4572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lnSpc>
                <a:spcPct val="100000"/>
              </a:lnSpc>
            </a:pPr>
            <a:r>
              <a:rPr lang="zh-CN" altLang="en-US" sz="3600" b="1" dirty="0" smtClean="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rPr>
              <a:t>第一节  项目训练一 —— 书籍设计基础</a:t>
            </a:r>
            <a:endParaRPr lang="zh-CN" altLang="en-US" sz="3600" b="1" dirty="0" smtClean="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endParaRPr>
          </a:p>
        </p:txBody>
      </p:sp>
      <p:sp>
        <p:nvSpPr>
          <p:cNvPr id="19" name="矩形 74"/>
          <p:cNvSpPr>
            <a:spLocks noChangeArrowheads="1"/>
          </p:cNvSpPr>
          <p:nvPr/>
        </p:nvSpPr>
        <p:spPr bwMode="auto">
          <a:xfrm>
            <a:off x="1640205" y="3545840"/>
            <a:ext cx="88931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Calibri" panose="020F0502020204030204" pitchFamily="34" charset="0"/>
                <a:ea typeface="宋体" panose="02010600030101010101" pitchFamily="2" charset="-122"/>
              </a:defRPr>
            </a:lvl1pPr>
            <a:lvl2pPr marL="742950" indent="-285750" defTabSz="457200">
              <a:defRPr>
                <a:solidFill>
                  <a:schemeClr val="tx1"/>
                </a:solidFill>
                <a:latin typeface="Calibri" panose="020F0502020204030204" pitchFamily="34" charset="0"/>
                <a:ea typeface="宋体" panose="02010600030101010101" pitchFamily="2" charset="-122"/>
              </a:defRPr>
            </a:lvl2pPr>
            <a:lvl3pPr marL="1143000" indent="-228600" defTabSz="457200">
              <a:defRPr>
                <a:solidFill>
                  <a:schemeClr val="tx1"/>
                </a:solidFill>
                <a:latin typeface="Calibri" panose="020F0502020204030204" pitchFamily="34" charset="0"/>
                <a:ea typeface="宋体" panose="02010600030101010101" pitchFamily="2" charset="-122"/>
              </a:defRPr>
            </a:lvl3pPr>
            <a:lvl4pPr marL="1600200" indent="-228600" defTabSz="457200">
              <a:defRPr>
                <a:solidFill>
                  <a:schemeClr val="tx1"/>
                </a:solidFill>
                <a:latin typeface="Calibri" panose="020F0502020204030204" pitchFamily="34" charset="0"/>
                <a:ea typeface="宋体" panose="02010600030101010101" pitchFamily="2" charset="-122"/>
              </a:defRPr>
            </a:lvl4pPr>
            <a:lvl5pPr marL="2057400" indent="-228600" defTabSz="4572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lnSpc>
                <a:spcPct val="100000"/>
              </a:lnSpc>
            </a:pPr>
            <a:r>
              <a:rPr lang="zh-CN" altLang="en-US" sz="3600" b="1" dirty="0" smtClean="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rPr>
              <a:t>第二节　项目训练二 —— 书籍装帧设计</a:t>
            </a:r>
            <a:endParaRPr lang="zh-CN" altLang="en-US" sz="3600" b="1" dirty="0" smtClean="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endParaRPr>
          </a:p>
        </p:txBody>
      </p:sp>
      <p:sp>
        <p:nvSpPr>
          <p:cNvPr id="22" name="矩形 74"/>
          <p:cNvSpPr>
            <a:spLocks noChangeArrowheads="1"/>
          </p:cNvSpPr>
          <p:nvPr/>
        </p:nvSpPr>
        <p:spPr bwMode="auto">
          <a:xfrm>
            <a:off x="1640205" y="4944110"/>
            <a:ext cx="88931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Calibri" panose="020F0502020204030204" pitchFamily="34" charset="0"/>
                <a:ea typeface="宋体" panose="02010600030101010101" pitchFamily="2" charset="-122"/>
              </a:defRPr>
            </a:lvl1pPr>
            <a:lvl2pPr marL="742950" indent="-285750" defTabSz="457200">
              <a:defRPr>
                <a:solidFill>
                  <a:schemeClr val="tx1"/>
                </a:solidFill>
                <a:latin typeface="Calibri" panose="020F0502020204030204" pitchFamily="34" charset="0"/>
                <a:ea typeface="宋体" panose="02010600030101010101" pitchFamily="2" charset="-122"/>
              </a:defRPr>
            </a:lvl2pPr>
            <a:lvl3pPr marL="1143000" indent="-228600" defTabSz="457200">
              <a:defRPr>
                <a:solidFill>
                  <a:schemeClr val="tx1"/>
                </a:solidFill>
                <a:latin typeface="Calibri" panose="020F0502020204030204" pitchFamily="34" charset="0"/>
                <a:ea typeface="宋体" panose="02010600030101010101" pitchFamily="2" charset="-122"/>
              </a:defRPr>
            </a:lvl3pPr>
            <a:lvl4pPr marL="1600200" indent="-228600" defTabSz="457200">
              <a:defRPr>
                <a:solidFill>
                  <a:schemeClr val="tx1"/>
                </a:solidFill>
                <a:latin typeface="Calibri" panose="020F0502020204030204" pitchFamily="34" charset="0"/>
                <a:ea typeface="宋体" panose="02010600030101010101" pitchFamily="2" charset="-122"/>
              </a:defRPr>
            </a:lvl4pPr>
            <a:lvl5pPr marL="2057400" indent="-228600" defTabSz="4572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lnSpc>
                <a:spcPct val="100000"/>
              </a:lnSpc>
            </a:pPr>
            <a:r>
              <a:rPr lang="zh-CN" altLang="en-US" sz="3600" b="1" dirty="0" smtClean="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rPr>
              <a:t>第三节  项目训练三 —— 概念书籍设计</a:t>
            </a:r>
            <a:endParaRPr lang="zh-CN" altLang="en-US" sz="3600" b="1" dirty="0" smtClean="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18" grpId="0"/>
      <p:bldP spid="19"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16"/>
          <p:cNvSpPr txBox="1"/>
          <p:nvPr/>
        </p:nvSpPr>
        <p:spPr>
          <a:xfrm>
            <a:off x="914400" y="1057275"/>
            <a:ext cx="6636385" cy="553720"/>
          </a:xfrm>
          <a:prstGeom prst="rect">
            <a:avLst/>
          </a:prstGeom>
          <a:noFill/>
        </p:spPr>
        <p:txBody>
          <a:bodyPr wrap="square" lIns="0" tIns="0" rIns="0" bIns="0" rtlCol="0">
            <a:spAutoFit/>
          </a:bodyPr>
          <a:lstStyle/>
          <a:p>
            <a:r>
              <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rPr>
              <a:t>1.书籍整体编辑设计</a:t>
            </a:r>
            <a:endPar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endParaRPr>
          </a:p>
        </p:txBody>
      </p:sp>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914400" y="1800860"/>
            <a:ext cx="10374630" cy="583565"/>
          </a:xfrm>
          <a:prstGeom prst="rect">
            <a:avLst/>
          </a:prstGeom>
          <a:noFill/>
        </p:spPr>
        <p:txBody>
          <a:bodyPr wrap="square" rtlCol="0" anchor="t">
            <a:spAutoFit/>
          </a:bodyPr>
          <a:p>
            <a:r>
              <a:rPr lang="zh-CN" altLang="en-US" sz="3200" b="1">
                <a:solidFill>
                  <a:srgbClr val="A9AA44"/>
                </a:solidFill>
                <a:latin typeface="宋体" panose="02010600030101010101" pitchFamily="2" charset="-122"/>
                <a:ea typeface="宋体" panose="02010600030101010101" pitchFamily="2" charset="-122"/>
                <a:cs typeface="宋体" panose="02010600030101010101" pitchFamily="2" charset="-122"/>
              </a:rPr>
              <a:t>（1）“表意”或是“独行”——书籍设计的整体定位</a:t>
            </a:r>
            <a:endParaRPr lang="zh-CN" altLang="en-US" sz="32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p:cNvSpPr txBox="1"/>
          <p:nvPr/>
        </p:nvSpPr>
        <p:spPr>
          <a:xfrm>
            <a:off x="914400" y="2432685"/>
            <a:ext cx="10117455" cy="583565"/>
          </a:xfrm>
          <a:prstGeom prst="rect">
            <a:avLst/>
          </a:prstGeom>
          <a:noFill/>
        </p:spPr>
        <p:txBody>
          <a:bodyPr wrap="square" rtlCol="0" anchor="t">
            <a:spAutoFit/>
          </a:bodyPr>
          <a:p>
            <a:pPr>
              <a:lnSpc>
                <a:spcPct val="100000"/>
              </a:lnSpc>
            </a:pPr>
            <a:r>
              <a:rPr lang="zh-CN" altLang="en-US" sz="3200">
                <a:latin typeface="宋体" panose="02010600030101010101" pitchFamily="2" charset="-122"/>
                <a:ea typeface="宋体" panose="02010600030101010101" pitchFamily="2" charset="-122"/>
                <a:cs typeface="宋体" panose="02010600030101010101" pitchFamily="2" charset="-122"/>
              </a:rPr>
              <a:t>书籍设计“三位一体”的整体设计概念包含三个层面：</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15" name="椭圆 7"/>
          <p:cNvSpPr>
            <a:spLocks noChangeArrowheads="1"/>
          </p:cNvSpPr>
          <p:nvPr>
            <p:custDataLst>
              <p:tags r:id="rId1"/>
            </p:custDataLst>
          </p:nvPr>
        </p:nvSpPr>
        <p:spPr bwMode="auto">
          <a:xfrm>
            <a:off x="5152173" y="4050212"/>
            <a:ext cx="1503703" cy="1503703"/>
          </a:xfrm>
          <a:prstGeom prst="ellipse">
            <a:avLst/>
          </a:prstGeom>
          <a:solidFill>
            <a:srgbClr val="79BB8F">
              <a:lumMod val="60000"/>
              <a:lumOff val="40000"/>
            </a:srgbClr>
          </a:solidFill>
          <a:ln w="38100">
            <a:solidFill>
              <a:sysClr val="window" lastClr="FFFFFF"/>
            </a:solidFill>
            <a:bevel/>
          </a:ln>
        </p:spPr>
        <p:txBody>
          <a:bodyPr anchor="ctr"/>
          <a:lstStyle>
            <a:lvl1pPr>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lnSpc>
                <a:spcPct val="120000"/>
              </a:lnSpc>
            </a:pPr>
            <a:endParaRPr lang="zh-CN" altLang="zh-CN">
              <a:solidFill>
                <a:srgbClr val="FFFFFF"/>
              </a:solidFill>
              <a:ea typeface="微软雅黑" panose="020B0503020204020204" charset="-122"/>
              <a:sym typeface="Arial" panose="020B0604020202020204" pitchFamily="34" charset="0"/>
            </a:endParaRPr>
          </a:p>
        </p:txBody>
      </p:sp>
      <p:sp>
        <p:nvSpPr>
          <p:cNvPr id="16" name="椭圆 8"/>
          <p:cNvSpPr>
            <a:spLocks noChangeArrowheads="1"/>
          </p:cNvSpPr>
          <p:nvPr>
            <p:custDataLst>
              <p:tags r:id="rId2"/>
            </p:custDataLst>
          </p:nvPr>
        </p:nvSpPr>
        <p:spPr bwMode="auto">
          <a:xfrm>
            <a:off x="4346425" y="3244465"/>
            <a:ext cx="3115198" cy="3115198"/>
          </a:xfrm>
          <a:prstGeom prst="ellipse">
            <a:avLst/>
          </a:prstGeom>
          <a:noFill/>
          <a:ln w="38100">
            <a:solidFill>
              <a:srgbClr val="8590CA"/>
            </a:solidFill>
            <a:prstDash val="sysDot"/>
            <a:bevel/>
          </a:ln>
          <a:extLst>
            <a:ext uri="{909E8E84-426E-40DD-AFC4-6F175D3DCCD1}">
              <a14:hiddenFill xmlns:a14="http://schemas.microsoft.com/office/drawing/2010/main">
                <a:solidFill>
                  <a:srgbClr val="FFFFFF"/>
                </a:solidFill>
              </a14:hiddenFill>
            </a:ext>
          </a:extLst>
        </p:spPr>
        <p:txBody>
          <a:bodyPr anchor="ctr"/>
          <a:lstStyle>
            <a:lvl1pPr>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宋体" panose="02010600030101010101" pitchFamily="2" charset="-122"/>
              </a:defRPr>
            </a:lvl9pPr>
          </a:lstStyle>
          <a:p>
            <a:pPr algn="ctr" eaLnBrk="1" hangingPunct="1">
              <a:lnSpc>
                <a:spcPct val="120000"/>
              </a:lnSpc>
            </a:pPr>
            <a:endParaRPr lang="zh-CN" altLang="zh-CN">
              <a:solidFill>
                <a:srgbClr val="FFFFFF"/>
              </a:solidFill>
              <a:ea typeface="微软雅黑" panose="020B0503020204020204" charset="-122"/>
              <a:sym typeface="Arial" panose="020B0604020202020204" pitchFamily="34" charset="0"/>
            </a:endParaRPr>
          </a:p>
        </p:txBody>
      </p:sp>
      <p:sp>
        <p:nvSpPr>
          <p:cNvPr id="3" name="弧形 2"/>
          <p:cNvSpPr/>
          <p:nvPr>
            <p:custDataLst>
              <p:tags r:id="rId3"/>
            </p:custDataLst>
          </p:nvPr>
        </p:nvSpPr>
        <p:spPr bwMode="auto">
          <a:xfrm rot="844677">
            <a:off x="4751224" y="3649264"/>
            <a:ext cx="2305599" cy="2305599"/>
          </a:xfrm>
          <a:prstGeom prst="arc">
            <a:avLst>
              <a:gd name="adj1" fmla="val 16200000"/>
              <a:gd name="adj2" fmla="val 1663416"/>
            </a:avLst>
          </a:prstGeom>
          <a:noFill/>
          <a:ln w="342900" cap="flat" cmpd="sng" algn="ctr">
            <a:solidFill>
              <a:srgbClr val="8590CA"/>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2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ysClr val="windowText" lastClr="000000"/>
              </a:solidFill>
              <a:effectLst/>
              <a:latin typeface="Arial" panose="020B0604020202020204" pitchFamily="34" charset="0"/>
              <a:ea typeface="微软雅黑" panose="020B0503020204020204" charset="-122"/>
              <a:sym typeface="Arial" panose="020B0604020202020204" pitchFamily="34" charset="0"/>
            </a:endParaRPr>
          </a:p>
        </p:txBody>
      </p:sp>
      <p:sp>
        <p:nvSpPr>
          <p:cNvPr id="19" name="弧形 18"/>
          <p:cNvSpPr/>
          <p:nvPr>
            <p:custDataLst>
              <p:tags r:id="rId4"/>
            </p:custDataLst>
          </p:nvPr>
        </p:nvSpPr>
        <p:spPr bwMode="auto">
          <a:xfrm rot="844677">
            <a:off x="4751224" y="3649264"/>
            <a:ext cx="2305599" cy="2305599"/>
          </a:xfrm>
          <a:prstGeom prst="arc">
            <a:avLst>
              <a:gd name="adj1" fmla="val 1622664"/>
              <a:gd name="adj2" fmla="val 9558471"/>
            </a:avLst>
          </a:prstGeom>
          <a:noFill/>
          <a:ln w="342900" cap="flat" cmpd="sng" algn="ctr">
            <a:solidFill>
              <a:srgbClr val="7AC2C7"/>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2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ysClr val="windowText" lastClr="000000"/>
              </a:solidFill>
              <a:effectLst/>
              <a:latin typeface="Arial" panose="020B0604020202020204" pitchFamily="34" charset="0"/>
              <a:ea typeface="微软雅黑" panose="020B0503020204020204" charset="-122"/>
              <a:sym typeface="Arial" panose="020B0604020202020204" pitchFamily="34" charset="0"/>
            </a:endParaRPr>
          </a:p>
        </p:txBody>
      </p:sp>
      <p:sp>
        <p:nvSpPr>
          <p:cNvPr id="20" name="弧形 19"/>
          <p:cNvSpPr/>
          <p:nvPr>
            <p:custDataLst>
              <p:tags r:id="rId5"/>
            </p:custDataLst>
          </p:nvPr>
        </p:nvSpPr>
        <p:spPr bwMode="auto">
          <a:xfrm rot="844677">
            <a:off x="4751224" y="3649264"/>
            <a:ext cx="2305599" cy="2305599"/>
          </a:xfrm>
          <a:prstGeom prst="arc">
            <a:avLst>
              <a:gd name="adj1" fmla="val 9541945"/>
              <a:gd name="adj2" fmla="val 16217451"/>
            </a:avLst>
          </a:prstGeom>
          <a:noFill/>
          <a:ln w="342900" cap="flat" cmpd="sng" algn="ctr">
            <a:solidFill>
              <a:srgbClr val="8EAADC"/>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2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ysClr val="windowText" lastClr="000000"/>
              </a:solidFill>
              <a:effectLs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6"/>
            </p:custDataLst>
          </p:nvPr>
        </p:nvSpPr>
        <p:spPr>
          <a:xfrm>
            <a:off x="1844040" y="5269865"/>
            <a:ext cx="2092960" cy="509905"/>
          </a:xfrm>
          <a:prstGeom prst="rect">
            <a:avLst/>
          </a:prstGeom>
          <a:solidFill>
            <a:srgbClr val="7AC2C7"/>
          </a:solidFill>
          <a:ln>
            <a:noFill/>
          </a:ln>
        </p:spPr>
        <p:txBody>
          <a:bodyPr wrap="square" anchor="ctr" anchorCtr="0"/>
          <a:lstStyle>
            <a:defPPr>
              <a:defRPr lang="zh-CN"/>
            </a:defPPr>
            <a:lvl1pPr eaLnBrk="1" hangingPunct="1">
              <a:buFont typeface="Arial" panose="020B0604020202020204" pitchFamily="34" charset="0"/>
              <a:defRPr sz="2000" b="1">
                <a:solidFill>
                  <a:sysClr val="window" lastClr="FFFFFF"/>
                </a:solidFill>
                <a:latin typeface="Arial" panose="020B0604020202020204" pitchFamily="34" charset="0"/>
                <a:ea typeface="微软雅黑" panose="020B0503020204020204" charset="-122"/>
              </a:defRPr>
            </a:lvl1pPr>
            <a:lvl2pPr marL="742950" indent="-285750">
              <a:buFont typeface="Arial" panose="020B0604020202020204" pitchFamily="34" charset="0"/>
            </a:lvl2pPr>
            <a:lvl3pPr marL="1143000" indent="-228600">
              <a:buFont typeface="Arial" panose="020B0604020202020204" pitchFamily="34" charset="0"/>
            </a:lvl3pPr>
            <a:lvl4pPr marL="1600200" indent="-228600">
              <a:buFont typeface="Arial" panose="020B0604020202020204" pitchFamily="34" charset="0"/>
            </a:lvl4pPr>
            <a:lvl5pPr marL="2057400" indent="-228600">
              <a:buFont typeface="Arial" panose="020B0604020202020204" pitchFamily="34" charset="0"/>
            </a:lvl5pPr>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pPr algn="ctr">
              <a:lnSpc>
                <a:spcPct val="100000"/>
              </a:lnSpc>
            </a:pPr>
            <a:r>
              <a:rPr lang="zh-CN" altLang="en-US" sz="2800" spc="300" dirty="0">
                <a:latin typeface="Arial" panose="020B0604020202020204" pitchFamily="34" charset="0"/>
                <a:cs typeface="+mn-ea"/>
                <a:sym typeface="Arial" panose="020B0604020202020204" pitchFamily="34" charset="0"/>
              </a:rPr>
              <a:t>编排设计</a:t>
            </a:r>
            <a:endParaRPr lang="zh-CN" altLang="en-US" sz="2800" spc="300" dirty="0">
              <a:latin typeface="Arial" panose="020B0604020202020204" pitchFamily="34" charset="0"/>
              <a:cs typeface="+mn-ea"/>
              <a:sym typeface="Arial" panose="020B0604020202020204" pitchFamily="34" charset="0"/>
            </a:endParaRPr>
          </a:p>
        </p:txBody>
      </p:sp>
      <p:sp>
        <p:nvSpPr>
          <p:cNvPr id="9" name="文本框 8"/>
          <p:cNvSpPr txBox="1"/>
          <p:nvPr>
            <p:custDataLst>
              <p:tags r:id="rId7"/>
            </p:custDataLst>
          </p:nvPr>
        </p:nvSpPr>
        <p:spPr>
          <a:xfrm>
            <a:off x="1844040" y="3244215"/>
            <a:ext cx="1594485" cy="512445"/>
          </a:xfrm>
          <a:prstGeom prst="rect">
            <a:avLst/>
          </a:prstGeom>
          <a:solidFill>
            <a:srgbClr val="8EAADC"/>
          </a:solidFill>
          <a:ln>
            <a:noFill/>
          </a:ln>
        </p:spPr>
        <p:txBody>
          <a:bodyPr wrap="square" lIns="90000" tIns="46800" rIns="90000" bIns="46800" anchor="ctr" anchorCtr="0"/>
          <a:lstStyle>
            <a:defPPr>
              <a:defRPr lang="zh-CN"/>
            </a:defPPr>
            <a:lvl1pPr eaLnBrk="1" hangingPunct="1">
              <a:buFont typeface="Arial" panose="020B0604020202020204" pitchFamily="34" charset="0"/>
              <a:defRPr sz="2000" b="1">
                <a:solidFill>
                  <a:sysClr val="window" lastClr="FFFFFF"/>
                </a:solidFill>
                <a:latin typeface="Arial" panose="020B0604020202020204" pitchFamily="34" charset="0"/>
                <a:ea typeface="微软雅黑" panose="020B0503020204020204" charset="-122"/>
              </a:defRPr>
            </a:lvl1pPr>
            <a:lvl2pPr marL="742950" indent="-285750">
              <a:buFont typeface="Arial" panose="020B0604020202020204" pitchFamily="34" charset="0"/>
            </a:lvl2pPr>
            <a:lvl3pPr marL="1143000" indent="-228600">
              <a:buFont typeface="Arial" panose="020B0604020202020204" pitchFamily="34" charset="0"/>
            </a:lvl3pPr>
            <a:lvl4pPr marL="1600200" indent="-228600">
              <a:buFont typeface="Arial" panose="020B0604020202020204" pitchFamily="34" charset="0"/>
            </a:lvl4pPr>
            <a:lvl5pPr marL="2057400" indent="-228600">
              <a:buFont typeface="Arial" panose="020B0604020202020204" pitchFamily="34" charset="0"/>
            </a:lvl5pPr>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pPr algn="ctr">
              <a:lnSpc>
                <a:spcPct val="100000"/>
              </a:lnSpc>
            </a:pPr>
            <a:r>
              <a:rPr lang="zh-CN" altLang="en-US" sz="2800" spc="300" dirty="0">
                <a:latin typeface="Arial" panose="020B0604020202020204" pitchFamily="34" charset="0"/>
                <a:cs typeface="+mn-ea"/>
                <a:sym typeface="Arial" panose="020B0604020202020204" pitchFamily="34" charset="0"/>
              </a:rPr>
              <a:t>装帧</a:t>
            </a:r>
            <a:endParaRPr lang="zh-CN" altLang="en-US" sz="2800" spc="300" dirty="0">
              <a:latin typeface="Arial" panose="020B0604020202020204" pitchFamily="34" charset="0"/>
              <a:cs typeface="+mn-ea"/>
              <a:sym typeface="Arial" panose="020B0604020202020204" pitchFamily="34" charset="0"/>
            </a:endParaRPr>
          </a:p>
        </p:txBody>
      </p:sp>
      <p:sp>
        <p:nvSpPr>
          <p:cNvPr id="5" name="文本框 4"/>
          <p:cNvSpPr txBox="1"/>
          <p:nvPr>
            <p:custDataLst>
              <p:tags r:id="rId8"/>
            </p:custDataLst>
          </p:nvPr>
        </p:nvSpPr>
        <p:spPr>
          <a:xfrm>
            <a:off x="7985125" y="4050030"/>
            <a:ext cx="1978660" cy="509905"/>
          </a:xfrm>
          <a:prstGeom prst="rect">
            <a:avLst/>
          </a:prstGeom>
          <a:solidFill>
            <a:srgbClr val="8590CA"/>
          </a:solidFill>
          <a:ln>
            <a:noFill/>
          </a:ln>
        </p:spPr>
        <p:txBody>
          <a:bodyPr wrap="square" anchor="ctr" anchorCtr="0"/>
          <a:lstStyle>
            <a:defPPr>
              <a:defRPr lang="zh-CN"/>
            </a:defPPr>
            <a:lvl1pPr eaLnBrk="1" hangingPunct="1">
              <a:buFont typeface="Arial" panose="020B0604020202020204" pitchFamily="34" charset="0"/>
              <a:defRPr sz="2000" b="1">
                <a:solidFill>
                  <a:sysClr val="window" lastClr="FFFFFF"/>
                </a:solidFill>
                <a:latin typeface="Arial" panose="020B0604020202020204" pitchFamily="34" charset="0"/>
                <a:ea typeface="微软雅黑" panose="020B0503020204020204" charset="-122"/>
              </a:defRPr>
            </a:lvl1pPr>
            <a:lvl2pPr marL="742950" indent="-285750">
              <a:buFont typeface="Arial" panose="020B0604020202020204" pitchFamily="34" charset="0"/>
            </a:lvl2pPr>
            <a:lvl3pPr marL="1143000" indent="-228600">
              <a:buFont typeface="Arial" panose="020B0604020202020204" pitchFamily="34" charset="0"/>
            </a:lvl3pPr>
            <a:lvl4pPr marL="1600200" indent="-228600">
              <a:buFont typeface="Arial" panose="020B0604020202020204" pitchFamily="34" charset="0"/>
            </a:lvl4pPr>
            <a:lvl5pPr marL="2057400" indent="-228600">
              <a:buFont typeface="Arial" panose="020B0604020202020204" pitchFamily="34" charset="0"/>
            </a:lvl5pPr>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pPr algn="ctr">
              <a:lnSpc>
                <a:spcPct val="100000"/>
              </a:lnSpc>
            </a:pPr>
            <a:r>
              <a:rPr lang="zh-CN" altLang="en-US" sz="2800" spc="300" dirty="0">
                <a:latin typeface="Arial" panose="020B0604020202020204" pitchFamily="34" charset="0"/>
                <a:cs typeface="+mn-ea"/>
                <a:sym typeface="Arial" panose="020B0604020202020204" pitchFamily="34" charset="0"/>
              </a:rPr>
              <a:t>编辑设计</a:t>
            </a:r>
            <a:endParaRPr lang="zh-CN" altLang="en-US" sz="2800" spc="300" dirty="0">
              <a:latin typeface="Arial" panose="020B0604020202020204" pitchFamily="34" charset="0"/>
              <a:cs typeface="+mn-ea"/>
              <a:sym typeface="Arial" panose="020B0604020202020204" pitchFamily="34" charset="0"/>
            </a:endParaRPr>
          </a:p>
        </p:txBody>
      </p:sp>
      <p:sp>
        <p:nvSpPr>
          <p:cNvPr id="14" name="文本框 13"/>
          <p:cNvSpPr txBox="1"/>
          <p:nvPr>
            <p:custDataLst>
              <p:tags r:id="rId9"/>
            </p:custDataLst>
          </p:nvPr>
        </p:nvSpPr>
        <p:spPr>
          <a:xfrm>
            <a:off x="1844040" y="3756660"/>
            <a:ext cx="2238375" cy="573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algn="l">
              <a:lnSpc>
                <a:spcPct val="100000"/>
              </a:lnSpc>
              <a:spcBef>
                <a:spcPts val="0"/>
              </a:spcBef>
            </a:pPr>
            <a:r>
              <a:rPr lang="zh-CN" altLang="en-US" sz="2000" b="1" spc="150" dirty="0">
                <a:solidFill>
                  <a:sysClr val="windowText" lastClr="000000">
                    <a:lumMod val="75000"/>
                    <a:lumOff val="25000"/>
                  </a:sysClr>
                </a:solidFill>
                <a:latin typeface="宋体" panose="02010600030101010101" pitchFamily="2" charset="-122"/>
                <a:ea typeface="宋体" panose="02010600030101010101" pitchFamily="2" charset="-122"/>
                <a:sym typeface="Arial" panose="020B0604020202020204" pitchFamily="34" charset="0"/>
              </a:rPr>
              <a:t>Book binding</a:t>
            </a:r>
            <a:endParaRPr lang="zh-CN" altLang="en-US" sz="2000" b="1" spc="150" dirty="0">
              <a:solidFill>
                <a:sysClr val="windowText" lastClr="000000">
                  <a:lumMod val="75000"/>
                  <a:lumOff val="25000"/>
                </a:sysClr>
              </a:solidFill>
              <a:latin typeface="宋体" panose="02010600030101010101" pitchFamily="2" charset="-122"/>
              <a:ea typeface="宋体" panose="02010600030101010101" pitchFamily="2" charset="-122"/>
              <a:sym typeface="Arial" panose="020B0604020202020204" pitchFamily="34" charset="0"/>
            </a:endParaRPr>
          </a:p>
        </p:txBody>
      </p:sp>
      <p:sp>
        <p:nvSpPr>
          <p:cNvPr id="6" name="文本框 5"/>
          <p:cNvSpPr txBox="1"/>
          <p:nvPr>
            <p:custDataLst>
              <p:tags r:id="rId10"/>
            </p:custDataLst>
          </p:nvPr>
        </p:nvSpPr>
        <p:spPr>
          <a:xfrm>
            <a:off x="1844040" y="5786120"/>
            <a:ext cx="2238375" cy="573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algn="l">
              <a:lnSpc>
                <a:spcPct val="100000"/>
              </a:lnSpc>
              <a:spcBef>
                <a:spcPts val="0"/>
              </a:spcBef>
            </a:pPr>
            <a:r>
              <a:rPr lang="zh-CN" altLang="en-US" sz="2000" b="1" spc="150" dirty="0">
                <a:solidFill>
                  <a:sysClr val="windowText" lastClr="000000">
                    <a:lumMod val="75000"/>
                    <a:lumOff val="25000"/>
                  </a:sysClr>
                </a:solidFill>
                <a:latin typeface="宋体" panose="02010600030101010101" pitchFamily="2" charset="-122"/>
                <a:ea typeface="宋体" panose="02010600030101010101" pitchFamily="2" charset="-122"/>
                <a:sym typeface="Arial" panose="020B0604020202020204" pitchFamily="34" charset="0"/>
              </a:rPr>
              <a:t>Typography</a:t>
            </a:r>
            <a:endParaRPr lang="zh-CN" altLang="en-US" sz="2000" b="1" spc="150" dirty="0">
              <a:solidFill>
                <a:sysClr val="windowText" lastClr="000000">
                  <a:lumMod val="75000"/>
                  <a:lumOff val="25000"/>
                </a:sysClr>
              </a:solidFill>
              <a:latin typeface="宋体" panose="02010600030101010101" pitchFamily="2" charset="-122"/>
              <a:ea typeface="宋体" panose="02010600030101010101" pitchFamily="2" charset="-122"/>
              <a:sym typeface="Arial" panose="020B0604020202020204" pitchFamily="34" charset="0"/>
            </a:endParaRPr>
          </a:p>
        </p:txBody>
      </p:sp>
      <p:sp>
        <p:nvSpPr>
          <p:cNvPr id="21" name="文本框 20"/>
          <p:cNvSpPr txBox="1"/>
          <p:nvPr>
            <p:custDataLst>
              <p:tags r:id="rId11"/>
            </p:custDataLst>
          </p:nvPr>
        </p:nvSpPr>
        <p:spPr>
          <a:xfrm>
            <a:off x="7985125" y="4559935"/>
            <a:ext cx="2624455" cy="573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algn="l">
              <a:lnSpc>
                <a:spcPct val="100000"/>
              </a:lnSpc>
              <a:spcBef>
                <a:spcPts val="0"/>
              </a:spcBef>
            </a:pPr>
            <a:r>
              <a:rPr lang="zh-CN" altLang="en-US" sz="2000" b="1" spc="150" dirty="0">
                <a:solidFill>
                  <a:sysClr val="windowText" lastClr="000000">
                    <a:lumMod val="75000"/>
                    <a:lumOff val="25000"/>
                  </a:sysClr>
                </a:solidFill>
                <a:latin typeface="宋体" panose="02010600030101010101" pitchFamily="2" charset="-122"/>
                <a:ea typeface="宋体" panose="02010600030101010101" pitchFamily="2" charset="-122"/>
                <a:sym typeface="Arial" panose="020B0604020202020204" pitchFamily="34" charset="0"/>
              </a:rPr>
              <a:t>Editorial design</a:t>
            </a:r>
            <a:endParaRPr lang="zh-CN" altLang="en-US" sz="2000" b="1" spc="150" dirty="0">
              <a:solidFill>
                <a:sysClr val="windowText" lastClr="000000">
                  <a:lumMod val="75000"/>
                  <a:lumOff val="25000"/>
                </a:sysClr>
              </a:solidFill>
              <a:latin typeface="宋体" panose="02010600030101010101" pitchFamily="2" charset="-122"/>
              <a:ea typeface="宋体" panose="02010600030101010101"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p:nvPr/>
        </p:nvSpPr>
        <p:spPr>
          <a:xfrm>
            <a:off x="484505" y="1515745"/>
            <a:ext cx="11222990" cy="4656455"/>
          </a:xfrm>
          <a:prstGeom prst="rect">
            <a:avLst/>
          </a:prstGeom>
          <a:solidFill>
            <a:srgbClr val="A9A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pic>
        <p:nvPicPr>
          <p:cNvPr id="7" name="图片 6" descr="timg"/>
          <p:cNvPicPr>
            <a:picLocks noChangeAspect="1"/>
          </p:cNvPicPr>
          <p:nvPr/>
        </p:nvPicPr>
        <p:blipFill>
          <a:blip r:embed="rId1"/>
          <a:stretch>
            <a:fillRect/>
          </a:stretch>
        </p:blipFill>
        <p:spPr>
          <a:xfrm>
            <a:off x="790575" y="1826260"/>
            <a:ext cx="4035425" cy="4035425"/>
          </a:xfrm>
          <a:prstGeom prst="rect">
            <a:avLst/>
          </a:prstGeom>
        </p:spPr>
      </p:pic>
      <p:sp>
        <p:nvSpPr>
          <p:cNvPr id="11" name="文本框 10"/>
          <p:cNvSpPr txBox="1"/>
          <p:nvPr/>
        </p:nvSpPr>
        <p:spPr>
          <a:xfrm>
            <a:off x="4997450" y="1723390"/>
            <a:ext cx="4283710" cy="583565"/>
          </a:xfrm>
          <a:prstGeom prst="rect">
            <a:avLst/>
          </a:prstGeom>
          <a:noFill/>
        </p:spPr>
        <p:txBody>
          <a:bodyPr wrap="square" rtlCol="0" anchor="t">
            <a:spAutoFit/>
          </a:bodyPr>
          <a:p>
            <a:r>
              <a:rPr lang="zh-CN" altLang="en-US" sz="3200" b="1">
                <a:latin typeface="黑体" panose="02010609060101010101" charset="-122"/>
                <a:ea typeface="黑体" panose="02010609060101010101" charset="-122"/>
              </a:rPr>
              <a:t>吕敬人：</a:t>
            </a:r>
            <a:endParaRPr lang="zh-CN" altLang="en-US" sz="3200" b="1">
              <a:latin typeface="黑体" panose="02010609060101010101" charset="-122"/>
              <a:ea typeface="黑体" panose="02010609060101010101" charset="-122"/>
            </a:endParaRPr>
          </a:p>
        </p:txBody>
      </p:sp>
      <p:sp>
        <p:nvSpPr>
          <p:cNvPr id="12" name="文本框 11"/>
          <p:cNvSpPr txBox="1"/>
          <p:nvPr/>
        </p:nvSpPr>
        <p:spPr>
          <a:xfrm>
            <a:off x="4997450" y="2390140"/>
            <a:ext cx="6491605" cy="3538220"/>
          </a:xfrm>
          <a:prstGeom prst="rect">
            <a:avLst/>
          </a:prstGeom>
          <a:noFill/>
        </p:spPr>
        <p:txBody>
          <a:bodyPr wrap="square" rtlCol="0" anchor="t">
            <a:spAutoFit/>
          </a:bodyPr>
          <a:p>
            <a:r>
              <a:rPr lang="zh-CN" altLang="en-US" sz="2800">
                <a:latin typeface="楷体" panose="02010609060101010101" charset="-122"/>
                <a:ea typeface="楷体" panose="02010609060101010101" charset="-122"/>
                <a:cs typeface="楷体" panose="02010609060101010101" charset="-122"/>
              </a:rPr>
              <a:t>“现在的书籍设计应是一种立体的思维，是注入时间概念的塑造三维空间的书籍“建筑”。其不仅要创造一本书籍的形态，还要通过设计让读者在参与阅读的过程中与书产生互动，从中得到整体的感受和启迪。那种以绘画式的封面装饰和固化不变的正文版式为基点的装帧，只是一个外包装。”</a:t>
            </a:r>
            <a:endParaRPr lang="zh-CN" altLang="en-US" sz="28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914400" y="1689100"/>
            <a:ext cx="10374630"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“独行”</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p:cNvSpPr txBox="1"/>
          <p:nvPr/>
        </p:nvSpPr>
        <p:spPr>
          <a:xfrm>
            <a:off x="914400" y="2595880"/>
            <a:ext cx="10117455" cy="1076325"/>
          </a:xfrm>
          <a:prstGeom prst="rect">
            <a:avLst/>
          </a:prstGeom>
          <a:noFill/>
        </p:spPr>
        <p:txBody>
          <a:bodyPr wrap="square" rtlCol="0" anchor="t">
            <a:spAutoFit/>
          </a:bodyPr>
          <a:p>
            <a:pPr>
              <a:lnSpc>
                <a:spcPct val="100000"/>
              </a:lnSpc>
            </a:pPr>
            <a:r>
              <a:rPr lang="zh-CN" altLang="en-US" sz="3200">
                <a:latin typeface="宋体" panose="02010600030101010101" pitchFamily="2" charset="-122"/>
                <a:ea typeface="宋体" panose="02010600030101010101" pitchFamily="2" charset="-122"/>
                <a:cs typeface="宋体" panose="02010600030101010101" pitchFamily="2" charset="-122"/>
              </a:rPr>
              <a:t>是指设计师的“独行”，也就是设计师的独立思考、独立表现。</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914400" y="3891280"/>
            <a:ext cx="10117455" cy="1568450"/>
          </a:xfrm>
          <a:prstGeom prst="rect">
            <a:avLst/>
          </a:prstGeom>
          <a:noFill/>
        </p:spPr>
        <p:txBody>
          <a:bodyPr wrap="square" rtlCol="0" anchor="t">
            <a:spAutoFit/>
          </a:bodyPr>
          <a:p>
            <a:pPr>
              <a:lnSpc>
                <a:spcPct val="100000"/>
              </a:lnSpc>
            </a:pPr>
            <a:r>
              <a:rPr lang="zh-CN" altLang="en-US" sz="3200">
                <a:latin typeface="宋体" panose="02010600030101010101" pitchFamily="2" charset="-122"/>
                <a:ea typeface="宋体" panose="02010600030101010101" pitchFamily="2" charset="-122"/>
                <a:cs typeface="宋体" panose="02010600030101010101" pitchFamily="2" charset="-122"/>
              </a:rPr>
              <a:t>指设计者在深入理解原作者书中的主题内容和精神目标的基础上，通过自己对文稿内容的反复推敲和抽象理解，运用独特的艺术设计与艺术创意来设计。</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799465" y="1112520"/>
            <a:ext cx="10117455" cy="583565"/>
          </a:xfrm>
          <a:prstGeom prst="rect">
            <a:avLst/>
          </a:prstGeom>
          <a:noFill/>
        </p:spPr>
        <p:txBody>
          <a:bodyPr wrap="square" rtlCol="0" anchor="t">
            <a:spAutoFit/>
          </a:bodyPr>
          <a:p>
            <a:pPr>
              <a:lnSpc>
                <a:spcPct val="100000"/>
              </a:lnSpc>
            </a:pPr>
            <a:r>
              <a:rPr lang="zh-CN" altLang="en-US" sz="3200">
                <a:solidFill>
                  <a:srgbClr val="A9AA44"/>
                </a:solidFill>
                <a:latin typeface="宋体" panose="02010600030101010101" pitchFamily="2" charset="-122"/>
                <a:ea typeface="宋体" panose="02010600030101010101" pitchFamily="2" charset="-122"/>
                <a:cs typeface="宋体" panose="02010600030101010101" pitchFamily="2" charset="-122"/>
              </a:rPr>
              <a:t>图 2-1-6 是关于表现内战分裂的书籍设计。</a:t>
            </a:r>
            <a:endParaRPr lang="zh-CN" altLang="en-US" sz="3200">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1342390" y="1731010"/>
            <a:ext cx="9507220" cy="47345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3" name="文本框 12"/>
          <p:cNvSpPr txBox="1"/>
          <p:nvPr/>
        </p:nvSpPr>
        <p:spPr>
          <a:xfrm>
            <a:off x="1037590" y="2152015"/>
            <a:ext cx="10117455" cy="2553335"/>
          </a:xfrm>
          <a:prstGeom prst="rect">
            <a:avLst/>
          </a:prstGeom>
          <a:noFill/>
        </p:spPr>
        <p:txBody>
          <a:bodyPr wrap="square" rtlCol="0" anchor="t">
            <a:spAutoFit/>
          </a:bodyPr>
          <a:p>
            <a:pPr>
              <a:lnSpc>
                <a:spcPct val="100000"/>
              </a:lnSpc>
            </a:pPr>
            <a:r>
              <a:rPr lang="zh-CN" altLang="en-US" sz="3200">
                <a:latin typeface="楷体" panose="02010609060101010101" charset="-122"/>
                <a:ea typeface="楷体" panose="02010609060101010101" charset="-122"/>
                <a:cs typeface="宋体" panose="02010600030101010101" pitchFamily="2" charset="-122"/>
              </a:rPr>
              <a:t>该书运用了分割的形态造型，将书籍一分为二，象征着分裂；字体设计为第二次世界大战时期铿锵有力的经典字体，表现了年代感与真实感。读者拿起这本书的时候，就能感受到一股强有力的战斗精神，独立而不畏，坚定而永恒。</a:t>
            </a:r>
            <a:endParaRPr lang="zh-CN" altLang="en-US" sz="3200">
              <a:latin typeface="楷体" panose="02010609060101010101" charset="-122"/>
              <a:ea typeface="楷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347595" y="6051550"/>
            <a:ext cx="7496810" cy="521970"/>
          </a:xfrm>
          <a:prstGeom prst="rect">
            <a:avLst/>
          </a:prstGeom>
          <a:noFill/>
        </p:spPr>
        <p:txBody>
          <a:bodyPr wrap="square" rtlCol="0" anchor="t">
            <a:spAutoFit/>
          </a:bodyPr>
          <a:p>
            <a:pPr algn="ctr">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图 2-1-6　创意书籍设计《内战分裂》</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095375" y="1066165"/>
            <a:ext cx="10001250" cy="4968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914400" y="1689100"/>
            <a:ext cx="10374630"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优秀的书籍设计</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p:cNvSpPr txBox="1"/>
          <p:nvPr/>
        </p:nvSpPr>
        <p:spPr>
          <a:xfrm>
            <a:off x="914400" y="2581910"/>
            <a:ext cx="10117455" cy="1568450"/>
          </a:xfrm>
          <a:prstGeom prst="rect">
            <a:avLst/>
          </a:prstGeom>
          <a:noFill/>
        </p:spPr>
        <p:txBody>
          <a:bodyPr wrap="square" rtlCol="0" anchor="t">
            <a:spAutoFit/>
          </a:bodyPr>
          <a:p>
            <a:pPr>
              <a:lnSpc>
                <a:spcPct val="100000"/>
              </a:lnSpc>
            </a:pPr>
            <a:r>
              <a:rPr lang="zh-CN" altLang="en-US" sz="3200">
                <a:latin typeface="宋体" panose="02010600030101010101" pitchFamily="2" charset="-122"/>
                <a:ea typeface="宋体" panose="02010600030101010101" pitchFamily="2" charset="-122"/>
                <a:cs typeface="宋体" panose="02010600030101010101" pitchFamily="2" charset="-122"/>
              </a:rPr>
              <a:t>应体现形神兼备的和谐之美，能为读者带来视觉、触觉、听觉、嗅觉、味觉等层面的愉悦之感，并不断地满足读者的精神需求。</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914400" y="4398645"/>
            <a:ext cx="10117455" cy="1076325"/>
          </a:xfrm>
          <a:prstGeom prst="rect">
            <a:avLst/>
          </a:prstGeom>
          <a:noFill/>
        </p:spPr>
        <p:txBody>
          <a:bodyPr wrap="square" rtlCol="0" anchor="t">
            <a:spAutoFit/>
          </a:bodyPr>
          <a:p>
            <a:pPr>
              <a:lnSpc>
                <a:spcPct val="100000"/>
              </a:lnSpc>
            </a:pPr>
            <a:r>
              <a:rPr lang="zh-CN" altLang="en-US" sz="3200">
                <a:latin typeface="宋体" panose="02010600030101010101" pitchFamily="2" charset="-122"/>
                <a:ea typeface="宋体" panose="02010600030101010101" pitchFamily="2" charset="-122"/>
                <a:cs typeface="宋体" panose="02010600030101010101" pitchFamily="2" charset="-122"/>
              </a:rPr>
              <a:t>是读来有趣，受之有益的，是内容与形式、艺术与功能相融合的产物。</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1037590" y="1102995"/>
            <a:ext cx="10117455" cy="1568450"/>
          </a:xfrm>
          <a:prstGeom prst="rect">
            <a:avLst/>
          </a:prstGeom>
          <a:noFill/>
        </p:spPr>
        <p:txBody>
          <a:bodyPr wrap="square" rtlCol="0" anchor="t">
            <a:spAutoFit/>
          </a:bodyPr>
          <a:p>
            <a:pPr>
              <a:lnSpc>
                <a:spcPct val="100000"/>
              </a:lnSpc>
            </a:pPr>
            <a:r>
              <a:rPr lang="zh-CN" altLang="en-US" sz="3200">
                <a:solidFill>
                  <a:srgbClr val="A9AA44"/>
                </a:solidFill>
                <a:latin typeface="宋体" panose="02010600030101010101" pitchFamily="2" charset="-122"/>
                <a:ea typeface="宋体" panose="02010600030101010101" pitchFamily="2" charset="-122"/>
                <a:cs typeface="宋体" panose="02010600030101010101" pitchFamily="2" charset="-122"/>
              </a:rPr>
              <a:t>德国设计团队“德国与日本创意工作室”（DEUTSCHE&amp;JAPANER CREATIVE STUDIO）设计的《绝对纽约》就是这样一本书籍（图 2-1-7）。</a:t>
            </a:r>
            <a:endParaRPr lang="zh-CN" altLang="en-US" sz="3200">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429895" y="2733675"/>
            <a:ext cx="11332210" cy="39141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347595" y="6085840"/>
            <a:ext cx="7496810" cy="521970"/>
          </a:xfrm>
          <a:prstGeom prst="rect">
            <a:avLst/>
          </a:prstGeom>
          <a:noFill/>
        </p:spPr>
        <p:txBody>
          <a:bodyPr wrap="square" rtlCol="0" anchor="t">
            <a:spAutoFit/>
          </a:bodyPr>
          <a:p>
            <a:pPr algn="ctr">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图 2-1-7 《绝对纽约》书籍设计</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336800" y="995680"/>
            <a:ext cx="7519035" cy="50184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908685" y="1468755"/>
            <a:ext cx="10374630" cy="1076325"/>
          </a:xfrm>
          <a:prstGeom prst="rect">
            <a:avLst/>
          </a:prstGeom>
          <a:noFill/>
        </p:spPr>
        <p:txBody>
          <a:bodyPr wrap="square" rtlCol="0" anchor="t">
            <a:spAutoFit/>
          </a:bodyPr>
          <a:p>
            <a:r>
              <a:rPr lang="zh-CN" altLang="en-US" sz="3200" b="1">
                <a:solidFill>
                  <a:srgbClr val="A9AA44"/>
                </a:solidFill>
                <a:latin typeface="宋体" panose="02010600030101010101" pitchFamily="2" charset="-122"/>
                <a:ea typeface="宋体" panose="02010600030101010101" pitchFamily="2" charset="-122"/>
                <a:cs typeface="宋体" panose="02010600030101010101" pitchFamily="2" charset="-122"/>
              </a:rPr>
              <a:t>（2）“ 空间 ”耦合“ 动线 ”——书籍整体编辑设计的概念</a:t>
            </a:r>
            <a:endParaRPr lang="zh-CN" altLang="en-US" sz="32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p:cNvSpPr txBox="1"/>
          <p:nvPr/>
        </p:nvSpPr>
        <p:spPr>
          <a:xfrm>
            <a:off x="3142615" y="3037205"/>
            <a:ext cx="8140700" cy="953135"/>
          </a:xfrm>
          <a:prstGeom prst="rect">
            <a:avLst/>
          </a:prstGeom>
          <a:noFill/>
        </p:spPr>
        <p:txBody>
          <a:bodyPr wrap="square" rtlCol="0" anchor="t">
            <a:spAutoFit/>
          </a:bodyPr>
          <a:p>
            <a:pPr>
              <a:lnSpc>
                <a:spcPct val="100000"/>
              </a:lnSpc>
            </a:pPr>
            <a:r>
              <a:rPr lang="zh-CN" altLang="en-US" sz="2800">
                <a:latin typeface="楷体" panose="02010609060101010101" charset="-122"/>
                <a:ea typeface="楷体" panose="02010609060101010101" charset="-122"/>
                <a:cs typeface="楷体" panose="02010609060101010101" charset="-122"/>
              </a:rPr>
              <a:t>就是当我们阅读时，会感觉到手中捧着实实在在的立体物。</a:t>
            </a:r>
            <a:endParaRPr lang="zh-CN" altLang="en-US" sz="2800">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903605" y="3190875"/>
            <a:ext cx="2298700"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“空间”</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3202305" y="4369435"/>
            <a:ext cx="8140700" cy="1383665"/>
          </a:xfrm>
          <a:prstGeom prst="rect">
            <a:avLst/>
          </a:prstGeom>
          <a:noFill/>
        </p:spPr>
        <p:txBody>
          <a:bodyPr wrap="square" rtlCol="0" anchor="t">
            <a:spAutoFit/>
          </a:bodyPr>
          <a:p>
            <a:pPr>
              <a:lnSpc>
                <a:spcPct val="100000"/>
              </a:lnSpc>
            </a:pPr>
            <a:r>
              <a:rPr lang="zh-CN" altLang="en-US" sz="2800">
                <a:latin typeface="楷体" panose="02010609060101010101" charset="-122"/>
                <a:ea typeface="楷体" panose="02010609060101010101" charset="-122"/>
                <a:cs typeface="楷体" panose="02010609060101010101" charset="-122"/>
              </a:rPr>
              <a:t>是一种线形形状、空间形态等，更多的是在读者阅读时带给他们的立体流线感，它使阅读清晰而流畅，动感而蓬勃。</a:t>
            </a:r>
            <a:endParaRPr lang="zh-CN" altLang="en-US" sz="2800">
              <a:latin typeface="楷体" panose="02010609060101010101" charset="-122"/>
              <a:ea typeface="楷体" panose="02010609060101010101" charset="-122"/>
              <a:cs typeface="楷体" panose="02010609060101010101" charset="-122"/>
            </a:endParaRPr>
          </a:p>
        </p:txBody>
      </p:sp>
      <p:sp>
        <p:nvSpPr>
          <p:cNvPr id="5" name="文本框 4"/>
          <p:cNvSpPr txBox="1"/>
          <p:nvPr/>
        </p:nvSpPr>
        <p:spPr>
          <a:xfrm>
            <a:off x="963295" y="4738370"/>
            <a:ext cx="2298700"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“动线”</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srcRect t="-2" r="-857"/>
          <a:stretch>
            <a:fillRect/>
          </a:stretch>
        </p:blipFill>
        <p:spPr>
          <a:xfrm>
            <a:off x="739140" y="3150870"/>
            <a:ext cx="10713720" cy="3098800"/>
          </a:xfrm>
          <a:prstGeom prst="rect">
            <a:avLst/>
          </a:prstGeom>
        </p:spPr>
      </p:pic>
      <p:grpSp>
        <p:nvGrpSpPr>
          <p:cNvPr id="5" name="组合 4"/>
          <p:cNvGrpSpPr/>
          <p:nvPr/>
        </p:nvGrpSpPr>
        <p:grpSpPr>
          <a:xfrm>
            <a:off x="739140" y="851807"/>
            <a:ext cx="10609580" cy="2090420"/>
            <a:chOff x="2065502" y="2056348"/>
            <a:chExt cx="13081554" cy="2090420"/>
          </a:xfrm>
        </p:grpSpPr>
        <p:sp>
          <p:nvSpPr>
            <p:cNvPr id="6" name="矩形 5"/>
            <p:cNvSpPr/>
            <p:nvPr/>
          </p:nvSpPr>
          <p:spPr>
            <a:xfrm>
              <a:off x="2065502" y="2763103"/>
              <a:ext cx="13081554" cy="1383665"/>
            </a:xfrm>
            <a:prstGeom prst="rect">
              <a:avLst/>
            </a:prstGeom>
          </p:spPr>
          <p:txBody>
            <a:bodyPr wrap="square">
              <a:spAutoFit/>
              <a:scene3d>
                <a:camera prst="orthographicFront"/>
                <a:lightRig rig="threePt" dir="t"/>
              </a:scene3d>
              <a:sp3d contourW="12700"/>
            </a:bodyPr>
            <a:lstStyle/>
            <a:p>
              <a:pPr>
                <a:lnSpc>
                  <a:spcPct val="100000"/>
                </a:lnSpc>
              </a:pPr>
              <a:r>
                <a:rPr lang="zh-CN" altLang="en-US" sz="2800" dirty="0">
                  <a:latin typeface="微软雅黑" panose="020B0503020204020204" charset="-122"/>
                  <a:ea typeface="微软雅黑" panose="020B0503020204020204" charset="-122"/>
                  <a:sym typeface="思源黑体 CN Normal" panose="020B0400000000000000" pitchFamily="34" charset="-122"/>
                </a:rPr>
                <a:t>通过本章学习，了解书籍设计的基础流程和设计原则；能够正确把握构成书籍的外在形态与内在组成部分的特点；掌握书籍设计的各重点部分的设计要点与规律。</a:t>
              </a:r>
              <a:endParaRPr lang="zh-CN" altLang="en-US" sz="2800" dirty="0">
                <a:latin typeface="微软雅黑" panose="020B0503020204020204" charset="-122"/>
                <a:ea typeface="微软雅黑" panose="020B0503020204020204" charset="-122"/>
                <a:sym typeface="思源黑体 CN Normal" panose="020B0400000000000000" pitchFamily="34" charset="-122"/>
              </a:endParaRPr>
            </a:p>
          </p:txBody>
        </p:sp>
        <p:sp>
          <p:nvSpPr>
            <p:cNvPr id="7" name="矩形 6"/>
            <p:cNvSpPr/>
            <p:nvPr/>
          </p:nvSpPr>
          <p:spPr>
            <a:xfrm>
              <a:off x="2065502" y="2056348"/>
              <a:ext cx="2979130" cy="706755"/>
            </a:xfrm>
            <a:prstGeom prst="rect">
              <a:avLst/>
            </a:prstGeom>
          </p:spPr>
          <p:txBody>
            <a:bodyPr wrap="square" anchor="t" anchorCtr="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prstClr val="black">
                      <a:lumMod val="85000"/>
                      <a:lumOff val="15000"/>
                    </a:prstClr>
                  </a:solidFill>
                  <a:effectLst/>
                  <a:uLnTx/>
                  <a:uFillTx/>
                  <a:latin typeface="黑体" panose="02010609060101010101" charset="-122"/>
                  <a:ea typeface="黑体" panose="02010609060101010101" charset="-122"/>
                  <a:sym typeface="思源黑体 CN Normal" panose="020B0400000000000000" pitchFamily="34" charset="-122"/>
                </a:rPr>
                <a:t>学习目标</a:t>
              </a:r>
              <a:endParaRPr kumimoji="0" lang="zh-CN" altLang="en-US" sz="4000" b="1" i="0" u="none" strike="noStrike" kern="1200" cap="none" spc="0" normalizeH="0" baseline="0" noProof="0" dirty="0">
                <a:ln>
                  <a:noFill/>
                </a:ln>
                <a:solidFill>
                  <a:prstClr val="black">
                    <a:lumMod val="85000"/>
                    <a:lumOff val="15000"/>
                  </a:prstClr>
                </a:solidFill>
                <a:effectLst/>
                <a:uLnTx/>
                <a:uFillTx/>
                <a:latin typeface="黑体" panose="02010609060101010101" charset="-122"/>
                <a:ea typeface="黑体" panose="02010609060101010101" charset="-122"/>
                <a:sym typeface="思源黑体 CN Normal" panose="020B0400000000000000" pitchFamily="34" charset="-122"/>
              </a:endParaRPr>
            </a:p>
          </p:txBody>
        </p:sp>
      </p:grpSp>
      <p:cxnSp>
        <p:nvCxnSpPr>
          <p:cNvPr id="8" name="直接连接符 7"/>
          <p:cNvCxnSpPr/>
          <p:nvPr/>
        </p:nvCxnSpPr>
        <p:spPr>
          <a:xfrm>
            <a:off x="835025" y="643255"/>
            <a:ext cx="2033905" cy="0"/>
          </a:xfrm>
          <a:prstGeom prst="line">
            <a:avLst/>
          </a:prstGeom>
          <a:ln w="57150">
            <a:solidFill>
              <a:srgbClr val="FF6838"/>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pic>
        <p:nvPicPr>
          <p:cNvPr id="2" name="图片 1"/>
          <p:cNvPicPr>
            <a:picLocks noChangeAspect="1"/>
          </p:cNvPicPr>
          <p:nvPr/>
        </p:nvPicPr>
        <p:blipFill>
          <a:blip r:embed="rId1"/>
          <a:stretch>
            <a:fillRect/>
          </a:stretch>
        </p:blipFill>
        <p:spPr>
          <a:xfrm>
            <a:off x="1774190" y="978535"/>
            <a:ext cx="8643620" cy="5784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347595" y="5681980"/>
            <a:ext cx="7496810" cy="521970"/>
          </a:xfrm>
          <a:prstGeom prst="rect">
            <a:avLst/>
          </a:prstGeom>
          <a:noFill/>
        </p:spPr>
        <p:txBody>
          <a:bodyPr wrap="square" rtlCol="0" anchor="t">
            <a:spAutoFit/>
          </a:bodyPr>
          <a:p>
            <a:pPr algn="ctr">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图 2-1-8 创意书籍设计</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72390" y="1381760"/>
            <a:ext cx="12047855" cy="40951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p:nvPr/>
        </p:nvSpPr>
        <p:spPr>
          <a:xfrm>
            <a:off x="484505" y="1515745"/>
            <a:ext cx="11222990" cy="4656455"/>
          </a:xfrm>
          <a:prstGeom prst="rect">
            <a:avLst/>
          </a:prstGeom>
          <a:solidFill>
            <a:srgbClr val="A9A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pic>
        <p:nvPicPr>
          <p:cNvPr id="7" name="图片 6" descr="timg"/>
          <p:cNvPicPr>
            <a:picLocks noChangeAspect="1"/>
          </p:cNvPicPr>
          <p:nvPr/>
        </p:nvPicPr>
        <p:blipFill>
          <a:blip r:embed="rId1"/>
          <a:stretch>
            <a:fillRect/>
          </a:stretch>
        </p:blipFill>
        <p:spPr>
          <a:xfrm>
            <a:off x="790575" y="1826260"/>
            <a:ext cx="4035425" cy="4035425"/>
          </a:xfrm>
          <a:prstGeom prst="rect">
            <a:avLst/>
          </a:prstGeom>
        </p:spPr>
      </p:pic>
      <p:sp>
        <p:nvSpPr>
          <p:cNvPr id="11" name="文本框 10"/>
          <p:cNvSpPr txBox="1"/>
          <p:nvPr/>
        </p:nvSpPr>
        <p:spPr>
          <a:xfrm>
            <a:off x="4997450" y="2144395"/>
            <a:ext cx="4283710" cy="583565"/>
          </a:xfrm>
          <a:prstGeom prst="rect">
            <a:avLst/>
          </a:prstGeom>
          <a:noFill/>
        </p:spPr>
        <p:txBody>
          <a:bodyPr wrap="square" rtlCol="0" anchor="t">
            <a:spAutoFit/>
          </a:bodyPr>
          <a:p>
            <a:r>
              <a:rPr lang="zh-CN" altLang="en-US" sz="3200" b="1">
                <a:latin typeface="黑体" panose="02010609060101010101" charset="-122"/>
                <a:ea typeface="黑体" panose="02010609060101010101" charset="-122"/>
              </a:rPr>
              <a:t>吕敬人：</a:t>
            </a:r>
            <a:endParaRPr lang="zh-CN" altLang="en-US" sz="3200" b="1">
              <a:latin typeface="黑体" panose="02010609060101010101" charset="-122"/>
              <a:ea typeface="黑体" panose="02010609060101010101" charset="-122"/>
            </a:endParaRPr>
          </a:p>
        </p:txBody>
      </p:sp>
      <p:sp>
        <p:nvSpPr>
          <p:cNvPr id="12" name="文本框 11"/>
          <p:cNvSpPr txBox="1"/>
          <p:nvPr/>
        </p:nvSpPr>
        <p:spPr>
          <a:xfrm>
            <a:off x="4997450" y="2834005"/>
            <a:ext cx="6491605" cy="2861310"/>
          </a:xfrm>
          <a:prstGeom prst="rect">
            <a:avLst/>
          </a:prstGeom>
          <a:noFill/>
        </p:spPr>
        <p:txBody>
          <a:bodyPr wrap="square" rtlCol="0" anchor="t">
            <a:spAutoFit/>
          </a:bodyPr>
          <a:p>
            <a:r>
              <a:rPr lang="zh-CN" altLang="en-US" sz="3600">
                <a:latin typeface="楷体" panose="02010609060101010101" charset="-122"/>
                <a:ea typeface="楷体" panose="02010609060101010101" charset="-122"/>
                <a:cs typeface="楷体" panose="02010609060101010101" charset="-122"/>
              </a:rPr>
              <a:t>“编辑设计一定要注意三个关键点：一是把握内容传达的表情；二是呈现信息流动的轨迹；三是形式美与阅读功能的融合”。</a:t>
            </a:r>
            <a:endParaRPr lang="zh-CN" altLang="en-US" sz="36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pic>
        <p:nvPicPr>
          <p:cNvPr id="3" name="图片 2"/>
          <p:cNvPicPr>
            <a:picLocks noChangeAspect="1"/>
          </p:cNvPicPr>
          <p:nvPr/>
        </p:nvPicPr>
        <p:blipFill>
          <a:blip r:embed="rId1"/>
          <a:stretch>
            <a:fillRect/>
          </a:stretch>
        </p:blipFill>
        <p:spPr>
          <a:xfrm>
            <a:off x="1186180" y="1071245"/>
            <a:ext cx="9819005" cy="54381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1763395" y="6189345"/>
            <a:ext cx="8665210" cy="521970"/>
          </a:xfrm>
          <a:prstGeom prst="rect">
            <a:avLst/>
          </a:prstGeom>
          <a:noFill/>
        </p:spPr>
        <p:txBody>
          <a:bodyPr wrap="square" rtlCol="0" anchor="t">
            <a:spAutoFit/>
          </a:bodyPr>
          <a:p>
            <a:pPr algn="ctr">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图 2-1-9 创意书籍设计中的“空间”耦合“动线”</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979295" y="978535"/>
            <a:ext cx="8233410" cy="5128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914400" y="1490980"/>
            <a:ext cx="10374630"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设计理念决定着未来的一切的可能性</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p:cNvSpPr txBox="1"/>
          <p:nvPr/>
        </p:nvSpPr>
        <p:spPr>
          <a:xfrm>
            <a:off x="914400" y="2356485"/>
            <a:ext cx="10117455" cy="583565"/>
          </a:xfrm>
          <a:prstGeom prst="rect">
            <a:avLst/>
          </a:prstGeom>
          <a:noFill/>
        </p:spPr>
        <p:txBody>
          <a:bodyPr wrap="square" rtlCol="0" anchor="t">
            <a:spAutoFit/>
          </a:bodyPr>
          <a:p>
            <a:pPr>
              <a:lnSpc>
                <a:spcPct val="100000"/>
              </a:lnSpc>
            </a:pPr>
            <a:r>
              <a:rPr lang="zh-CN" altLang="en-US" sz="3200" b="1">
                <a:solidFill>
                  <a:srgbClr val="A9AA44"/>
                </a:solidFill>
                <a:latin typeface="宋体" panose="02010600030101010101" pitchFamily="2" charset="-122"/>
                <a:ea typeface="宋体" panose="02010600030101010101" pitchFamily="2" charset="-122"/>
                <a:cs typeface="宋体" panose="02010600030101010101" pitchFamily="2" charset="-122"/>
              </a:rPr>
              <a:t>①</a:t>
            </a:r>
            <a:r>
              <a:rPr lang="zh-CN" altLang="en-US" sz="3200">
                <a:latin typeface="宋体" panose="02010600030101010101" pitchFamily="2" charset="-122"/>
                <a:ea typeface="宋体" panose="02010600030101010101" pitchFamily="2" charset="-122"/>
                <a:cs typeface="宋体" panose="02010600030101010101" pitchFamily="2" charset="-122"/>
              </a:rPr>
              <a:t>规格变化</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914400" y="3118485"/>
            <a:ext cx="10117455" cy="583565"/>
          </a:xfrm>
          <a:prstGeom prst="rect">
            <a:avLst/>
          </a:prstGeom>
          <a:noFill/>
        </p:spPr>
        <p:txBody>
          <a:bodyPr wrap="square" rtlCol="0" anchor="t">
            <a:spAutoFit/>
          </a:bodyPr>
          <a:p>
            <a:pPr>
              <a:lnSpc>
                <a:spcPct val="100000"/>
              </a:lnSpc>
            </a:pPr>
            <a:r>
              <a:rPr lang="zh-CN" altLang="en-US" sz="3200">
                <a:latin typeface="楷体" panose="02010609060101010101" charset="-122"/>
                <a:ea typeface="楷体" panose="02010609060101010101" charset="-122"/>
                <a:cs typeface="宋体" panose="02010600030101010101" pitchFamily="2" charset="-122"/>
              </a:rPr>
              <a:t>规格是指书籍的大小与尺寸。</a:t>
            </a:r>
            <a:endParaRPr lang="zh-CN" altLang="en-US" sz="3200">
              <a:latin typeface="楷体" panose="02010609060101010101" charset="-122"/>
              <a:ea typeface="楷体" panose="02010609060101010101" charset="-122"/>
              <a:cs typeface="宋体" panose="02010600030101010101" pitchFamily="2" charset="-122"/>
            </a:endParaRPr>
          </a:p>
        </p:txBody>
      </p:sp>
      <p:sp>
        <p:nvSpPr>
          <p:cNvPr id="3" name="文本框 2"/>
          <p:cNvSpPr txBox="1"/>
          <p:nvPr/>
        </p:nvSpPr>
        <p:spPr>
          <a:xfrm>
            <a:off x="914400" y="3986530"/>
            <a:ext cx="10117455" cy="583565"/>
          </a:xfrm>
          <a:prstGeom prst="rect">
            <a:avLst/>
          </a:prstGeom>
          <a:noFill/>
        </p:spPr>
        <p:txBody>
          <a:bodyPr wrap="square" rtlCol="0" anchor="t">
            <a:spAutoFit/>
          </a:bodyPr>
          <a:p>
            <a:pPr>
              <a:lnSpc>
                <a:spcPct val="100000"/>
              </a:lnSpc>
            </a:pPr>
            <a:r>
              <a:rPr lang="zh-CN" altLang="en-US" sz="3200" b="1">
                <a:solidFill>
                  <a:srgbClr val="A9AA44"/>
                </a:solidFill>
                <a:latin typeface="宋体" panose="02010600030101010101" pitchFamily="2" charset="-122"/>
                <a:ea typeface="宋体" panose="02010600030101010101" pitchFamily="2" charset="-122"/>
                <a:cs typeface="宋体" panose="02010600030101010101" pitchFamily="2" charset="-122"/>
              </a:rPr>
              <a:t>②</a:t>
            </a:r>
            <a:r>
              <a:rPr lang="zh-CN" altLang="en-US" sz="3200">
                <a:latin typeface="宋体" panose="02010600030101010101" pitchFamily="2" charset="-122"/>
                <a:ea typeface="宋体" panose="02010600030101010101" pitchFamily="2" charset="-122"/>
                <a:cs typeface="宋体" panose="02010600030101010101" pitchFamily="2" charset="-122"/>
              </a:rPr>
              <a:t>切割变化</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914400" y="4748530"/>
            <a:ext cx="10117455" cy="1076325"/>
          </a:xfrm>
          <a:prstGeom prst="rect">
            <a:avLst/>
          </a:prstGeom>
          <a:noFill/>
        </p:spPr>
        <p:txBody>
          <a:bodyPr wrap="square" rtlCol="0" anchor="t">
            <a:spAutoFit/>
          </a:bodyPr>
          <a:p>
            <a:pPr>
              <a:lnSpc>
                <a:spcPct val="100000"/>
              </a:lnSpc>
            </a:pPr>
            <a:r>
              <a:rPr lang="zh-CN" altLang="en-US" sz="3200">
                <a:latin typeface="楷体" panose="02010609060101010101" charset="-122"/>
                <a:ea typeface="楷体" panose="02010609060101010101" charset="-122"/>
                <a:cs typeface="宋体" panose="02010600030101010101" pitchFamily="2" charset="-122"/>
              </a:rPr>
              <a:t>第一种是对书籍的外轮廓线做切割变化，如直线、斜线、曲线等，使书籍的外形产生不同凡响的艺术效果。</a:t>
            </a:r>
            <a:endParaRPr lang="zh-CN" altLang="en-US" sz="3200">
              <a:latin typeface="楷体" panose="02010609060101010101" charset="-122"/>
              <a:ea typeface="楷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4" name="文本框 3"/>
          <p:cNvSpPr txBox="1"/>
          <p:nvPr/>
        </p:nvSpPr>
        <p:spPr>
          <a:xfrm>
            <a:off x="1037590" y="1763395"/>
            <a:ext cx="10117455" cy="1568450"/>
          </a:xfrm>
          <a:prstGeom prst="rect">
            <a:avLst/>
          </a:prstGeom>
          <a:noFill/>
        </p:spPr>
        <p:txBody>
          <a:bodyPr wrap="square" rtlCol="0" anchor="t">
            <a:spAutoFit/>
          </a:bodyPr>
          <a:p>
            <a:pPr>
              <a:lnSpc>
                <a:spcPct val="100000"/>
              </a:lnSpc>
            </a:pPr>
            <a:r>
              <a:rPr lang="zh-CN" altLang="en-US" sz="3200">
                <a:latin typeface="楷体" panose="02010609060101010101" charset="-122"/>
                <a:ea typeface="楷体" panose="02010609060101010101" charset="-122"/>
                <a:cs typeface="宋体" panose="02010600030101010101" pitchFamily="2" charset="-122"/>
              </a:rPr>
              <a:t>第二种是对书籍的空间形态做切割造型，根据主题内容进行具象或抽象、有序或无序、渐变或突变的形态切割表达，使书籍的形态发生变化，产生独特的立体造型。</a:t>
            </a:r>
            <a:endParaRPr lang="zh-CN" altLang="en-US" sz="3200">
              <a:latin typeface="楷体" panose="02010609060101010101" charset="-122"/>
              <a:ea typeface="楷体" panose="02010609060101010101" charset="-122"/>
              <a:cs typeface="宋体" panose="02010600030101010101" pitchFamily="2" charset="-122"/>
            </a:endParaRPr>
          </a:p>
        </p:txBody>
      </p:sp>
      <p:sp>
        <p:nvSpPr>
          <p:cNvPr id="5" name="文本框 4"/>
          <p:cNvSpPr txBox="1"/>
          <p:nvPr/>
        </p:nvSpPr>
        <p:spPr>
          <a:xfrm>
            <a:off x="1037590" y="3651885"/>
            <a:ext cx="10117455" cy="1568450"/>
          </a:xfrm>
          <a:prstGeom prst="rect">
            <a:avLst/>
          </a:prstGeom>
          <a:noFill/>
        </p:spPr>
        <p:txBody>
          <a:bodyPr wrap="square" rtlCol="0" anchor="t">
            <a:spAutoFit/>
          </a:bodyPr>
          <a:p>
            <a:pPr>
              <a:lnSpc>
                <a:spcPct val="100000"/>
              </a:lnSpc>
            </a:pPr>
            <a:r>
              <a:rPr lang="zh-CN" altLang="en-US" sz="3200">
                <a:latin typeface="楷体" panose="02010609060101010101" charset="-122"/>
                <a:ea typeface="楷体" panose="02010609060101010101" charset="-122"/>
                <a:cs typeface="宋体" panose="02010600030101010101" pitchFamily="2" charset="-122"/>
              </a:rPr>
              <a:t>第三种是对书籍的结构部位做切割创意，如封面、封底、书脊、书口等部位。这是一种减法的设计处理方式，根据书籍的内容进行删减，可以突出重点。</a:t>
            </a:r>
            <a:endParaRPr lang="zh-CN" altLang="en-US" sz="3200">
              <a:latin typeface="楷体" panose="02010609060101010101" charset="-122"/>
              <a:ea typeface="楷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1763395" y="6189345"/>
            <a:ext cx="8665210" cy="521970"/>
          </a:xfrm>
          <a:prstGeom prst="rect">
            <a:avLst/>
          </a:prstGeom>
          <a:noFill/>
        </p:spPr>
        <p:txBody>
          <a:bodyPr wrap="square" rtlCol="0" anchor="t">
            <a:spAutoFit/>
          </a:bodyPr>
          <a:p>
            <a:pPr algn="ctr">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图 2-1-10 创意书籍设计中的切割创意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137410" y="995680"/>
            <a:ext cx="7917180" cy="51568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3" name="文本框 12"/>
          <p:cNvSpPr txBox="1"/>
          <p:nvPr/>
        </p:nvSpPr>
        <p:spPr>
          <a:xfrm>
            <a:off x="914400" y="1605280"/>
            <a:ext cx="10117455" cy="583565"/>
          </a:xfrm>
          <a:prstGeom prst="rect">
            <a:avLst/>
          </a:prstGeom>
          <a:noFill/>
        </p:spPr>
        <p:txBody>
          <a:bodyPr wrap="square" rtlCol="0" anchor="t">
            <a:spAutoFit/>
          </a:bodyPr>
          <a:p>
            <a:pPr>
              <a:lnSpc>
                <a:spcPct val="100000"/>
              </a:lnSpc>
            </a:pPr>
            <a:r>
              <a:rPr lang="zh-CN" altLang="en-US" sz="3200" b="1">
                <a:solidFill>
                  <a:srgbClr val="A9AA44"/>
                </a:solidFill>
                <a:latin typeface="宋体" panose="02010600030101010101" pitchFamily="2" charset="-122"/>
                <a:ea typeface="宋体" panose="02010600030101010101" pitchFamily="2" charset="-122"/>
                <a:cs typeface="宋体" panose="02010600030101010101" pitchFamily="2" charset="-122"/>
              </a:rPr>
              <a:t>③</a:t>
            </a:r>
            <a:r>
              <a:rPr lang="zh-CN" altLang="en-US" sz="3200">
                <a:latin typeface="宋体" panose="02010600030101010101" pitchFamily="2" charset="-122"/>
                <a:ea typeface="宋体" panose="02010600030101010101" pitchFamily="2" charset="-122"/>
                <a:cs typeface="宋体" panose="02010600030101010101" pitchFamily="2" charset="-122"/>
              </a:rPr>
              <a:t>空间变化</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914400" y="2367280"/>
            <a:ext cx="10117455" cy="1568450"/>
          </a:xfrm>
          <a:prstGeom prst="rect">
            <a:avLst/>
          </a:prstGeom>
          <a:noFill/>
        </p:spPr>
        <p:txBody>
          <a:bodyPr wrap="square" rtlCol="0" anchor="t">
            <a:spAutoFit/>
          </a:bodyPr>
          <a:p>
            <a:pPr>
              <a:lnSpc>
                <a:spcPct val="100000"/>
              </a:lnSpc>
            </a:pPr>
            <a:r>
              <a:rPr lang="zh-CN" altLang="en-US" sz="3200">
                <a:latin typeface="楷体" panose="02010609060101010101" charset="-122"/>
                <a:ea typeface="楷体" panose="02010609060101010101" charset="-122"/>
                <a:cs typeface="宋体" panose="02010600030101010101" pitchFamily="2" charset="-122"/>
              </a:rPr>
              <a:t>空间变化是针对书籍形态进行多维空间变化处理，产生方形、圆形、三角形、任意形等，使书籍产生更加丰富多彩的情趣和寓意表达。</a:t>
            </a:r>
            <a:endParaRPr lang="zh-CN" altLang="en-US" sz="3200">
              <a:latin typeface="楷体" panose="02010609060101010101" charset="-122"/>
              <a:ea typeface="楷体" panose="02010609060101010101" charset="-122"/>
              <a:cs typeface="宋体" panose="02010600030101010101" pitchFamily="2" charset="-122"/>
            </a:endParaRPr>
          </a:p>
        </p:txBody>
      </p:sp>
      <p:sp>
        <p:nvSpPr>
          <p:cNvPr id="5" name="文本框 4"/>
          <p:cNvSpPr txBox="1"/>
          <p:nvPr/>
        </p:nvSpPr>
        <p:spPr>
          <a:xfrm>
            <a:off x="914400" y="4189730"/>
            <a:ext cx="10116820" cy="1568450"/>
          </a:xfrm>
          <a:prstGeom prst="rect">
            <a:avLst/>
          </a:prstGeom>
          <a:noFill/>
        </p:spPr>
        <p:txBody>
          <a:bodyPr wrap="square" rtlCol="0" anchor="t">
            <a:spAutoFit/>
          </a:bodyPr>
          <a:p>
            <a:r>
              <a:rPr lang="zh-CN" altLang="en-US" sz="3200">
                <a:solidFill>
                  <a:srgbClr val="A9AA44"/>
                </a:solidFill>
                <a:latin typeface="宋体" panose="02010600030101010101" pitchFamily="2" charset="-122"/>
                <a:ea typeface="宋体" panose="02010600030101010101" pitchFamily="2" charset="-122"/>
              </a:rPr>
              <a:t>如：在书籍封面做凹凸起伏的变化，加强层次感、进深感，丰富书籍形态的表情。在书籍内页做折叠立体的变化，使之具有神秘感、创造力，提高读者的阅读兴趣。</a:t>
            </a:r>
            <a:endParaRPr lang="zh-CN" altLang="en-US" sz="3200">
              <a:solidFill>
                <a:srgbClr val="A9AA44"/>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pic>
        <p:nvPicPr>
          <p:cNvPr id="2" name="图片 1"/>
          <p:cNvPicPr>
            <a:picLocks noChangeAspect="1"/>
          </p:cNvPicPr>
          <p:nvPr/>
        </p:nvPicPr>
        <p:blipFill>
          <a:blip r:embed="rId1"/>
          <a:stretch>
            <a:fillRect/>
          </a:stretch>
        </p:blipFill>
        <p:spPr>
          <a:xfrm>
            <a:off x="1583690" y="915670"/>
            <a:ext cx="9024620" cy="5878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8678" y="0"/>
            <a:ext cx="12210678" cy="6826378"/>
          </a:xfrm>
          <a:prstGeom prst="rect">
            <a:avLst/>
          </a:prstGeom>
        </p:spPr>
      </p:pic>
      <p:sp>
        <p:nvSpPr>
          <p:cNvPr id="3" name="矩形 2"/>
          <p:cNvSpPr/>
          <p:nvPr/>
        </p:nvSpPr>
        <p:spPr>
          <a:xfrm>
            <a:off x="-8518" y="0"/>
            <a:ext cx="12210678" cy="682637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flipH="1">
            <a:off x="1979637" y="4850098"/>
            <a:ext cx="1348344" cy="17862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6203141" y="0"/>
            <a:ext cx="1348344" cy="1786269"/>
          </a:xfrm>
          <a:prstGeom prst="line">
            <a:avLst/>
          </a:prstGeom>
          <a:ln w="19050">
            <a:solidFill>
              <a:srgbClr val="A9AA44"/>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1052660" y="2884653"/>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1" name="椭圆 20"/>
          <p:cNvSpPr/>
          <p:nvPr/>
        </p:nvSpPr>
        <p:spPr>
          <a:xfrm>
            <a:off x="5555523" y="1158885"/>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8" name="矩形 74"/>
          <p:cNvSpPr>
            <a:spLocks noChangeArrowheads="1"/>
          </p:cNvSpPr>
          <p:nvPr/>
        </p:nvSpPr>
        <p:spPr bwMode="auto">
          <a:xfrm>
            <a:off x="1052880" y="3002280"/>
            <a:ext cx="567563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Calibri" panose="020F0502020204030204" pitchFamily="34" charset="0"/>
                <a:ea typeface="宋体" panose="02010600030101010101" pitchFamily="2" charset="-122"/>
              </a:defRPr>
            </a:lvl1pPr>
            <a:lvl2pPr marL="742950" indent="-285750" defTabSz="457200">
              <a:defRPr>
                <a:solidFill>
                  <a:schemeClr val="tx1"/>
                </a:solidFill>
                <a:latin typeface="Calibri" panose="020F0502020204030204" pitchFamily="34" charset="0"/>
                <a:ea typeface="宋体" panose="02010600030101010101" pitchFamily="2" charset="-122"/>
              </a:defRPr>
            </a:lvl2pPr>
            <a:lvl3pPr marL="1143000" indent="-228600" defTabSz="457200">
              <a:defRPr>
                <a:solidFill>
                  <a:schemeClr val="tx1"/>
                </a:solidFill>
                <a:latin typeface="Calibri" panose="020F0502020204030204" pitchFamily="34" charset="0"/>
                <a:ea typeface="宋体" panose="02010600030101010101" pitchFamily="2" charset="-122"/>
              </a:defRPr>
            </a:lvl3pPr>
            <a:lvl4pPr marL="1600200" indent="-228600" defTabSz="457200">
              <a:defRPr>
                <a:solidFill>
                  <a:schemeClr val="tx1"/>
                </a:solidFill>
                <a:latin typeface="Calibri" panose="020F0502020204030204" pitchFamily="34" charset="0"/>
                <a:ea typeface="宋体" panose="02010600030101010101" pitchFamily="2" charset="-122"/>
              </a:defRPr>
            </a:lvl4pPr>
            <a:lvl5pPr marL="2057400" indent="-228600" defTabSz="4572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800" b="1" dirty="0" smtClean="0">
                <a:solidFill>
                  <a:srgbClr val="A9AA44"/>
                </a:solidFill>
                <a:latin typeface="黑体" panose="02010609060101010101" charset="-122"/>
                <a:ea typeface="黑体" panose="02010609060101010101" charset="-122"/>
                <a:cs typeface="黑体" panose="02010609060101010101" charset="-122"/>
                <a:sym typeface="思源黑体 CN Normal" panose="020B0400000000000000" pitchFamily="34" charset="-122"/>
              </a:rPr>
              <a:t>项目训练一</a:t>
            </a:r>
            <a:r>
              <a:rPr lang="zh-CN" altLang="en-US" sz="4800" dirty="0" smtClean="0">
                <a:latin typeface="黑体" panose="02010609060101010101" charset="-122"/>
                <a:ea typeface="黑体" panose="02010609060101010101" charset="-122"/>
                <a:cs typeface="黑体" panose="02010609060101010101" charset="-122"/>
                <a:sym typeface="思源黑体 CN Normal" panose="020B0400000000000000" pitchFamily="34" charset="-122"/>
              </a:rPr>
              <a:t> </a:t>
            </a:r>
            <a:endParaRPr lang="zh-CN" altLang="en-US" sz="4800" dirty="0" smtClean="0">
              <a:latin typeface="黑体" panose="02010609060101010101" charset="-122"/>
              <a:ea typeface="黑体" panose="02010609060101010101" charset="-122"/>
              <a:cs typeface="黑体" panose="02010609060101010101" charset="-122"/>
              <a:sym typeface="思源黑体 CN Normal" panose="020B0400000000000000" pitchFamily="34" charset="-122"/>
            </a:endParaRPr>
          </a:p>
          <a:p>
            <a:pPr algn="ctr" eaLnBrk="1" hangingPunct="1"/>
            <a:r>
              <a:rPr lang="zh-CN" altLang="en-US" sz="4800" dirty="0" smtClean="0">
                <a:latin typeface="黑体" panose="02010609060101010101" charset="-122"/>
                <a:ea typeface="黑体" panose="02010609060101010101" charset="-122"/>
                <a:cs typeface="黑体" panose="02010609060101010101" charset="-122"/>
                <a:sym typeface="思源黑体 CN Normal" panose="020B0400000000000000" pitchFamily="34" charset="-122"/>
              </a:rPr>
              <a:t>—— 书籍设计基础</a:t>
            </a:r>
            <a:endParaRPr lang="zh-CN" altLang="en-US" sz="4800" dirty="0" smtClean="0">
              <a:latin typeface="黑体" panose="02010609060101010101" charset="-122"/>
              <a:ea typeface="黑体" panose="02010609060101010101" charset="-122"/>
              <a:cs typeface="黑体" panose="02010609060101010101" charset="-122"/>
              <a:sym typeface="思源黑体 CN Normal" panose="020B0400000000000000" pitchFamily="34" charset="-122"/>
            </a:endParaRPr>
          </a:p>
        </p:txBody>
      </p:sp>
      <p:sp>
        <p:nvSpPr>
          <p:cNvPr id="25" name="矩形 74"/>
          <p:cNvSpPr>
            <a:spLocks noChangeArrowheads="1"/>
          </p:cNvSpPr>
          <p:nvPr/>
        </p:nvSpPr>
        <p:spPr bwMode="auto">
          <a:xfrm>
            <a:off x="2261335" y="2073741"/>
            <a:ext cx="325872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Calibri" panose="020F0502020204030204" pitchFamily="34" charset="0"/>
                <a:ea typeface="宋体" panose="02010600030101010101" pitchFamily="2" charset="-122"/>
              </a:defRPr>
            </a:lvl1pPr>
            <a:lvl2pPr marL="742950" indent="-285750" defTabSz="457200">
              <a:defRPr>
                <a:solidFill>
                  <a:schemeClr val="tx1"/>
                </a:solidFill>
                <a:latin typeface="Calibri" panose="020F0502020204030204" pitchFamily="34" charset="0"/>
                <a:ea typeface="宋体" panose="02010600030101010101" pitchFamily="2" charset="-122"/>
              </a:defRPr>
            </a:lvl2pPr>
            <a:lvl3pPr marL="1143000" indent="-228600" defTabSz="457200">
              <a:defRPr>
                <a:solidFill>
                  <a:schemeClr val="tx1"/>
                </a:solidFill>
                <a:latin typeface="Calibri" panose="020F0502020204030204" pitchFamily="34" charset="0"/>
                <a:ea typeface="宋体" panose="02010600030101010101" pitchFamily="2" charset="-122"/>
              </a:defRPr>
            </a:lvl3pPr>
            <a:lvl4pPr marL="1600200" indent="-228600" defTabSz="457200">
              <a:defRPr>
                <a:solidFill>
                  <a:schemeClr val="tx1"/>
                </a:solidFill>
                <a:latin typeface="Calibri" panose="020F0502020204030204" pitchFamily="34" charset="0"/>
                <a:ea typeface="宋体" panose="02010600030101010101" pitchFamily="2" charset="-122"/>
              </a:defRPr>
            </a:lvl4pPr>
            <a:lvl5pPr marL="2057400" indent="-228600" defTabSz="4572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dirty="0" smtClean="0">
                <a:latin typeface="黑体" panose="02010609060101010101" charset="-122"/>
                <a:ea typeface="黑体" panose="02010609060101010101" charset="-122"/>
                <a:sym typeface="思源黑体 CN Normal" panose="020B0400000000000000" pitchFamily="34" charset="-122"/>
              </a:rPr>
              <a:t>第一节</a:t>
            </a:r>
            <a:endParaRPr lang="en-US" altLang="zh-CN" sz="4800" dirty="0" smtClean="0">
              <a:latin typeface="黑体" panose="02010609060101010101" charset="-122"/>
              <a:ea typeface="黑体" panose="02010609060101010101" charset="-122"/>
              <a:sym typeface="思源黑体 CN Normal" panose="020B0400000000000000" pitchFamily="34" charset="-122"/>
            </a:endParaRPr>
          </a:p>
        </p:txBody>
      </p:sp>
      <p:sp>
        <p:nvSpPr>
          <p:cNvPr id="24" name="矩形 23"/>
          <p:cNvSpPr/>
          <p:nvPr/>
        </p:nvSpPr>
        <p:spPr>
          <a:xfrm>
            <a:off x="6802768" y="1968083"/>
            <a:ext cx="4771626" cy="3505492"/>
          </a:xfrm>
          <a:prstGeom prst="rect">
            <a:avLst/>
          </a:prstGeom>
          <a:blipFill>
            <a:blip r:embed="rId2"/>
            <a:stretch>
              <a:fillRect/>
            </a:stretch>
          </a:blipFill>
          <a:ln w="57150">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5" name="椭圆 14"/>
          <p:cNvSpPr/>
          <p:nvPr/>
        </p:nvSpPr>
        <p:spPr>
          <a:xfrm>
            <a:off x="6388036" y="4982764"/>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18" grpId="0"/>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1763395" y="5596255"/>
            <a:ext cx="8665210" cy="521970"/>
          </a:xfrm>
          <a:prstGeom prst="rect">
            <a:avLst/>
          </a:prstGeom>
          <a:noFill/>
        </p:spPr>
        <p:txBody>
          <a:bodyPr wrap="square" rtlCol="0" anchor="t">
            <a:spAutoFit/>
          </a:bodyPr>
          <a:p>
            <a:pPr algn="ctr">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图 2-1-11 创意书籍设计中的空间变化</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62230" y="1437005"/>
            <a:ext cx="12066905" cy="40284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3" name="文本框 12"/>
          <p:cNvSpPr txBox="1"/>
          <p:nvPr/>
        </p:nvSpPr>
        <p:spPr>
          <a:xfrm>
            <a:off x="914400" y="1068705"/>
            <a:ext cx="10117455" cy="583565"/>
          </a:xfrm>
          <a:prstGeom prst="rect">
            <a:avLst/>
          </a:prstGeom>
          <a:noFill/>
        </p:spPr>
        <p:txBody>
          <a:bodyPr wrap="square" rtlCol="0" anchor="t">
            <a:spAutoFit/>
          </a:bodyPr>
          <a:p>
            <a:pPr>
              <a:lnSpc>
                <a:spcPct val="100000"/>
              </a:lnSpc>
            </a:pPr>
            <a:r>
              <a:rPr lang="zh-CN" altLang="en-US" sz="3200" b="1">
                <a:solidFill>
                  <a:srgbClr val="A9AA44"/>
                </a:solidFill>
                <a:latin typeface="宋体" panose="02010600030101010101" pitchFamily="2" charset="-122"/>
                <a:ea typeface="宋体" panose="02010600030101010101" pitchFamily="2" charset="-122"/>
                <a:cs typeface="宋体" panose="02010600030101010101" pitchFamily="2" charset="-122"/>
              </a:rPr>
              <a:t>④</a:t>
            </a:r>
            <a:r>
              <a:rPr lang="zh-CN" altLang="en-US" sz="3200">
                <a:latin typeface="宋体" panose="02010600030101010101" pitchFamily="2" charset="-122"/>
                <a:ea typeface="宋体" panose="02010600030101010101" pitchFamily="2" charset="-122"/>
                <a:cs typeface="宋体" panose="02010600030101010101" pitchFamily="2" charset="-122"/>
              </a:rPr>
              <a:t>材料变化</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1037590" y="1751330"/>
            <a:ext cx="10116820" cy="1568450"/>
          </a:xfrm>
          <a:prstGeom prst="rect">
            <a:avLst/>
          </a:prstGeom>
          <a:noFill/>
        </p:spPr>
        <p:txBody>
          <a:bodyPr wrap="square" rtlCol="0" anchor="t">
            <a:spAutoFit/>
          </a:bodyPr>
          <a:p>
            <a:r>
              <a:rPr lang="zh-CN" altLang="en-US" sz="3200">
                <a:solidFill>
                  <a:srgbClr val="A9AA44"/>
                </a:solidFill>
                <a:latin typeface="宋体" panose="02010600030101010101" pitchFamily="2" charset="-122"/>
                <a:ea typeface="宋体" panose="02010600030101010101" pitchFamily="2" charset="-122"/>
              </a:rPr>
              <a:t>如图 2-1-12，这是一本关于手工毛线针织的图书。丰富的色彩、细腻的手工针织，让整本书充满梦幻感和设计感，独具一格。</a:t>
            </a:r>
            <a:endParaRPr lang="zh-CN" altLang="en-US" sz="3200">
              <a:solidFill>
                <a:srgbClr val="A9AA44"/>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1271905" y="3409950"/>
            <a:ext cx="9402445" cy="30175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1763395" y="6265545"/>
            <a:ext cx="8665210" cy="521970"/>
          </a:xfrm>
          <a:prstGeom prst="rect">
            <a:avLst/>
          </a:prstGeom>
          <a:noFill/>
        </p:spPr>
        <p:txBody>
          <a:bodyPr wrap="square" rtlCol="0" anchor="t">
            <a:spAutoFit/>
          </a:bodyPr>
          <a:p>
            <a:pPr algn="ctr">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图 2-1-12 手工针织而成的书籍</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948180" y="912495"/>
            <a:ext cx="8295640" cy="5353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1027430" y="1107440"/>
            <a:ext cx="10116820" cy="1568450"/>
          </a:xfrm>
          <a:prstGeom prst="rect">
            <a:avLst/>
          </a:prstGeom>
          <a:noFill/>
        </p:spPr>
        <p:txBody>
          <a:bodyPr wrap="square" rtlCol="0" anchor="t">
            <a:spAutoFit/>
          </a:bodyPr>
          <a:p>
            <a:r>
              <a:rPr lang="zh-CN" altLang="en-US" sz="3200">
                <a:solidFill>
                  <a:srgbClr val="A9AA44"/>
                </a:solidFill>
                <a:latin typeface="宋体" panose="02010600030101010101" pitchFamily="2" charset="-122"/>
                <a:ea typeface="宋体" panose="02010600030101010101" pitchFamily="2" charset="-122"/>
              </a:rPr>
              <a:t>不同的材料可以彰显不同书籍的质感和艺术气息；巧妙合理运用不同材质，可以更准确生动地传递和表达出书籍的主题内容（图 2-1-13）。</a:t>
            </a:r>
            <a:endParaRPr lang="zh-CN" altLang="en-US" sz="3200">
              <a:solidFill>
                <a:srgbClr val="A9AA44"/>
              </a:solidFill>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2230" y="2854960"/>
            <a:ext cx="12066905" cy="34664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pic>
        <p:nvPicPr>
          <p:cNvPr id="3" name="图片 2"/>
          <p:cNvPicPr>
            <a:picLocks noChangeAspect="1"/>
          </p:cNvPicPr>
          <p:nvPr/>
        </p:nvPicPr>
        <p:blipFill>
          <a:blip r:embed="rId1"/>
          <a:stretch>
            <a:fillRect/>
          </a:stretch>
        </p:blipFill>
        <p:spPr>
          <a:xfrm>
            <a:off x="955040" y="954405"/>
            <a:ext cx="10282555" cy="57080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1763395" y="5389245"/>
            <a:ext cx="8665210" cy="521970"/>
          </a:xfrm>
          <a:prstGeom prst="rect">
            <a:avLst/>
          </a:prstGeom>
          <a:noFill/>
        </p:spPr>
        <p:txBody>
          <a:bodyPr wrap="square" rtlCol="0" anchor="t">
            <a:spAutoFit/>
          </a:bodyPr>
          <a:p>
            <a:pPr algn="ctr">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图 2-1-13 透明材质书籍设计欣赏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62230" y="1704975"/>
            <a:ext cx="12066905" cy="34474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908685" y="1374775"/>
            <a:ext cx="10374630" cy="1076325"/>
          </a:xfrm>
          <a:prstGeom prst="rect">
            <a:avLst/>
          </a:prstGeom>
          <a:noFill/>
        </p:spPr>
        <p:txBody>
          <a:bodyPr wrap="square" rtlCol="0" anchor="t">
            <a:spAutoFit/>
          </a:bodyPr>
          <a:p>
            <a:r>
              <a:rPr lang="zh-CN" altLang="en-US" sz="3200" b="1">
                <a:solidFill>
                  <a:srgbClr val="A9AA44"/>
                </a:solidFill>
                <a:latin typeface="宋体" panose="02010600030101010101" pitchFamily="2" charset="-122"/>
                <a:ea typeface="宋体" panose="02010600030101010101" pitchFamily="2" charset="-122"/>
                <a:cs typeface="宋体" panose="02010600030101010101" pitchFamily="2" charset="-122"/>
              </a:rPr>
              <a:t>（3）“ 形神 ”何以“ 兼备 ”——书籍设计的形态与内容</a:t>
            </a:r>
            <a:endParaRPr lang="zh-CN" altLang="en-US" sz="32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descr="timg (1)"/>
          <p:cNvPicPr>
            <a:picLocks noChangeAspect="1"/>
          </p:cNvPicPr>
          <p:nvPr/>
        </p:nvPicPr>
        <p:blipFill>
          <a:blip r:embed="rId1"/>
          <a:stretch>
            <a:fillRect/>
          </a:stretch>
        </p:blipFill>
        <p:spPr>
          <a:xfrm>
            <a:off x="7794625" y="2451100"/>
            <a:ext cx="2809240" cy="3634105"/>
          </a:xfrm>
          <a:prstGeom prst="rect">
            <a:avLst/>
          </a:prstGeom>
        </p:spPr>
      </p:pic>
      <p:sp>
        <p:nvSpPr>
          <p:cNvPr id="4" name="文本框 3"/>
          <p:cNvSpPr txBox="1"/>
          <p:nvPr/>
        </p:nvSpPr>
        <p:spPr>
          <a:xfrm>
            <a:off x="1380490" y="2991485"/>
            <a:ext cx="6233795" cy="2553335"/>
          </a:xfrm>
          <a:prstGeom prst="rect">
            <a:avLst/>
          </a:prstGeom>
          <a:noFill/>
        </p:spPr>
        <p:txBody>
          <a:bodyPr wrap="square" rtlCol="0" anchor="t">
            <a:spAutoFit/>
          </a:bodyPr>
          <a:p>
            <a:r>
              <a:rPr lang="zh-CN" altLang="en-US" sz="3200" b="1">
                <a:latin typeface="微软雅黑" panose="020B0503020204020204" charset="-122"/>
                <a:ea typeface="微软雅黑" panose="020B0503020204020204" charset="-122"/>
                <a:cs typeface="楷体" panose="02010609060101010101" charset="-122"/>
              </a:rPr>
              <a:t>顾恺之：</a:t>
            </a:r>
            <a:endParaRPr lang="zh-CN" altLang="en-US" sz="3200" b="1">
              <a:latin typeface="微软雅黑" panose="020B0503020204020204" charset="-122"/>
              <a:ea typeface="微软雅黑" panose="020B0503020204020204" charset="-122"/>
              <a:cs typeface="楷体" panose="02010609060101010101" charset="-122"/>
            </a:endParaRPr>
          </a:p>
          <a:p>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“凡生人亡有手揖眼视，而前亡所对者，以形写神而空其实对，荃生之用乖，传神之趋失矣。”</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1037590" y="1345565"/>
            <a:ext cx="10116820" cy="1076325"/>
          </a:xfrm>
          <a:prstGeom prst="rect">
            <a:avLst/>
          </a:prstGeom>
          <a:noFill/>
        </p:spPr>
        <p:txBody>
          <a:bodyPr wrap="square" rtlCol="0" anchor="t">
            <a:spAutoFit/>
          </a:bodyPr>
          <a:p>
            <a:r>
              <a:rPr lang="zh-CN" altLang="en-US" sz="3200">
                <a:solidFill>
                  <a:schemeClr val="tx1"/>
                </a:solidFill>
                <a:latin typeface="楷体" panose="02010609060101010101" charset="-122"/>
                <a:ea typeface="楷体" panose="02010609060101010101" charset="-122"/>
                <a:cs typeface="楷体" panose="02010609060101010101" charset="-122"/>
              </a:rPr>
              <a:t>如图 2-1-14，运用特殊的牛皮纸材料、特殊的“感官语言”和人交流，激发人们的想象和情感等。</a:t>
            </a:r>
            <a:endParaRPr lang="zh-CN" altLang="en-US" sz="3200">
              <a:solidFill>
                <a:schemeClr val="tx1"/>
              </a:solidFill>
              <a:latin typeface="楷体" panose="02010609060101010101" charset="-122"/>
              <a:ea typeface="楷体" panose="02010609060101010101" charset="-122"/>
              <a:cs typeface="楷体" panose="02010609060101010101" charset="-122"/>
            </a:endParaRPr>
          </a:p>
        </p:txBody>
      </p:sp>
      <p:pic>
        <p:nvPicPr>
          <p:cNvPr id="2" name="图片 1"/>
          <p:cNvPicPr>
            <a:picLocks noChangeAspect="1"/>
          </p:cNvPicPr>
          <p:nvPr/>
        </p:nvPicPr>
        <p:blipFill>
          <a:blip r:embed="rId1"/>
          <a:stretch>
            <a:fillRect/>
          </a:stretch>
        </p:blipFill>
        <p:spPr>
          <a:xfrm>
            <a:off x="15240" y="2564765"/>
            <a:ext cx="12162155" cy="38760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1763395" y="5587365"/>
            <a:ext cx="8665210" cy="521970"/>
          </a:xfrm>
          <a:prstGeom prst="rect">
            <a:avLst/>
          </a:prstGeom>
          <a:noFill/>
        </p:spPr>
        <p:txBody>
          <a:bodyPr wrap="square" rtlCol="0" anchor="t">
            <a:spAutoFit/>
          </a:bodyPr>
          <a:p>
            <a:pPr algn="ctr">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图 2-1-14 形神兼备的创意书籍设计</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38735" y="1395730"/>
            <a:ext cx="12114530" cy="40665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1037590" y="3545205"/>
            <a:ext cx="10116820" cy="1568450"/>
          </a:xfrm>
          <a:prstGeom prst="rect">
            <a:avLst/>
          </a:prstGeom>
          <a:noFill/>
        </p:spPr>
        <p:txBody>
          <a:bodyPr wrap="square" rtlCol="0" anchor="t">
            <a:spAutoFit/>
          </a:bodyPr>
          <a:p>
            <a:r>
              <a:rPr lang="zh-CN" altLang="en-US" sz="3200">
                <a:solidFill>
                  <a:schemeClr val="tx1"/>
                </a:solidFill>
                <a:latin typeface="楷体" panose="02010609060101010101" charset="-122"/>
                <a:ea typeface="楷体" panose="02010609060101010101" charset="-122"/>
                <a:cs typeface="楷体" panose="02010609060101010101" charset="-122"/>
              </a:rPr>
              <a:t>材料选择必须与设计风格、书籍内容相匹配，同时要提倡绿色的设计观，用最合适的材料，做出最纯粹的书籍（图2-1-15）。</a:t>
            </a:r>
            <a:endParaRPr lang="zh-CN" altLang="en-US" sz="3200">
              <a:solidFill>
                <a:schemeClr val="tx1"/>
              </a:solidFill>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1027430" y="1724660"/>
            <a:ext cx="10116820" cy="1076325"/>
          </a:xfrm>
          <a:prstGeom prst="rect">
            <a:avLst/>
          </a:prstGeom>
          <a:noFill/>
        </p:spPr>
        <p:txBody>
          <a:bodyPr wrap="square" rtlCol="0" anchor="t">
            <a:spAutoFit/>
          </a:bodyPr>
          <a:p>
            <a:r>
              <a:rPr lang="zh-CN" altLang="en-US" sz="3200">
                <a:solidFill>
                  <a:srgbClr val="A9AA44"/>
                </a:solidFill>
                <a:latin typeface="宋体" panose="02010600030101010101" pitchFamily="2" charset="-122"/>
                <a:ea typeface="宋体" panose="02010600030101010101" pitchFamily="2" charset="-122"/>
              </a:rPr>
              <a:t>设计书籍时，材料的运用绝不是越奢华越显质感，高档的材料并不等于最佳效果。</a:t>
            </a:r>
            <a:endParaRPr lang="zh-CN" altLang="en-US" sz="3200">
              <a:solidFill>
                <a:srgbClr val="A9AA44"/>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p:nvPr/>
        </p:nvSpPr>
        <p:spPr>
          <a:xfrm>
            <a:off x="841375" y="2073275"/>
            <a:ext cx="10509885" cy="1881505"/>
          </a:xfrm>
          <a:prstGeom prst="rect">
            <a:avLst/>
          </a:prstGeom>
          <a:solidFill>
            <a:srgbClr val="A9A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6" name="TextBox 12"/>
          <p:cNvSpPr txBox="1"/>
          <p:nvPr/>
        </p:nvSpPr>
        <p:spPr>
          <a:xfrm>
            <a:off x="1027430" y="2275205"/>
            <a:ext cx="10057765" cy="1477010"/>
          </a:xfrm>
          <a:prstGeom prst="rect">
            <a:avLst/>
          </a:prstGeom>
          <a:noFill/>
        </p:spPr>
        <p:txBody>
          <a:bodyPr wrap="square" lIns="0" tIns="0" rIns="0" bIns="0" rtlCol="0">
            <a:spAutoFit/>
          </a:bodyPr>
          <a:lstStyle/>
          <a:p>
            <a:pPr>
              <a:lnSpc>
                <a:spcPct val="100000"/>
              </a:lnSpc>
              <a:spcAft>
                <a:spcPts val="1500"/>
              </a:spcAft>
            </a:pPr>
            <a:r>
              <a:rPr lang="zh-CN" altLang="en-US" sz="3200" dirty="0" smtClean="0">
                <a:solidFill>
                  <a:schemeClr val="tx1"/>
                </a:solidFill>
                <a:latin typeface="楷体" panose="02010609060101010101" charset="-122"/>
                <a:ea typeface="楷体" panose="02010609060101010101" charset="-122"/>
                <a:cs typeface="+mn-ea"/>
                <a:sym typeface="思源黑体 CN Normal" panose="020B0400000000000000" pitchFamily="34" charset="-122"/>
              </a:rPr>
              <a:t>本节主要针对书籍设计的设计原则、整体定位和设计过程等核心设计理论架构进行全面的阐述；对内容编排、形态风格、材料功能等进行详细的分析与解说。</a:t>
            </a:r>
            <a:endParaRPr lang="zh-CN" altLang="en-US" sz="3200" dirty="0" smtClean="0">
              <a:solidFill>
                <a:schemeClr val="tx1"/>
              </a:solidFill>
              <a:latin typeface="楷体" panose="02010609060101010101" charset="-122"/>
              <a:ea typeface="楷体" panose="02010609060101010101" charset="-122"/>
              <a:cs typeface="+mn-ea"/>
              <a:sym typeface="思源黑体 CN Normal" panose="020B0400000000000000" pitchFamily="34" charset="-122"/>
            </a:endParaRPr>
          </a:p>
        </p:txBody>
      </p:sp>
      <p:sp>
        <p:nvSpPr>
          <p:cNvPr id="9" name="TextBox 15"/>
          <p:cNvSpPr txBox="1"/>
          <p:nvPr/>
        </p:nvSpPr>
        <p:spPr>
          <a:xfrm>
            <a:off x="841375" y="4168775"/>
            <a:ext cx="10509885" cy="861695"/>
          </a:xfrm>
          <a:prstGeom prst="rect">
            <a:avLst/>
          </a:prstGeom>
          <a:noFill/>
        </p:spPr>
        <p:txBody>
          <a:bodyPr wrap="square" lIns="0" tIns="0" rIns="0" bIns="0" rtlCol="0">
            <a:spAutoFit/>
          </a:bodyPr>
          <a:lstStyle/>
          <a:p>
            <a:pPr defTabSz="866140">
              <a:lnSpc>
                <a:spcPct val="100000"/>
              </a:lnSpc>
              <a:defRPr/>
            </a:pPr>
            <a:r>
              <a:rPr lang="zh-CN" altLang="en-US" sz="2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书籍设计的整体设计流程可归属于</a:t>
            </a:r>
            <a:r>
              <a:rPr lang="zh-CN" altLang="en-US" sz="2800" b="1" dirty="0">
                <a:solidFill>
                  <a:schemeClr val="tx1"/>
                </a:solidFill>
                <a:latin typeface="微软雅黑" panose="020B0503020204020204" charset="-122"/>
                <a:ea typeface="微软雅黑" panose="020B0503020204020204" charset="-122"/>
                <a:cs typeface="宋体" panose="02010600030101010101" pitchFamily="2" charset="-122"/>
                <a:sym typeface="思源黑体 CN Normal" panose="020B0400000000000000" pitchFamily="34" charset="-122"/>
              </a:rPr>
              <a:t>信息重组和再造</a:t>
            </a:r>
            <a:r>
              <a:rPr lang="zh-CN" altLang="en-US" sz="2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的视觉化系统工程。</a:t>
            </a:r>
            <a:endParaRPr lang="zh-CN" altLang="en-US" sz="2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endParaRPr>
          </a:p>
        </p:txBody>
      </p:sp>
      <p:sp>
        <p:nvSpPr>
          <p:cNvPr id="10" name="TextBox 16"/>
          <p:cNvSpPr txBox="1"/>
          <p:nvPr/>
        </p:nvSpPr>
        <p:spPr>
          <a:xfrm>
            <a:off x="1213203" y="1324612"/>
            <a:ext cx="3544218" cy="553720"/>
          </a:xfrm>
          <a:prstGeom prst="rect">
            <a:avLst/>
          </a:prstGeom>
          <a:noFill/>
        </p:spPr>
        <p:txBody>
          <a:bodyPr wrap="square" lIns="0" tIns="0" rIns="0" bIns="0" rtlCol="0">
            <a:spAutoFit/>
          </a:bodyPr>
          <a:lstStyle/>
          <a:p>
            <a:r>
              <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rPr>
              <a:t>1.课程内容</a:t>
            </a:r>
            <a:endPar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endParaRPr>
          </a:p>
        </p:txBody>
      </p:sp>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一、课程概况</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9" name="TextBox 15"/>
          <p:cNvSpPr txBox="1"/>
          <p:nvPr/>
        </p:nvSpPr>
        <p:spPr>
          <a:xfrm>
            <a:off x="799465" y="5245100"/>
            <a:ext cx="10509885" cy="861695"/>
          </a:xfrm>
          <a:prstGeom prst="rect">
            <a:avLst/>
          </a:prstGeom>
          <a:noFill/>
        </p:spPr>
        <p:txBody>
          <a:bodyPr wrap="square" lIns="0" tIns="0" rIns="0" bIns="0" rtlCol="0">
            <a:spAutoFit/>
          </a:bodyPr>
          <a:p>
            <a:pPr defTabSz="866140">
              <a:lnSpc>
                <a:spcPct val="100000"/>
              </a:lnSpc>
              <a:defRPr/>
            </a:pPr>
            <a:r>
              <a:rPr lang="zh-CN" altLang="en-US" sz="2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书籍设计是视觉艺术创作范畴中的一种表现形式，同样</a:t>
            </a:r>
            <a:r>
              <a:rPr lang="zh-CN" altLang="en-US" sz="2800" b="1" dirty="0">
                <a:solidFill>
                  <a:schemeClr val="tx1"/>
                </a:solidFill>
                <a:latin typeface="微软雅黑" panose="020B0503020204020204" charset="-122"/>
                <a:ea typeface="微软雅黑" panose="020B0503020204020204" charset="-122"/>
                <a:cs typeface="宋体" panose="02010600030101010101" pitchFamily="2" charset="-122"/>
                <a:sym typeface="思源黑体 CN Normal" panose="020B0400000000000000" pitchFamily="34" charset="-122"/>
              </a:rPr>
              <a:t>遵循视觉艺术的所有规律</a:t>
            </a:r>
            <a:r>
              <a:rPr lang="zh-CN" altLang="en-US" sz="2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，同样恪守视觉艺术的内在“逻辑与秩序”。</a:t>
            </a:r>
            <a:endParaRPr lang="zh-CN" altLang="en-US" sz="2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 grpId="0" animBg="1"/>
      <p:bldP spid="6" grpId="0"/>
      <p:bldP spid="9" grpId="0"/>
      <p:bldP spid="1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pic>
        <p:nvPicPr>
          <p:cNvPr id="3" name="图片 2"/>
          <p:cNvPicPr>
            <a:picLocks noChangeAspect="1"/>
          </p:cNvPicPr>
          <p:nvPr/>
        </p:nvPicPr>
        <p:blipFill>
          <a:blip r:embed="rId1"/>
          <a:stretch>
            <a:fillRect/>
          </a:stretch>
        </p:blipFill>
        <p:spPr>
          <a:xfrm>
            <a:off x="1622425" y="1012190"/>
            <a:ext cx="8946515" cy="5711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1763395" y="6171565"/>
            <a:ext cx="8665210" cy="521970"/>
          </a:xfrm>
          <a:prstGeom prst="rect">
            <a:avLst/>
          </a:prstGeom>
          <a:noFill/>
        </p:spPr>
        <p:txBody>
          <a:bodyPr wrap="square" rtlCol="0" anchor="t">
            <a:spAutoFit/>
          </a:bodyPr>
          <a:p>
            <a:pPr algn="ctr">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图 2-1-15 不同造型的创意书籍设计</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924050" y="978535"/>
            <a:ext cx="8343265" cy="51765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16"/>
          <p:cNvSpPr txBox="1"/>
          <p:nvPr/>
        </p:nvSpPr>
        <p:spPr>
          <a:xfrm>
            <a:off x="852170" y="1321435"/>
            <a:ext cx="6636385" cy="553720"/>
          </a:xfrm>
          <a:prstGeom prst="rect">
            <a:avLst/>
          </a:prstGeom>
          <a:noFill/>
        </p:spPr>
        <p:txBody>
          <a:bodyPr wrap="square" lIns="0" tIns="0" rIns="0" bIns="0" rtlCol="0">
            <a:spAutoFit/>
          </a:bodyPr>
          <a:lstStyle/>
          <a:p>
            <a:r>
              <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rPr>
              <a:t>2.书籍正文编排设计</a:t>
            </a:r>
            <a:endPar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endParaRPr>
          </a:p>
        </p:txBody>
      </p:sp>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737235" y="2081530"/>
            <a:ext cx="5887085" cy="583565"/>
          </a:xfrm>
          <a:prstGeom prst="rect">
            <a:avLst/>
          </a:prstGeom>
          <a:noFill/>
        </p:spPr>
        <p:txBody>
          <a:bodyPr wrap="square" rtlCol="0" anchor="t">
            <a:spAutoFit/>
          </a:bodyPr>
          <a:p>
            <a:r>
              <a:rPr lang="zh-CN" altLang="en-US" sz="3200" b="1">
                <a:solidFill>
                  <a:srgbClr val="A9AA44"/>
                </a:solidFill>
                <a:latin typeface="宋体" panose="02010600030101010101" pitchFamily="2" charset="-122"/>
                <a:ea typeface="宋体" panose="02010600030101010101" pitchFamily="2" charset="-122"/>
                <a:cs typeface="宋体" panose="02010600030101010101" pitchFamily="2" charset="-122"/>
              </a:rPr>
              <a:t>（1）书籍开本及版心设计基础</a:t>
            </a:r>
            <a:endParaRPr lang="zh-CN" altLang="en-US" sz="32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p:cNvSpPr txBox="1"/>
          <p:nvPr/>
        </p:nvSpPr>
        <p:spPr>
          <a:xfrm>
            <a:off x="737235" y="2870835"/>
            <a:ext cx="5615940" cy="3046095"/>
          </a:xfrm>
          <a:prstGeom prst="rect">
            <a:avLst/>
          </a:prstGeom>
          <a:noFill/>
        </p:spPr>
        <p:txBody>
          <a:bodyPr wrap="square" rtlCol="0" anchor="t">
            <a:spAutoFit/>
          </a:bodyPr>
          <a:p>
            <a:pPr>
              <a:lnSpc>
                <a:spcPct val="100000"/>
              </a:lnSpc>
            </a:pPr>
            <a:r>
              <a:rPr lang="zh-CN" altLang="en-US" sz="3200">
                <a:latin typeface="宋体" panose="02010600030101010101" pitchFamily="2" charset="-122"/>
                <a:ea typeface="宋体" panose="02010600030101010101" pitchFamily="2" charset="-122"/>
                <a:cs typeface="楷体" panose="02010609060101010101" charset="-122"/>
              </a:rPr>
              <a:t>开本也叫开型，是指书籍幅面的规格大小。</a:t>
            </a:r>
            <a:endParaRPr lang="zh-CN" altLang="en-US" sz="3200">
              <a:latin typeface="楷体" panose="02010609060101010101" charset="-122"/>
              <a:ea typeface="楷体" panose="02010609060101010101" charset="-122"/>
              <a:cs typeface="楷体" panose="02010609060101010101" charset="-122"/>
            </a:endParaRPr>
          </a:p>
          <a:p>
            <a:pPr>
              <a:lnSpc>
                <a:spcPct val="100000"/>
              </a:lnSpc>
            </a:pPr>
            <a:r>
              <a:rPr lang="zh-CN" altLang="en-US" sz="3200">
                <a:latin typeface="楷体" panose="02010609060101010101" charset="-122"/>
                <a:ea typeface="楷体" panose="02010609060101010101" charset="-122"/>
                <a:cs typeface="楷体" panose="02010609060101010101" charset="-122"/>
              </a:rPr>
              <a:t>将一定规格的整张印刷纸，采用不同的分割方式分割后形成开本，纸张所分割的数量就是开本的名称（图 2-1-16）。</a:t>
            </a:r>
            <a:endParaRPr lang="zh-CN" altLang="en-US" sz="3200">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1"/>
          <a:stretch>
            <a:fillRect/>
          </a:stretch>
        </p:blipFill>
        <p:spPr>
          <a:xfrm>
            <a:off x="6624320" y="1685925"/>
            <a:ext cx="5069840" cy="3486150"/>
          </a:xfrm>
          <a:prstGeom prst="rect">
            <a:avLst/>
          </a:prstGeom>
        </p:spPr>
      </p:pic>
      <p:sp>
        <p:nvSpPr>
          <p:cNvPr id="7" name="文本框 6"/>
          <p:cNvSpPr txBox="1"/>
          <p:nvPr/>
        </p:nvSpPr>
        <p:spPr>
          <a:xfrm>
            <a:off x="6794500" y="5172075"/>
            <a:ext cx="4730115" cy="521970"/>
          </a:xfrm>
          <a:prstGeom prst="rect">
            <a:avLst/>
          </a:prstGeom>
          <a:noFill/>
        </p:spPr>
        <p:txBody>
          <a:bodyPr wrap="square" rtlCol="0" anchor="t">
            <a:spAutoFit/>
          </a:bodyPr>
          <a:p>
            <a:pPr algn="ctr">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图 2-1-16 纸张开型示意图</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3" name="文本框 12"/>
          <p:cNvSpPr txBox="1"/>
          <p:nvPr/>
        </p:nvSpPr>
        <p:spPr>
          <a:xfrm>
            <a:off x="914400" y="1092835"/>
            <a:ext cx="5615940" cy="583565"/>
          </a:xfrm>
          <a:prstGeom prst="rect">
            <a:avLst/>
          </a:prstGeom>
          <a:noFill/>
        </p:spPr>
        <p:txBody>
          <a:bodyPr wrap="square" rtlCol="0" anchor="t">
            <a:spAutoFit/>
          </a:bodyPr>
          <a:p>
            <a:pPr>
              <a:lnSpc>
                <a:spcPct val="100000"/>
              </a:lnSpc>
            </a:pPr>
            <a:r>
              <a:rPr lang="zh-CN" altLang="en-US" sz="3200" b="1">
                <a:solidFill>
                  <a:srgbClr val="A9AA44"/>
                </a:solidFill>
                <a:latin typeface="宋体" panose="02010600030101010101" pitchFamily="2" charset="-122"/>
                <a:ea typeface="宋体" panose="02010600030101010101" pitchFamily="2" charset="-122"/>
                <a:cs typeface="楷体" panose="02010609060101010101" charset="-122"/>
              </a:rPr>
              <a:t>①</a:t>
            </a:r>
            <a:r>
              <a:rPr lang="zh-CN" altLang="en-US" sz="3200">
                <a:latin typeface="宋体" panose="02010600030101010101" pitchFamily="2" charset="-122"/>
                <a:ea typeface="宋体" panose="02010600030101010101" pitchFamily="2" charset="-122"/>
                <a:cs typeface="楷体" panose="02010609060101010101" charset="-122"/>
              </a:rPr>
              <a:t>书籍开本的概念</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4" name="文本框 3"/>
          <p:cNvSpPr txBox="1"/>
          <p:nvPr/>
        </p:nvSpPr>
        <p:spPr>
          <a:xfrm>
            <a:off x="2145665" y="1800225"/>
            <a:ext cx="7900670" cy="4831080"/>
          </a:xfrm>
          <a:prstGeom prst="rect">
            <a:avLst/>
          </a:prstGeom>
          <a:noFill/>
        </p:spPr>
        <p:txBody>
          <a:bodyPr wrap="square" rtlCol="0" anchor="t">
            <a:spAutoFit/>
          </a:bodyPr>
          <a:p>
            <a:r>
              <a:rPr lang="zh-CN" altLang="en-US" sz="2800" b="1">
                <a:solidFill>
                  <a:srgbClr val="A9AA44"/>
                </a:solidFill>
                <a:latin typeface="微软雅黑" panose="020B0503020204020204" charset="-122"/>
                <a:ea typeface="微软雅黑" panose="020B0503020204020204" charset="-122"/>
                <a:cs typeface="楷体" panose="02010609060101010101" charset="-122"/>
              </a:rPr>
              <a:t>A.</a:t>
            </a:r>
            <a:r>
              <a:rPr lang="zh-CN" altLang="en-US" sz="2800">
                <a:latin typeface="楷体" panose="02010609060101010101" charset="-122"/>
                <a:ea typeface="楷体" panose="02010609060101010101" charset="-122"/>
                <a:cs typeface="楷体" panose="02010609060101010101" charset="-122"/>
              </a:rPr>
              <a:t>常见纸张规格为 787mm×1092mm 的开本</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对开：762mm×527mm </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4 开：381mm×527mm</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8 开：381mm×263mm </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12 开：254mm×260mm</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16 开：185mm×260mm </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18 开：173mm×251mm</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20 开：185mm×207mm </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24 开：171mm×186mm</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32 开：184mm×130mm </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64 开：92mm×127mm</a:t>
            </a:r>
            <a:endParaRPr lang="zh-CN" altLang="en-US" sz="28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4" name="文本框 3"/>
          <p:cNvSpPr txBox="1"/>
          <p:nvPr/>
        </p:nvSpPr>
        <p:spPr>
          <a:xfrm>
            <a:off x="2145665" y="1542415"/>
            <a:ext cx="7900670" cy="1814830"/>
          </a:xfrm>
          <a:prstGeom prst="rect">
            <a:avLst/>
          </a:prstGeom>
          <a:noFill/>
        </p:spPr>
        <p:txBody>
          <a:bodyPr wrap="square" rtlCol="0" anchor="t">
            <a:spAutoFit/>
          </a:bodyPr>
          <a:p>
            <a:r>
              <a:rPr lang="zh-CN" altLang="en-US" sz="2800" b="1">
                <a:solidFill>
                  <a:srgbClr val="A9AA44"/>
                </a:solidFill>
                <a:latin typeface="微软雅黑" panose="020B0503020204020204" charset="-122"/>
                <a:ea typeface="微软雅黑" panose="020B0503020204020204" charset="-122"/>
                <a:cs typeface="楷体" panose="02010609060101010101" charset="-122"/>
              </a:rPr>
              <a:t>B.</a:t>
            </a:r>
            <a:r>
              <a:rPr lang="zh-CN" altLang="en-US" sz="2800">
                <a:latin typeface="楷体" panose="02010609060101010101" charset="-122"/>
                <a:ea typeface="楷体" panose="02010609060101010101" charset="-122"/>
                <a:cs typeface="楷体" panose="02010609060101010101" charset="-122"/>
              </a:rPr>
              <a:t>常见纸张规格为 850mm×1168mm 的开本</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大 16 开：208mm×280mm </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大 32 开：140mm×203mm</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大 64 开：102mm×136mm</a:t>
            </a:r>
            <a:endParaRPr lang="zh-CN" altLang="en-US" sz="2800">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2145665" y="4006850"/>
            <a:ext cx="7900670" cy="953135"/>
          </a:xfrm>
          <a:prstGeom prst="rect">
            <a:avLst/>
          </a:prstGeom>
          <a:noFill/>
        </p:spPr>
        <p:txBody>
          <a:bodyPr wrap="square" rtlCol="0" anchor="t">
            <a:spAutoFit/>
          </a:bodyPr>
          <a:p>
            <a:r>
              <a:rPr lang="zh-CN" altLang="en-US" sz="2800">
                <a:latin typeface="楷体" panose="02010609060101010101" charset="-122"/>
                <a:ea typeface="楷体" panose="02010609060101010101" charset="-122"/>
                <a:cs typeface="楷体" panose="02010609060101010101" charset="-122"/>
              </a:rPr>
              <a:t>除以上纸张规格， 还有 1000mm×1400mm、</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889mm×1194mm 等多种纸张规格。</a:t>
            </a:r>
            <a:endParaRPr lang="zh-CN" altLang="en-US" sz="28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3" name="文本框 12"/>
          <p:cNvSpPr txBox="1"/>
          <p:nvPr/>
        </p:nvSpPr>
        <p:spPr>
          <a:xfrm>
            <a:off x="914400" y="1092835"/>
            <a:ext cx="5615940" cy="583565"/>
          </a:xfrm>
          <a:prstGeom prst="rect">
            <a:avLst/>
          </a:prstGeom>
          <a:noFill/>
        </p:spPr>
        <p:txBody>
          <a:bodyPr wrap="square" rtlCol="0" anchor="t">
            <a:spAutoFit/>
          </a:bodyPr>
          <a:p>
            <a:pPr>
              <a:lnSpc>
                <a:spcPct val="100000"/>
              </a:lnSpc>
            </a:pPr>
            <a:r>
              <a:rPr lang="zh-CN" altLang="en-US" sz="3200" b="1">
                <a:solidFill>
                  <a:srgbClr val="A9AA44"/>
                </a:solidFill>
                <a:latin typeface="宋体" panose="02010600030101010101" pitchFamily="2" charset="-122"/>
                <a:ea typeface="宋体" panose="02010600030101010101" pitchFamily="2" charset="-122"/>
                <a:cs typeface="楷体" panose="02010609060101010101" charset="-122"/>
              </a:rPr>
              <a:t>②</a:t>
            </a:r>
            <a:r>
              <a:rPr lang="zh-CN" altLang="en-US" sz="3200">
                <a:latin typeface="宋体" panose="02010600030101010101" pitchFamily="2" charset="-122"/>
                <a:ea typeface="宋体" panose="02010600030101010101" pitchFamily="2" charset="-122"/>
                <a:cs typeface="楷体" panose="02010609060101010101" charset="-122"/>
              </a:rPr>
              <a:t>书籍开本的类型</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4" name="文本框 3"/>
          <p:cNvSpPr txBox="1"/>
          <p:nvPr/>
        </p:nvSpPr>
        <p:spPr>
          <a:xfrm>
            <a:off x="1638935" y="1979930"/>
            <a:ext cx="7900670" cy="583565"/>
          </a:xfrm>
          <a:prstGeom prst="rect">
            <a:avLst/>
          </a:prstGeom>
          <a:noFill/>
        </p:spPr>
        <p:txBody>
          <a:bodyPr wrap="square" rtlCol="0" anchor="t">
            <a:spAutoFit/>
          </a:bodyPr>
          <a:p>
            <a:r>
              <a:rPr lang="zh-CN" altLang="en-US" sz="3200" b="1">
                <a:solidFill>
                  <a:srgbClr val="A9AA44"/>
                </a:solidFill>
                <a:latin typeface="微软雅黑" panose="020B0503020204020204" charset="-122"/>
                <a:ea typeface="微软雅黑" panose="020B0503020204020204" charset="-122"/>
                <a:cs typeface="宋体" panose="02010600030101010101" pitchFamily="2" charset="-122"/>
              </a:rPr>
              <a:t>A.</a:t>
            </a:r>
            <a:r>
              <a:rPr lang="zh-CN" altLang="en-US" sz="3200" b="1">
                <a:latin typeface="微软雅黑" panose="020B0503020204020204" charset="-122"/>
                <a:ea typeface="微软雅黑" panose="020B0503020204020204" charset="-122"/>
                <a:cs typeface="宋体" panose="02010600030101010101" pitchFamily="2" charset="-122"/>
              </a:rPr>
              <a:t>大开本</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638935" y="2727325"/>
            <a:ext cx="8914130"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指的是 12 开以上的规格，主要适用于多图表的画册、期刊等，其篇幅也较多。</a:t>
            </a:r>
            <a:endParaRPr lang="zh-CN" altLang="en-US" sz="3200">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1638935" y="4016375"/>
            <a:ext cx="8914130" cy="206121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图 2-1-17（a）所示是一本国外的体育杂志封面，它采用较大的开本，使杂志的文字内容与图片能更准确、清晰地排列展现在版面上，醒目易懂，便于人们进行娱乐性阅读。</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pic>
        <p:nvPicPr>
          <p:cNvPr id="5" name="图片 4"/>
          <p:cNvPicPr>
            <a:picLocks noChangeAspect="1"/>
          </p:cNvPicPr>
          <p:nvPr/>
        </p:nvPicPr>
        <p:blipFill>
          <a:blip r:embed="rId1"/>
          <a:stretch>
            <a:fillRect/>
          </a:stretch>
        </p:blipFill>
        <p:spPr>
          <a:xfrm>
            <a:off x="4152265" y="645795"/>
            <a:ext cx="3990340" cy="5352415"/>
          </a:xfrm>
          <a:prstGeom prst="rect">
            <a:avLst/>
          </a:prstGeom>
        </p:spPr>
      </p:pic>
      <p:sp>
        <p:nvSpPr>
          <p:cNvPr id="7" name="文本框 6"/>
          <p:cNvSpPr txBox="1"/>
          <p:nvPr/>
        </p:nvSpPr>
        <p:spPr>
          <a:xfrm>
            <a:off x="3305810" y="6022340"/>
            <a:ext cx="5683885" cy="521970"/>
          </a:xfrm>
          <a:prstGeom prst="rect">
            <a:avLst/>
          </a:prstGeom>
          <a:noFill/>
        </p:spPr>
        <p:txBody>
          <a:bodyPr wrap="square" rtlCol="0" anchor="t">
            <a:spAutoFit/>
          </a:bodyPr>
          <a:p>
            <a:pPr algn="ctr">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图 2-1-17（a） 不同开本书籍</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4" name="文本框 3"/>
          <p:cNvSpPr txBox="1"/>
          <p:nvPr/>
        </p:nvSpPr>
        <p:spPr>
          <a:xfrm>
            <a:off x="1638935" y="1979930"/>
            <a:ext cx="7900670" cy="583565"/>
          </a:xfrm>
          <a:prstGeom prst="rect">
            <a:avLst/>
          </a:prstGeom>
          <a:noFill/>
        </p:spPr>
        <p:txBody>
          <a:bodyPr wrap="square" rtlCol="0" anchor="t">
            <a:spAutoFit/>
          </a:bodyPr>
          <a:p>
            <a:r>
              <a:rPr lang="en-US" altLang="zh-CN" sz="3200" b="1">
                <a:solidFill>
                  <a:srgbClr val="A9AA44"/>
                </a:solidFill>
                <a:latin typeface="微软雅黑" panose="020B0503020204020204" charset="-122"/>
                <a:ea typeface="微软雅黑" panose="020B0503020204020204" charset="-122"/>
                <a:cs typeface="宋体" panose="02010600030101010101" pitchFamily="2" charset="-122"/>
              </a:rPr>
              <a:t>B</a:t>
            </a:r>
            <a:r>
              <a:rPr lang="zh-CN" altLang="en-US" sz="3200" b="1">
                <a:solidFill>
                  <a:srgbClr val="A9AA44"/>
                </a:solidFill>
                <a:latin typeface="微软雅黑" panose="020B0503020204020204" charset="-122"/>
                <a:ea typeface="微软雅黑" panose="020B0503020204020204" charset="-122"/>
                <a:cs typeface="宋体" panose="02010600030101010101" pitchFamily="2" charset="-122"/>
              </a:rPr>
              <a:t>.</a:t>
            </a:r>
            <a:r>
              <a:rPr lang="zh-CN" altLang="en-US" sz="3200" b="1">
                <a:latin typeface="微软雅黑" panose="020B0503020204020204" charset="-122"/>
                <a:ea typeface="微软雅黑" panose="020B0503020204020204" charset="-122"/>
                <a:cs typeface="宋体" panose="02010600030101010101" pitchFamily="2" charset="-122"/>
              </a:rPr>
              <a:t>中型本</a:t>
            </a:r>
            <a:endParaRPr lang="zh-CN" altLang="en-US" sz="3200" b="1">
              <a:latin typeface="微软雅黑" panose="020B0503020204020204" charset="-122"/>
              <a:ea typeface="微软雅黑" panose="020B0503020204020204" charset="-122"/>
              <a:cs typeface="宋体" panose="02010600030101010101" pitchFamily="2" charset="-122"/>
            </a:endParaRPr>
          </a:p>
        </p:txBody>
      </p:sp>
      <p:sp>
        <p:nvSpPr>
          <p:cNvPr id="2" name="文本框 1"/>
          <p:cNvSpPr txBox="1"/>
          <p:nvPr/>
        </p:nvSpPr>
        <p:spPr>
          <a:xfrm>
            <a:off x="1638935" y="2727325"/>
            <a:ext cx="8914130" cy="58356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指 16 开至 32 开的书籍，属于常规的开本。</a:t>
            </a:r>
            <a:endParaRPr lang="zh-CN" altLang="en-US" sz="3200">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1638935" y="3663950"/>
            <a:ext cx="8914130"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中型本的适用范围较为广泛，可应用于多种类型的书籍，如图 2-1-17（b）所示。</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3254375" y="6228715"/>
            <a:ext cx="5683885" cy="521970"/>
          </a:xfrm>
          <a:prstGeom prst="rect">
            <a:avLst/>
          </a:prstGeom>
          <a:noFill/>
        </p:spPr>
        <p:txBody>
          <a:bodyPr wrap="square" rtlCol="0" anchor="t">
            <a:spAutoFit/>
          </a:bodyPr>
          <a:p>
            <a:pPr algn="ctr">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图 2-1-17（</a:t>
            </a:r>
            <a:r>
              <a:rPr lang="en-US" altLang="zh-CN" sz="2800">
                <a:latin typeface="宋体" panose="02010600030101010101" pitchFamily="2" charset="-122"/>
                <a:ea typeface="宋体" panose="02010600030101010101" pitchFamily="2" charset="-122"/>
                <a:cs typeface="宋体" panose="02010600030101010101" pitchFamily="2" charset="-122"/>
              </a:rPr>
              <a:t>b</a:t>
            </a:r>
            <a:r>
              <a:rPr lang="zh-CN" altLang="en-US" sz="2800">
                <a:latin typeface="宋体" panose="02010600030101010101" pitchFamily="2" charset="-122"/>
                <a:ea typeface="宋体" panose="02010600030101010101" pitchFamily="2" charset="-122"/>
                <a:cs typeface="宋体" panose="02010600030101010101" pitchFamily="2" charset="-122"/>
              </a:rPr>
              <a:t>） 不同开本书籍</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153920" y="938530"/>
            <a:ext cx="7885430" cy="52571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4" name="文本框 3"/>
          <p:cNvSpPr txBox="1"/>
          <p:nvPr/>
        </p:nvSpPr>
        <p:spPr>
          <a:xfrm>
            <a:off x="1638935" y="1979930"/>
            <a:ext cx="7900670" cy="583565"/>
          </a:xfrm>
          <a:prstGeom prst="rect">
            <a:avLst/>
          </a:prstGeom>
          <a:noFill/>
        </p:spPr>
        <p:txBody>
          <a:bodyPr wrap="square" rtlCol="0" anchor="t">
            <a:spAutoFit/>
          </a:bodyPr>
          <a:p>
            <a:r>
              <a:rPr lang="en-US" altLang="zh-CN" sz="3200" b="1">
                <a:solidFill>
                  <a:srgbClr val="A9AA44"/>
                </a:solidFill>
                <a:latin typeface="微软雅黑" panose="020B0503020204020204" charset="-122"/>
                <a:ea typeface="微软雅黑" panose="020B0503020204020204" charset="-122"/>
                <a:cs typeface="宋体" panose="02010600030101010101" pitchFamily="2" charset="-122"/>
              </a:rPr>
              <a:t>C</a:t>
            </a:r>
            <a:r>
              <a:rPr lang="zh-CN" altLang="en-US" sz="3200" b="1">
                <a:solidFill>
                  <a:srgbClr val="A9AA44"/>
                </a:solidFill>
                <a:latin typeface="微软雅黑" panose="020B0503020204020204" charset="-122"/>
                <a:ea typeface="微软雅黑" panose="020B0503020204020204" charset="-122"/>
                <a:cs typeface="宋体" panose="02010600030101010101" pitchFamily="2" charset="-122"/>
              </a:rPr>
              <a:t>.</a:t>
            </a:r>
            <a:r>
              <a:rPr lang="zh-CN" altLang="en-US" sz="3200" b="1">
                <a:latin typeface="微软雅黑" panose="020B0503020204020204" charset="-122"/>
                <a:ea typeface="微软雅黑" panose="020B0503020204020204" charset="-122"/>
                <a:cs typeface="宋体" panose="02010600030101010101" pitchFamily="2" charset="-122"/>
              </a:rPr>
              <a:t>小型本</a:t>
            </a:r>
            <a:endParaRPr lang="zh-CN" altLang="en-US" sz="3200" b="1">
              <a:latin typeface="微软雅黑" panose="020B0503020204020204" charset="-122"/>
              <a:ea typeface="微软雅黑" panose="020B0503020204020204" charset="-122"/>
              <a:cs typeface="宋体" panose="02010600030101010101" pitchFamily="2" charset="-122"/>
            </a:endParaRPr>
          </a:p>
        </p:txBody>
      </p:sp>
      <p:sp>
        <p:nvSpPr>
          <p:cNvPr id="2" name="文本框 1"/>
          <p:cNvSpPr txBox="1"/>
          <p:nvPr/>
        </p:nvSpPr>
        <p:spPr>
          <a:xfrm>
            <a:off x="1638935" y="2727325"/>
            <a:ext cx="9060180" cy="58356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一般指 46 开、60 开、50 开、44 开、40 开等。</a:t>
            </a:r>
            <a:endParaRPr lang="en-US" altLang="zh-CN" sz="3200">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1638935" y="3663950"/>
            <a:ext cx="8914130" cy="156845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在日常生活中多用于一些轻便的手册、说明书、工具书、读物或短篇文献等，如图 2-1-17（c）</a:t>
            </a:r>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所示。</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15"/>
          <p:cNvSpPr txBox="1"/>
          <p:nvPr/>
        </p:nvSpPr>
        <p:spPr>
          <a:xfrm>
            <a:off x="914400" y="1507490"/>
            <a:ext cx="10509885" cy="1292225"/>
          </a:xfrm>
          <a:prstGeom prst="rect">
            <a:avLst/>
          </a:prstGeom>
          <a:noFill/>
        </p:spPr>
        <p:txBody>
          <a:bodyPr wrap="square" lIns="0" tIns="0" rIns="0" bIns="0" rtlCol="0">
            <a:spAutoFit/>
          </a:bodyPr>
          <a:lstStyle/>
          <a:p>
            <a:pPr defTabSz="866140">
              <a:lnSpc>
                <a:spcPct val="100000"/>
              </a:lnSpc>
              <a:defRPr/>
            </a:pPr>
            <a:r>
              <a:rPr lang="zh-CN" altLang="en-US" sz="2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在书籍整体设计的过程中，从宏观整体的书籍文字的信息内容到微观的视觉信息元素与符号的表现，都必须统筹思考并准确把握所属信息的类别与属性，进而建立系统化的</a:t>
            </a:r>
            <a:r>
              <a:rPr lang="zh-CN" altLang="en-US" sz="2800" b="1" dirty="0">
                <a:solidFill>
                  <a:schemeClr val="tx1"/>
                </a:solidFill>
                <a:latin typeface="微软雅黑" panose="020B0503020204020204" charset="-122"/>
                <a:ea typeface="微软雅黑" panose="020B0503020204020204" charset="-122"/>
                <a:cs typeface="宋体" panose="02010600030101010101" pitchFamily="2" charset="-122"/>
                <a:sym typeface="思源黑体 CN Normal" panose="020B0400000000000000" pitchFamily="34" charset="-122"/>
              </a:rPr>
              <a:t>整体设计体系</a:t>
            </a:r>
            <a:r>
              <a:rPr lang="zh-CN" altLang="en-US" sz="2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a:t>
            </a:r>
            <a:endParaRPr lang="zh-CN" altLang="en-US" sz="2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endParaRPr>
          </a:p>
        </p:txBody>
      </p:sp>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一、课程概况</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TextBox 15"/>
          <p:cNvSpPr txBox="1"/>
          <p:nvPr/>
        </p:nvSpPr>
        <p:spPr>
          <a:xfrm>
            <a:off x="914400" y="3112135"/>
            <a:ext cx="10509885" cy="1292225"/>
          </a:xfrm>
          <a:prstGeom prst="rect">
            <a:avLst/>
          </a:prstGeom>
          <a:noFill/>
        </p:spPr>
        <p:txBody>
          <a:bodyPr wrap="square" lIns="0" tIns="0" rIns="0" bIns="0" rtlCol="0">
            <a:spAutoFit/>
          </a:bodyPr>
          <a:p>
            <a:pPr defTabSz="866140">
              <a:lnSpc>
                <a:spcPct val="100000"/>
              </a:lnSpc>
              <a:defRPr/>
            </a:pPr>
            <a:r>
              <a:rPr lang="zh-CN" altLang="en-US" sz="2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优秀的书籍设计，可以使书籍获得某种</a:t>
            </a:r>
            <a:r>
              <a:rPr lang="zh-CN" altLang="en-US" sz="2800" b="1" dirty="0">
                <a:solidFill>
                  <a:schemeClr val="tx1"/>
                </a:solidFill>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rPr>
              <a:t>“秩序感”</a:t>
            </a:r>
            <a:r>
              <a:rPr lang="zh-CN" altLang="en-US" sz="2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的诗意，如同绘画中的黑白或彩色的色调，恰似音乐中跌宕起伏的旋律，给予读者某种预设的感知情景。</a:t>
            </a:r>
            <a:endParaRPr lang="zh-CN" altLang="en-US" sz="2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endParaRPr>
          </a:p>
        </p:txBody>
      </p:sp>
      <p:sp>
        <p:nvSpPr>
          <p:cNvPr id="3" name="TextBox 15"/>
          <p:cNvSpPr txBox="1"/>
          <p:nvPr/>
        </p:nvSpPr>
        <p:spPr>
          <a:xfrm>
            <a:off x="914400" y="4768850"/>
            <a:ext cx="10509885" cy="861695"/>
          </a:xfrm>
          <a:prstGeom prst="rect">
            <a:avLst/>
          </a:prstGeom>
          <a:noFill/>
        </p:spPr>
        <p:txBody>
          <a:bodyPr wrap="square" lIns="0" tIns="0" rIns="0" bIns="0" rtlCol="0">
            <a:spAutoFit/>
          </a:bodyPr>
          <a:p>
            <a:pPr defTabSz="866140">
              <a:lnSpc>
                <a:spcPct val="100000"/>
              </a:lnSpc>
              <a:defRPr/>
            </a:pPr>
            <a:r>
              <a:rPr lang="zh-CN" altLang="en-US" sz="2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在书籍的图像符号、文字构成、色彩结构、信息传达、阅读方式以及材料工艺中，设计师均可捕捉并建立与读者心有灵犀的默契桥梁。</a:t>
            </a:r>
            <a:endParaRPr lang="zh-CN" altLang="en-US" sz="2800"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3254375" y="6228715"/>
            <a:ext cx="5683885" cy="521970"/>
          </a:xfrm>
          <a:prstGeom prst="rect">
            <a:avLst/>
          </a:prstGeom>
          <a:noFill/>
        </p:spPr>
        <p:txBody>
          <a:bodyPr wrap="square" rtlCol="0" anchor="t">
            <a:spAutoFit/>
          </a:bodyPr>
          <a:p>
            <a:pPr algn="ctr">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图 2-1-17（</a:t>
            </a:r>
            <a:r>
              <a:rPr lang="en-US" altLang="zh-CN" sz="2800">
                <a:latin typeface="宋体" panose="02010600030101010101" pitchFamily="2" charset="-122"/>
                <a:ea typeface="宋体" panose="02010600030101010101" pitchFamily="2" charset="-122"/>
                <a:cs typeface="宋体" panose="02010600030101010101" pitchFamily="2" charset="-122"/>
              </a:rPr>
              <a:t>c</a:t>
            </a:r>
            <a:r>
              <a:rPr lang="zh-CN" altLang="en-US" sz="2800">
                <a:latin typeface="宋体" panose="02010600030101010101" pitchFamily="2" charset="-122"/>
                <a:ea typeface="宋体" panose="02010600030101010101" pitchFamily="2" charset="-122"/>
                <a:cs typeface="宋体" panose="02010600030101010101" pitchFamily="2" charset="-122"/>
              </a:rPr>
              <a:t>） 不同开本书籍</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305050" y="957580"/>
            <a:ext cx="7581265" cy="52381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4" name="文本框 3"/>
          <p:cNvSpPr txBox="1"/>
          <p:nvPr/>
        </p:nvSpPr>
        <p:spPr>
          <a:xfrm>
            <a:off x="1638935" y="1484630"/>
            <a:ext cx="7900670" cy="583565"/>
          </a:xfrm>
          <a:prstGeom prst="rect">
            <a:avLst/>
          </a:prstGeom>
          <a:noFill/>
        </p:spPr>
        <p:txBody>
          <a:bodyPr wrap="square" rtlCol="0" anchor="t">
            <a:spAutoFit/>
          </a:bodyPr>
          <a:p>
            <a:r>
              <a:rPr lang="en-US" altLang="zh-CN" sz="3200" b="1">
                <a:solidFill>
                  <a:srgbClr val="A9AA44"/>
                </a:solidFill>
                <a:latin typeface="微软雅黑" panose="020B0503020204020204" charset="-122"/>
                <a:ea typeface="微软雅黑" panose="020B0503020204020204" charset="-122"/>
                <a:cs typeface="宋体" panose="02010600030101010101" pitchFamily="2" charset="-122"/>
              </a:rPr>
              <a:t>D</a:t>
            </a:r>
            <a:r>
              <a:rPr lang="zh-CN" altLang="en-US" sz="3200" b="1">
                <a:solidFill>
                  <a:srgbClr val="A9AA44"/>
                </a:solidFill>
                <a:latin typeface="微软雅黑" panose="020B0503020204020204" charset="-122"/>
                <a:ea typeface="微软雅黑" panose="020B0503020204020204" charset="-122"/>
                <a:cs typeface="宋体" panose="02010600030101010101" pitchFamily="2" charset="-122"/>
              </a:rPr>
              <a:t>.</a:t>
            </a:r>
            <a:r>
              <a:rPr lang="zh-CN" altLang="en-US" sz="3200" b="1">
                <a:latin typeface="微软雅黑" panose="020B0503020204020204" charset="-122"/>
                <a:ea typeface="微软雅黑" panose="020B0503020204020204" charset="-122"/>
                <a:cs typeface="宋体" panose="02010600030101010101" pitchFamily="2" charset="-122"/>
              </a:rPr>
              <a:t>异形开本</a:t>
            </a:r>
            <a:endParaRPr lang="zh-CN" altLang="en-US" sz="3200" b="1">
              <a:latin typeface="微软雅黑" panose="020B0503020204020204" charset="-122"/>
              <a:ea typeface="微软雅黑" panose="020B0503020204020204" charset="-122"/>
              <a:cs typeface="宋体" panose="02010600030101010101" pitchFamily="2" charset="-122"/>
            </a:endParaRPr>
          </a:p>
        </p:txBody>
      </p:sp>
      <p:sp>
        <p:nvSpPr>
          <p:cNvPr id="3" name="文本框 2"/>
          <p:cNvSpPr txBox="1"/>
          <p:nvPr/>
        </p:nvSpPr>
        <p:spPr>
          <a:xfrm>
            <a:off x="1638935" y="2378075"/>
            <a:ext cx="8914130" cy="304609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随着印刷技术的提高和大众艺术审美的需求，书籍开本不再受限于常规的形式，异形开本越来越成为设计师们关注的重点。异形开本为书籍设计的视觉呈现效果增添了新的表现元素，使阅读变得更有趣味，并进一步满足了大众的需求，见图 2-1-17（d）所示。</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3246120" y="6087110"/>
            <a:ext cx="5683885" cy="521970"/>
          </a:xfrm>
          <a:prstGeom prst="rect">
            <a:avLst/>
          </a:prstGeom>
          <a:noFill/>
        </p:spPr>
        <p:txBody>
          <a:bodyPr wrap="square" rtlCol="0" anchor="t">
            <a:spAutoFit/>
          </a:bodyPr>
          <a:p>
            <a:pPr algn="ctr">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图 2-1-17（</a:t>
            </a:r>
            <a:r>
              <a:rPr lang="en-US" altLang="zh-CN" sz="2800">
                <a:latin typeface="宋体" panose="02010600030101010101" pitchFamily="2" charset="-122"/>
                <a:ea typeface="宋体" panose="02010600030101010101" pitchFamily="2" charset="-122"/>
                <a:cs typeface="宋体" panose="02010600030101010101" pitchFamily="2" charset="-122"/>
              </a:rPr>
              <a:t>d</a:t>
            </a:r>
            <a:r>
              <a:rPr lang="zh-CN" altLang="en-US" sz="2800">
                <a:latin typeface="宋体" panose="02010600030101010101" pitchFamily="2" charset="-122"/>
                <a:ea typeface="宋体" panose="02010600030101010101" pitchFamily="2" charset="-122"/>
                <a:cs typeface="宋体" panose="02010600030101010101" pitchFamily="2" charset="-122"/>
              </a:rPr>
              <a:t>） 不同开本书籍</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3297555" y="966470"/>
            <a:ext cx="5581015" cy="50349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3" name="文本框 12"/>
          <p:cNvSpPr txBox="1"/>
          <p:nvPr/>
        </p:nvSpPr>
        <p:spPr>
          <a:xfrm>
            <a:off x="914400" y="1038860"/>
            <a:ext cx="5615940" cy="583565"/>
          </a:xfrm>
          <a:prstGeom prst="rect">
            <a:avLst/>
          </a:prstGeom>
          <a:noFill/>
        </p:spPr>
        <p:txBody>
          <a:bodyPr wrap="square" rtlCol="0" anchor="t">
            <a:spAutoFit/>
          </a:bodyPr>
          <a:p>
            <a:pPr>
              <a:lnSpc>
                <a:spcPct val="100000"/>
              </a:lnSpc>
            </a:pPr>
            <a:r>
              <a:rPr lang="zh-CN" altLang="en-US" sz="3200" b="1">
                <a:solidFill>
                  <a:srgbClr val="A9AA44"/>
                </a:solidFill>
                <a:latin typeface="宋体" panose="02010600030101010101" pitchFamily="2" charset="-122"/>
                <a:ea typeface="宋体" panose="02010600030101010101" pitchFamily="2" charset="-122"/>
                <a:cs typeface="楷体" panose="02010609060101010101" charset="-122"/>
              </a:rPr>
              <a:t>③</a:t>
            </a:r>
            <a:r>
              <a:rPr lang="zh-CN" altLang="en-US" sz="3200">
                <a:latin typeface="宋体" panose="02010600030101010101" pitchFamily="2" charset="-122"/>
                <a:ea typeface="宋体" panose="02010600030101010101" pitchFamily="2" charset="-122"/>
                <a:cs typeface="楷体" panose="02010609060101010101" charset="-122"/>
              </a:rPr>
              <a:t>书籍开本选择的依据</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4" name="文本框 3"/>
          <p:cNvSpPr txBox="1"/>
          <p:nvPr/>
        </p:nvSpPr>
        <p:spPr>
          <a:xfrm>
            <a:off x="1638935" y="1674495"/>
            <a:ext cx="7900670" cy="583565"/>
          </a:xfrm>
          <a:prstGeom prst="rect">
            <a:avLst/>
          </a:prstGeom>
          <a:noFill/>
        </p:spPr>
        <p:txBody>
          <a:bodyPr wrap="square" rtlCol="0" anchor="t">
            <a:spAutoFit/>
          </a:bodyPr>
          <a:p>
            <a:r>
              <a:rPr lang="zh-CN" altLang="en-US" sz="3200" b="1">
                <a:solidFill>
                  <a:srgbClr val="A9AA44"/>
                </a:solidFill>
                <a:latin typeface="微软雅黑" panose="020B0503020204020204" charset="-122"/>
                <a:ea typeface="微软雅黑" panose="020B0503020204020204" charset="-122"/>
                <a:cs typeface="宋体" panose="02010600030101010101" pitchFamily="2" charset="-122"/>
              </a:rPr>
              <a:t>A.</a:t>
            </a:r>
            <a:r>
              <a:rPr lang="zh-CN" altLang="en-US" sz="3200" b="1">
                <a:latin typeface="微软雅黑" panose="020B0503020204020204" charset="-122"/>
                <a:ea typeface="微软雅黑" panose="020B0503020204020204" charset="-122"/>
                <a:cs typeface="宋体" panose="02010600030101010101" pitchFamily="2" charset="-122"/>
              </a:rPr>
              <a:t>节约成本</a:t>
            </a:r>
            <a:endParaRPr lang="zh-CN" altLang="en-US" sz="3200" b="1">
              <a:latin typeface="微软雅黑" panose="020B0503020204020204" charset="-122"/>
              <a:ea typeface="微软雅黑" panose="020B0503020204020204" charset="-122"/>
              <a:cs typeface="宋体" panose="02010600030101010101" pitchFamily="2" charset="-122"/>
            </a:endParaRPr>
          </a:p>
        </p:txBody>
      </p:sp>
      <p:sp>
        <p:nvSpPr>
          <p:cNvPr id="2" name="文本框 1"/>
          <p:cNvSpPr txBox="1"/>
          <p:nvPr/>
        </p:nvSpPr>
        <p:spPr>
          <a:xfrm>
            <a:off x="1638935" y="5450840"/>
            <a:ext cx="9291320"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为了节约成本，这种开本类型成了最佳选择，如图 2-1-17（e）所示。</a:t>
            </a:r>
            <a:endParaRPr lang="zh-CN" altLang="en-US" sz="3200">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1638935" y="2404745"/>
            <a:ext cx="9291320" cy="304609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如果选择开本时考虑到节约制作书籍的成本，那最佳书籍装帧形式应是最普通的平装。</a:t>
            </a:r>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这类书以中型开本为主，利于大批量印刷。</a:t>
            </a:r>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日常生活中，我们可以经常在书店或者售卖书籍的摊位看到各类杂志、报纸等，这些刊物的纸张较薄，价格定位也偏低。</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3246120" y="6087110"/>
            <a:ext cx="5683885" cy="521970"/>
          </a:xfrm>
          <a:prstGeom prst="rect">
            <a:avLst/>
          </a:prstGeom>
          <a:noFill/>
        </p:spPr>
        <p:txBody>
          <a:bodyPr wrap="square" rtlCol="0" anchor="t">
            <a:spAutoFit/>
          </a:bodyPr>
          <a:p>
            <a:pPr algn="ctr">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图 2-1-17（</a:t>
            </a:r>
            <a:r>
              <a:rPr lang="en-US" altLang="zh-CN" sz="2800">
                <a:latin typeface="宋体" panose="02010600030101010101" pitchFamily="2" charset="-122"/>
                <a:ea typeface="宋体" panose="02010600030101010101" pitchFamily="2" charset="-122"/>
                <a:cs typeface="宋体" panose="02010600030101010101" pitchFamily="2" charset="-122"/>
              </a:rPr>
              <a:t>e</a:t>
            </a:r>
            <a:r>
              <a:rPr lang="zh-CN" altLang="en-US" sz="2800">
                <a:latin typeface="宋体" panose="02010600030101010101" pitchFamily="2" charset="-122"/>
                <a:ea typeface="宋体" panose="02010600030101010101" pitchFamily="2" charset="-122"/>
                <a:cs typeface="宋体" panose="02010600030101010101" pitchFamily="2" charset="-122"/>
              </a:rPr>
              <a:t>） 不同开本书籍</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4076700" y="809625"/>
            <a:ext cx="4037965" cy="52381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4" name="文本框 3"/>
          <p:cNvSpPr txBox="1"/>
          <p:nvPr/>
        </p:nvSpPr>
        <p:spPr>
          <a:xfrm>
            <a:off x="1638935" y="1674495"/>
            <a:ext cx="7900670" cy="583565"/>
          </a:xfrm>
          <a:prstGeom prst="rect">
            <a:avLst/>
          </a:prstGeom>
          <a:noFill/>
        </p:spPr>
        <p:txBody>
          <a:bodyPr wrap="square" rtlCol="0" anchor="t">
            <a:spAutoFit/>
          </a:bodyPr>
          <a:p>
            <a:r>
              <a:rPr lang="en-US" altLang="zh-CN" sz="3200" b="1">
                <a:solidFill>
                  <a:srgbClr val="A9AA44"/>
                </a:solidFill>
                <a:latin typeface="微软雅黑" panose="020B0503020204020204" charset="-122"/>
                <a:ea typeface="微软雅黑" panose="020B0503020204020204" charset="-122"/>
                <a:cs typeface="宋体" panose="02010600030101010101" pitchFamily="2" charset="-122"/>
              </a:rPr>
              <a:t>B</a:t>
            </a:r>
            <a:r>
              <a:rPr lang="zh-CN" altLang="en-US" sz="3200" b="1">
                <a:solidFill>
                  <a:srgbClr val="A9AA44"/>
                </a:solidFill>
                <a:latin typeface="微软雅黑" panose="020B0503020204020204" charset="-122"/>
                <a:ea typeface="微软雅黑" panose="020B0503020204020204" charset="-122"/>
                <a:cs typeface="宋体" panose="02010600030101010101" pitchFamily="2" charset="-122"/>
              </a:rPr>
              <a:t>.</a:t>
            </a:r>
            <a:r>
              <a:rPr lang="zh-CN" altLang="en-US" sz="3200" b="1">
                <a:latin typeface="微软雅黑" panose="020B0503020204020204" charset="-122"/>
                <a:ea typeface="微软雅黑" panose="020B0503020204020204" charset="-122"/>
                <a:cs typeface="宋体" panose="02010600030101010101" pitchFamily="2" charset="-122"/>
              </a:rPr>
              <a:t>突出功能</a:t>
            </a:r>
            <a:endParaRPr lang="zh-CN" altLang="en-US" sz="3200" b="1">
              <a:latin typeface="微软雅黑" panose="020B0503020204020204" charset="-122"/>
              <a:ea typeface="微软雅黑" panose="020B0503020204020204" charset="-122"/>
              <a:cs typeface="宋体" panose="02010600030101010101" pitchFamily="2" charset="-122"/>
            </a:endParaRPr>
          </a:p>
        </p:txBody>
      </p:sp>
      <p:sp>
        <p:nvSpPr>
          <p:cNvPr id="2" name="文本框 1"/>
          <p:cNvSpPr txBox="1"/>
          <p:nvPr/>
        </p:nvSpPr>
        <p:spPr>
          <a:xfrm>
            <a:off x="1638935" y="3285490"/>
            <a:ext cx="9291320" cy="156845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大开本有珍藏的功能，大多用于作品集或精品集。这种开本内容容量较大并且质感最佳，如图 2-1-18（a）所示；</a:t>
            </a:r>
            <a:endParaRPr lang="zh-CN" altLang="en-US" sz="3200">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1638935" y="2479675"/>
            <a:ext cx="9291320" cy="58356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不同大小的开本有不同的表达功能。</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476500" y="5734685"/>
            <a:ext cx="72390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2-1-18</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a</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 书籍设计中的开本选择</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333625" y="1507490"/>
            <a:ext cx="7524115" cy="40665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1450340" y="2168525"/>
            <a:ext cx="9291320"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小开本的书籍方便查阅与携带，例如现今十分流行的精致小巧的口袋书，如图 2-1-18（b）所示；</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476500" y="5631815"/>
            <a:ext cx="72390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2-1-18</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b</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 书籍设计中的开本选择</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319655" y="1390650"/>
            <a:ext cx="7552690" cy="40760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1450340" y="2168525"/>
            <a:ext cx="9291320"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标准开本则比较常见，这种开本方便读者阅读且视觉舒适度最佳，是普遍大众的第一选择。</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2"/>
          <p:cNvSpPr txBox="1"/>
          <p:nvPr/>
        </p:nvSpPr>
        <p:spPr>
          <a:xfrm>
            <a:off x="1027430" y="2580640"/>
            <a:ext cx="10057765" cy="984885"/>
          </a:xfrm>
          <a:prstGeom prst="rect">
            <a:avLst/>
          </a:prstGeom>
          <a:noFill/>
        </p:spPr>
        <p:txBody>
          <a:bodyPr wrap="square" lIns="0" tIns="0" rIns="0" bIns="0" rtlCol="0">
            <a:spAutoFit/>
          </a:bodyPr>
          <a:lstStyle/>
          <a:p>
            <a:pPr>
              <a:lnSpc>
                <a:spcPct val="100000"/>
              </a:lnSpc>
              <a:spcAft>
                <a:spcPts val="1500"/>
              </a:spcAft>
            </a:pPr>
            <a:r>
              <a:rPr lang="zh-CN" altLang="en-US" sz="3200" dirty="0" smtClean="0">
                <a:solidFill>
                  <a:schemeClr val="tx1"/>
                </a:solidFill>
                <a:latin typeface="楷体" panose="02010609060101010101" charset="-122"/>
                <a:ea typeface="楷体" panose="02010609060101010101" charset="-122"/>
                <a:cs typeface="+mn-ea"/>
                <a:sym typeface="思源黑体 CN Normal" panose="020B0400000000000000" pitchFamily="34" charset="-122"/>
              </a:rPr>
              <a:t>①传达信息，为读者进行人性化服务，并提供一场视觉盛宴。</a:t>
            </a:r>
            <a:endParaRPr lang="zh-CN" altLang="en-US" sz="3200" dirty="0" smtClean="0">
              <a:solidFill>
                <a:schemeClr val="tx1"/>
              </a:solidFill>
              <a:latin typeface="楷体" panose="02010609060101010101" charset="-122"/>
              <a:ea typeface="楷体" panose="02010609060101010101" charset="-122"/>
              <a:cs typeface="+mn-ea"/>
              <a:sym typeface="思源黑体 CN Normal" panose="020B0400000000000000" pitchFamily="34" charset="-122"/>
            </a:endParaRPr>
          </a:p>
        </p:txBody>
      </p:sp>
      <p:sp>
        <p:nvSpPr>
          <p:cNvPr id="10" name="TextBox 16"/>
          <p:cNvSpPr txBox="1"/>
          <p:nvPr/>
        </p:nvSpPr>
        <p:spPr>
          <a:xfrm>
            <a:off x="1213203" y="1539242"/>
            <a:ext cx="3544218" cy="553720"/>
          </a:xfrm>
          <a:prstGeom prst="rect">
            <a:avLst/>
          </a:prstGeom>
          <a:noFill/>
        </p:spPr>
        <p:txBody>
          <a:bodyPr wrap="square" lIns="0" tIns="0" rIns="0" bIns="0" rtlCol="0">
            <a:spAutoFit/>
          </a:bodyPr>
          <a:lstStyle/>
          <a:p>
            <a:r>
              <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rPr>
              <a:t>2.训练目的</a:t>
            </a:r>
            <a:endPar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endParaRPr>
          </a:p>
        </p:txBody>
      </p:sp>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一、课程概况</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TextBox 12"/>
          <p:cNvSpPr txBox="1"/>
          <p:nvPr/>
        </p:nvSpPr>
        <p:spPr>
          <a:xfrm>
            <a:off x="1027430" y="3902075"/>
            <a:ext cx="10057765" cy="1477010"/>
          </a:xfrm>
          <a:prstGeom prst="rect">
            <a:avLst/>
          </a:prstGeom>
          <a:noFill/>
        </p:spPr>
        <p:txBody>
          <a:bodyPr wrap="square" lIns="0" tIns="0" rIns="0" bIns="0" rtlCol="0">
            <a:spAutoFit/>
          </a:bodyPr>
          <a:p>
            <a:pPr>
              <a:lnSpc>
                <a:spcPct val="100000"/>
              </a:lnSpc>
              <a:spcAft>
                <a:spcPts val="1500"/>
              </a:spcAft>
            </a:pPr>
            <a:r>
              <a:rPr lang="zh-CN" altLang="en-US" sz="3200" dirty="0" smtClean="0">
                <a:solidFill>
                  <a:schemeClr val="tx1"/>
                </a:solidFill>
                <a:latin typeface="楷体" panose="02010609060101010101" charset="-122"/>
                <a:ea typeface="楷体" panose="02010609060101010101" charset="-122"/>
                <a:cs typeface="+mn-ea"/>
                <a:sym typeface="思源黑体 CN Normal" panose="020B0400000000000000" pitchFamily="34" charset="-122"/>
              </a:rPr>
              <a:t>②在书籍与读者之间架起一座交流互动的心灵桥梁，让读者从整体性、可视性、归属性、互动性、愉悦性、创造性等方面去体验。</a:t>
            </a:r>
            <a:endParaRPr lang="zh-CN" altLang="en-US" sz="3200" dirty="0" smtClean="0">
              <a:solidFill>
                <a:schemeClr val="tx1"/>
              </a:solidFill>
              <a:latin typeface="楷体" panose="02010609060101010101" charset="-122"/>
              <a:ea typeface="楷体" panose="02010609060101010101" charset="-122"/>
              <a:cs typeface="+mn-ea"/>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6" grpId="0"/>
      <p:bldP spid="10"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4" name="文本框 3"/>
          <p:cNvSpPr txBox="1"/>
          <p:nvPr/>
        </p:nvSpPr>
        <p:spPr>
          <a:xfrm>
            <a:off x="1638935" y="1674495"/>
            <a:ext cx="7900670" cy="583565"/>
          </a:xfrm>
          <a:prstGeom prst="rect">
            <a:avLst/>
          </a:prstGeom>
          <a:noFill/>
        </p:spPr>
        <p:txBody>
          <a:bodyPr wrap="square" rtlCol="0" anchor="t">
            <a:spAutoFit/>
          </a:bodyPr>
          <a:p>
            <a:r>
              <a:rPr lang="en-US" altLang="zh-CN" sz="3200" b="1">
                <a:solidFill>
                  <a:srgbClr val="A9AA44"/>
                </a:solidFill>
                <a:latin typeface="微软雅黑" panose="020B0503020204020204" charset="-122"/>
                <a:ea typeface="微软雅黑" panose="020B0503020204020204" charset="-122"/>
                <a:cs typeface="宋体" panose="02010600030101010101" pitchFamily="2" charset="-122"/>
              </a:rPr>
              <a:t>C</a:t>
            </a:r>
            <a:r>
              <a:rPr lang="zh-CN" altLang="en-US" sz="3200" b="1">
                <a:solidFill>
                  <a:srgbClr val="A9AA44"/>
                </a:solidFill>
                <a:latin typeface="微软雅黑" panose="020B0503020204020204" charset="-122"/>
                <a:ea typeface="微软雅黑" panose="020B0503020204020204" charset="-122"/>
                <a:cs typeface="宋体" panose="02010600030101010101" pitchFamily="2" charset="-122"/>
              </a:rPr>
              <a:t>.</a:t>
            </a:r>
            <a:r>
              <a:rPr lang="zh-CN" altLang="en-US" sz="3200" b="1">
                <a:latin typeface="微软雅黑" panose="020B0503020204020204" charset="-122"/>
                <a:ea typeface="微软雅黑" panose="020B0503020204020204" charset="-122"/>
                <a:cs typeface="宋体" panose="02010600030101010101" pitchFamily="2" charset="-122"/>
              </a:rPr>
              <a:t>强调审美</a:t>
            </a:r>
            <a:endParaRPr lang="zh-CN" altLang="en-US" sz="3200" b="1">
              <a:latin typeface="微软雅黑" panose="020B0503020204020204" charset="-122"/>
              <a:ea typeface="微软雅黑" panose="020B0503020204020204" charset="-122"/>
              <a:cs typeface="宋体" panose="02010600030101010101" pitchFamily="2" charset="-122"/>
            </a:endParaRPr>
          </a:p>
        </p:txBody>
      </p:sp>
      <p:sp>
        <p:nvSpPr>
          <p:cNvPr id="2" name="文本框 1"/>
          <p:cNvSpPr txBox="1"/>
          <p:nvPr/>
        </p:nvSpPr>
        <p:spPr>
          <a:xfrm>
            <a:off x="1638935" y="2693035"/>
            <a:ext cx="9291320" cy="206121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如图 2-1-18（c）至 2-1-18（h）所示，书籍设计者采用了镂空的设计去表达所写的内容，将故事情节立体化，这种设计更有空间感与真实感，为书籍增添了不少趣味性与生动性。</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476500" y="5631815"/>
            <a:ext cx="72390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2-1-18</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c</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 书籍设计中的开本选择</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310130" y="1390650"/>
            <a:ext cx="7571740" cy="40760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476500" y="5631815"/>
            <a:ext cx="72390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2-1-18</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d</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 书籍设计中的开本选择</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319655" y="1395730"/>
            <a:ext cx="7552690" cy="40665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476500" y="5631815"/>
            <a:ext cx="72390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2-1-18</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e</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 书籍设计中的开本选择</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314575" y="1390650"/>
            <a:ext cx="7562215" cy="40760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476500" y="5631815"/>
            <a:ext cx="72390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2-1-18</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f</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 书籍设计中的开本选择</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314575" y="1386205"/>
            <a:ext cx="7562215" cy="40855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476500" y="5631815"/>
            <a:ext cx="72390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2-1-18</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g</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 书籍设计中的开本选择</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314575" y="1386205"/>
            <a:ext cx="7562215" cy="40855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476500" y="5631815"/>
            <a:ext cx="72390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2-1-18</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h</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 书籍设计中的开本选择</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305685" y="1386205"/>
            <a:ext cx="7581265" cy="40855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3" name="文本框 12"/>
          <p:cNvSpPr txBox="1"/>
          <p:nvPr/>
        </p:nvSpPr>
        <p:spPr>
          <a:xfrm>
            <a:off x="914400" y="1186180"/>
            <a:ext cx="5615940" cy="583565"/>
          </a:xfrm>
          <a:prstGeom prst="rect">
            <a:avLst/>
          </a:prstGeom>
          <a:noFill/>
        </p:spPr>
        <p:txBody>
          <a:bodyPr wrap="square" rtlCol="0" anchor="t">
            <a:spAutoFit/>
          </a:bodyPr>
          <a:p>
            <a:pPr>
              <a:lnSpc>
                <a:spcPct val="100000"/>
              </a:lnSpc>
            </a:pPr>
            <a:r>
              <a:rPr lang="zh-CN" altLang="en-US" sz="3200" b="1">
                <a:solidFill>
                  <a:srgbClr val="A9AA44"/>
                </a:solidFill>
                <a:latin typeface="宋体" panose="02010600030101010101" pitchFamily="2" charset="-122"/>
                <a:ea typeface="宋体" panose="02010600030101010101" pitchFamily="2" charset="-122"/>
                <a:cs typeface="楷体" panose="02010609060101010101" charset="-122"/>
              </a:rPr>
              <a:t>④</a:t>
            </a:r>
            <a:r>
              <a:rPr lang="zh-CN" altLang="en-US" sz="3200">
                <a:latin typeface="宋体" panose="02010600030101010101" pitchFamily="2" charset="-122"/>
                <a:ea typeface="宋体" panose="02010600030101010101" pitchFamily="2" charset="-122"/>
                <a:cs typeface="楷体" panose="02010609060101010101" charset="-122"/>
              </a:rPr>
              <a:t>版心设计</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2" name="文本框 1"/>
          <p:cNvSpPr txBox="1"/>
          <p:nvPr/>
        </p:nvSpPr>
        <p:spPr>
          <a:xfrm>
            <a:off x="1322070" y="4735830"/>
            <a:ext cx="5760720"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版心又可以称为节口，如图 2-1-19 所示。</a:t>
            </a:r>
            <a:endParaRPr lang="zh-CN" altLang="en-US" sz="3200">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1322070" y="2049780"/>
            <a:ext cx="5760720" cy="255333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翻开书籍，版心处于每一个版面正中心的位置，也就是说，除去周围的白边，剩下的以文字和图片为主要组成部分的就是版心。</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7369810" y="377825"/>
            <a:ext cx="3914140" cy="5619115"/>
          </a:xfrm>
          <a:prstGeom prst="rect">
            <a:avLst/>
          </a:prstGeom>
        </p:spPr>
      </p:pic>
      <p:sp>
        <p:nvSpPr>
          <p:cNvPr id="7" name="文本框 6"/>
          <p:cNvSpPr txBox="1"/>
          <p:nvPr/>
        </p:nvSpPr>
        <p:spPr>
          <a:xfrm>
            <a:off x="7359015" y="5947410"/>
            <a:ext cx="393573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2-1-19 版心位置</a:t>
            </a:r>
            <a:endParaRPr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1172845" y="3790950"/>
            <a:ext cx="9846310"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如图 2-1-20，这本书采用了独特的版式设计，很有设计感。</a:t>
            </a:r>
            <a:endParaRPr lang="zh-CN" altLang="en-US" sz="3200">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1131570" y="1663065"/>
            <a:ext cx="9928225" cy="1568450"/>
          </a:xfrm>
          <a:prstGeom prst="rect">
            <a:avLst/>
          </a:prstGeom>
          <a:noFill/>
        </p:spPr>
        <p:txBody>
          <a:bodyPr wrap="square" rtlCol="0" anchor="t">
            <a:spAutoFit/>
          </a:bodyPr>
          <a:p>
            <a:r>
              <a:rPr lang="zh-CN" altLang="en-US" sz="3200">
                <a:solidFill>
                  <a:srgbClr val="A9AA44"/>
                </a:solidFill>
                <a:latin typeface="宋体" panose="02010600030101010101" pitchFamily="2" charset="-122"/>
                <a:ea typeface="宋体" panose="02010600030101010101" pitchFamily="2" charset="-122"/>
                <a:cs typeface="宋体" panose="02010600030101010101" pitchFamily="2" charset="-122"/>
              </a:rPr>
              <a:t>版心是版式设计的“核心”部位，由文字、图、表等元素构成。版心设计的关键，在于字体、字号、字距、行距、段距，以及段首缩进方式的选择。</a:t>
            </a:r>
            <a:endParaRPr lang="zh-CN" altLang="en-US" sz="3200">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6122035"/>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2-1-20 书籍设计中的版心设计</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2114550" y="920750"/>
            <a:ext cx="7963535" cy="52012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2"/>
          <p:cNvSpPr txBox="1"/>
          <p:nvPr/>
        </p:nvSpPr>
        <p:spPr>
          <a:xfrm>
            <a:off x="1027430" y="1900555"/>
            <a:ext cx="10057765" cy="492125"/>
          </a:xfrm>
          <a:prstGeom prst="rect">
            <a:avLst/>
          </a:prstGeom>
          <a:noFill/>
        </p:spPr>
        <p:txBody>
          <a:bodyPr wrap="square" lIns="0" tIns="0" rIns="0" bIns="0" rtlCol="0">
            <a:spAutoFit/>
          </a:bodyPr>
          <a:lstStyle/>
          <a:p>
            <a:pPr>
              <a:lnSpc>
                <a:spcPct val="100000"/>
              </a:lnSpc>
              <a:spcAft>
                <a:spcPts val="1500"/>
              </a:spcAft>
            </a:pPr>
            <a:r>
              <a:rPr lang="zh-CN" altLang="en-US" sz="3200" dirty="0" smtClean="0">
                <a:solidFill>
                  <a:schemeClr val="tx1"/>
                </a:solidFill>
                <a:latin typeface="楷体" panose="02010609060101010101" charset="-122"/>
                <a:ea typeface="楷体" panose="02010609060101010101" charset="-122"/>
                <a:cs typeface="+mn-ea"/>
                <a:sym typeface="思源黑体 CN Normal" panose="020B0400000000000000" pitchFamily="34" charset="-122"/>
              </a:rPr>
              <a:t>按照书籍内容赋予其合适的外观形态。</a:t>
            </a:r>
            <a:endParaRPr lang="zh-CN" altLang="en-US" sz="3200" dirty="0" smtClean="0">
              <a:solidFill>
                <a:schemeClr val="tx1"/>
              </a:solidFill>
              <a:latin typeface="楷体" panose="02010609060101010101" charset="-122"/>
              <a:ea typeface="楷体" panose="02010609060101010101" charset="-122"/>
              <a:cs typeface="+mn-ea"/>
              <a:sym typeface="思源黑体 CN Normal" panose="020B0400000000000000" pitchFamily="34" charset="-122"/>
            </a:endParaRPr>
          </a:p>
        </p:txBody>
      </p:sp>
      <p:sp>
        <p:nvSpPr>
          <p:cNvPr id="10" name="TextBox 16"/>
          <p:cNvSpPr txBox="1"/>
          <p:nvPr/>
        </p:nvSpPr>
        <p:spPr>
          <a:xfrm>
            <a:off x="1213203" y="1159512"/>
            <a:ext cx="3544218" cy="553720"/>
          </a:xfrm>
          <a:prstGeom prst="rect">
            <a:avLst/>
          </a:prstGeom>
          <a:noFill/>
        </p:spPr>
        <p:txBody>
          <a:bodyPr wrap="square" lIns="0" tIns="0" rIns="0" bIns="0" rtlCol="0">
            <a:spAutoFit/>
          </a:bodyPr>
          <a:lstStyle/>
          <a:p>
            <a:r>
              <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rPr>
              <a:t>3.重点和难点</a:t>
            </a:r>
            <a:endPar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endParaRPr>
          </a:p>
        </p:txBody>
      </p:sp>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一、课程概况</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3" name="Rectangle 6"/>
          <p:cNvSpPr/>
          <p:nvPr/>
        </p:nvSpPr>
        <p:spPr>
          <a:xfrm>
            <a:off x="535940" y="2707005"/>
            <a:ext cx="11120120" cy="3634740"/>
          </a:xfrm>
          <a:prstGeom prst="rect">
            <a:avLst/>
          </a:prstGeom>
          <a:solidFill>
            <a:srgbClr val="A9A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4" name="文本框 3"/>
          <p:cNvSpPr txBox="1"/>
          <p:nvPr/>
        </p:nvSpPr>
        <p:spPr>
          <a:xfrm>
            <a:off x="970915" y="3247390"/>
            <a:ext cx="5323205" cy="2553335"/>
          </a:xfrm>
          <a:prstGeom prst="rect">
            <a:avLst/>
          </a:prstGeom>
          <a:noFill/>
        </p:spPr>
        <p:txBody>
          <a:bodyPr wrap="square" rtlCol="0" anchor="t">
            <a:spAutoFit/>
          </a:bodyPr>
          <a:p>
            <a:pPr>
              <a:lnSpc>
                <a:spcPct val="100000"/>
              </a:lnSpc>
            </a:pP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rPr>
              <a:t>正如杉浦康平先生所说：</a:t>
            </a:r>
            <a:r>
              <a:rPr lang="zh-CN" altLang="en-US" sz="3200" b="1">
                <a:solidFill>
                  <a:schemeClr val="tx1"/>
                </a:solidFill>
                <a:latin typeface="微软雅黑" panose="020B0503020204020204" charset="-122"/>
                <a:ea typeface="微软雅黑" panose="020B0503020204020204" charset="-122"/>
                <a:cs typeface="微软雅黑" panose="020B0503020204020204" charset="-122"/>
              </a:rPr>
              <a:t>“书不应该是廉价的，而应该是豪华的。书应该是愿意坐在读者身旁的朋友，应该是读者的情人。”</a:t>
            </a:r>
            <a:endParaRPr lang="zh-CN" altLang="en-US" sz="3200" b="1">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descr="u=906859572,3403445620&amp;fm=26&amp;gp=0"/>
          <p:cNvPicPr>
            <a:picLocks noChangeAspect="1"/>
          </p:cNvPicPr>
          <p:nvPr/>
        </p:nvPicPr>
        <p:blipFill>
          <a:blip r:embed="rId1"/>
          <a:stretch>
            <a:fillRect/>
          </a:stretch>
        </p:blipFill>
        <p:spPr>
          <a:xfrm>
            <a:off x="6772275" y="2879725"/>
            <a:ext cx="4579620" cy="3288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6" grpId="0"/>
      <p:bldP spid="10"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914400" y="1448435"/>
            <a:ext cx="10374630" cy="583565"/>
          </a:xfrm>
          <a:prstGeom prst="rect">
            <a:avLst/>
          </a:prstGeom>
          <a:noFill/>
        </p:spPr>
        <p:txBody>
          <a:bodyPr wrap="square" rtlCol="0" anchor="t">
            <a:spAutoFit/>
          </a:bodyPr>
          <a:p>
            <a:r>
              <a:rPr lang="zh-CN" altLang="en-US" sz="3200" b="1">
                <a:solidFill>
                  <a:srgbClr val="A9AA44"/>
                </a:solidFill>
                <a:latin typeface="宋体" panose="02010600030101010101" pitchFamily="2" charset="-122"/>
                <a:ea typeface="宋体" panose="02010600030101010101" pitchFamily="2" charset="-122"/>
                <a:cs typeface="宋体" panose="02010600030101010101" pitchFamily="2" charset="-122"/>
              </a:rPr>
              <a:t>（2）书籍版式中文字与图形的编排</a:t>
            </a:r>
            <a:endParaRPr lang="zh-CN" altLang="en-US" sz="32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p:cNvSpPr txBox="1"/>
          <p:nvPr/>
        </p:nvSpPr>
        <p:spPr>
          <a:xfrm>
            <a:off x="1027430" y="3085465"/>
            <a:ext cx="9944735" cy="2553335"/>
          </a:xfrm>
          <a:prstGeom prst="rect">
            <a:avLst/>
          </a:prstGeom>
          <a:noFill/>
        </p:spPr>
        <p:txBody>
          <a:bodyPr wrap="square" rtlCol="0" anchor="t">
            <a:spAutoFit/>
          </a:bodyPr>
          <a:p>
            <a:pPr>
              <a:lnSpc>
                <a:spcPct val="100000"/>
              </a:lnSpc>
            </a:pPr>
            <a:r>
              <a:rPr lang="zh-CN" altLang="en-US" sz="3200">
                <a:latin typeface="宋体" panose="02010600030101010101" pitchFamily="2" charset="-122"/>
                <a:ea typeface="宋体" panose="02010600030101010101" pitchFamily="2" charset="-122"/>
                <a:cs typeface="楷体" panose="02010609060101010101" charset="-122"/>
              </a:rPr>
              <a:t>在书籍设计中，对于文字的解析有</a:t>
            </a:r>
            <a:r>
              <a:rPr lang="zh-CN" altLang="en-US" sz="3200" b="1">
                <a:solidFill>
                  <a:srgbClr val="EA0101"/>
                </a:solidFill>
                <a:latin typeface="微软雅黑" panose="020B0503020204020204" charset="-122"/>
                <a:ea typeface="微软雅黑" panose="020B0503020204020204" charset="-122"/>
                <a:cs typeface="楷体" panose="02010609060101010101" charset="-122"/>
              </a:rPr>
              <a:t>三层含义</a:t>
            </a:r>
            <a:r>
              <a:rPr lang="zh-CN" altLang="en-US" sz="3200">
                <a:latin typeface="宋体" panose="02010600030101010101" pitchFamily="2" charset="-122"/>
                <a:ea typeface="宋体" panose="02010600030101010101" pitchFamily="2" charset="-122"/>
                <a:cs typeface="楷体" panose="02010609060101010101" charset="-122"/>
              </a:rPr>
              <a:t>：</a:t>
            </a:r>
            <a:endParaRPr lang="zh-CN" altLang="en-US" sz="3200">
              <a:latin typeface="宋体" panose="02010600030101010101" pitchFamily="2" charset="-122"/>
              <a:ea typeface="宋体" panose="02010600030101010101" pitchFamily="2" charset="-122"/>
              <a:cs typeface="楷体" panose="02010609060101010101" charset="-122"/>
            </a:endParaRPr>
          </a:p>
          <a:p>
            <a:pPr>
              <a:lnSpc>
                <a:spcPct val="100000"/>
              </a:lnSpc>
            </a:pPr>
            <a:r>
              <a:rPr lang="zh-CN" altLang="en-US" sz="3200" b="1">
                <a:solidFill>
                  <a:srgbClr val="EA0101"/>
                </a:solidFill>
                <a:latin typeface="宋体" panose="02010600030101010101" pitchFamily="2" charset="-122"/>
                <a:ea typeface="宋体" panose="02010600030101010101" pitchFamily="2" charset="-122"/>
                <a:cs typeface="楷体" panose="02010609060101010101" charset="-122"/>
              </a:rPr>
              <a:t>一是</a:t>
            </a:r>
            <a:r>
              <a:rPr lang="zh-CN" altLang="en-US" sz="3200">
                <a:latin typeface="宋体" panose="02010600030101010101" pitchFamily="2" charset="-122"/>
                <a:ea typeface="宋体" panose="02010600030101010101" pitchFamily="2" charset="-122"/>
                <a:cs typeface="楷体" panose="02010609060101010101" charset="-122"/>
              </a:rPr>
              <a:t>在平面视觉中，对文字形态的展现；</a:t>
            </a:r>
            <a:endParaRPr lang="zh-CN" altLang="en-US" sz="3200">
              <a:latin typeface="宋体" panose="02010600030101010101" pitchFamily="2" charset="-122"/>
              <a:ea typeface="宋体" panose="02010600030101010101" pitchFamily="2" charset="-122"/>
              <a:cs typeface="楷体" panose="02010609060101010101" charset="-122"/>
            </a:endParaRPr>
          </a:p>
          <a:p>
            <a:pPr>
              <a:lnSpc>
                <a:spcPct val="100000"/>
              </a:lnSpc>
            </a:pPr>
            <a:r>
              <a:rPr lang="zh-CN" altLang="en-US" sz="3200" b="1">
                <a:solidFill>
                  <a:srgbClr val="EA0101"/>
                </a:solidFill>
                <a:latin typeface="宋体" panose="02010600030101010101" pitchFamily="2" charset="-122"/>
                <a:ea typeface="宋体" panose="02010600030101010101" pitchFamily="2" charset="-122"/>
                <a:cs typeface="楷体" panose="02010609060101010101" charset="-122"/>
              </a:rPr>
              <a:t>二是</a:t>
            </a:r>
            <a:r>
              <a:rPr lang="zh-CN" altLang="en-US" sz="3200">
                <a:latin typeface="宋体" panose="02010600030101010101" pitchFamily="2" charset="-122"/>
                <a:ea typeface="宋体" panose="02010600030101010101" pitchFamily="2" charset="-122"/>
                <a:cs typeface="楷体" panose="02010609060101010101" charset="-122"/>
              </a:rPr>
              <a:t>语言学意义上的文字，具有不同的内涵和要义；</a:t>
            </a:r>
            <a:endParaRPr lang="zh-CN" altLang="en-US" sz="3200">
              <a:latin typeface="宋体" panose="02010600030101010101" pitchFamily="2" charset="-122"/>
              <a:ea typeface="宋体" panose="02010600030101010101" pitchFamily="2" charset="-122"/>
              <a:cs typeface="楷体" panose="02010609060101010101" charset="-122"/>
            </a:endParaRPr>
          </a:p>
          <a:p>
            <a:pPr>
              <a:lnSpc>
                <a:spcPct val="100000"/>
              </a:lnSpc>
            </a:pPr>
            <a:r>
              <a:rPr lang="zh-CN" altLang="en-US" sz="3200" b="1">
                <a:solidFill>
                  <a:srgbClr val="EA0101"/>
                </a:solidFill>
                <a:latin typeface="宋体" panose="02010600030101010101" pitchFamily="2" charset="-122"/>
                <a:ea typeface="宋体" panose="02010600030101010101" pitchFamily="2" charset="-122"/>
                <a:cs typeface="楷体" panose="02010609060101010101" charset="-122"/>
              </a:rPr>
              <a:t>三是</a:t>
            </a:r>
            <a:r>
              <a:rPr lang="zh-CN" altLang="en-US" sz="3200">
                <a:latin typeface="宋体" panose="02010600030101010101" pitchFamily="2" charset="-122"/>
                <a:ea typeface="宋体" panose="02010600030101010101" pitchFamily="2" charset="-122"/>
                <a:cs typeface="楷体" panose="02010609060101010101" charset="-122"/>
              </a:rPr>
              <a:t>从其潜在的无限可能中去激发人们进行艺术想象和创造的文字。</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3" name="文本框 2"/>
          <p:cNvSpPr txBox="1"/>
          <p:nvPr/>
        </p:nvSpPr>
        <p:spPr>
          <a:xfrm>
            <a:off x="1027430" y="2277110"/>
            <a:ext cx="5615940" cy="583565"/>
          </a:xfrm>
          <a:prstGeom prst="rect">
            <a:avLst/>
          </a:prstGeom>
          <a:noFill/>
        </p:spPr>
        <p:txBody>
          <a:bodyPr wrap="square" rtlCol="0" anchor="t">
            <a:spAutoFit/>
          </a:bodyPr>
          <a:p>
            <a:pPr>
              <a:lnSpc>
                <a:spcPct val="100000"/>
              </a:lnSpc>
            </a:pPr>
            <a:r>
              <a:rPr lang="zh-CN" altLang="en-US" sz="3200" b="1">
                <a:solidFill>
                  <a:srgbClr val="A9AA44"/>
                </a:solidFill>
                <a:latin typeface="宋体" panose="02010600030101010101" pitchFamily="2" charset="-122"/>
                <a:ea typeface="宋体" panose="02010600030101010101" pitchFamily="2" charset="-122"/>
                <a:cs typeface="楷体" panose="02010609060101010101" charset="-122"/>
              </a:rPr>
              <a:t>①</a:t>
            </a:r>
            <a:r>
              <a:rPr lang="zh-CN" altLang="en-US" sz="3200">
                <a:latin typeface="宋体" panose="02010600030101010101" pitchFamily="2" charset="-122"/>
                <a:ea typeface="宋体" panose="02010600030101010101" pitchFamily="2" charset="-122"/>
                <a:cs typeface="楷体" panose="02010609060101010101" charset="-122"/>
              </a:rPr>
              <a:t>文字编排</a:t>
            </a:r>
            <a:endParaRPr lang="zh-CN" altLang="en-US" sz="3200">
              <a:latin typeface="宋体" panose="02010600030101010101" pitchFamily="2" charset="-122"/>
              <a:ea typeface="宋体" panose="02010600030101010101" pitchFamily="2"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3" name="文本框 12"/>
          <p:cNvSpPr txBox="1"/>
          <p:nvPr/>
        </p:nvSpPr>
        <p:spPr>
          <a:xfrm>
            <a:off x="1123315" y="1851025"/>
            <a:ext cx="9944735" cy="3538220"/>
          </a:xfrm>
          <a:prstGeom prst="rect">
            <a:avLst/>
          </a:prstGeom>
          <a:noFill/>
        </p:spPr>
        <p:txBody>
          <a:bodyPr wrap="square" rtlCol="0" anchor="t">
            <a:spAutoFit/>
          </a:bodyPr>
          <a:p>
            <a:pPr>
              <a:lnSpc>
                <a:spcPct val="100000"/>
              </a:lnSpc>
            </a:pPr>
            <a:r>
              <a:rPr lang="zh-CN" altLang="en-US" sz="3200">
                <a:latin typeface="楷体" panose="02010609060101010101" charset="-122"/>
                <a:ea typeface="楷体" panose="02010609060101010101" charset="-122"/>
                <a:cs typeface="楷体" panose="02010609060101010101" charset="-122"/>
              </a:rPr>
              <a:t>如图 2-1-21 所示，《我是设计师》封面文字的设计和编排，就是通过挖掘和研究存在于不同字体之间的内在联系，从字体的形态结构、字号大小、空间关系等具体方面入手，选择最适宜的字体并运用到封面中，让文字在传递信息的同时，最大限度地展现其艺术审美价值。这样的设计不仅能满足读者对视觉表现的追求，也能满足精神的渴望。</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6153785"/>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 2-1-21 《我是设计师》</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3910965" y="954405"/>
            <a:ext cx="4370070" cy="51993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3" name="文本框 12"/>
          <p:cNvSpPr txBox="1"/>
          <p:nvPr/>
        </p:nvSpPr>
        <p:spPr>
          <a:xfrm>
            <a:off x="1123315" y="2152650"/>
            <a:ext cx="9944735" cy="2553335"/>
          </a:xfrm>
          <a:prstGeom prst="rect">
            <a:avLst/>
          </a:prstGeom>
          <a:noFill/>
        </p:spPr>
        <p:txBody>
          <a:bodyPr wrap="square" rtlCol="0" anchor="t">
            <a:spAutoFit/>
          </a:bodyPr>
          <a:p>
            <a:pPr>
              <a:lnSpc>
                <a:spcPct val="100000"/>
              </a:lnSpc>
            </a:pPr>
            <a:r>
              <a:rPr lang="zh-CN" altLang="en-US" sz="3200">
                <a:latin typeface="楷体" panose="02010609060101010101" charset="-122"/>
                <a:ea typeface="楷体" panose="02010609060101010101" charset="-122"/>
                <a:cs typeface="楷体" panose="02010609060101010101" charset="-122"/>
              </a:rPr>
              <a:t>如图 2-1-22 所示，设计者为了让文字的形态结构、版式设计与书籍的内容风格，以及所要传递的信息概念达到统一，就必须进行多次试验，以此为基础再来确定究竟哪种字体最符合设计者的构想与理念，保证形式与内容相吻合。</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6119495"/>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2-1-22　创意书籍设计 / 文字编排</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3961130" y="930910"/>
            <a:ext cx="4338320" cy="51238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4" name="文本框 3"/>
          <p:cNvSpPr txBox="1"/>
          <p:nvPr/>
        </p:nvSpPr>
        <p:spPr>
          <a:xfrm>
            <a:off x="1638935" y="1426845"/>
            <a:ext cx="7900670" cy="583565"/>
          </a:xfrm>
          <a:prstGeom prst="rect">
            <a:avLst/>
          </a:prstGeom>
          <a:noFill/>
        </p:spPr>
        <p:txBody>
          <a:bodyPr wrap="square" rtlCol="0" anchor="t">
            <a:spAutoFit/>
          </a:bodyPr>
          <a:p>
            <a:r>
              <a:rPr lang="en-US" altLang="zh-CN" sz="3200" b="1">
                <a:solidFill>
                  <a:srgbClr val="A9AA44"/>
                </a:solidFill>
                <a:latin typeface="微软雅黑" panose="020B0503020204020204" charset="-122"/>
                <a:ea typeface="微软雅黑" panose="020B0503020204020204" charset="-122"/>
                <a:cs typeface="宋体" panose="02010600030101010101" pitchFamily="2" charset="-122"/>
              </a:rPr>
              <a:t>A</a:t>
            </a:r>
            <a:r>
              <a:rPr lang="zh-CN" altLang="en-US" sz="3200" b="1">
                <a:solidFill>
                  <a:srgbClr val="A9AA44"/>
                </a:solidFill>
                <a:latin typeface="微软雅黑" panose="020B0503020204020204" charset="-122"/>
                <a:ea typeface="微软雅黑" panose="020B0503020204020204" charset="-122"/>
                <a:cs typeface="宋体" panose="02010600030101010101" pitchFamily="2" charset="-122"/>
              </a:rPr>
              <a:t>.</a:t>
            </a:r>
            <a:r>
              <a:rPr lang="zh-CN" altLang="en-US" sz="3200" b="1">
                <a:latin typeface="微软雅黑" panose="020B0503020204020204" charset="-122"/>
                <a:ea typeface="微软雅黑" panose="020B0503020204020204" charset="-122"/>
                <a:cs typeface="宋体" panose="02010600030101010101" pitchFamily="2" charset="-122"/>
              </a:rPr>
              <a:t>书籍版面中文字的整体运筹</a:t>
            </a:r>
            <a:endParaRPr lang="zh-CN" altLang="en-US" sz="3200" b="1">
              <a:latin typeface="微软雅黑" panose="020B0503020204020204" charset="-122"/>
              <a:ea typeface="微软雅黑" panose="020B0503020204020204" charset="-122"/>
              <a:cs typeface="宋体" panose="02010600030101010101" pitchFamily="2" charset="-122"/>
            </a:endParaRPr>
          </a:p>
        </p:txBody>
      </p:sp>
      <p:sp>
        <p:nvSpPr>
          <p:cNvPr id="2" name="文本框 1"/>
          <p:cNvSpPr txBox="1"/>
          <p:nvPr/>
        </p:nvSpPr>
        <p:spPr>
          <a:xfrm>
            <a:off x="1638935" y="2325370"/>
            <a:ext cx="9291320" cy="206121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文字本身所固有的形态与结构包含其形象的全部信息。在设计的过程中，不同文字的变化手法，如放大、缩小、拉伸、压缩、倾斜等，都会在不同程度上给人以不同的视觉感受。</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3" name="文本框 2"/>
          <p:cNvSpPr txBox="1"/>
          <p:nvPr/>
        </p:nvSpPr>
        <p:spPr>
          <a:xfrm>
            <a:off x="1638935" y="4634230"/>
            <a:ext cx="9291320"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如图 2-1-23 所示，相同的文字内容运用不同的字体，给读者带来的阅读感受也是不同的。</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6119495"/>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2-1-23 书籍设计中文字的整体运筹</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288540" y="912495"/>
            <a:ext cx="7614920" cy="51777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4" name="文本框 3"/>
          <p:cNvSpPr txBox="1"/>
          <p:nvPr/>
        </p:nvSpPr>
        <p:spPr>
          <a:xfrm>
            <a:off x="1638935" y="1426845"/>
            <a:ext cx="7900670" cy="583565"/>
          </a:xfrm>
          <a:prstGeom prst="rect">
            <a:avLst/>
          </a:prstGeom>
          <a:noFill/>
        </p:spPr>
        <p:txBody>
          <a:bodyPr wrap="square" rtlCol="0" anchor="t">
            <a:spAutoFit/>
          </a:bodyPr>
          <a:p>
            <a:r>
              <a:rPr lang="en-US" altLang="zh-CN" sz="3200" b="1">
                <a:solidFill>
                  <a:srgbClr val="A9AA44"/>
                </a:solidFill>
                <a:latin typeface="微软雅黑" panose="020B0503020204020204" charset="-122"/>
                <a:ea typeface="微软雅黑" panose="020B0503020204020204" charset="-122"/>
                <a:cs typeface="宋体" panose="02010600030101010101" pitchFamily="2" charset="-122"/>
              </a:rPr>
              <a:t>B</a:t>
            </a:r>
            <a:r>
              <a:rPr lang="zh-CN" altLang="en-US" sz="3200" b="1">
                <a:solidFill>
                  <a:srgbClr val="A9AA44"/>
                </a:solidFill>
                <a:latin typeface="微软雅黑" panose="020B0503020204020204" charset="-122"/>
                <a:ea typeface="微软雅黑" panose="020B0503020204020204" charset="-122"/>
                <a:cs typeface="宋体" panose="02010600030101010101" pitchFamily="2" charset="-122"/>
              </a:rPr>
              <a:t>.</a:t>
            </a:r>
            <a:r>
              <a:rPr lang="zh-CN" altLang="en-US" sz="3200" b="1">
                <a:latin typeface="微软雅黑" panose="020B0503020204020204" charset="-122"/>
                <a:ea typeface="微软雅黑" panose="020B0503020204020204" charset="-122"/>
                <a:cs typeface="宋体" panose="02010600030101010101" pitchFamily="2" charset="-122"/>
              </a:rPr>
              <a:t>书籍版面中文字的分层处理</a:t>
            </a:r>
            <a:endParaRPr lang="zh-CN" altLang="en-US" sz="3200" b="1">
              <a:latin typeface="微软雅黑" panose="020B0503020204020204" charset="-122"/>
              <a:ea typeface="微软雅黑" panose="020B0503020204020204" charset="-122"/>
              <a:cs typeface="宋体" panose="02010600030101010101" pitchFamily="2" charset="-122"/>
            </a:endParaRPr>
          </a:p>
        </p:txBody>
      </p:sp>
      <p:sp>
        <p:nvSpPr>
          <p:cNvPr id="2" name="文本框 1"/>
          <p:cNvSpPr txBox="1"/>
          <p:nvPr/>
        </p:nvSpPr>
        <p:spPr>
          <a:xfrm>
            <a:off x="1638935" y="2325370"/>
            <a:ext cx="9291320" cy="2061210"/>
          </a:xfrm>
          <a:prstGeom prst="rect">
            <a:avLst/>
          </a:prstGeom>
          <a:noFill/>
        </p:spPr>
        <p:txBody>
          <a:bodyPr wrap="square" rtlCol="0" anchor="t">
            <a:spAutoFit/>
          </a:bodyPr>
          <a:p>
            <a:r>
              <a:rPr lang="zh-CN" altLang="en-US" sz="3200" b="1">
                <a:solidFill>
                  <a:srgbClr val="EA0101"/>
                </a:solidFill>
                <a:latin typeface="宋体" panose="02010600030101010101" pitchFamily="2" charset="-122"/>
                <a:ea typeface="宋体" panose="02010600030101010101" pitchFamily="2" charset="-122"/>
                <a:cs typeface="楷体" panose="02010609060101010101" charset="-122"/>
              </a:rPr>
              <a:t>一方面，</a:t>
            </a:r>
            <a:r>
              <a:rPr lang="zh-CN" altLang="en-US" sz="3200">
                <a:latin typeface="宋体" panose="02010600030101010101" pitchFamily="2" charset="-122"/>
                <a:ea typeface="宋体" panose="02010600030101010101" pitchFamily="2" charset="-122"/>
                <a:cs typeface="楷体" panose="02010609060101010101" charset="-122"/>
              </a:rPr>
              <a:t>设计者将文字依据整体设计风格的定位，进行组合和编排，在时间、空间以及平面的展现中给予读者不同的视觉感受和审美印象，以体验节奏与韵律之美。</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3" name="文本框 2"/>
          <p:cNvSpPr txBox="1"/>
          <p:nvPr/>
        </p:nvSpPr>
        <p:spPr>
          <a:xfrm>
            <a:off x="1638935" y="4634230"/>
            <a:ext cx="9291320"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如汉字以不同的组合、不同的方向排列在书籍页面版式中，可以形成具有强大视觉冲击力的秩序感。</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1630680" y="1964055"/>
            <a:ext cx="9291320" cy="1568450"/>
          </a:xfrm>
          <a:prstGeom prst="rect">
            <a:avLst/>
          </a:prstGeom>
          <a:noFill/>
        </p:spPr>
        <p:txBody>
          <a:bodyPr wrap="square" rtlCol="0" anchor="t">
            <a:spAutoFit/>
          </a:bodyPr>
          <a:p>
            <a:r>
              <a:rPr lang="zh-CN" altLang="en-US" sz="3200" b="1">
                <a:solidFill>
                  <a:srgbClr val="EA0101"/>
                </a:solidFill>
                <a:effectLst/>
                <a:latin typeface="宋体" panose="02010600030101010101" pitchFamily="2" charset="-122"/>
                <a:ea typeface="宋体" panose="02010600030101010101" pitchFamily="2" charset="-122"/>
                <a:cs typeface="楷体" panose="02010609060101010101" charset="-122"/>
              </a:rPr>
              <a:t>另一方面，</a:t>
            </a:r>
            <a:r>
              <a:rPr lang="zh-CN" altLang="en-US" sz="3200">
                <a:latin typeface="宋体" panose="02010600030101010101" pitchFamily="2" charset="-122"/>
                <a:ea typeface="宋体" panose="02010600030101010101" pitchFamily="2" charset="-122"/>
                <a:cs typeface="楷体" panose="02010609060101010101" charset="-122"/>
              </a:rPr>
              <a:t>设计师对内文版式的其他构成部分，如页眉、页码、脚注等固定元素的设定，如大小、位</a:t>
            </a:r>
            <a:endParaRPr lang="zh-CN" altLang="en-US" sz="3200">
              <a:latin typeface="宋体" panose="02010600030101010101" pitchFamily="2" charset="-122"/>
              <a:ea typeface="宋体" panose="02010600030101010101" pitchFamily="2" charset="-122"/>
              <a:cs typeface="楷体" panose="02010609060101010101" charset="-122"/>
            </a:endParaRPr>
          </a:p>
          <a:p>
            <a:r>
              <a:rPr lang="zh-CN" altLang="en-US" sz="3200">
                <a:latin typeface="宋体" panose="02010600030101010101" pitchFamily="2" charset="-122"/>
                <a:ea typeface="宋体" panose="02010600030101010101" pitchFamily="2" charset="-122"/>
                <a:cs typeface="楷体" panose="02010609060101010101" charset="-122"/>
              </a:rPr>
              <a:t>置、风格等，也赋予了版面合理的秩序感。</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3" name="文本框 2"/>
          <p:cNvSpPr txBox="1"/>
          <p:nvPr/>
        </p:nvSpPr>
        <p:spPr>
          <a:xfrm>
            <a:off x="1630680" y="4041140"/>
            <a:ext cx="9291320"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这种秩序使读者在阅读时可以按照方向和顺序进行有规律的探索（图 2-1-24、图 2-1-25）。</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6234430"/>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2-1-24 书籍设计中对文字的分层处理</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192655" y="871220"/>
            <a:ext cx="7806690" cy="53632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2"/>
          <p:cNvSpPr txBox="1"/>
          <p:nvPr/>
        </p:nvSpPr>
        <p:spPr>
          <a:xfrm>
            <a:off x="1027430" y="1997710"/>
            <a:ext cx="10057765" cy="1538605"/>
          </a:xfrm>
          <a:prstGeom prst="rect">
            <a:avLst/>
          </a:prstGeom>
          <a:noFill/>
        </p:spPr>
        <p:txBody>
          <a:bodyPr wrap="square" lIns="0" tIns="0" rIns="0" bIns="0" rtlCol="0">
            <a:spAutoFit/>
          </a:bodyPr>
          <a:lstStyle/>
          <a:p>
            <a:pPr>
              <a:lnSpc>
                <a:spcPct val="100000"/>
              </a:lnSpc>
              <a:spcAft>
                <a:spcPts val="1500"/>
              </a:spcAft>
            </a:pPr>
            <a:r>
              <a:rPr lang="zh-CN" altLang="en-US" sz="3600" b="1" dirty="0" smtClean="0">
                <a:solidFill>
                  <a:srgbClr val="A9AA44"/>
                </a:solidFill>
                <a:latin typeface="楷体" panose="02010609060101010101" charset="-122"/>
                <a:ea typeface="楷体" panose="02010609060101010101" charset="-122"/>
                <a:cs typeface="+mn-ea"/>
                <a:sym typeface="思源黑体 CN Normal" panose="020B0400000000000000" pitchFamily="34" charset="-122"/>
              </a:rPr>
              <a:t>（1）</a:t>
            </a:r>
            <a:r>
              <a:rPr lang="zh-CN" altLang="en-US" sz="3200" dirty="0" smtClean="0">
                <a:solidFill>
                  <a:schemeClr val="tx1"/>
                </a:solidFill>
                <a:latin typeface="楷体" panose="02010609060101010101" charset="-122"/>
                <a:ea typeface="楷体" panose="02010609060101010101" charset="-122"/>
                <a:cs typeface="+mn-ea"/>
                <a:sym typeface="思源黑体 CN Normal" panose="020B0400000000000000" pitchFamily="34" charset="-122"/>
              </a:rPr>
              <a:t>首先要把自己定位成一位真正的书籍设计者，培养自己的专业素质，与作者或编辑共同探讨书籍的主题内容并深入理解。</a:t>
            </a:r>
            <a:endParaRPr lang="zh-CN" altLang="en-US" sz="3200" dirty="0" smtClean="0">
              <a:solidFill>
                <a:schemeClr val="tx1"/>
              </a:solidFill>
              <a:latin typeface="楷体" panose="02010609060101010101" charset="-122"/>
              <a:ea typeface="楷体" panose="02010609060101010101" charset="-122"/>
              <a:cs typeface="+mn-ea"/>
              <a:sym typeface="思源黑体 CN Normal" panose="020B0400000000000000" pitchFamily="34" charset="-122"/>
            </a:endParaRPr>
          </a:p>
        </p:txBody>
      </p:sp>
      <p:sp>
        <p:nvSpPr>
          <p:cNvPr id="10" name="TextBox 16"/>
          <p:cNvSpPr txBox="1"/>
          <p:nvPr/>
        </p:nvSpPr>
        <p:spPr>
          <a:xfrm>
            <a:off x="1213203" y="1159512"/>
            <a:ext cx="3544218" cy="553720"/>
          </a:xfrm>
          <a:prstGeom prst="rect">
            <a:avLst/>
          </a:prstGeom>
          <a:noFill/>
        </p:spPr>
        <p:txBody>
          <a:bodyPr wrap="square" lIns="0" tIns="0" rIns="0" bIns="0" rtlCol="0">
            <a:spAutoFit/>
          </a:bodyPr>
          <a:lstStyle/>
          <a:p>
            <a:r>
              <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rPr>
              <a:t>4.作业要求</a:t>
            </a:r>
            <a:endParaRPr sz="3600" b="1" spc="300" dirty="0">
              <a:latin typeface="微软雅黑" panose="020B0503020204020204" charset="-122"/>
              <a:ea typeface="微软雅黑" panose="020B0503020204020204" charset="-122"/>
              <a:cs typeface="微软雅黑" panose="020B0503020204020204" charset="-122"/>
              <a:sym typeface="思源黑体 CN Normal" panose="020B0400000000000000" pitchFamily="34" charset="-122"/>
            </a:endParaRPr>
          </a:p>
        </p:txBody>
      </p:sp>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一、课程概况</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TextBox 12"/>
          <p:cNvSpPr txBox="1"/>
          <p:nvPr/>
        </p:nvSpPr>
        <p:spPr>
          <a:xfrm>
            <a:off x="1027430" y="3766185"/>
            <a:ext cx="10057765" cy="1045845"/>
          </a:xfrm>
          <a:prstGeom prst="rect">
            <a:avLst/>
          </a:prstGeom>
          <a:noFill/>
        </p:spPr>
        <p:txBody>
          <a:bodyPr wrap="square" lIns="0" tIns="0" rIns="0" bIns="0" rtlCol="0">
            <a:spAutoFit/>
          </a:bodyPr>
          <a:p>
            <a:pPr>
              <a:lnSpc>
                <a:spcPct val="100000"/>
              </a:lnSpc>
              <a:spcAft>
                <a:spcPts val="1500"/>
              </a:spcAft>
            </a:pPr>
            <a:r>
              <a:rPr lang="zh-CN" altLang="en-US" sz="3600" b="1" dirty="0" smtClean="0">
                <a:solidFill>
                  <a:srgbClr val="A9AA44"/>
                </a:solidFill>
                <a:latin typeface="楷体" panose="02010609060101010101" charset="-122"/>
                <a:ea typeface="楷体" panose="02010609060101010101" charset="-122"/>
                <a:cs typeface="+mn-ea"/>
                <a:sym typeface="思源黑体 CN Normal" panose="020B0400000000000000" pitchFamily="34" charset="-122"/>
              </a:rPr>
              <a:t>（</a:t>
            </a:r>
            <a:r>
              <a:rPr lang="en-US" altLang="zh-CN" sz="3600" b="1" dirty="0" smtClean="0">
                <a:solidFill>
                  <a:srgbClr val="A9AA44"/>
                </a:solidFill>
                <a:latin typeface="楷体" panose="02010609060101010101" charset="-122"/>
                <a:ea typeface="楷体" panose="02010609060101010101" charset="-122"/>
                <a:cs typeface="+mn-ea"/>
                <a:sym typeface="思源黑体 CN Normal" panose="020B0400000000000000" pitchFamily="34" charset="-122"/>
              </a:rPr>
              <a:t>2</a:t>
            </a:r>
            <a:r>
              <a:rPr lang="zh-CN" altLang="en-US" sz="3600" b="1" dirty="0" smtClean="0">
                <a:solidFill>
                  <a:srgbClr val="A9AA44"/>
                </a:solidFill>
                <a:latin typeface="楷体" panose="02010609060101010101" charset="-122"/>
                <a:ea typeface="楷体" panose="02010609060101010101" charset="-122"/>
                <a:cs typeface="+mn-ea"/>
                <a:sym typeface="思源黑体 CN Normal" panose="020B0400000000000000" pitchFamily="34" charset="-122"/>
              </a:rPr>
              <a:t>）</a:t>
            </a:r>
            <a:r>
              <a:rPr lang="zh-CN" altLang="en-US" sz="3200" dirty="0" smtClean="0">
                <a:solidFill>
                  <a:schemeClr val="tx1"/>
                </a:solidFill>
                <a:latin typeface="楷体" panose="02010609060101010101" charset="-122"/>
                <a:ea typeface="楷体" panose="02010609060101010101" charset="-122"/>
                <a:cs typeface="+mn-ea"/>
                <a:sym typeface="思源黑体 CN Normal" panose="020B0400000000000000" pitchFamily="34" charset="-122"/>
              </a:rPr>
              <a:t>根据书籍成本规格和设计要求，确定相应的设计定位和整体风格。</a:t>
            </a:r>
            <a:endParaRPr lang="zh-CN" altLang="en-US" sz="3200" dirty="0" smtClean="0">
              <a:solidFill>
                <a:schemeClr val="tx1"/>
              </a:solidFill>
              <a:latin typeface="楷体" panose="02010609060101010101" charset="-122"/>
              <a:ea typeface="楷体" panose="02010609060101010101" charset="-122"/>
              <a:cs typeface="+mn-ea"/>
              <a:sym typeface="思源黑体 CN Normal" panose="020B0400000000000000" pitchFamily="34" charset="-122"/>
            </a:endParaRPr>
          </a:p>
        </p:txBody>
      </p:sp>
      <p:sp>
        <p:nvSpPr>
          <p:cNvPr id="7" name="TextBox 12"/>
          <p:cNvSpPr txBox="1"/>
          <p:nvPr/>
        </p:nvSpPr>
        <p:spPr>
          <a:xfrm>
            <a:off x="1027430" y="5095875"/>
            <a:ext cx="10057765" cy="1045845"/>
          </a:xfrm>
          <a:prstGeom prst="rect">
            <a:avLst/>
          </a:prstGeom>
          <a:noFill/>
        </p:spPr>
        <p:txBody>
          <a:bodyPr wrap="square" lIns="0" tIns="0" rIns="0" bIns="0" rtlCol="0">
            <a:spAutoFit/>
          </a:bodyPr>
          <a:p>
            <a:pPr>
              <a:lnSpc>
                <a:spcPct val="100000"/>
              </a:lnSpc>
              <a:spcAft>
                <a:spcPts val="1500"/>
              </a:spcAft>
            </a:pPr>
            <a:r>
              <a:rPr lang="zh-CN" altLang="en-US" sz="3600" b="1" dirty="0" smtClean="0">
                <a:solidFill>
                  <a:srgbClr val="A9AA44"/>
                </a:solidFill>
                <a:latin typeface="楷体" panose="02010609060101010101" charset="-122"/>
                <a:ea typeface="楷体" panose="02010609060101010101" charset="-122"/>
                <a:cs typeface="+mn-ea"/>
                <a:sym typeface="思源黑体 CN Normal" panose="020B0400000000000000" pitchFamily="34" charset="-122"/>
              </a:rPr>
              <a:t>（</a:t>
            </a:r>
            <a:r>
              <a:rPr lang="en-US" altLang="zh-CN" sz="3600" b="1" dirty="0" smtClean="0">
                <a:solidFill>
                  <a:srgbClr val="A9AA44"/>
                </a:solidFill>
                <a:latin typeface="楷体" panose="02010609060101010101" charset="-122"/>
                <a:ea typeface="楷体" panose="02010609060101010101" charset="-122"/>
                <a:cs typeface="+mn-ea"/>
                <a:sym typeface="思源黑体 CN Normal" panose="020B0400000000000000" pitchFamily="34" charset="-122"/>
              </a:rPr>
              <a:t>3</a:t>
            </a:r>
            <a:r>
              <a:rPr lang="zh-CN" altLang="en-US" sz="3600" b="1" dirty="0" smtClean="0">
                <a:solidFill>
                  <a:srgbClr val="A9AA44"/>
                </a:solidFill>
                <a:latin typeface="楷体" panose="02010609060101010101" charset="-122"/>
                <a:ea typeface="楷体" panose="02010609060101010101" charset="-122"/>
                <a:cs typeface="+mn-ea"/>
                <a:sym typeface="思源黑体 CN Normal" panose="020B0400000000000000" pitchFamily="34" charset="-122"/>
              </a:rPr>
              <a:t>）</a:t>
            </a:r>
            <a:r>
              <a:rPr lang="zh-CN" altLang="en-US" sz="3200" dirty="0" smtClean="0">
                <a:solidFill>
                  <a:schemeClr val="tx1"/>
                </a:solidFill>
                <a:latin typeface="楷体" panose="02010609060101010101" charset="-122"/>
                <a:ea typeface="楷体" panose="02010609060101010101" charset="-122"/>
                <a:cs typeface="+mn-ea"/>
                <a:sym typeface="思源黑体 CN Normal" panose="020B0400000000000000" pitchFamily="34" charset="-122"/>
              </a:rPr>
              <a:t>遵循创意设计的原创性。无论是内文编排设计还是封面装帧设计，都要有自己的思想与理念。</a:t>
            </a:r>
            <a:endParaRPr lang="zh-CN" altLang="en-US" sz="3200" dirty="0" smtClean="0">
              <a:solidFill>
                <a:schemeClr val="tx1"/>
              </a:solidFill>
              <a:latin typeface="楷体" panose="02010609060101010101" charset="-122"/>
              <a:ea typeface="楷体" panose="02010609060101010101" charset="-122"/>
              <a:cs typeface="+mn-ea"/>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6" grpId="0"/>
      <p:bldP spid="10"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6165215"/>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2-1-25 书籍中的文字细节赏析</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86360" y="1148080"/>
            <a:ext cx="12019280" cy="49333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3" name="文本框 2"/>
          <p:cNvSpPr txBox="1"/>
          <p:nvPr/>
        </p:nvSpPr>
        <p:spPr>
          <a:xfrm>
            <a:off x="1450340" y="1149350"/>
            <a:ext cx="9291320" cy="156845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在图 2-1-26 系列中，设计者在有限的版面空间中，在规定的范围和尺度下，通过空间关系中不同字体的选择，展现了最适宜的视觉效果。</a:t>
            </a:r>
            <a:endParaRPr lang="zh-CN" altLang="en-US" sz="3200">
              <a:latin typeface="楷体" panose="02010609060101010101" charset="-122"/>
              <a:ea typeface="楷体" panose="02010609060101010101" charset="-122"/>
              <a:cs typeface="楷体" panose="02010609060101010101" charset="-122"/>
            </a:endParaRPr>
          </a:p>
        </p:txBody>
      </p:sp>
      <p:pic>
        <p:nvPicPr>
          <p:cNvPr id="4" name="图片 3"/>
          <p:cNvPicPr>
            <a:picLocks noChangeAspect="1"/>
          </p:cNvPicPr>
          <p:nvPr/>
        </p:nvPicPr>
        <p:blipFill>
          <a:blip r:embed="rId1"/>
          <a:stretch>
            <a:fillRect/>
          </a:stretch>
        </p:blipFill>
        <p:spPr>
          <a:xfrm>
            <a:off x="271780" y="2828925"/>
            <a:ext cx="11648440" cy="3698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6165215"/>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2-1-26 书籍设计中的文字细节赏析</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110740" y="912495"/>
            <a:ext cx="7970520" cy="52082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3" name="文本框 12"/>
          <p:cNvSpPr txBox="1"/>
          <p:nvPr/>
        </p:nvSpPr>
        <p:spPr>
          <a:xfrm>
            <a:off x="1027430" y="2441575"/>
            <a:ext cx="9944735" cy="1076325"/>
          </a:xfrm>
          <a:prstGeom prst="rect">
            <a:avLst/>
          </a:prstGeom>
          <a:noFill/>
        </p:spPr>
        <p:txBody>
          <a:bodyPr wrap="square" rtlCol="0" anchor="t">
            <a:spAutoFit/>
          </a:bodyPr>
          <a:p>
            <a:pPr>
              <a:lnSpc>
                <a:spcPct val="100000"/>
              </a:lnSpc>
            </a:pPr>
            <a:r>
              <a:rPr lang="zh-CN" altLang="en-US" sz="3200">
                <a:latin typeface="宋体" panose="02010600030101010101" pitchFamily="2" charset="-122"/>
                <a:ea typeface="宋体" panose="02010600030101010101" pitchFamily="2" charset="-122"/>
                <a:cs typeface="宋体" panose="02010600030101010101" pitchFamily="2" charset="-122"/>
              </a:rPr>
              <a:t>图 2-1-27 所示是加拿大蒙特利尔设计师设计的一本关于信息设计和视觉艺术的书。</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027430" y="1633220"/>
            <a:ext cx="5615940" cy="583565"/>
          </a:xfrm>
          <a:prstGeom prst="rect">
            <a:avLst/>
          </a:prstGeom>
          <a:noFill/>
        </p:spPr>
        <p:txBody>
          <a:bodyPr wrap="square" rtlCol="0" anchor="t">
            <a:spAutoFit/>
          </a:bodyPr>
          <a:p>
            <a:pPr>
              <a:lnSpc>
                <a:spcPct val="100000"/>
              </a:lnSpc>
            </a:pPr>
            <a:r>
              <a:rPr lang="zh-CN" altLang="en-US" sz="3200" b="1">
                <a:solidFill>
                  <a:srgbClr val="A9AA44"/>
                </a:solidFill>
                <a:latin typeface="宋体" panose="02010600030101010101" pitchFamily="2" charset="-122"/>
                <a:ea typeface="宋体" panose="02010600030101010101" pitchFamily="2" charset="-122"/>
                <a:cs typeface="楷体" panose="02010609060101010101" charset="-122"/>
              </a:rPr>
              <a:t>②</a:t>
            </a:r>
            <a:r>
              <a:rPr lang="zh-CN" altLang="en-US" sz="3200">
                <a:latin typeface="宋体" panose="02010600030101010101" pitchFamily="2" charset="-122"/>
                <a:ea typeface="宋体" panose="02010600030101010101" pitchFamily="2" charset="-122"/>
                <a:cs typeface="楷体" panose="02010609060101010101" charset="-122"/>
              </a:rPr>
              <a:t>图形的编排</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4" name="文本框 3"/>
          <p:cNvSpPr txBox="1"/>
          <p:nvPr/>
        </p:nvSpPr>
        <p:spPr>
          <a:xfrm>
            <a:off x="1027430" y="3736340"/>
            <a:ext cx="9944735" cy="58356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这本书展现了图形拥有改变整个画面节奏的能力。</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152015" y="6094730"/>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2-1-27 书籍设计中的信息设计和视觉艺术</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336800" y="953770"/>
            <a:ext cx="7518400" cy="5083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4" name="文本框 3"/>
          <p:cNvSpPr txBox="1"/>
          <p:nvPr/>
        </p:nvSpPr>
        <p:spPr>
          <a:xfrm>
            <a:off x="1638935" y="1426845"/>
            <a:ext cx="7900670" cy="583565"/>
          </a:xfrm>
          <a:prstGeom prst="rect">
            <a:avLst/>
          </a:prstGeom>
          <a:noFill/>
        </p:spPr>
        <p:txBody>
          <a:bodyPr wrap="square" rtlCol="0" anchor="t">
            <a:spAutoFit/>
          </a:bodyPr>
          <a:p>
            <a:r>
              <a:rPr lang="en-US" altLang="zh-CN" sz="3200" b="1">
                <a:solidFill>
                  <a:srgbClr val="A9AA44"/>
                </a:solidFill>
                <a:latin typeface="微软雅黑" panose="020B0503020204020204" charset="-122"/>
                <a:ea typeface="微软雅黑" panose="020B0503020204020204" charset="-122"/>
                <a:cs typeface="宋体" panose="02010600030101010101" pitchFamily="2" charset="-122"/>
              </a:rPr>
              <a:t>A</a:t>
            </a:r>
            <a:r>
              <a:rPr lang="zh-CN" altLang="en-US" sz="3200" b="1">
                <a:solidFill>
                  <a:srgbClr val="A9AA44"/>
                </a:solidFill>
                <a:latin typeface="微软雅黑" panose="020B0503020204020204" charset="-122"/>
                <a:ea typeface="微软雅黑" panose="020B0503020204020204" charset="-122"/>
                <a:cs typeface="宋体" panose="02010600030101010101" pitchFamily="2" charset="-122"/>
              </a:rPr>
              <a:t>.</a:t>
            </a:r>
            <a:r>
              <a:rPr lang="zh-CN" altLang="en-US" sz="3200" b="1">
                <a:latin typeface="微软雅黑" panose="020B0503020204020204" charset="-122"/>
                <a:ea typeface="微软雅黑" panose="020B0503020204020204" charset="-122"/>
                <a:cs typeface="宋体" panose="02010600030101010101" pitchFamily="2" charset="-122"/>
              </a:rPr>
              <a:t>书籍版面中图片的合理编排</a:t>
            </a:r>
            <a:endParaRPr lang="zh-CN" altLang="en-US" sz="3200" b="1">
              <a:latin typeface="微软雅黑" panose="020B0503020204020204" charset="-122"/>
              <a:ea typeface="微软雅黑" panose="020B0503020204020204" charset="-122"/>
              <a:cs typeface="宋体" panose="02010600030101010101" pitchFamily="2" charset="-122"/>
            </a:endParaRPr>
          </a:p>
        </p:txBody>
      </p:sp>
      <p:sp>
        <p:nvSpPr>
          <p:cNvPr id="2" name="文本框 1"/>
          <p:cNvSpPr txBox="1"/>
          <p:nvPr/>
        </p:nvSpPr>
        <p:spPr>
          <a:xfrm>
            <a:off x="1638935" y="2325370"/>
            <a:ext cx="9291320" cy="206121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一般而言，在设计者对图形进行有目的的整理、编排和组合后，图形就可以表达书籍的内容，并通过自身的优势传递出书籍准确的内涵，使读者从中得到有益的信息。</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3" name="文本框 2"/>
          <p:cNvSpPr txBox="1"/>
          <p:nvPr/>
        </p:nvSpPr>
        <p:spPr>
          <a:xfrm>
            <a:off x="1638935" y="4634230"/>
            <a:ext cx="9291320" cy="156845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如图 2-1-28 所示书籍设计，它是日本平面设计师</a:t>
            </a:r>
            <a:r>
              <a:rPr lang="zh-CN" altLang="en-US" sz="3200" i="1" u="sng">
                <a:solidFill>
                  <a:srgbClr val="0070C0"/>
                </a:solidFill>
                <a:latin typeface="楷体" panose="02010609060101010101" charset="-122"/>
                <a:ea typeface="楷体" panose="02010609060101010101" charset="-122"/>
                <a:cs typeface="楷体" panose="02010609060101010101" charset="-122"/>
              </a:rPr>
              <a:t>酒井博子</a:t>
            </a:r>
            <a:r>
              <a:rPr lang="zh-CN" altLang="en-US" sz="3200">
                <a:latin typeface="楷体" panose="02010609060101010101" charset="-122"/>
                <a:ea typeface="楷体" panose="02010609060101010101" charset="-122"/>
                <a:cs typeface="楷体" panose="02010609060101010101" charset="-122"/>
              </a:rPr>
              <a:t>的作品。书中的图形与其后的背景紧密相连，有着密切的关系。</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152015" y="6127750"/>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2-1-28 书籍设计中图片的合理编排</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292350" y="929640"/>
            <a:ext cx="7607935" cy="5162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4" name="文本框 3"/>
          <p:cNvSpPr txBox="1"/>
          <p:nvPr/>
        </p:nvSpPr>
        <p:spPr>
          <a:xfrm>
            <a:off x="1638935" y="1426845"/>
            <a:ext cx="7900670" cy="583565"/>
          </a:xfrm>
          <a:prstGeom prst="rect">
            <a:avLst/>
          </a:prstGeom>
          <a:noFill/>
        </p:spPr>
        <p:txBody>
          <a:bodyPr wrap="square" rtlCol="0" anchor="t">
            <a:spAutoFit/>
          </a:bodyPr>
          <a:p>
            <a:r>
              <a:rPr lang="en-US" altLang="zh-CN" sz="3200" b="1">
                <a:solidFill>
                  <a:srgbClr val="A9AA44"/>
                </a:solidFill>
                <a:latin typeface="微软雅黑" panose="020B0503020204020204" charset="-122"/>
                <a:ea typeface="微软雅黑" panose="020B0503020204020204" charset="-122"/>
                <a:cs typeface="宋体" panose="02010600030101010101" pitchFamily="2" charset="-122"/>
              </a:rPr>
              <a:t>B</a:t>
            </a:r>
            <a:r>
              <a:rPr lang="zh-CN" altLang="en-US" sz="3200" b="1">
                <a:solidFill>
                  <a:srgbClr val="A9AA44"/>
                </a:solidFill>
                <a:latin typeface="微软雅黑" panose="020B0503020204020204" charset="-122"/>
                <a:ea typeface="微软雅黑" panose="020B0503020204020204" charset="-122"/>
                <a:cs typeface="宋体" panose="02010600030101010101" pitchFamily="2" charset="-122"/>
              </a:rPr>
              <a:t>.</a:t>
            </a:r>
            <a:r>
              <a:rPr lang="zh-CN" altLang="en-US" sz="3200" b="1">
                <a:latin typeface="微软雅黑" panose="020B0503020204020204" charset="-122"/>
                <a:ea typeface="微软雅黑" panose="020B0503020204020204" charset="-122"/>
                <a:cs typeface="宋体" panose="02010600030101010101" pitchFamily="2" charset="-122"/>
              </a:rPr>
              <a:t>书籍版面中图片的外形处理</a:t>
            </a:r>
            <a:endParaRPr lang="zh-CN" altLang="en-US" sz="3200" b="1">
              <a:latin typeface="微软雅黑" panose="020B0503020204020204" charset="-122"/>
              <a:ea typeface="微软雅黑" panose="020B0503020204020204" charset="-122"/>
              <a:cs typeface="宋体" panose="02010600030101010101" pitchFamily="2" charset="-122"/>
            </a:endParaRPr>
          </a:p>
        </p:txBody>
      </p:sp>
      <p:sp>
        <p:nvSpPr>
          <p:cNvPr id="2" name="文本框 1"/>
          <p:cNvSpPr txBox="1"/>
          <p:nvPr/>
        </p:nvSpPr>
        <p:spPr>
          <a:xfrm>
            <a:off x="1638935" y="2325370"/>
            <a:ext cx="9291320" cy="58356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图片通常分为两种类型。</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3" name="文本框 2"/>
          <p:cNvSpPr txBox="1"/>
          <p:nvPr/>
        </p:nvSpPr>
        <p:spPr>
          <a:xfrm>
            <a:off x="1638935" y="3136900"/>
            <a:ext cx="9291320" cy="583565"/>
          </a:xfrm>
          <a:prstGeom prst="rect">
            <a:avLst/>
          </a:prstGeom>
          <a:noFill/>
        </p:spPr>
        <p:txBody>
          <a:bodyPr wrap="square" rtlCol="0" anchor="t">
            <a:spAutoFit/>
          </a:bodyPr>
          <a:p>
            <a:r>
              <a:rPr lang="zh-CN" altLang="en-US" sz="3200" b="1">
                <a:solidFill>
                  <a:srgbClr val="EA0101"/>
                </a:solidFill>
                <a:latin typeface="楷体" panose="02010609060101010101" charset="-122"/>
                <a:ea typeface="楷体" panose="02010609060101010101" charset="-122"/>
                <a:cs typeface="楷体" panose="02010609060101010101" charset="-122"/>
              </a:rPr>
              <a:t>一种为几何形图片。</a:t>
            </a:r>
            <a:endParaRPr lang="zh-CN" altLang="en-US" sz="3200">
              <a:latin typeface="楷体" panose="02010609060101010101" charset="-122"/>
              <a:ea typeface="楷体" panose="02010609060101010101" charset="-122"/>
              <a:cs typeface="楷体" panose="02010609060101010101" charset="-122"/>
            </a:endParaRPr>
          </a:p>
        </p:txBody>
      </p:sp>
      <p:sp>
        <p:nvSpPr>
          <p:cNvPr id="5" name="文本框 4"/>
          <p:cNvSpPr txBox="1"/>
          <p:nvPr/>
        </p:nvSpPr>
        <p:spPr>
          <a:xfrm>
            <a:off x="1638935" y="3963035"/>
            <a:ext cx="9291320" cy="206121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几何形一般为四边形、圆形、多边形等规矩的形状，其特点是规整、易于排列。在编排的过程中，可根据图片的位置与大小来确定文字及其他元素的位置，如图 2-1-29 所示。</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pic>
        <p:nvPicPr>
          <p:cNvPr id="2" name="图片 1"/>
          <p:cNvPicPr>
            <a:picLocks noChangeAspect="1"/>
          </p:cNvPicPr>
          <p:nvPr/>
        </p:nvPicPr>
        <p:blipFill>
          <a:blip r:embed="rId1"/>
          <a:stretch>
            <a:fillRect/>
          </a:stretch>
        </p:blipFill>
        <p:spPr>
          <a:xfrm>
            <a:off x="1543685" y="995680"/>
            <a:ext cx="9105265" cy="56330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99384" y="224103"/>
            <a:ext cx="5680710" cy="771578"/>
            <a:chOff x="99384" y="224103"/>
            <a:chExt cx="5680710" cy="771578"/>
          </a:xfrm>
        </p:grpSpPr>
        <p:grpSp>
          <p:nvGrpSpPr>
            <p:cNvPr id="18" name="组合 17"/>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458335" cy="615315"/>
            </a:xfrm>
            <a:prstGeom prst="rect">
              <a:avLst/>
            </a:prstGeom>
            <a:noFill/>
          </p:spPr>
          <p:txBody>
            <a:bodyPr wrap="square" lIns="0" tIns="0" rIns="0" bIns="0" rtlCol="0">
              <a:spAutoFit/>
            </a:bodyPr>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三、知识点</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2203450" y="5355590"/>
            <a:ext cx="7785100" cy="521970"/>
          </a:xfrm>
          <a:prstGeom prst="rect">
            <a:avLst/>
          </a:prstGeom>
          <a:noFill/>
        </p:spPr>
        <p:txBody>
          <a:bodyPr wrap="square" rtlCol="0" anchor="t">
            <a:spAutoFit/>
          </a:bodyPr>
          <a:p>
            <a:pPr algn="ctr">
              <a:lnSpc>
                <a:spcPct val="100000"/>
              </a:lnSpc>
            </a:pPr>
            <a:r>
              <a:rPr sz="2800">
                <a:latin typeface="宋体" panose="02010600030101010101" pitchFamily="2" charset="-122"/>
                <a:ea typeface="宋体" panose="02010600030101010101" pitchFamily="2" charset="-122"/>
                <a:cs typeface="宋体" panose="02010600030101010101" pitchFamily="2" charset="-122"/>
              </a:rPr>
              <a:t>图 2-1-29 书籍设计中图形的特色编排</a:t>
            </a:r>
            <a:endParaRPr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439420" y="1410970"/>
            <a:ext cx="11313160" cy="38550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tags/tag1.xml><?xml version="1.0" encoding="utf-8"?>
<p:tagLst xmlns:p="http://schemas.openxmlformats.org/presentationml/2006/main">
  <p:tag name="KSO_WM_TAG_VERSION" val="1.0"/>
  <p:tag name="KSO_WM_BEAUTIFY_FLAG" val="#wm#"/>
  <p:tag name="KSO_WM_TEMPLATE_CATEGORY" val="diagram"/>
  <p:tag name="KSO_WM_TEMPLATE_INDEX" val="20170793"/>
  <p:tag name="KSO_WM_UNIT_TYPE" val="q_i"/>
  <p:tag name="KSO_WM_UNIT_INDEX" val="1_1"/>
  <p:tag name="KSO_WM_UNIT_LAYERLEVEL" val="1_1"/>
  <p:tag name="KSO_WM_DIAGRAM_GROUP_CODE" val="q1-1"/>
  <p:tag name="KSO_WM_UNIT_ID" val="diagram20170793_2*q_i*1_1"/>
  <p:tag name="KSO_WM_UNIT_HIGHLIGHT" val="0"/>
  <p:tag name="KSO_WM_UNIT_COMPATIBLE" val="0"/>
  <p:tag name="KSO_WM_UNIT_DIAGRAM_ISNUMVISUAL" val="0"/>
  <p:tag name="KSO_WM_UNIT_DIAGRAM_ISREFERUNIT" val="0"/>
  <p:tag name="KSO_WM_UNIT_FILL_FORE_SCHEMECOLOR_INDEX" val="10"/>
  <p:tag name="KSO_WM_UNIT_FILL_TYPE" val="1"/>
  <p:tag name="KSO_WM_UNIT_LINE_FORE_SCHEMECOLOR_INDEX" val="14"/>
  <p:tag name="KSO_WM_UNIT_LINE_FILL_TYPE" val="2"/>
</p:tagLst>
</file>

<file path=ppt/tags/tag10.xml><?xml version="1.0" encoding="utf-8"?>
<p:tagLst xmlns:p="http://schemas.openxmlformats.org/presentationml/2006/main">
  <p:tag name="KSO_WM_TAG_VERSION" val="1.0"/>
  <p:tag name="KSO_WM_BEAUTIFY_FLAG" val="#wm#"/>
  <p:tag name="KSO_WM_TEMPLATE_CATEGORY" val="diagram"/>
  <p:tag name="KSO_WM_TEMPLATE_INDEX" val="20170793"/>
  <p:tag name="KSO_WM_UNIT_TYPE" val="q_h_f"/>
  <p:tag name="KSO_WM_UNIT_INDEX" val="1_3_1"/>
  <p:tag name="KSO_WM_UNIT_ID" val="diagram20170793_2*q_h_f*1_3_1"/>
  <p:tag name="KSO_WM_UNIT_LAYERLEVEL" val="1_1_1"/>
  <p:tag name="KSO_WM_UNIT_VALUE" val="16"/>
  <p:tag name="KSO_WM_UNIT_HIGHLIGHT" val="0"/>
  <p:tag name="KSO_WM_UNIT_COMPATIBLE" val="0"/>
  <p:tag name="KSO_WM_DIAGRAM_GROUP_CODE" val="q1-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11.xml><?xml version="1.0" encoding="utf-8"?>
<p:tagLst xmlns:p="http://schemas.openxmlformats.org/presentationml/2006/main">
  <p:tag name="KSO_WM_TAG_VERSION" val="1.0"/>
  <p:tag name="KSO_WM_BEAUTIFY_FLAG" val="#wm#"/>
  <p:tag name="KSO_WM_TEMPLATE_CATEGORY" val="diagram"/>
  <p:tag name="KSO_WM_TEMPLATE_INDEX" val="20170793"/>
  <p:tag name="KSO_WM_UNIT_TYPE" val="q_h_f"/>
  <p:tag name="KSO_WM_UNIT_INDEX" val="1_2_1"/>
  <p:tag name="KSO_WM_UNIT_ID" val="diagram20170793_2*q_h_f*1_2_1"/>
  <p:tag name="KSO_WM_UNIT_LAYERLEVEL" val="1_1_1"/>
  <p:tag name="KSO_WM_UNIT_VALUE" val="16"/>
  <p:tag name="KSO_WM_UNIT_HIGHLIGHT" val="0"/>
  <p:tag name="KSO_WM_UNIT_COMPATIBLE" val="0"/>
  <p:tag name="KSO_WM_DIAGRAM_GROUP_CODE" val="q1-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2.xml><?xml version="1.0" encoding="utf-8"?>
<p:tagLst xmlns:p="http://schemas.openxmlformats.org/presentationml/2006/main">
  <p:tag name="KSO_WM_TAG_VERSION" val="1.0"/>
  <p:tag name="KSO_WM_BEAUTIFY_FLAG" val="#wm#"/>
  <p:tag name="KSO_WM_TEMPLATE_CATEGORY" val="diagram"/>
  <p:tag name="KSO_WM_TEMPLATE_INDEX" val="20170793"/>
  <p:tag name="KSO_WM_UNIT_TYPE" val="q_i"/>
  <p:tag name="KSO_WM_UNIT_INDEX" val="1_2"/>
  <p:tag name="KSO_WM_UNIT_LAYERLEVEL" val="1_1"/>
  <p:tag name="KSO_WM_DIAGRAM_GROUP_CODE" val="q1-1"/>
  <p:tag name="KSO_WM_UNIT_ID" val="diagram20170793_2*q_i*1_2"/>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3.xml><?xml version="1.0" encoding="utf-8"?>
<p:tagLst xmlns:p="http://schemas.openxmlformats.org/presentationml/2006/main">
  <p:tag name="KSO_WM_TAG_VERSION" val="1.0"/>
  <p:tag name="KSO_WM_BEAUTIFY_FLAG" val="#wm#"/>
  <p:tag name="KSO_WM_TEMPLATE_CATEGORY" val="diagram"/>
  <p:tag name="KSO_WM_TEMPLATE_INDEX" val="20170793"/>
  <p:tag name="KSO_WM_UNIT_TYPE" val="q_h_i"/>
  <p:tag name="KSO_WM_UNIT_INDEX" val="1_2_1"/>
  <p:tag name="KSO_WM_UNIT_ID" val="diagram20170793_2*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Lst>
</file>

<file path=ppt/tags/tag4.xml><?xml version="1.0" encoding="utf-8"?>
<p:tagLst xmlns:p="http://schemas.openxmlformats.org/presentationml/2006/main">
  <p:tag name="KSO_WM_TAG_VERSION" val="1.0"/>
  <p:tag name="KSO_WM_BEAUTIFY_FLAG" val="#wm#"/>
  <p:tag name="KSO_WM_TEMPLATE_CATEGORY" val="diagram"/>
  <p:tag name="KSO_WM_TEMPLATE_INDEX" val="20170793"/>
  <p:tag name="KSO_WM_UNIT_TYPE" val="q_h_i"/>
  <p:tag name="KSO_WM_UNIT_INDEX" val="1_3_1"/>
  <p:tag name="KSO_WM_UNIT_ID" val="diagram20170793_2*q_h_i*1_3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8"/>
  <p:tag name="KSO_WM_UNIT_LINE_FILL_TYPE" val="2"/>
  <p:tag name="KSO_WM_UNIT_TEXT_FILL_FORE_SCHEMECOLOR_INDEX" val="13"/>
  <p:tag name="KSO_WM_UNIT_TEXT_FILL_TYPE" val="1"/>
</p:tagLst>
</file>

<file path=ppt/tags/tag5.xml><?xml version="1.0" encoding="utf-8"?>
<p:tagLst xmlns:p="http://schemas.openxmlformats.org/presentationml/2006/main">
  <p:tag name="KSO_WM_TAG_VERSION" val="1.0"/>
  <p:tag name="KSO_WM_BEAUTIFY_FLAG" val="#wm#"/>
  <p:tag name="KSO_WM_TEMPLATE_CATEGORY" val="diagram"/>
  <p:tag name="KSO_WM_TEMPLATE_INDEX" val="20170793"/>
  <p:tag name="KSO_WM_UNIT_TYPE" val="q_h_i"/>
  <p:tag name="KSO_WM_UNIT_INDEX" val="1_1_1"/>
  <p:tag name="KSO_WM_UNIT_ID" val="diagram20170793_2*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6"/>
  <p:tag name="KSO_WM_UNIT_LINE_FILL_TYPE" val="2"/>
  <p:tag name="KSO_WM_UNIT_TEXT_FILL_FORE_SCHEMECOLOR_INDEX" val="13"/>
  <p:tag name="KSO_WM_UNIT_TEXT_FILL_TYPE" val="1"/>
</p:tagLst>
</file>

<file path=ppt/tags/tag6.xml><?xml version="1.0" encoding="utf-8"?>
<p:tagLst xmlns:p="http://schemas.openxmlformats.org/presentationml/2006/main">
  <p:tag name="KSO_WM_TAG_VERSION" val="1.0"/>
  <p:tag name="KSO_WM_BEAUTIFY_FLAG" val="#wm#"/>
  <p:tag name="KSO_WM_TEMPLATE_CATEGORY" val="diagram"/>
  <p:tag name="KSO_WM_TEMPLATE_INDEX" val="20170793"/>
  <p:tag name="KSO_WM_UNIT_TYPE" val="q_h_a"/>
  <p:tag name="KSO_WM_UNIT_INDEX" val="1_3_1"/>
  <p:tag name="KSO_WM_UNIT_LAYERLEVEL" val="1_1_1"/>
  <p:tag name="KSO_WM_UNIT_VALUE" val="8"/>
  <p:tag name="KSO_WM_UNIT_HIGHLIGHT" val="0"/>
  <p:tag name="KSO_WM_UNIT_COMPATIBLE" val="0"/>
  <p:tag name="KSO_WM_DIAGRAM_GROUP_CODE" val="q1-1"/>
  <p:tag name="KSO_WM_UNIT_ID" val="diagram20170793_2*q_h_a*1_3_1"/>
  <p:tag name="KSO_WM_UNIT_ISCONTENTSTITLE" val="0"/>
  <p:tag name="KSO_WM_UNIT_NOCLEAR" val="0"/>
  <p:tag name="KSO_WM_UNIT_DIAGRAM_ISNUMVISUAL" val="0"/>
  <p:tag name="KSO_WM_UNIT_DIAGRAM_ISREFERUNIT" val="0"/>
  <p:tag name="KSO_WM_UNIT_PRESET_TEXT" val="添加标题"/>
  <p:tag name="KSO_WM_UNIT_FILL_FORE_SCHEMECOLOR_INDEX" val="8"/>
  <p:tag name="KSO_WM_UNIT_FILL_TYPE" val="1"/>
  <p:tag name="KSO_WM_UNIT_TEXT_FILL_FORE_SCHEMECOLOR_INDEX" val="14"/>
  <p:tag name="KSO_WM_UNIT_TEXT_FILL_TYPE" val="1"/>
</p:tagLst>
</file>

<file path=ppt/tags/tag7.xml><?xml version="1.0" encoding="utf-8"?>
<p:tagLst xmlns:p="http://schemas.openxmlformats.org/presentationml/2006/main">
  <p:tag name="KSO_WM_TAG_VERSION" val="1.0"/>
  <p:tag name="KSO_WM_BEAUTIFY_FLAG" val="#wm#"/>
  <p:tag name="KSO_WM_TEMPLATE_CATEGORY" val="diagram"/>
  <p:tag name="KSO_WM_TEMPLATE_INDEX" val="20170793"/>
  <p:tag name="KSO_WM_UNIT_TYPE" val="q_h_a"/>
  <p:tag name="KSO_WM_UNIT_INDEX" val="1_1_1"/>
  <p:tag name="KSO_WM_UNIT_LAYERLEVEL" val="1_1_1"/>
  <p:tag name="KSO_WM_UNIT_VALUE" val="8"/>
  <p:tag name="KSO_WM_UNIT_HIGHLIGHT" val="0"/>
  <p:tag name="KSO_WM_UNIT_COMPATIBLE" val="0"/>
  <p:tag name="KSO_WM_DIAGRAM_GROUP_CODE" val="q1-1"/>
  <p:tag name="KSO_WM_UNIT_ID" val="diagram20170793_2*q_h_a*1_1_1"/>
  <p:tag name="KSO_WM_UNIT_ISCONTENTSTITLE" val="0"/>
  <p:tag name="KSO_WM_UNIT_NOCLEAR" val="0"/>
  <p:tag name="KSO_WM_UNIT_DIAGRAM_ISNUMVISUAL" val="0"/>
  <p:tag name="KSO_WM_UNIT_DIAGRAM_ISREFERUNIT" val="0"/>
  <p:tag name="KSO_WM_UNIT_PRESET_TEXT" val="添加标题"/>
  <p:tag name="KSO_WM_UNIT_FILL_FORE_SCHEMECOLOR_INDEX" val="6"/>
  <p:tag name="KSO_WM_UNIT_FILL_TYPE" val="1"/>
  <p:tag name="KSO_WM_UNIT_TEXT_FILL_FORE_SCHEMECOLOR_INDEX" val="14"/>
  <p:tag name="KSO_WM_UNIT_TEXT_FILL_TYPE" val="1"/>
</p:tagLst>
</file>

<file path=ppt/tags/tag8.xml><?xml version="1.0" encoding="utf-8"?>
<p:tagLst xmlns:p="http://schemas.openxmlformats.org/presentationml/2006/main">
  <p:tag name="KSO_WM_TAG_VERSION" val="1.0"/>
  <p:tag name="KSO_WM_BEAUTIFY_FLAG" val="#wm#"/>
  <p:tag name="KSO_WM_TEMPLATE_CATEGORY" val="diagram"/>
  <p:tag name="KSO_WM_TEMPLATE_INDEX" val="20170793"/>
  <p:tag name="KSO_WM_UNIT_TYPE" val="q_h_a"/>
  <p:tag name="KSO_WM_UNIT_INDEX" val="1_2_1"/>
  <p:tag name="KSO_WM_UNIT_LAYERLEVEL" val="1_1_1"/>
  <p:tag name="KSO_WM_UNIT_VALUE" val="7"/>
  <p:tag name="KSO_WM_UNIT_HIGHLIGHT" val="0"/>
  <p:tag name="KSO_WM_UNIT_COMPATIBLE" val="0"/>
  <p:tag name="KSO_WM_DIAGRAM_GROUP_CODE" val="q1-1"/>
  <p:tag name="KSO_WM_UNIT_ID" val="diagram20170793_2*q_h_a*1_2_1"/>
  <p:tag name="KSO_WM_UNIT_ISCONTENTSTITLE" val="0"/>
  <p:tag name="KSO_WM_UNIT_NOCLEAR" val="0"/>
  <p:tag name="KSO_WM_UNIT_DIAGRAM_ISNUMVISUAL" val="0"/>
  <p:tag name="KSO_WM_UNIT_DIAGRAM_ISREFERUNIT" val="0"/>
  <p:tag name="KSO_WM_UNIT_PRESET_TEXT" val="添加标题"/>
  <p:tag name="KSO_WM_UNIT_FILL_FORE_SCHEMECOLOR_INDEX" val="5"/>
  <p:tag name="KSO_WM_UNIT_FILL_TYPE" val="1"/>
  <p:tag name="KSO_WM_UNIT_TEXT_FILL_FORE_SCHEMECOLOR_INDEX" val="14"/>
  <p:tag name="KSO_WM_UNIT_TEXT_FILL_TYPE" val="1"/>
</p:tagLst>
</file>

<file path=ppt/tags/tag9.xml><?xml version="1.0" encoding="utf-8"?>
<p:tagLst xmlns:p="http://schemas.openxmlformats.org/presentationml/2006/main">
  <p:tag name="KSO_WM_TAG_VERSION" val="1.0"/>
  <p:tag name="KSO_WM_BEAUTIFY_FLAG" val="#wm#"/>
  <p:tag name="KSO_WM_TEMPLATE_CATEGORY" val="diagram"/>
  <p:tag name="KSO_WM_TEMPLATE_INDEX" val="20170793"/>
  <p:tag name="KSO_WM_UNIT_TYPE" val="q_h_f"/>
  <p:tag name="KSO_WM_UNIT_INDEX" val="1_1_1"/>
  <p:tag name="KSO_WM_UNIT_ID" val="diagram20170793_2*q_h_f*1_1_1"/>
  <p:tag name="KSO_WM_UNIT_LAYERLEVEL" val="1_1_1"/>
  <p:tag name="KSO_WM_UNIT_VALUE" val="16"/>
  <p:tag name="KSO_WM_UNIT_HIGHLIGHT" val="0"/>
  <p:tag name="KSO_WM_UNIT_COMPATIBLE" val="0"/>
  <p:tag name="KSO_WM_DIAGRAM_GROUP_CODE" val="q1-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11698</Words>
  <Application>WPS 演示</Application>
  <PresentationFormat>宽屏</PresentationFormat>
  <Paragraphs>945</Paragraphs>
  <Slides>155</Slides>
  <Notes>21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155</vt:i4>
      </vt:variant>
    </vt:vector>
  </HeadingPairs>
  <TitlesOfParts>
    <vt:vector size="169" baseType="lpstr">
      <vt:lpstr>Arial</vt:lpstr>
      <vt:lpstr>宋体</vt:lpstr>
      <vt:lpstr>Wingdings</vt:lpstr>
      <vt:lpstr>思源黑体 CN Normal</vt:lpstr>
      <vt:lpstr>Calibri</vt:lpstr>
      <vt:lpstr>微软雅黑</vt:lpstr>
      <vt:lpstr>黑体</vt:lpstr>
      <vt:lpstr>思源黑体 CN Medium</vt:lpstr>
      <vt:lpstr>Arial Unicode MS</vt:lpstr>
      <vt:lpstr>Calibri Light</vt:lpstr>
      <vt:lpstr>Hiragino Sans GB W3</vt:lpstr>
      <vt:lpstr>Wingdings 2</vt:lpstr>
      <vt:lpstr>楷体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绿橙文艺清新五月你好PPT模板</dc:title>
  <dc:creator>LIU</dc:creator>
  <cp:lastModifiedBy>看星星的女孩</cp:lastModifiedBy>
  <cp:revision>179</cp:revision>
  <dcterms:created xsi:type="dcterms:W3CDTF">2020-04-22T03:51:00Z</dcterms:created>
  <dcterms:modified xsi:type="dcterms:W3CDTF">2020-08-26T08:05:00Z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