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9" r:id="rId3"/>
    <p:sldId id="313" r:id="rId5"/>
    <p:sldId id="270" r:id="rId6"/>
    <p:sldId id="347" r:id="rId7"/>
    <p:sldId id="348" r:id="rId8"/>
    <p:sldId id="332" r:id="rId9"/>
    <p:sldId id="349" r:id="rId10"/>
    <p:sldId id="333" r:id="rId11"/>
    <p:sldId id="350" r:id="rId12"/>
    <p:sldId id="351" r:id="rId13"/>
    <p:sldId id="287"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EA0101"/>
    <a:srgbClr val="FF6838"/>
    <a:srgbClr val="A9AA44"/>
    <a:srgbClr val="F1F1F3"/>
    <a:srgbClr val="CCBFAD"/>
    <a:srgbClr val="F7C5C8"/>
    <a:srgbClr val="366699"/>
    <a:srgbClr val="E57F86"/>
    <a:srgbClr val="8CECFE"/>
    <a:srgbClr val="FDB2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78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479870-DC74-42FE-937B-0046C363B9F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75E263-1612-4472-B2C3-65FEDC9675C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5E263-1612-4472-B2C3-65FEDC9675C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B34AB2D-F43B-46CD-A2D4-9CD8AAD8E5A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43D4DD-1037-4257-84F7-AD4102B89A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34AB2D-F43B-46CD-A2D4-9CD8AAD8E5A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743D4DD-1037-4257-84F7-AD4102B89A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9968E2E-23EB-4EEA-BFD0-C9966CC1C58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53D2A7D-1D9F-4CA7-8177-572E3FBA1E1D}" type="slidenum">
              <a:rPr lang="zh-CN" altLang="en-US" smtClean="0"/>
            </a:fld>
            <a:endParaRPr lang="zh-CN" altLang="en-US"/>
          </a:p>
        </p:txBody>
      </p:sp>
      <p:sp>
        <p:nvSpPr>
          <p:cNvPr id="6" name="矩形 5"/>
          <p:cNvSpPr/>
          <p:nvPr userDrawn="1"/>
        </p:nvSpPr>
        <p:spPr>
          <a:xfrm>
            <a:off x="426720" y="441960"/>
            <a:ext cx="11338560" cy="59143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609600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a:solidFill>
            <a:schemeClr val="bg1">
              <a:lumMod val="95000"/>
            </a:schemeClr>
          </a:solidFill>
        </p:spPr>
        <p:txBody>
          <a:bodyPr wrap="square">
            <a:noAutofit/>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34AB2D-F43B-46CD-A2D4-9CD8AAD8E5A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43D4DD-1037-4257-84F7-AD4102B89A5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5.xml"/><Relationship Id="rId2" Type="http://schemas.openxmlformats.org/officeDocument/2006/relationships/image" Target="../media/image2.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8678" y="0"/>
            <a:ext cx="12210678" cy="6826378"/>
          </a:xfrm>
          <a:prstGeom prst="rect">
            <a:avLst/>
          </a:prstGeom>
        </p:spPr>
      </p:pic>
      <p:sp>
        <p:nvSpPr>
          <p:cNvPr id="3" name="矩形 2"/>
          <p:cNvSpPr/>
          <p:nvPr/>
        </p:nvSpPr>
        <p:spPr>
          <a:xfrm>
            <a:off x="-18678" y="0"/>
            <a:ext cx="12210678" cy="682637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6814" y="276100"/>
            <a:ext cx="4749407" cy="6216565"/>
          </a:xfrm>
          <a:prstGeom prst="rect">
            <a:avLst/>
          </a:prstGeom>
          <a:blipFill>
            <a:blip r:embed="rId2" cstate="print">
              <a:extLst>
                <a:ext uri="{28A0092B-C50C-407E-A947-70E740481C1C}">
                  <a14:useLocalDpi xmlns:a14="http://schemas.microsoft.com/office/drawing/2010/main" val="0"/>
                </a:ext>
              </a:extLst>
            </a:blip>
            <a:stretch>
              <a:fillRect/>
            </a:stretch>
          </a:blipFill>
          <a:ln w="5715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12" name="直接连接符 11"/>
          <p:cNvCxnSpPr/>
          <p:nvPr/>
        </p:nvCxnSpPr>
        <p:spPr>
          <a:xfrm flipH="1">
            <a:off x="-18678" y="4013792"/>
            <a:ext cx="1348344" cy="17862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6203141" y="0"/>
            <a:ext cx="1348344" cy="1786269"/>
          </a:xfrm>
          <a:prstGeom prst="line">
            <a:avLst/>
          </a:prstGeom>
          <a:ln w="19050">
            <a:solidFill>
              <a:srgbClr val="A9AA44"/>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10868303" y="5992935"/>
            <a:ext cx="499730" cy="499730"/>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7" name="矩形 74"/>
          <p:cNvSpPr>
            <a:spLocks noChangeArrowheads="1"/>
          </p:cNvSpPr>
          <p:nvPr/>
        </p:nvSpPr>
        <p:spPr bwMode="auto">
          <a:xfrm>
            <a:off x="5713556" y="2273241"/>
            <a:ext cx="551688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defRPr>
                <a:solidFill>
                  <a:schemeClr val="tx1"/>
                </a:solidFill>
                <a:latin typeface="Calibri" panose="020F0502020204030204" pitchFamily="34" charset="0"/>
                <a:ea typeface="宋体" panose="02010600030101010101" pitchFamily="2" charset="-122"/>
              </a:defRPr>
            </a:lvl1pPr>
            <a:lvl2pPr marL="742950" indent="-285750" defTabSz="457200">
              <a:defRPr>
                <a:solidFill>
                  <a:schemeClr val="tx1"/>
                </a:solidFill>
                <a:latin typeface="Calibri" panose="020F0502020204030204" pitchFamily="34" charset="0"/>
                <a:ea typeface="宋体" panose="02010600030101010101" pitchFamily="2" charset="-122"/>
              </a:defRPr>
            </a:lvl2pPr>
            <a:lvl3pPr marL="1143000" indent="-228600" defTabSz="457200">
              <a:defRPr>
                <a:solidFill>
                  <a:schemeClr val="tx1"/>
                </a:solidFill>
                <a:latin typeface="Calibri" panose="020F0502020204030204" pitchFamily="34" charset="0"/>
                <a:ea typeface="宋体" panose="02010600030101010101" pitchFamily="2" charset="-122"/>
              </a:defRPr>
            </a:lvl3pPr>
            <a:lvl4pPr marL="1600200" indent="-228600" defTabSz="457200">
              <a:defRPr>
                <a:solidFill>
                  <a:schemeClr val="tx1"/>
                </a:solidFill>
                <a:latin typeface="Calibri" panose="020F0502020204030204" pitchFamily="34" charset="0"/>
                <a:ea typeface="宋体" panose="02010600030101010101" pitchFamily="2" charset="-122"/>
              </a:defRPr>
            </a:lvl4pPr>
            <a:lvl5pPr marL="2057400" indent="-228600" defTabSz="4572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r>
              <a:rPr lang="en-US" altLang="zh-CN" sz="6000" b="1" dirty="0" smtClean="0">
                <a:latin typeface="微软雅黑" panose="020B0503020204020204" charset="-122"/>
                <a:ea typeface="微软雅黑" panose="020B0503020204020204" charset="-122"/>
                <a:sym typeface="思源黑体 CN Normal" panose="020B0400000000000000" pitchFamily="34" charset="-122"/>
              </a:rPr>
              <a:t>第二章</a:t>
            </a:r>
            <a:endParaRPr lang="en-US" altLang="zh-CN" sz="6000" b="1" dirty="0" smtClean="0">
              <a:latin typeface="微软雅黑" panose="020B0503020204020204" charset="-122"/>
              <a:ea typeface="微软雅黑" panose="020B0503020204020204" charset="-122"/>
              <a:sym typeface="思源黑体 CN Normal" panose="020B0400000000000000" pitchFamily="34" charset="-122"/>
            </a:endParaRPr>
          </a:p>
          <a:p>
            <a:pPr algn="l" eaLnBrk="1" hangingPunct="1"/>
            <a:r>
              <a:rPr lang="en-US" altLang="zh-CN" sz="6000" b="1" dirty="0" smtClean="0">
                <a:latin typeface="微软雅黑" panose="020B0503020204020204" charset="-122"/>
                <a:ea typeface="微软雅黑" panose="020B0503020204020204" charset="-122"/>
                <a:sym typeface="思源黑体 CN Normal" panose="020B0400000000000000" pitchFamily="34" charset="-122"/>
              </a:rPr>
              <a:t>书籍设计</a:t>
            </a:r>
            <a:r>
              <a:rPr lang="zh-CN" altLang="en-US" sz="6000" b="1" dirty="0" smtClean="0">
                <a:latin typeface="微软雅黑" panose="020B0503020204020204" charset="-122"/>
                <a:ea typeface="微软雅黑" panose="020B0503020204020204" charset="-122"/>
                <a:sym typeface="思源黑体 CN Normal" panose="020B0400000000000000" pitchFamily="34" charset="-122"/>
              </a:rPr>
              <a:t>及实训</a:t>
            </a:r>
            <a:endParaRPr lang="zh-CN" altLang="en-US" sz="6000" b="1" dirty="0" smtClean="0">
              <a:latin typeface="微软雅黑" panose="020B0503020204020204" charset="-122"/>
              <a:ea typeface="微软雅黑" panose="020B0503020204020204" charset="-122"/>
              <a:sym typeface="思源黑体 CN Normal" panose="020B0400000000000000" pitchFamily="34" charset="-122"/>
            </a:endParaRPr>
          </a:p>
        </p:txBody>
      </p:sp>
      <p:sp>
        <p:nvSpPr>
          <p:cNvPr id="20" name="椭圆 19"/>
          <p:cNvSpPr/>
          <p:nvPr/>
        </p:nvSpPr>
        <p:spPr>
          <a:xfrm>
            <a:off x="1052660" y="2884653"/>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1" name="椭圆 20"/>
          <p:cNvSpPr/>
          <p:nvPr/>
        </p:nvSpPr>
        <p:spPr>
          <a:xfrm>
            <a:off x="5555523" y="1158885"/>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 name="圆角矩形 3"/>
          <p:cNvSpPr/>
          <p:nvPr/>
        </p:nvSpPr>
        <p:spPr>
          <a:xfrm>
            <a:off x="5789295" y="4409440"/>
            <a:ext cx="3514090" cy="567055"/>
          </a:xfrm>
          <a:prstGeom prst="roundRect">
            <a:avLst/>
          </a:prstGeom>
          <a:solidFill>
            <a:srgbClr val="A9A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800" b="1">
                <a:latin typeface="宋体" panose="02010600030101010101" pitchFamily="2" charset="-122"/>
                <a:ea typeface="宋体" panose="02010600030101010101" pitchFamily="2" charset="-122"/>
              </a:rPr>
              <a:t>主讲教师：</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7457440" y="344170"/>
            <a:ext cx="4317365" cy="706755"/>
          </a:xfrm>
          <a:prstGeom prst="rect">
            <a:avLst/>
          </a:prstGeom>
          <a:noFill/>
        </p:spPr>
        <p:txBody>
          <a:bodyPr wrap="square" rtlCol="0">
            <a:spAutoFit/>
          </a:bodyPr>
          <a:p>
            <a:pPr algn="ctr"/>
            <a:r>
              <a:rPr kumimoji="1" lang="zh-CN" altLang="en-US" sz="2000" dirty="0">
                <a:solidFill>
                  <a:schemeClr val="tx1"/>
                </a:solidFill>
                <a:latin typeface="宋体" panose="02010600030101010101" pitchFamily="2" charset="-122"/>
                <a:ea typeface="宋体" panose="02010600030101010101" pitchFamily="2" charset="-122"/>
                <a:cs typeface="+mn-ea"/>
                <a:sym typeface="思源黑体 CN Normal" panose="020B0400000000000000" pitchFamily="34" charset="-122"/>
              </a:rPr>
              <a:t>《书籍设计》 主编 王志新 黄晋琪   </a:t>
            </a:r>
            <a:endParaRPr kumimoji="1" lang="zh-CN" altLang="en-US" sz="2000" dirty="0">
              <a:solidFill>
                <a:schemeClr val="tx1"/>
              </a:solidFill>
              <a:latin typeface="宋体" panose="02010600030101010101" pitchFamily="2" charset="-122"/>
              <a:ea typeface="宋体" panose="02010600030101010101" pitchFamily="2" charset="-122"/>
              <a:cs typeface="+mn-ea"/>
              <a:sym typeface="思源黑体 CN Normal" panose="020B0400000000000000" pitchFamily="34" charset="-122"/>
            </a:endParaRPr>
          </a:p>
          <a:p>
            <a:pPr algn="ctr"/>
            <a:r>
              <a:rPr kumimoji="1" lang="zh-CN" altLang="en-US" sz="2000" dirty="0">
                <a:solidFill>
                  <a:schemeClr val="tx1"/>
                </a:solidFill>
                <a:latin typeface="宋体" panose="02010600030101010101" pitchFamily="2" charset="-122"/>
                <a:ea typeface="宋体" panose="02010600030101010101" pitchFamily="2" charset="-122"/>
                <a:cs typeface="+mn-ea"/>
                <a:sym typeface="思源黑体 CN Normal" panose="020B0400000000000000" pitchFamily="34" charset="-122"/>
              </a:rPr>
              <a:t>中国美术学院出版社</a:t>
            </a:r>
            <a:endParaRPr kumimoji="1" lang="zh-CN" altLang="en-US" sz="2000" dirty="0">
              <a:solidFill>
                <a:schemeClr val="tx1"/>
              </a:solidFill>
              <a:latin typeface="宋体" panose="02010600030101010101" pitchFamily="2" charset="-122"/>
              <a:ea typeface="宋体" panose="02010600030101010101" pitchFamily="2" charset="-122"/>
              <a:cs typeface="+mn-ea"/>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9237345" cy="771578"/>
            <a:chOff x="99384" y="224103"/>
            <a:chExt cx="923734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801497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三、改变材料运用的概念书籍</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2498090" y="5908040"/>
            <a:ext cx="7196455" cy="583565"/>
          </a:xfrm>
          <a:prstGeom prst="rect">
            <a:avLst/>
          </a:prstGeom>
          <a:noFill/>
        </p:spPr>
        <p:txBody>
          <a:bodyPr wrap="square" rtlCol="0" anchor="t">
            <a:spAutoFit/>
          </a:bodyPr>
          <a:p>
            <a:pPr algn="ct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rPr>
              <a:t>图 2-3-3 不同材质的概念书籍设计</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1"/>
          <a:stretch>
            <a:fillRect/>
          </a:stretch>
        </p:blipFill>
        <p:spPr>
          <a:xfrm>
            <a:off x="1028700" y="1371600"/>
            <a:ext cx="10134600" cy="4270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8678" y="0"/>
            <a:ext cx="12210678" cy="6826378"/>
          </a:xfrm>
          <a:prstGeom prst="rect">
            <a:avLst/>
          </a:prstGeom>
        </p:spPr>
      </p:pic>
      <p:sp>
        <p:nvSpPr>
          <p:cNvPr id="3" name="矩形 2"/>
          <p:cNvSpPr/>
          <p:nvPr/>
        </p:nvSpPr>
        <p:spPr>
          <a:xfrm>
            <a:off x="-18678" y="0"/>
            <a:ext cx="12210678" cy="682637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56814" y="276100"/>
            <a:ext cx="4749407" cy="6216565"/>
          </a:xfrm>
          <a:prstGeom prst="rect">
            <a:avLst/>
          </a:prstGeom>
          <a:blipFill>
            <a:blip r:embed="rId2" cstate="print">
              <a:extLst>
                <a:ext uri="{28A0092B-C50C-407E-A947-70E740481C1C}">
                  <a14:useLocalDpi xmlns:a14="http://schemas.microsoft.com/office/drawing/2010/main" val="0"/>
                </a:ext>
              </a:extLst>
            </a:blip>
            <a:stretch>
              <a:fillRect/>
            </a:stretch>
          </a:blipFill>
          <a:ln w="5715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5" name="直接连接符 4"/>
          <p:cNvCxnSpPr/>
          <p:nvPr/>
        </p:nvCxnSpPr>
        <p:spPr>
          <a:xfrm flipH="1">
            <a:off x="-18678" y="4013792"/>
            <a:ext cx="1348344" cy="17862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203141" y="0"/>
            <a:ext cx="1348344" cy="1786269"/>
          </a:xfrm>
          <a:prstGeom prst="line">
            <a:avLst/>
          </a:prstGeom>
          <a:ln w="19050">
            <a:solidFill>
              <a:srgbClr val="A9AA44"/>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0868303" y="5992935"/>
            <a:ext cx="499730" cy="499730"/>
          </a:xfrm>
          <a:prstGeom prst="ellipse">
            <a:avLst/>
          </a:prstGeom>
          <a:solidFill>
            <a:srgbClr val="A9A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9" name="矩形 74"/>
          <p:cNvSpPr>
            <a:spLocks noChangeArrowheads="1"/>
          </p:cNvSpPr>
          <p:nvPr/>
        </p:nvSpPr>
        <p:spPr bwMode="auto">
          <a:xfrm>
            <a:off x="5909945" y="2921635"/>
            <a:ext cx="524637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Calibri" panose="020F0502020204030204" pitchFamily="34" charset="0"/>
                <a:ea typeface="宋体" panose="02010600030101010101" pitchFamily="2" charset="-122"/>
              </a:defRPr>
            </a:lvl1pPr>
            <a:lvl2pPr marL="742950" indent="-285750" defTabSz="457200">
              <a:defRPr>
                <a:solidFill>
                  <a:schemeClr val="tx1"/>
                </a:solidFill>
                <a:latin typeface="Calibri" panose="020F0502020204030204" pitchFamily="34" charset="0"/>
                <a:ea typeface="宋体" panose="02010600030101010101" pitchFamily="2" charset="-122"/>
              </a:defRPr>
            </a:lvl2pPr>
            <a:lvl3pPr marL="1143000" indent="-228600" defTabSz="457200">
              <a:defRPr>
                <a:solidFill>
                  <a:schemeClr val="tx1"/>
                </a:solidFill>
                <a:latin typeface="Calibri" panose="020F0502020204030204" pitchFamily="34" charset="0"/>
                <a:ea typeface="宋体" panose="02010600030101010101" pitchFamily="2" charset="-122"/>
              </a:defRPr>
            </a:lvl3pPr>
            <a:lvl4pPr marL="1600200" indent="-228600" defTabSz="457200">
              <a:defRPr>
                <a:solidFill>
                  <a:schemeClr val="tx1"/>
                </a:solidFill>
                <a:latin typeface="Calibri" panose="020F0502020204030204" pitchFamily="34" charset="0"/>
                <a:ea typeface="宋体" panose="02010600030101010101" pitchFamily="2" charset="-122"/>
              </a:defRPr>
            </a:lvl4pPr>
            <a:lvl5pPr marL="2057400" indent="-228600" defTabSz="4572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r>
              <a:rPr lang="en-US" altLang="zh-CN" sz="6000" b="1" dirty="0" smtClean="0">
                <a:latin typeface="微软雅黑" panose="020B0503020204020204" charset="-122"/>
                <a:ea typeface="微软雅黑" panose="020B0503020204020204" charset="-122"/>
                <a:sym typeface="思源黑体 CN Normal" panose="020B0400000000000000" pitchFamily="34" charset="-122"/>
              </a:rPr>
              <a:t>THANK YOU</a:t>
            </a:r>
            <a:endParaRPr lang="en-US" altLang="zh-CN" sz="6000" b="1" dirty="0" smtClean="0">
              <a:latin typeface="微软雅黑" panose="020B0503020204020204" charset="-122"/>
              <a:ea typeface="微软雅黑" panose="020B0503020204020204" charset="-122"/>
              <a:sym typeface="思源黑体 CN Normal" panose="020B0400000000000000" pitchFamily="34" charset="-122"/>
            </a:endParaRPr>
          </a:p>
        </p:txBody>
      </p:sp>
      <p:sp>
        <p:nvSpPr>
          <p:cNvPr id="10" name="椭圆 9"/>
          <p:cNvSpPr/>
          <p:nvPr/>
        </p:nvSpPr>
        <p:spPr>
          <a:xfrm>
            <a:off x="1052660" y="2884653"/>
            <a:ext cx="499730" cy="499730"/>
          </a:xfrm>
          <a:prstGeom prst="ellipse">
            <a:avLst/>
          </a:prstGeom>
          <a:solidFill>
            <a:srgbClr val="FF6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1" name="椭圆 10"/>
          <p:cNvSpPr/>
          <p:nvPr/>
        </p:nvSpPr>
        <p:spPr>
          <a:xfrm>
            <a:off x="5555523" y="1158885"/>
            <a:ext cx="354292" cy="354292"/>
          </a:xfrm>
          <a:prstGeom prst="ellipse">
            <a:avLst/>
          </a:prstGeom>
          <a:solidFill>
            <a:srgbClr val="A9A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8678" y="0"/>
            <a:ext cx="12210678" cy="6826378"/>
          </a:xfrm>
          <a:prstGeom prst="rect">
            <a:avLst/>
          </a:prstGeom>
        </p:spPr>
      </p:pic>
      <p:sp>
        <p:nvSpPr>
          <p:cNvPr id="3" name="矩形 2"/>
          <p:cNvSpPr/>
          <p:nvPr/>
        </p:nvSpPr>
        <p:spPr>
          <a:xfrm>
            <a:off x="-8518" y="0"/>
            <a:ext cx="12210678" cy="682637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flipH="1">
            <a:off x="1979637" y="4850098"/>
            <a:ext cx="1348344" cy="17862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6203141" y="0"/>
            <a:ext cx="1348344" cy="1786269"/>
          </a:xfrm>
          <a:prstGeom prst="line">
            <a:avLst/>
          </a:prstGeom>
          <a:ln w="19050">
            <a:solidFill>
              <a:srgbClr val="A9AA44"/>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1052660" y="2884653"/>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1" name="椭圆 20"/>
          <p:cNvSpPr/>
          <p:nvPr/>
        </p:nvSpPr>
        <p:spPr>
          <a:xfrm>
            <a:off x="5555523" y="1158885"/>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8" name="矩形 74"/>
          <p:cNvSpPr>
            <a:spLocks noChangeArrowheads="1"/>
          </p:cNvSpPr>
          <p:nvPr/>
        </p:nvSpPr>
        <p:spPr bwMode="auto">
          <a:xfrm>
            <a:off x="1052880" y="3002280"/>
            <a:ext cx="567563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Calibri" panose="020F0502020204030204" pitchFamily="34" charset="0"/>
                <a:ea typeface="宋体" panose="02010600030101010101" pitchFamily="2" charset="-122"/>
              </a:defRPr>
            </a:lvl1pPr>
            <a:lvl2pPr marL="742950" indent="-285750" defTabSz="457200">
              <a:defRPr>
                <a:solidFill>
                  <a:schemeClr val="tx1"/>
                </a:solidFill>
                <a:latin typeface="Calibri" panose="020F0502020204030204" pitchFamily="34" charset="0"/>
                <a:ea typeface="宋体" panose="02010600030101010101" pitchFamily="2" charset="-122"/>
              </a:defRPr>
            </a:lvl2pPr>
            <a:lvl3pPr marL="1143000" indent="-228600" defTabSz="457200">
              <a:defRPr>
                <a:solidFill>
                  <a:schemeClr val="tx1"/>
                </a:solidFill>
                <a:latin typeface="Calibri" panose="020F0502020204030204" pitchFamily="34" charset="0"/>
                <a:ea typeface="宋体" panose="02010600030101010101" pitchFamily="2" charset="-122"/>
              </a:defRPr>
            </a:lvl3pPr>
            <a:lvl4pPr marL="1600200" indent="-228600" defTabSz="457200">
              <a:defRPr>
                <a:solidFill>
                  <a:schemeClr val="tx1"/>
                </a:solidFill>
                <a:latin typeface="Calibri" panose="020F0502020204030204" pitchFamily="34" charset="0"/>
                <a:ea typeface="宋体" panose="02010600030101010101" pitchFamily="2" charset="-122"/>
              </a:defRPr>
            </a:lvl4pPr>
            <a:lvl5pPr marL="2057400" indent="-228600" defTabSz="4572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800" b="1" dirty="0" smtClean="0">
                <a:solidFill>
                  <a:srgbClr val="A9AA44"/>
                </a:solidFill>
                <a:latin typeface="黑体" panose="02010609060101010101" charset="-122"/>
                <a:ea typeface="黑体" panose="02010609060101010101" charset="-122"/>
                <a:cs typeface="黑体" panose="02010609060101010101" charset="-122"/>
                <a:sym typeface="思源黑体 CN Normal" panose="020B0400000000000000" pitchFamily="34" charset="-122"/>
              </a:rPr>
              <a:t>项目训练三</a:t>
            </a:r>
            <a:r>
              <a:rPr lang="zh-CN" altLang="en-US" sz="4800" dirty="0" smtClean="0">
                <a:latin typeface="黑体" panose="02010609060101010101" charset="-122"/>
                <a:ea typeface="黑体" panose="02010609060101010101" charset="-122"/>
                <a:cs typeface="黑体" panose="02010609060101010101" charset="-122"/>
                <a:sym typeface="思源黑体 CN Normal" panose="020B0400000000000000" pitchFamily="34" charset="-122"/>
              </a:rPr>
              <a:t> </a:t>
            </a:r>
            <a:endParaRPr lang="zh-CN" altLang="en-US" sz="4800" dirty="0" smtClean="0">
              <a:latin typeface="黑体" panose="02010609060101010101" charset="-122"/>
              <a:ea typeface="黑体" panose="02010609060101010101" charset="-122"/>
              <a:cs typeface="黑体" panose="02010609060101010101" charset="-122"/>
              <a:sym typeface="思源黑体 CN Normal" panose="020B0400000000000000" pitchFamily="34" charset="-122"/>
            </a:endParaRPr>
          </a:p>
          <a:p>
            <a:pPr algn="ctr" eaLnBrk="1" hangingPunct="1"/>
            <a:r>
              <a:rPr lang="zh-CN" altLang="en-US" sz="4800" dirty="0" smtClean="0">
                <a:latin typeface="黑体" panose="02010609060101010101" charset="-122"/>
                <a:ea typeface="黑体" panose="02010609060101010101" charset="-122"/>
                <a:cs typeface="黑体" panose="02010609060101010101" charset="-122"/>
                <a:sym typeface="思源黑体 CN Normal" panose="020B0400000000000000" pitchFamily="34" charset="-122"/>
              </a:rPr>
              <a:t>—— 概念书籍设计</a:t>
            </a:r>
            <a:endParaRPr lang="zh-CN" altLang="en-US" sz="4800" dirty="0" smtClean="0">
              <a:latin typeface="黑体" panose="02010609060101010101" charset="-122"/>
              <a:ea typeface="黑体" panose="02010609060101010101" charset="-122"/>
              <a:cs typeface="黑体" panose="02010609060101010101" charset="-122"/>
              <a:sym typeface="思源黑体 CN Normal" panose="020B0400000000000000" pitchFamily="34" charset="-122"/>
            </a:endParaRPr>
          </a:p>
        </p:txBody>
      </p:sp>
      <p:sp>
        <p:nvSpPr>
          <p:cNvPr id="25" name="矩形 74"/>
          <p:cNvSpPr>
            <a:spLocks noChangeArrowheads="1"/>
          </p:cNvSpPr>
          <p:nvPr/>
        </p:nvSpPr>
        <p:spPr bwMode="auto">
          <a:xfrm>
            <a:off x="2261335" y="2073741"/>
            <a:ext cx="325872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Calibri" panose="020F0502020204030204" pitchFamily="34" charset="0"/>
                <a:ea typeface="宋体" panose="02010600030101010101" pitchFamily="2" charset="-122"/>
              </a:defRPr>
            </a:lvl1pPr>
            <a:lvl2pPr marL="742950" indent="-285750" defTabSz="457200">
              <a:defRPr>
                <a:solidFill>
                  <a:schemeClr val="tx1"/>
                </a:solidFill>
                <a:latin typeface="Calibri" panose="020F0502020204030204" pitchFamily="34" charset="0"/>
                <a:ea typeface="宋体" panose="02010600030101010101" pitchFamily="2" charset="-122"/>
              </a:defRPr>
            </a:lvl2pPr>
            <a:lvl3pPr marL="1143000" indent="-228600" defTabSz="457200">
              <a:defRPr>
                <a:solidFill>
                  <a:schemeClr val="tx1"/>
                </a:solidFill>
                <a:latin typeface="Calibri" panose="020F0502020204030204" pitchFamily="34" charset="0"/>
                <a:ea typeface="宋体" panose="02010600030101010101" pitchFamily="2" charset="-122"/>
              </a:defRPr>
            </a:lvl3pPr>
            <a:lvl4pPr marL="1600200" indent="-228600" defTabSz="457200">
              <a:defRPr>
                <a:solidFill>
                  <a:schemeClr val="tx1"/>
                </a:solidFill>
                <a:latin typeface="Calibri" panose="020F0502020204030204" pitchFamily="34" charset="0"/>
                <a:ea typeface="宋体" panose="02010600030101010101" pitchFamily="2" charset="-122"/>
              </a:defRPr>
            </a:lvl4pPr>
            <a:lvl5pPr marL="2057400" indent="-228600" defTabSz="4572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dirty="0" smtClean="0">
                <a:latin typeface="黑体" panose="02010609060101010101" charset="-122"/>
                <a:ea typeface="黑体" panose="02010609060101010101" charset="-122"/>
                <a:sym typeface="思源黑体 CN Normal" panose="020B0400000000000000" pitchFamily="34" charset="-122"/>
              </a:rPr>
              <a:t>第三节</a:t>
            </a:r>
            <a:endParaRPr lang="en-US" altLang="zh-CN" sz="4800" dirty="0" smtClean="0">
              <a:latin typeface="黑体" panose="02010609060101010101" charset="-122"/>
              <a:ea typeface="黑体" panose="02010609060101010101" charset="-122"/>
              <a:sym typeface="思源黑体 CN Normal" panose="020B0400000000000000" pitchFamily="34" charset="-122"/>
            </a:endParaRPr>
          </a:p>
        </p:txBody>
      </p:sp>
      <p:sp>
        <p:nvSpPr>
          <p:cNvPr id="24" name="矩形 23"/>
          <p:cNvSpPr/>
          <p:nvPr/>
        </p:nvSpPr>
        <p:spPr>
          <a:xfrm>
            <a:off x="6802768" y="1968083"/>
            <a:ext cx="4771626" cy="3505492"/>
          </a:xfrm>
          <a:prstGeom prst="rect">
            <a:avLst/>
          </a:prstGeom>
          <a:blipFill>
            <a:blip r:embed="rId2"/>
            <a:stretch>
              <a:fillRect/>
            </a:stretch>
          </a:blipFill>
          <a:ln w="5715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5" name="椭圆 14"/>
          <p:cNvSpPr/>
          <p:nvPr/>
        </p:nvSpPr>
        <p:spPr>
          <a:xfrm>
            <a:off x="6388036" y="4982764"/>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18"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9237345" cy="771578"/>
            <a:chOff x="99384" y="224103"/>
            <a:chExt cx="923734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801497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一、改变纸张形态的概念书籍</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Rectangle 7"/>
          <p:cNvSpPr/>
          <p:nvPr/>
        </p:nvSpPr>
        <p:spPr>
          <a:xfrm>
            <a:off x="880110" y="2084705"/>
            <a:ext cx="10431780" cy="3101975"/>
          </a:xfrm>
          <a:prstGeom prst="rect">
            <a:avLst/>
          </a:prstGeom>
          <a:solidFill>
            <a:srgbClr val="A9A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sz="3200">
                <a:latin typeface="宋体" panose="02010600030101010101" pitchFamily="2" charset="-122"/>
                <a:ea typeface="宋体" panose="02010600030101010101" pitchFamily="2" charset="-122"/>
                <a:cs typeface="+mn-ea"/>
                <a:sym typeface="思源黑体 CN Normal" panose="020B0400000000000000" pitchFamily="34" charset="-122"/>
              </a:rPr>
              <a:t>	概念书籍设计在展现内在元素形态的时候，可以通过对平面元素进行</a:t>
            </a:r>
            <a:r>
              <a:rPr lang="en-US" sz="3600" b="1">
                <a:solidFill>
                  <a:srgbClr val="FF6838"/>
                </a:solidFill>
                <a:latin typeface="宋体" panose="02010600030101010101" pitchFamily="2" charset="-122"/>
                <a:ea typeface="宋体" panose="02010600030101010101" pitchFamily="2" charset="-122"/>
                <a:cs typeface="+mn-ea"/>
                <a:sym typeface="思源黑体 CN Normal" panose="020B0400000000000000" pitchFamily="34" charset="-122"/>
              </a:rPr>
              <a:t>变形、切割、组合</a:t>
            </a:r>
            <a:r>
              <a:rPr lang="en-US" sz="3200">
                <a:latin typeface="宋体" panose="02010600030101010101" pitchFamily="2" charset="-122"/>
                <a:ea typeface="宋体" panose="02010600030101010101" pitchFamily="2" charset="-122"/>
                <a:cs typeface="+mn-ea"/>
                <a:sym typeface="思源黑体 CN Normal" panose="020B0400000000000000" pitchFamily="34" charset="-122"/>
              </a:rPr>
              <a:t>，并结合或使用特殊材料，使书籍在表达方式上呈现出一种三维空间的实体，给读者带来不同以往的视觉审美效果。</a:t>
            </a:r>
            <a:endParaRPr lang="en-US" sz="3200">
              <a:latin typeface="宋体" panose="02010600030101010101" pitchFamily="2" charset="-122"/>
              <a:ea typeface="宋体" panose="02010600030101010101" pitchFamily="2" charset="-122"/>
              <a:cs typeface="+mn-ea"/>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9237345" cy="771578"/>
            <a:chOff x="99384" y="224103"/>
            <a:chExt cx="923734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801497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一、改变纸张形态的概念书籍</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890905" y="1174750"/>
            <a:ext cx="10410190" cy="1568450"/>
          </a:xfrm>
          <a:prstGeom prst="rect">
            <a:avLst/>
          </a:prstGeom>
          <a:noFill/>
        </p:spPr>
        <p:txBody>
          <a:bodyPr wrap="square" rtlCol="0" anchor="t">
            <a:spAutoFit/>
          </a:bodyPr>
          <a:p>
            <a:r>
              <a:rPr lang="zh-CN" altLang="en-US" sz="3200">
                <a:solidFill>
                  <a:srgbClr val="A9AA44"/>
                </a:solidFill>
                <a:latin typeface="楷体" panose="02010609060101010101" charset="-122"/>
                <a:ea typeface="楷体" panose="02010609060101010101" charset="-122"/>
                <a:cs typeface="楷体" panose="02010609060101010101" charset="-122"/>
              </a:rPr>
              <a:t>如微博@ink 墨迹工作室设计的《深渊》（图 2-3-1），</a:t>
            </a:r>
            <a:r>
              <a:rPr lang="zh-CN" altLang="en-US" sz="3200">
                <a:solidFill>
                  <a:srgbClr val="A9AA44"/>
                </a:solidFill>
                <a:latin typeface="宋体" panose="02010600030101010101" pitchFamily="2" charset="-122"/>
                <a:ea typeface="宋体" panose="02010600030101010101" pitchFamily="2" charset="-122"/>
                <a:cs typeface="楷体" panose="02010609060101010101" charset="-122"/>
              </a:rPr>
              <a:t>使读者在翻阅书籍的时候产生了一个延续的空间，呈现出一种视觉上的连续。</a:t>
            </a:r>
            <a:endParaRPr lang="zh-CN" altLang="en-US" sz="3200">
              <a:solidFill>
                <a:srgbClr val="A9AA44"/>
              </a:solidFill>
              <a:latin typeface="宋体" panose="02010600030101010101" pitchFamily="2" charset="-122"/>
              <a:ea typeface="宋体" panose="02010600030101010101" pitchFamily="2" charset="-122"/>
              <a:cs typeface="楷体" panose="02010609060101010101" charset="-122"/>
            </a:endParaRPr>
          </a:p>
        </p:txBody>
      </p:sp>
      <p:pic>
        <p:nvPicPr>
          <p:cNvPr id="6" name="图片 5"/>
          <p:cNvPicPr>
            <a:picLocks noChangeAspect="1"/>
          </p:cNvPicPr>
          <p:nvPr/>
        </p:nvPicPr>
        <p:blipFill>
          <a:blip r:embed="rId1"/>
          <a:stretch>
            <a:fillRect/>
          </a:stretch>
        </p:blipFill>
        <p:spPr>
          <a:xfrm>
            <a:off x="3171825" y="2743200"/>
            <a:ext cx="5847715" cy="38855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9237345" cy="771578"/>
            <a:chOff x="99384" y="224103"/>
            <a:chExt cx="923734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801497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一、改变纸张形态的概念书籍</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4203065" y="5650230"/>
            <a:ext cx="3785870" cy="583565"/>
          </a:xfrm>
          <a:prstGeom prst="rect">
            <a:avLst/>
          </a:prstGeom>
          <a:noFill/>
        </p:spPr>
        <p:txBody>
          <a:bodyPr wrap="square" rtlCol="0" anchor="t">
            <a:spAutoFit/>
          </a:bodyPr>
          <a:p>
            <a:pPr algn="ct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rPr>
              <a:t>图 2-3-1 《深渊》</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rcRect/>
          <a:stretch>
            <a:fillRect/>
          </a:stretch>
        </p:blipFill>
        <p:spPr>
          <a:xfrm>
            <a:off x="99695" y="1516380"/>
            <a:ext cx="5895340" cy="3816350"/>
          </a:xfrm>
          <a:prstGeom prst="rect">
            <a:avLst/>
          </a:prstGeom>
        </p:spPr>
      </p:pic>
      <p:pic>
        <p:nvPicPr>
          <p:cNvPr id="7" name="图片 6"/>
          <p:cNvPicPr>
            <a:picLocks noChangeAspect="1"/>
          </p:cNvPicPr>
          <p:nvPr/>
        </p:nvPicPr>
        <p:blipFill>
          <a:blip r:embed="rId2"/>
          <a:stretch>
            <a:fillRect/>
          </a:stretch>
        </p:blipFill>
        <p:spPr>
          <a:xfrm>
            <a:off x="5942965" y="1516380"/>
            <a:ext cx="6158865" cy="3875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9237345" cy="771578"/>
            <a:chOff x="99384" y="224103"/>
            <a:chExt cx="923734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801497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二、改变阅读方式的概念书籍</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2" name="文本框 1"/>
          <p:cNvSpPr txBox="1"/>
          <p:nvPr/>
        </p:nvSpPr>
        <p:spPr>
          <a:xfrm>
            <a:off x="799465" y="3531870"/>
            <a:ext cx="10410190" cy="1568450"/>
          </a:xfrm>
          <a:prstGeom prst="rect">
            <a:avLst/>
          </a:prstGeom>
          <a:noFill/>
        </p:spPr>
        <p:txBody>
          <a:bodyPr wrap="square" rtlCol="0" anchor="t">
            <a:spAutoFit/>
          </a:bodyPr>
          <a:p>
            <a:r>
              <a:rPr lang="zh-CN" altLang="en-US" sz="3200">
                <a:solidFill>
                  <a:srgbClr val="A9AA44"/>
                </a:solidFill>
                <a:latin typeface="楷体" panose="02010609060101010101" charset="-122"/>
                <a:ea typeface="楷体" panose="02010609060101010101" charset="-122"/>
                <a:cs typeface="楷体" panose="02010609060101010101" charset="-122"/>
              </a:rPr>
              <a:t>图 2-3-2 是国外书籍设计的得奖作品，其创新阅读方式将灯光工具与纸张材料进行结合，向读者传达了无限的想象空间，激发了读者的阅读兴趣。</a:t>
            </a:r>
            <a:endParaRPr lang="zh-CN" altLang="en-US" sz="3200">
              <a:solidFill>
                <a:srgbClr val="A9AA44"/>
              </a:solidFill>
              <a:latin typeface="楷体" panose="02010609060101010101" charset="-122"/>
              <a:ea typeface="楷体" panose="02010609060101010101" charset="-122"/>
              <a:cs typeface="楷体" panose="02010609060101010101" charset="-122"/>
            </a:endParaRPr>
          </a:p>
        </p:txBody>
      </p:sp>
      <p:sp>
        <p:nvSpPr>
          <p:cNvPr id="8" name="文本框 7"/>
          <p:cNvSpPr txBox="1"/>
          <p:nvPr/>
        </p:nvSpPr>
        <p:spPr>
          <a:xfrm>
            <a:off x="902970" y="1910080"/>
            <a:ext cx="10386695"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一本优秀的书籍，不仅在于其内在精华，更在于其</a:t>
            </a:r>
            <a:r>
              <a:rPr lang="zh-CN" altLang="en-US" sz="3200" b="1" u="sng">
                <a:solidFill>
                  <a:srgbClr val="EA0101"/>
                </a:solidFill>
                <a:latin typeface="宋体" panose="02010600030101010101" pitchFamily="2" charset="-122"/>
                <a:ea typeface="宋体" panose="02010600030101010101" pitchFamily="2" charset="-122"/>
              </a:rPr>
              <a:t>与读者的有效互动</a:t>
            </a:r>
            <a:r>
              <a:rPr lang="zh-CN" altLang="en-US" sz="3200">
                <a:latin typeface="宋体" panose="02010600030101010101" pitchFamily="2" charset="-122"/>
                <a:ea typeface="宋体" panose="02010600030101010101" pitchFamily="2" charset="-122"/>
              </a:rPr>
              <a:t>，后者能更大程度地体现书籍的价值。</a:t>
            </a:r>
            <a:endParaRPr lang="zh-CN" altLang="en-US" sz="32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9237345" cy="771578"/>
            <a:chOff x="99384" y="224103"/>
            <a:chExt cx="923734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801497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二、改变阅读方式的概念书籍</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3782060" y="5615940"/>
            <a:ext cx="4627880" cy="583565"/>
          </a:xfrm>
          <a:prstGeom prst="rect">
            <a:avLst/>
          </a:prstGeom>
          <a:noFill/>
        </p:spPr>
        <p:txBody>
          <a:bodyPr wrap="square" rtlCol="0" anchor="t">
            <a:spAutoFit/>
          </a:bodyPr>
          <a:p>
            <a:pPr algn="ct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rPr>
              <a:t>图 2-3-2 概念书籍设计</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a:stretch>
            <a:fillRect/>
          </a:stretch>
        </p:blipFill>
        <p:spPr>
          <a:xfrm>
            <a:off x="99695" y="1583690"/>
            <a:ext cx="5914390" cy="3809365"/>
          </a:xfrm>
          <a:prstGeom prst="rect">
            <a:avLst/>
          </a:prstGeom>
        </p:spPr>
      </p:pic>
      <p:pic>
        <p:nvPicPr>
          <p:cNvPr id="7" name="图片 6"/>
          <p:cNvPicPr>
            <a:picLocks noChangeAspect="1"/>
          </p:cNvPicPr>
          <p:nvPr/>
        </p:nvPicPr>
        <p:blipFill>
          <a:blip r:embed="rId2"/>
          <a:stretch>
            <a:fillRect/>
          </a:stretch>
        </p:blipFill>
        <p:spPr>
          <a:xfrm>
            <a:off x="6014085" y="1593215"/>
            <a:ext cx="5981065" cy="3799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9237345" cy="771578"/>
            <a:chOff x="99384" y="224103"/>
            <a:chExt cx="923734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801497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三、改变材料运用的概念书籍</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8" name="Rectangle 6"/>
          <p:cNvSpPr/>
          <p:nvPr/>
        </p:nvSpPr>
        <p:spPr>
          <a:xfrm>
            <a:off x="484505" y="1515745"/>
            <a:ext cx="11222990" cy="4656455"/>
          </a:xfrm>
          <a:prstGeom prst="rect">
            <a:avLst/>
          </a:prstGeom>
          <a:solidFill>
            <a:srgbClr val="A9A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1" name="文本框 10"/>
          <p:cNvSpPr txBox="1"/>
          <p:nvPr/>
        </p:nvSpPr>
        <p:spPr>
          <a:xfrm>
            <a:off x="694690" y="1565275"/>
            <a:ext cx="4283710" cy="583565"/>
          </a:xfrm>
          <a:prstGeom prst="rect">
            <a:avLst/>
          </a:prstGeom>
          <a:noFill/>
        </p:spPr>
        <p:txBody>
          <a:bodyPr wrap="square" rtlCol="0" anchor="t">
            <a:spAutoFit/>
          </a:bodyPr>
          <a:p>
            <a:r>
              <a:rPr lang="zh-CN" altLang="en-US" sz="3200" b="1">
                <a:latin typeface="黑体" panose="02010609060101010101" charset="-122"/>
                <a:ea typeface="黑体" panose="02010609060101010101" charset="-122"/>
              </a:rPr>
              <a:t>原研哉：</a:t>
            </a:r>
            <a:endParaRPr lang="zh-CN" altLang="en-US" sz="3200" b="1">
              <a:latin typeface="黑体" panose="02010609060101010101" charset="-122"/>
              <a:ea typeface="黑体" panose="02010609060101010101" charset="-122"/>
            </a:endParaRPr>
          </a:p>
        </p:txBody>
      </p:sp>
      <p:sp>
        <p:nvSpPr>
          <p:cNvPr id="12" name="文本框 11"/>
          <p:cNvSpPr txBox="1"/>
          <p:nvPr/>
        </p:nvSpPr>
        <p:spPr>
          <a:xfrm>
            <a:off x="694690" y="2148840"/>
            <a:ext cx="7479665" cy="3969385"/>
          </a:xfrm>
          <a:prstGeom prst="rect">
            <a:avLst/>
          </a:prstGeom>
          <a:noFill/>
        </p:spPr>
        <p:txBody>
          <a:bodyPr wrap="square" rtlCol="0" anchor="t">
            <a:spAutoFit/>
          </a:bodyPr>
          <a:p>
            <a:r>
              <a:rPr lang="zh-CN" altLang="en-US" sz="2800">
                <a:latin typeface="楷体" panose="02010609060101010101" charset="-122"/>
                <a:ea typeface="楷体" panose="02010609060101010101" charset="-122"/>
                <a:cs typeface="楷体" panose="02010609060101010101" charset="-122"/>
              </a:rPr>
              <a:t>“今天，纸已经不再是媒介的主角……书籍作为信息的一种载体，确实已经有点过时了……如果用数字媒体存储的话，一本书的内容只需要小小一块记忆卡就可以做到。但是，信息并不仅仅需要被大量地保存和高速地移动。以这个标准来评价书籍，用有着合适的重量与厚度，并且手感良好的材料来做信息的表现载体，显然要比储存在一块记忆卡中的信息表现方式更能给人带来良好的使用感和满足感。”</a:t>
            </a:r>
            <a:endParaRPr lang="zh-CN" altLang="en-US" sz="2800">
              <a:latin typeface="楷体" panose="02010609060101010101" charset="-122"/>
              <a:ea typeface="楷体" panose="02010609060101010101" charset="-122"/>
              <a:cs typeface="楷体" panose="02010609060101010101" charset="-122"/>
            </a:endParaRPr>
          </a:p>
        </p:txBody>
      </p:sp>
      <p:pic>
        <p:nvPicPr>
          <p:cNvPr id="2" name="图片 1" descr="timg (2)"/>
          <p:cNvPicPr>
            <a:picLocks noChangeAspect="1"/>
          </p:cNvPicPr>
          <p:nvPr/>
        </p:nvPicPr>
        <p:blipFill>
          <a:blip r:embed="rId1"/>
          <a:stretch>
            <a:fillRect/>
          </a:stretch>
        </p:blipFill>
        <p:spPr>
          <a:xfrm>
            <a:off x="8258175" y="1700530"/>
            <a:ext cx="3175635" cy="42837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384" y="224103"/>
            <a:ext cx="9237345" cy="771578"/>
            <a:chOff x="99384" y="224103"/>
            <a:chExt cx="9237345" cy="771578"/>
          </a:xfrm>
        </p:grpSpPr>
        <p:grpSp>
          <p:nvGrpSpPr>
            <p:cNvPr id="3" name="组合 2"/>
            <p:cNvGrpSpPr/>
            <p:nvPr/>
          </p:nvGrpSpPr>
          <p:grpSpPr>
            <a:xfrm>
              <a:off x="99384" y="224103"/>
              <a:ext cx="1113649" cy="771578"/>
              <a:chOff x="373316" y="244422"/>
              <a:chExt cx="1319880" cy="914463"/>
            </a:xfrm>
          </p:grpSpPr>
          <p:sp>
            <p:nvSpPr>
              <p:cNvPr id="23" name="椭圆 22"/>
              <p:cNvSpPr/>
              <p:nvPr/>
            </p:nvSpPr>
            <p:spPr>
              <a:xfrm>
                <a:off x="973362" y="244422"/>
                <a:ext cx="499730" cy="499730"/>
              </a:xfrm>
              <a:prstGeom prst="ellipse">
                <a:avLst/>
              </a:prstGeom>
              <a:solidFill>
                <a:srgbClr val="FF6838"/>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椭圆 23"/>
              <p:cNvSpPr/>
              <p:nvPr/>
            </p:nvSpPr>
            <p:spPr>
              <a:xfrm>
                <a:off x="1338904" y="518577"/>
                <a:ext cx="354292" cy="354292"/>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椭圆 24"/>
              <p:cNvSpPr/>
              <p:nvPr/>
            </p:nvSpPr>
            <p:spPr>
              <a:xfrm>
                <a:off x="373316" y="329420"/>
                <a:ext cx="829465" cy="829465"/>
              </a:xfrm>
              <a:prstGeom prst="ellipse">
                <a:avLst/>
              </a:prstGeom>
              <a:solidFill>
                <a:srgbClr val="A9AA4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26" name="TextBox 16"/>
            <p:cNvSpPr txBox="1"/>
            <p:nvPr/>
          </p:nvSpPr>
          <p:spPr>
            <a:xfrm>
              <a:off x="1321759" y="297128"/>
              <a:ext cx="8014970" cy="615315"/>
            </a:xfrm>
            <a:prstGeom prst="rect">
              <a:avLst/>
            </a:prstGeom>
            <a:noFill/>
          </p:spPr>
          <p:txBody>
            <a:bodyPr wrap="square" lIns="0" tIns="0" rIns="0" bIns="0" rtlCol="0">
              <a:spAutoFit/>
            </a:bodyPr>
            <a:lstStyle/>
            <a:p>
              <a:pPr algn="l"/>
              <a:r>
                <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rPr>
                <a:t>三、改变材料运用的概念书籍</a:t>
              </a:r>
              <a:endParaRPr lang="zh-CN" altLang="en-US" sz="4000" b="1" spc="300" dirty="0" smtClean="0">
                <a:latin typeface="黑体" panose="02010609060101010101" charset="-122"/>
                <a:ea typeface="黑体" panose="02010609060101010101" charset="-122"/>
                <a:cs typeface="+mn-ea"/>
                <a:sym typeface="思源黑体 CN Normal" panose="020B0400000000000000" pitchFamily="34" charset="-122"/>
              </a:endParaRPr>
            </a:p>
          </p:txBody>
        </p:sp>
      </p:grpSp>
      <p:sp>
        <p:nvSpPr>
          <p:cNvPr id="5" name="文本框 4"/>
          <p:cNvSpPr txBox="1"/>
          <p:nvPr/>
        </p:nvSpPr>
        <p:spPr>
          <a:xfrm>
            <a:off x="799465" y="3870325"/>
            <a:ext cx="10410190" cy="583565"/>
          </a:xfrm>
          <a:prstGeom prst="rect">
            <a:avLst/>
          </a:prstGeom>
          <a:noFill/>
        </p:spPr>
        <p:txBody>
          <a:bodyPr wrap="square" rtlCol="0" anchor="t">
            <a:spAutoFit/>
          </a:bodyPr>
          <a:p>
            <a:r>
              <a:rPr lang="zh-CN" altLang="en-US" sz="3200">
                <a:solidFill>
                  <a:srgbClr val="A9AA44"/>
                </a:solidFill>
                <a:latin typeface="楷体" panose="02010609060101010101" charset="-122"/>
                <a:ea typeface="楷体" panose="02010609060101010101" charset="-122"/>
                <a:cs typeface="楷体" panose="02010609060101010101" charset="-122"/>
              </a:rPr>
              <a:t>如图2-3-3</a:t>
            </a:r>
            <a:endParaRPr lang="zh-CN" altLang="en-US" sz="3200">
              <a:solidFill>
                <a:srgbClr val="A9AA44"/>
              </a:solidFill>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902970" y="1910080"/>
            <a:ext cx="10386695" cy="1568450"/>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书籍设计并不仅局限于平面，其设计思维可以延伸至空间，使作品呈现出三维的立体状态，使其在传递信息的同时，也可以供人们观赏、触摸、品鉴，提升其收藏价值。</a:t>
            </a:r>
            <a:endParaRPr lang="zh-CN" altLang="en-US" sz="32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752</Words>
  <Application>WPS 演示</Application>
  <PresentationFormat>宽屏</PresentationFormat>
  <Paragraphs>53</Paragraphs>
  <Slides>11</Slides>
  <Notes>21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11</vt:i4>
      </vt:variant>
    </vt:vector>
  </HeadingPairs>
  <TitlesOfParts>
    <vt:vector size="25" baseType="lpstr">
      <vt:lpstr>Arial</vt:lpstr>
      <vt:lpstr>宋体</vt:lpstr>
      <vt:lpstr>Wingdings</vt:lpstr>
      <vt:lpstr>思源黑体 CN Normal</vt:lpstr>
      <vt:lpstr>Calibri</vt:lpstr>
      <vt:lpstr>微软雅黑</vt:lpstr>
      <vt:lpstr>黑体</vt:lpstr>
      <vt:lpstr>思源黑体 CN Medium</vt:lpstr>
      <vt:lpstr>Hiragino Sans GB W3</vt:lpstr>
      <vt:lpstr>Arial Unicode MS</vt:lpstr>
      <vt:lpstr>Calibri Light</vt:lpstr>
      <vt:lpstr>Wingdings 2</vt:lpstr>
      <vt:lpstr>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绿橙文艺清新五月你好PPT模板</dc:title>
  <dc:creator>LIU</dc:creator>
  <cp:lastModifiedBy>看星星的女孩</cp:lastModifiedBy>
  <cp:revision>160</cp:revision>
  <dcterms:created xsi:type="dcterms:W3CDTF">2020-04-22T03:51:00Z</dcterms:created>
  <dcterms:modified xsi:type="dcterms:W3CDTF">2020-08-28T00:49:23Z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