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3"/>
    <p:sldId id="257" r:id="rId5"/>
    <p:sldId id="334" r:id="rId6"/>
    <p:sldId id="333" r:id="rId7"/>
    <p:sldId id="308" r:id="rId8"/>
    <p:sldId id="353" r:id="rId9"/>
    <p:sldId id="351" r:id="rId10"/>
    <p:sldId id="352" r:id="rId11"/>
    <p:sldId id="354" r:id="rId12"/>
    <p:sldId id="355" r:id="rId13"/>
    <p:sldId id="356" r:id="rId14"/>
    <p:sldId id="357" r:id="rId15"/>
    <p:sldId id="358" r:id="rId16"/>
    <p:sldId id="359" r:id="rId17"/>
    <p:sldId id="360" r:id="rId18"/>
    <p:sldId id="361" r:id="rId19"/>
    <p:sldId id="315" r:id="rId2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A85D7"/>
    <a:srgbClr val="023B6F"/>
    <a:srgbClr val="E5EFFA"/>
    <a:srgbClr val="70A5DF"/>
    <a:srgbClr val="01203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107" autoAdjust="0"/>
    <p:restoredTop sz="94660"/>
  </p:normalViewPr>
  <p:slideViewPr>
    <p:cSldViewPr snapToGrid="0" showGuides="1">
      <p:cViewPr varScale="1">
        <p:scale>
          <a:sx n="105" d="100"/>
          <a:sy n="105" d="100"/>
        </p:scale>
        <p:origin x="552" y="90"/>
      </p:cViewPr>
      <p:guideLst>
        <p:guide orient="horz" pos="2160"/>
        <p:guide pos="3768"/>
        <p:guide pos="1050"/>
        <p:guide pos="663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E200E17-9F20-4241-B9A6-AD62D79D295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B133161-2818-47A3-816A-50A2F143AB3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B133161-2818-47A3-816A-50A2F143AB3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B133161-2818-47A3-816A-50A2F143AB3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B133161-2818-47A3-816A-50A2F143AB3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B133161-2818-47A3-816A-50A2F143AB3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B133161-2818-47A3-816A-50A2F143AB3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B133161-2818-47A3-816A-50A2F143AB3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B133161-2818-47A3-816A-50A2F143AB3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B133161-2818-47A3-816A-50A2F143AB3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B133161-2818-47A3-816A-50A2F143AB3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B133161-2818-47A3-816A-50A2F143AB3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B133161-2818-47A3-816A-50A2F143AB3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B133161-2818-47A3-816A-50A2F143AB3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B133161-2818-47A3-816A-50A2F143AB3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B133161-2818-47A3-816A-50A2F143AB3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B133161-2818-47A3-816A-50A2F143AB3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B133161-2818-47A3-816A-50A2F143AB3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B133161-2818-47A3-816A-50A2F143AB3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DFAC92-5397-4B60-BEE0-9AF85E05A1B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A7BE53-A31A-461B-A48B-FAE4EDC7B73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 advTm="3000">
    <p:push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DFAC92-5397-4B60-BEE0-9AF85E05A1B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A7BE53-A31A-461B-A48B-FAE4EDC7B73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 advTm="3000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DFAC92-5397-4B60-BEE0-9AF85E05A1B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A7BE53-A31A-461B-A48B-FAE4EDC7B73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 advTm="3000">
    <p:push dir="u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Tm="3000">
    <p:push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DFAC92-5397-4B60-BEE0-9AF85E05A1B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A7BE53-A31A-461B-A48B-FAE4EDC7B73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 advTm="3000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DFAC92-5397-4B60-BEE0-9AF85E05A1B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A7BE53-A31A-461B-A48B-FAE4EDC7B73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 advTm="3000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DFAC92-5397-4B60-BEE0-9AF85E05A1B7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A7BE53-A31A-461B-A48B-FAE4EDC7B73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 advTm="3000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DFAC92-5397-4B60-BEE0-9AF85E05A1B7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A7BE53-A31A-461B-A48B-FAE4EDC7B73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 advTm="3000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DFAC92-5397-4B60-BEE0-9AF85E05A1B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A7BE53-A31A-461B-A48B-FAE4EDC7B73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 advTm="3000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DFAC92-5397-4B60-BEE0-9AF85E05A1B7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A7BE53-A31A-461B-A48B-FAE4EDC7B73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 advTm="3000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DFAC92-5397-4B60-BEE0-9AF85E05A1B7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A7BE53-A31A-461B-A48B-FAE4EDC7B73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 advTm="3000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DFAC92-5397-4B60-BEE0-9AF85E05A1B7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A7BE53-A31A-461B-A48B-FAE4EDC7B73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 advTm="3000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DFAC92-5397-4B60-BEE0-9AF85E05A1B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A7BE53-A31A-461B-A48B-FAE4EDC7B73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slow" advTm="3000">
    <p:push dir="u"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0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.png"/><Relationship Id="rId1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1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9.png"/><Relationship Id="rId1" Type="http://schemas.openxmlformats.org/officeDocument/2006/relationships/image" Target="../media/image4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2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0.png"/><Relationship Id="rId1" Type="http://schemas.openxmlformats.org/officeDocument/2006/relationships/image" Target="../media/image4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3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1.png"/><Relationship Id="rId1" Type="http://schemas.openxmlformats.org/officeDocument/2006/relationships/image" Target="../media/image4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4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2.png"/><Relationship Id="rId1" Type="http://schemas.openxmlformats.org/officeDocument/2006/relationships/image" Target="../media/image4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5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3.png"/><Relationship Id="rId1" Type="http://schemas.openxmlformats.org/officeDocument/2006/relationships/image" Target="../media/image4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6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4.png"/><Relationship Id="rId1" Type="http://schemas.openxmlformats.org/officeDocument/2006/relationships/image" Target="../media/image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.png"/><Relationship Id="rId1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7.png"/><Relationship Id="rId1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l="-40000" r="-4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304030" y="3150870"/>
            <a:ext cx="721550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dirty="0">
                <a:latin typeface="黑体" panose="02010609060101010101" charset="-122"/>
                <a:ea typeface="黑体" panose="02010609060101010101" charset="-122"/>
                <a:cs typeface="+mn-ea"/>
                <a:sym typeface="+mn-lt"/>
              </a:rPr>
              <a:t>优秀书籍设计作品赏析</a:t>
            </a:r>
            <a:endParaRPr lang="zh-CN" altLang="en-US" sz="5400" dirty="0">
              <a:latin typeface="黑体" panose="02010609060101010101" charset="-122"/>
              <a:ea typeface="黑体" panose="02010609060101010101" charset="-122"/>
              <a:cs typeface="+mn-ea"/>
              <a:sym typeface="+mn-lt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651625" y="2210435"/>
            <a:ext cx="2520315" cy="733425"/>
          </a:xfrm>
          <a:prstGeom prst="rect">
            <a:avLst/>
          </a:prstGeom>
          <a:solidFill>
            <a:srgbClr val="3A85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400" b="1"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第三章</a:t>
            </a:r>
            <a:endParaRPr lang="zh-CN" altLang="en-US" sz="4400" b="1"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9172091" y="1518879"/>
            <a:ext cx="409339" cy="409339"/>
          </a:xfrm>
          <a:prstGeom prst="ellipse">
            <a:avLst/>
          </a:prstGeom>
          <a:noFill/>
          <a:ln w="19050">
            <a:solidFill>
              <a:srgbClr val="01203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cxnSp>
        <p:nvCxnSpPr>
          <p:cNvPr id="12" name="直接连接符 11"/>
          <p:cNvCxnSpPr/>
          <p:nvPr/>
        </p:nvCxnSpPr>
        <p:spPr>
          <a:xfrm flipV="1">
            <a:off x="9639965" y="686760"/>
            <a:ext cx="940925" cy="832119"/>
          </a:xfrm>
          <a:prstGeom prst="line">
            <a:avLst/>
          </a:prstGeom>
          <a:ln w="19050">
            <a:solidFill>
              <a:srgbClr val="01203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flipV="1">
            <a:off x="6425243" y="5229359"/>
            <a:ext cx="940925" cy="832119"/>
          </a:xfrm>
          <a:prstGeom prst="line">
            <a:avLst/>
          </a:prstGeom>
          <a:ln w="19050">
            <a:solidFill>
              <a:srgbClr val="01203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 flipV="1">
            <a:off x="5443870" y="5479380"/>
            <a:ext cx="1122592" cy="1037652"/>
          </a:xfrm>
          <a:prstGeom prst="line">
            <a:avLst/>
          </a:prstGeom>
          <a:ln w="19050">
            <a:solidFill>
              <a:srgbClr val="01203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8"/>
          <p:cNvSpPr txBox="1"/>
          <p:nvPr/>
        </p:nvSpPr>
        <p:spPr>
          <a:xfrm>
            <a:off x="5833110" y="4278630"/>
            <a:ext cx="415734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 dirty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lt"/>
              </a:rPr>
              <a:t>主讲教师：</a:t>
            </a:r>
            <a:endParaRPr lang="zh-CN" altLang="en-US" sz="3200" b="1" dirty="0">
              <a:solidFill>
                <a:srgbClr val="C00000"/>
              </a:solidFill>
              <a:latin typeface="黑体" panose="02010609060101010101" charset="-122"/>
              <a:ea typeface="黑体" panose="02010609060101010101" charset="-122"/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457440" y="344170"/>
            <a:ext cx="431736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kumimoji="1" lang="zh-CN" altLang="en-US" sz="20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思源黑体 CN Normal" panose="020B0400000000000000" pitchFamily="34" charset="-122"/>
              </a:rPr>
              <a:t>《书籍设计》 主编 王志新 黄晋琪   </a:t>
            </a:r>
            <a:endParaRPr kumimoji="1" lang="zh-CN" altLang="en-US" sz="2000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+mn-ea"/>
              <a:sym typeface="思源黑体 CN Normal" panose="020B0400000000000000" pitchFamily="34" charset="-122"/>
            </a:endParaRPr>
          </a:p>
          <a:p>
            <a:pPr algn="ctr"/>
            <a:r>
              <a:rPr kumimoji="1" lang="zh-CN" altLang="en-US" sz="20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思源黑体 CN Normal" panose="020B0400000000000000" pitchFamily="34" charset="-122"/>
              </a:rPr>
              <a:t>中国美术学院出版社</a:t>
            </a:r>
            <a:endParaRPr kumimoji="1" lang="zh-CN" altLang="en-US" sz="2000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+mn-ea"/>
              <a:sym typeface="思源黑体 CN Normal" panose="020B0400000000000000" pitchFamily="34" charset="-122"/>
            </a:endParaRPr>
          </a:p>
        </p:txBody>
      </p:sp>
    </p:spTree>
  </p:cSld>
  <p:clrMapOvr>
    <a:masterClrMapping/>
  </p:clrMapOvr>
  <p:transition spd="slow" advTm="3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0" grpId="0" bldLvl="0" animBg="1"/>
      <p:bldP spid="9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5EF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形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6319" y="313660"/>
            <a:ext cx="842630" cy="84263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158875" y="381635"/>
            <a:ext cx="863536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spc="100" dirty="0">
                <a:solidFill>
                  <a:srgbClr val="023B6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二、空间构建——二维与多维的融合</a:t>
            </a:r>
            <a:endParaRPr lang="zh-CN" altLang="en-US" sz="4000" b="1" spc="100" dirty="0">
              <a:solidFill>
                <a:srgbClr val="023B6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16230" y="1288415"/>
            <a:ext cx="11525250" cy="1076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如图 3-1-2 中的《2，3》是美国的 80 后设计师陶巴·奥尔巴奇（Tauba Auerbach）的书籍设计作品，是一本“立体书”。</a:t>
            </a:r>
            <a:endParaRPr lang="en-US" altLang="zh-CN" sz="3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1460" y="2345055"/>
            <a:ext cx="11654790" cy="4341495"/>
          </a:xfrm>
          <a:prstGeom prst="rect">
            <a:avLst/>
          </a:prstGeom>
        </p:spPr>
      </p:pic>
    </p:spTree>
  </p:cSld>
  <p:clrMapOvr>
    <a:masterClrMapping/>
  </p:clrMapOvr>
  <p:transition spd="slow" advTm="3000">
    <p:push dir="u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5EF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形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6319" y="313660"/>
            <a:ext cx="842630" cy="84263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158875" y="381635"/>
            <a:ext cx="863536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spc="100" dirty="0">
                <a:solidFill>
                  <a:srgbClr val="023B6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二、空间构建——二维与多维的融合</a:t>
            </a:r>
            <a:endParaRPr lang="zh-CN" altLang="en-US" sz="4000" b="1" spc="100" dirty="0">
              <a:solidFill>
                <a:srgbClr val="023B6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16230" y="1395730"/>
            <a:ext cx="1152525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——翻开书页时，在书面上自行跳出三维空间造型。</a:t>
            </a:r>
            <a:endParaRPr lang="zh-CN" altLang="en-US" sz="320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4765" y="2096770"/>
            <a:ext cx="12143105" cy="4485640"/>
          </a:xfrm>
          <a:prstGeom prst="rect">
            <a:avLst/>
          </a:prstGeom>
        </p:spPr>
      </p:pic>
    </p:spTree>
  </p:cSld>
  <p:clrMapOvr>
    <a:masterClrMapping/>
  </p:clrMapOvr>
  <p:transition spd="slow" advTm="3000">
    <p:push dir="u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5EF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形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6319" y="313660"/>
            <a:ext cx="842630" cy="84263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158875" y="381635"/>
            <a:ext cx="863536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spc="100" dirty="0">
                <a:solidFill>
                  <a:srgbClr val="023B6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二、空间构建——二维与多维的融合</a:t>
            </a:r>
            <a:endParaRPr lang="zh-CN" altLang="en-US" sz="4000" b="1" spc="100" dirty="0">
              <a:solidFill>
                <a:srgbClr val="023B6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711960" y="5932170"/>
            <a:ext cx="876808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2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图 3-1-2 《2，3》/ 陶巴·奥尔巴奇设计</a:t>
            </a:r>
            <a:endParaRPr lang="zh-CN" altLang="en-US" sz="280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7785" y="1308100"/>
            <a:ext cx="12076430" cy="4533265"/>
          </a:xfrm>
          <a:prstGeom prst="rect">
            <a:avLst/>
          </a:prstGeom>
        </p:spPr>
      </p:pic>
    </p:spTree>
  </p:cSld>
  <p:clrMapOvr>
    <a:masterClrMapping/>
  </p:clrMapOvr>
  <p:transition spd="slow" advTm="3000">
    <p:push dir="u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5EF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形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6319" y="313660"/>
            <a:ext cx="842630" cy="84263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158875" y="381635"/>
            <a:ext cx="863536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spc="100" dirty="0">
                <a:solidFill>
                  <a:srgbClr val="023B6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二、空间构建——二维与多维的融合</a:t>
            </a:r>
            <a:endParaRPr lang="zh-CN" altLang="en-US" sz="4000" b="1" spc="100" dirty="0">
              <a:solidFill>
                <a:srgbClr val="023B6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16230" y="1288415"/>
            <a:ext cx="11525250" cy="1076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匈牙利设计师金斯科·纳吉（Kinsco Nagy）的书籍设计作品《哈利·波特》。</a:t>
            </a:r>
            <a:endParaRPr lang="en-US" altLang="zh-CN" sz="3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20240" y="2431415"/>
            <a:ext cx="8316595" cy="4397375"/>
          </a:xfrm>
          <a:prstGeom prst="rect">
            <a:avLst/>
          </a:prstGeom>
        </p:spPr>
      </p:pic>
    </p:spTree>
  </p:cSld>
  <p:clrMapOvr>
    <a:masterClrMapping/>
  </p:clrMapOvr>
  <p:transition spd="slow" advTm="3000">
    <p:push dir="u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5EF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形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6319" y="313660"/>
            <a:ext cx="842630" cy="84263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158875" y="381635"/>
            <a:ext cx="863536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spc="100" dirty="0">
                <a:solidFill>
                  <a:srgbClr val="023B6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二、空间构建——二维与多维的融合</a:t>
            </a:r>
            <a:endParaRPr lang="zh-CN" altLang="en-US" sz="4000" b="1" spc="100" dirty="0">
              <a:solidFill>
                <a:srgbClr val="023B6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6475" y="1222375"/>
            <a:ext cx="7638415" cy="5319395"/>
          </a:xfrm>
          <a:prstGeom prst="rect">
            <a:avLst/>
          </a:prstGeom>
        </p:spPr>
      </p:pic>
    </p:spTree>
  </p:cSld>
  <p:clrMapOvr>
    <a:masterClrMapping/>
  </p:clrMapOvr>
  <p:transition spd="slow" advTm="3000">
    <p:push dir="u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5EF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形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6319" y="313660"/>
            <a:ext cx="842630" cy="84263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158875" y="381635"/>
            <a:ext cx="863536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spc="100" dirty="0">
                <a:solidFill>
                  <a:srgbClr val="023B6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二、空间构建——二维与多维的融合</a:t>
            </a:r>
            <a:endParaRPr lang="zh-CN" altLang="en-US" sz="4000" b="1" spc="100" dirty="0">
              <a:solidFill>
                <a:srgbClr val="023B6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71955" y="1430655"/>
            <a:ext cx="8847455" cy="4752340"/>
          </a:xfrm>
          <a:prstGeom prst="rect">
            <a:avLst/>
          </a:prstGeom>
        </p:spPr>
      </p:pic>
    </p:spTree>
  </p:cSld>
  <p:clrMapOvr>
    <a:masterClrMapping/>
  </p:clrMapOvr>
  <p:transition spd="slow" advTm="3000">
    <p:push dir="u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5EF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形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6319" y="313660"/>
            <a:ext cx="842630" cy="84263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158875" y="381635"/>
            <a:ext cx="863536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spc="100" dirty="0">
                <a:solidFill>
                  <a:srgbClr val="023B6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二、空间构建——二维与多维的融合</a:t>
            </a:r>
            <a:endParaRPr lang="zh-CN" altLang="en-US" sz="4000" b="1" spc="100" dirty="0">
              <a:solidFill>
                <a:srgbClr val="023B6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63065" y="1278890"/>
            <a:ext cx="8866505" cy="478091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711960" y="6059805"/>
            <a:ext cx="876808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2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图 3-1-3 《哈利·波特》/ 金斯科·纳吉设计</a:t>
            </a:r>
            <a:endParaRPr lang="zh-CN" altLang="en-US" sz="280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 spd="slow" advTm="3000">
    <p:push dir="u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l="-40000" r="-4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5443855" y="2644775"/>
            <a:ext cx="5454650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600" b="1" dirty="0">
                <a:latin typeface="黑体" panose="02010609060101010101" charset="-122"/>
                <a:ea typeface="黑体" panose="02010609060101010101" charset="-122"/>
                <a:cs typeface="+mn-ea"/>
                <a:sym typeface="+mn-lt"/>
              </a:rPr>
              <a:t>感谢观看</a:t>
            </a:r>
            <a:endParaRPr lang="zh-CN" altLang="en-US" sz="9600" b="1" dirty="0">
              <a:latin typeface="黑体" panose="02010609060101010101" charset="-122"/>
              <a:ea typeface="黑体" panose="02010609060101010101" charset="-122"/>
              <a:cs typeface="+mn-ea"/>
              <a:sym typeface="+mn-lt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9180346" y="1879559"/>
            <a:ext cx="409339" cy="409339"/>
          </a:xfrm>
          <a:prstGeom prst="ellipse">
            <a:avLst/>
          </a:prstGeom>
          <a:noFill/>
          <a:ln w="19050">
            <a:solidFill>
              <a:srgbClr val="01203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cxnSp>
        <p:nvCxnSpPr>
          <p:cNvPr id="12" name="直接连接符 11"/>
          <p:cNvCxnSpPr/>
          <p:nvPr/>
        </p:nvCxnSpPr>
        <p:spPr>
          <a:xfrm flipV="1">
            <a:off x="9648220" y="1047440"/>
            <a:ext cx="940925" cy="832119"/>
          </a:xfrm>
          <a:prstGeom prst="line">
            <a:avLst/>
          </a:prstGeom>
          <a:ln w="19050">
            <a:solidFill>
              <a:srgbClr val="01203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flipV="1">
            <a:off x="6425243" y="5229359"/>
            <a:ext cx="940925" cy="832119"/>
          </a:xfrm>
          <a:prstGeom prst="line">
            <a:avLst/>
          </a:prstGeom>
          <a:ln w="19050">
            <a:solidFill>
              <a:srgbClr val="01203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 flipV="1">
            <a:off x="5443870" y="5479380"/>
            <a:ext cx="1122592" cy="1037652"/>
          </a:xfrm>
          <a:prstGeom prst="line">
            <a:avLst/>
          </a:prstGeom>
          <a:ln w="19050">
            <a:solidFill>
              <a:srgbClr val="01203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 advTm="3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0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5EF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457200" y="733648"/>
            <a:ext cx="11249248" cy="5475766"/>
          </a:xfrm>
          <a:prstGeom prst="rect">
            <a:avLst/>
          </a:prstGeom>
          <a:solidFill>
            <a:srgbClr val="70A5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132337" y="1158697"/>
            <a:ext cx="9927326" cy="4625668"/>
          </a:xfrm>
          <a:prstGeom prst="rect">
            <a:avLst/>
          </a:prstGeom>
          <a:solidFill>
            <a:srgbClr val="3A85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484422" y="1403558"/>
            <a:ext cx="1193533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spc="100" dirty="0">
                <a:solidFill>
                  <a:srgbClr val="023B6F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目录</a:t>
            </a:r>
            <a:endParaRPr lang="zh-CN" altLang="en-US" sz="3600" b="1" spc="100" dirty="0">
              <a:solidFill>
                <a:srgbClr val="023B6F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916015" y="2049889"/>
            <a:ext cx="2330347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spc="100" dirty="0">
                <a:solidFill>
                  <a:srgbClr val="023B6F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CONTENT</a:t>
            </a:r>
            <a:endParaRPr lang="en-US" altLang="zh-CN" sz="2800" b="1" spc="100" dirty="0">
              <a:solidFill>
                <a:srgbClr val="023B6F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689100" y="3002280"/>
            <a:ext cx="822134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 sz="3600" b="1" spc="1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黑体" panose="02010609060101010101" charset="-122"/>
                <a:sym typeface="+mn-lt"/>
              </a:rPr>
              <a:t>第一节</a:t>
            </a:r>
            <a:r>
              <a:rPr lang="zh-CN" altLang="en-US" sz="3600" spc="100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lt"/>
              </a:rPr>
              <a:t> </a:t>
            </a:r>
            <a:r>
              <a:rPr lang="zh-CN" altLang="en-US" sz="3600" spc="100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lt"/>
              </a:rPr>
              <a:t>优秀书籍设计作品赏析要点</a:t>
            </a:r>
            <a:endParaRPr lang="zh-CN" altLang="en-US" sz="3600" spc="100" dirty="0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  <a:cs typeface="黑体" panose="02010609060101010101" charset="-122"/>
              <a:sym typeface="+mn-lt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689100" y="4015740"/>
            <a:ext cx="881380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 sz="3600" b="1" spc="1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黑体" panose="02010609060101010101" charset="-122"/>
                <a:sym typeface="+mn-lt"/>
              </a:rPr>
              <a:t>第二节</a:t>
            </a:r>
            <a:r>
              <a:rPr lang="zh-CN" altLang="en-US" sz="3600" spc="100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lt"/>
              </a:rPr>
              <a:t> </a:t>
            </a:r>
            <a:r>
              <a:rPr lang="zh-CN" altLang="en-US" sz="3600" spc="100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  <a:sym typeface="+mn-lt"/>
              </a:rPr>
              <a:t>国内优秀书籍设计大师作品赏析</a:t>
            </a:r>
            <a:endParaRPr lang="zh-CN" altLang="en-US" sz="3600" spc="100" dirty="0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  <a:cs typeface="黑体" panose="02010609060101010101" charset="-122"/>
              <a:sym typeface="+mn-lt"/>
            </a:endParaRPr>
          </a:p>
        </p:txBody>
      </p:sp>
    </p:spTree>
  </p:cSld>
  <p:clrMapOvr>
    <a:masterClrMapping/>
  </p:clrMapOvr>
  <p:transition spd="slow" advTm="3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 animBg="1"/>
      <p:bldP spid="6" grpId="0"/>
      <p:bldP spid="7" grpId="0"/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5EF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956339" y="1913328"/>
            <a:ext cx="7510541" cy="6858000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8616950" y="1021715"/>
            <a:ext cx="1945640" cy="3400425"/>
            <a:chOff x="13719" y="2090"/>
            <a:chExt cx="3064" cy="5355"/>
          </a:xfrm>
        </p:grpSpPr>
        <p:sp>
          <p:nvSpPr>
            <p:cNvPr id="7" name="文本框 6"/>
            <p:cNvSpPr txBox="1"/>
            <p:nvPr/>
          </p:nvSpPr>
          <p:spPr>
            <a:xfrm>
              <a:off x="15293" y="2090"/>
              <a:ext cx="1490" cy="15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6000" dirty="0">
                  <a:solidFill>
                    <a:srgbClr val="023B6F"/>
                  </a:solidFill>
                  <a:latin typeface="黑体" panose="02010609060101010101" charset="-122"/>
                  <a:ea typeface="黑体" panose="02010609060101010101" charset="-122"/>
                  <a:cs typeface="+mn-ea"/>
                  <a:sym typeface="+mn-lt"/>
                </a:rPr>
                <a:t>学</a:t>
              </a:r>
              <a:endParaRPr lang="zh-CN" altLang="en-US" sz="6000" dirty="0">
                <a:solidFill>
                  <a:srgbClr val="023B6F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lt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15293" y="3463"/>
              <a:ext cx="1490" cy="15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6000" dirty="0">
                  <a:solidFill>
                    <a:srgbClr val="023B6F"/>
                  </a:solidFill>
                  <a:latin typeface="黑体" panose="02010609060101010101" charset="-122"/>
                  <a:ea typeface="黑体" panose="02010609060101010101" charset="-122"/>
                  <a:cs typeface="+mn-ea"/>
                  <a:sym typeface="+mn-lt"/>
                </a:rPr>
                <a:t>习</a:t>
              </a:r>
              <a:endParaRPr lang="zh-CN" altLang="en-US" sz="6000" dirty="0">
                <a:solidFill>
                  <a:srgbClr val="023B6F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lt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13719" y="3463"/>
              <a:ext cx="2001" cy="20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8000" dirty="0">
                  <a:solidFill>
                    <a:srgbClr val="023B6F"/>
                  </a:solidFill>
                  <a:latin typeface="黑体" panose="02010609060101010101" charset="-122"/>
                  <a:ea typeface="黑体" panose="02010609060101010101" charset="-122"/>
                  <a:cs typeface="+mn-ea"/>
                  <a:sym typeface="+mn-lt"/>
                </a:rPr>
                <a:t>目</a:t>
              </a:r>
              <a:endParaRPr lang="zh-CN" altLang="en-US" sz="8000" dirty="0">
                <a:solidFill>
                  <a:srgbClr val="023B6F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lt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13719" y="5363"/>
              <a:ext cx="2001" cy="20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8000" dirty="0">
                  <a:solidFill>
                    <a:srgbClr val="023B6F"/>
                  </a:solidFill>
                  <a:latin typeface="黑体" panose="02010609060101010101" charset="-122"/>
                  <a:ea typeface="黑体" panose="02010609060101010101" charset="-122"/>
                  <a:cs typeface="+mn-ea"/>
                  <a:sym typeface="+mn-lt"/>
                </a:rPr>
                <a:t>标</a:t>
              </a:r>
              <a:endParaRPr lang="zh-CN" altLang="en-US" sz="8000" dirty="0">
                <a:solidFill>
                  <a:srgbClr val="023B6F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lt"/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1406525" y="1445260"/>
            <a:ext cx="7051040" cy="25533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>
                <a:latin typeface="黑体" panose="02010609060101010101" charset="-122"/>
                <a:ea typeface="黑体" panose="02010609060101010101" charset="-122"/>
              </a:rPr>
              <a:t>通过学习本章，学习者能够深入了解优秀书籍设计者的设计理念和作品规律，并将理论与实际相结合，寻求创新，突破传统固有化的束缚，提高设计能力。</a:t>
            </a:r>
            <a:endParaRPr lang="zh-CN" altLang="en-US" sz="3200"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ransition spd="slow" advTm="3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5EF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292163" y="0"/>
            <a:ext cx="6858000" cy="68580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798955" y="2283091"/>
            <a:ext cx="948734" cy="967563"/>
          </a:xfrm>
          <a:prstGeom prst="rect">
            <a:avLst/>
          </a:prstGeom>
          <a:noFill/>
          <a:ln w="19050">
            <a:solidFill>
              <a:srgbClr val="023B6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896875" y="2283091"/>
            <a:ext cx="948734" cy="967563"/>
          </a:xfrm>
          <a:prstGeom prst="rect">
            <a:avLst/>
          </a:prstGeom>
          <a:noFill/>
          <a:ln w="19050">
            <a:solidFill>
              <a:srgbClr val="023B6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019389" y="2283091"/>
            <a:ext cx="948734" cy="967563"/>
          </a:xfrm>
          <a:prstGeom prst="rect">
            <a:avLst/>
          </a:prstGeom>
          <a:noFill/>
          <a:ln w="19050">
            <a:solidFill>
              <a:srgbClr val="023B6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798955" y="2283091"/>
            <a:ext cx="946298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dirty="0">
                <a:latin typeface="黑体" panose="02010609060101010101" charset="-122"/>
                <a:ea typeface="黑体" panose="02010609060101010101" charset="-122"/>
                <a:cs typeface="+mn-ea"/>
                <a:sym typeface="+mn-lt"/>
              </a:rPr>
              <a:t>第</a:t>
            </a:r>
            <a:endParaRPr lang="zh-CN" altLang="en-US" sz="6000" dirty="0">
              <a:latin typeface="黑体" panose="02010609060101010101" charset="-122"/>
              <a:ea typeface="黑体" panose="02010609060101010101" charset="-122"/>
              <a:cs typeface="+mn-ea"/>
              <a:sym typeface="+mn-lt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861999" y="2283091"/>
            <a:ext cx="946298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dirty="0">
                <a:latin typeface="黑体" panose="02010609060101010101" charset="-122"/>
                <a:ea typeface="黑体" panose="02010609060101010101" charset="-122"/>
                <a:cs typeface="+mn-ea"/>
                <a:sym typeface="+mn-lt"/>
              </a:rPr>
              <a:t>一</a:t>
            </a:r>
            <a:endParaRPr lang="zh-CN" altLang="en-US" sz="6000" dirty="0">
              <a:latin typeface="黑体" panose="02010609060101010101" charset="-122"/>
              <a:ea typeface="黑体" panose="02010609060101010101" charset="-122"/>
              <a:cs typeface="+mn-ea"/>
              <a:sym typeface="+mn-lt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978309" y="2283091"/>
            <a:ext cx="946298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dirty="0">
                <a:latin typeface="黑体" panose="02010609060101010101" charset="-122"/>
                <a:ea typeface="黑体" panose="02010609060101010101" charset="-122"/>
                <a:cs typeface="+mn-ea"/>
                <a:sym typeface="+mn-lt"/>
              </a:rPr>
              <a:t>节</a:t>
            </a:r>
            <a:endParaRPr lang="zh-CN" altLang="en-US" sz="6000" dirty="0">
              <a:latin typeface="黑体" panose="02010609060101010101" charset="-122"/>
              <a:ea typeface="黑体" panose="02010609060101010101" charset="-122"/>
              <a:cs typeface="+mn-ea"/>
              <a:sym typeface="+mn-lt"/>
            </a:endParaRPr>
          </a:p>
        </p:txBody>
      </p:sp>
      <p:cxnSp>
        <p:nvCxnSpPr>
          <p:cNvPr id="16" name="直接连接符 15"/>
          <p:cNvCxnSpPr/>
          <p:nvPr/>
        </p:nvCxnSpPr>
        <p:spPr>
          <a:xfrm>
            <a:off x="1798955" y="3473937"/>
            <a:ext cx="4010911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文本框 17"/>
          <p:cNvSpPr txBox="1"/>
          <p:nvPr/>
        </p:nvSpPr>
        <p:spPr>
          <a:xfrm>
            <a:off x="1703705" y="3752215"/>
            <a:ext cx="7019290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  <a:cs typeface="+mn-ea"/>
                <a:sym typeface="+mn-lt"/>
              </a:rPr>
              <a:t>优秀书籍设计作品赏析要点</a:t>
            </a:r>
            <a:endParaRPr lang="zh-CN" altLang="en-US" sz="4400" dirty="0">
              <a:solidFill>
                <a:schemeClr val="tx1"/>
              </a:solidFill>
              <a:uFillTx/>
              <a:latin typeface="楷体" panose="02010609060101010101" charset="-122"/>
              <a:ea typeface="楷体" panose="02010609060101010101" charset="-122"/>
              <a:cs typeface="+mn-ea"/>
              <a:sym typeface="+mn-lt"/>
            </a:endParaRPr>
          </a:p>
        </p:txBody>
      </p:sp>
    </p:spTree>
  </p:cSld>
  <p:clrMapOvr>
    <a:masterClrMapping/>
  </p:clrMapOvr>
  <p:transition spd="slow" advTm="3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9" grpId="0" bldLvl="0" animBg="1"/>
      <p:bldP spid="11" grpId="0"/>
      <p:bldP spid="12" grpId="0"/>
      <p:bldP spid="13" grpId="0"/>
      <p:bldP spid="1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5EF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形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6319" y="313660"/>
            <a:ext cx="842630" cy="84263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158875" y="381635"/>
            <a:ext cx="863536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spc="100" dirty="0">
                <a:solidFill>
                  <a:srgbClr val="023B6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一、形神兼备——形态与灵魂的融合</a:t>
            </a:r>
            <a:endParaRPr lang="zh-CN" altLang="en-US" sz="4000" b="1" spc="100" dirty="0">
              <a:solidFill>
                <a:srgbClr val="023B6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399155" y="2379980"/>
            <a:ext cx="684720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spc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书籍的物理性——书的</a:t>
            </a:r>
            <a:r>
              <a:rPr lang="zh-CN" altLang="en-US" sz="3600" u="sng" spc="1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外在</a:t>
            </a:r>
            <a:r>
              <a:rPr lang="zh-CN" altLang="en-US" sz="3600" spc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构造</a:t>
            </a:r>
            <a:endParaRPr lang="zh-CN" altLang="en-US" sz="3600" spc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</p:txBody>
      </p:sp>
      <p:sp>
        <p:nvSpPr>
          <p:cNvPr id="9" name="Freeform 27"/>
          <p:cNvSpPr/>
          <p:nvPr/>
        </p:nvSpPr>
        <p:spPr bwMode="auto">
          <a:xfrm>
            <a:off x="1472565" y="2240915"/>
            <a:ext cx="1732915" cy="922655"/>
          </a:xfrm>
          <a:prstGeom prst="roundRect">
            <a:avLst/>
          </a:prstGeom>
          <a:solidFill>
            <a:srgbClr val="3A85D7"/>
          </a:solidFill>
          <a:ln>
            <a:noFill/>
          </a:ln>
        </p:spPr>
        <p:txBody>
          <a:bodyPr anchor="ctr" anchorCtr="0"/>
          <a:lstStyle/>
          <a:p>
            <a:pPr algn="ctr">
              <a:lnSpc>
                <a:spcPct val="100000"/>
              </a:lnSpc>
            </a:pPr>
            <a:r>
              <a:rPr lang="zh-CN" altLang="en-US" sz="400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lt"/>
              </a:rPr>
              <a:t>形态</a:t>
            </a:r>
            <a:endParaRPr lang="zh-CN" altLang="en-US" sz="400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cs typeface="+mn-ea"/>
              <a:sym typeface="+mn-lt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399155" y="4061460"/>
            <a:ext cx="684720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spc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书的内在的</a:t>
            </a:r>
            <a:r>
              <a:rPr lang="zh-CN" altLang="en-US" sz="3600" u="sng" spc="1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精神</a:t>
            </a:r>
            <a:r>
              <a:rPr lang="zh-CN" altLang="en-US" sz="3600" spc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构造</a:t>
            </a:r>
            <a:endParaRPr lang="zh-CN" altLang="en-US" sz="3600" spc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</p:txBody>
      </p:sp>
      <p:sp>
        <p:nvSpPr>
          <p:cNvPr id="12" name="Freeform 27"/>
          <p:cNvSpPr/>
          <p:nvPr/>
        </p:nvSpPr>
        <p:spPr bwMode="auto">
          <a:xfrm>
            <a:off x="1472565" y="3922395"/>
            <a:ext cx="1732915" cy="922655"/>
          </a:xfrm>
          <a:prstGeom prst="roundRect">
            <a:avLst/>
          </a:prstGeom>
          <a:solidFill>
            <a:srgbClr val="3A85D7"/>
          </a:solidFill>
          <a:ln>
            <a:noFill/>
          </a:ln>
        </p:spPr>
        <p:txBody>
          <a:bodyPr anchor="ctr" anchorCtr="0"/>
          <a:p>
            <a:pPr algn="ctr">
              <a:lnSpc>
                <a:spcPct val="100000"/>
              </a:lnSpc>
            </a:pPr>
            <a:r>
              <a:rPr lang="zh-CN" altLang="en-US" sz="400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lt"/>
              </a:rPr>
              <a:t>灵魂</a:t>
            </a:r>
            <a:endParaRPr lang="zh-CN" altLang="en-US" sz="400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cs typeface="+mn-ea"/>
              <a:sym typeface="+mn-lt"/>
            </a:endParaRPr>
          </a:p>
        </p:txBody>
      </p:sp>
    </p:spTree>
  </p:cSld>
  <p:clrMapOvr>
    <a:masterClrMapping/>
  </p:clrMapOvr>
  <p:transition spd="slow" advTm="3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 bldLvl="0" animBg="1"/>
      <p:bldP spid="6" grpId="0"/>
      <p:bldP spid="12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5EF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形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6319" y="313660"/>
            <a:ext cx="842630" cy="84263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158875" y="381635"/>
            <a:ext cx="863536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spc="100" dirty="0">
                <a:solidFill>
                  <a:srgbClr val="023B6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一、形神兼备——形态与灵魂的融合</a:t>
            </a:r>
            <a:endParaRPr lang="zh-CN" altLang="en-US" sz="4000" b="1" spc="100" dirty="0">
              <a:solidFill>
                <a:srgbClr val="023B6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158875" y="1550035"/>
            <a:ext cx="953262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如袁小山教授的设计作品《新建文档》（图 3-1-1）</a:t>
            </a:r>
            <a:endParaRPr lang="zh-CN" altLang="en-US" sz="3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-18415" y="2275205"/>
            <a:ext cx="12228830" cy="4095115"/>
          </a:xfrm>
          <a:prstGeom prst="rect">
            <a:avLst/>
          </a:prstGeom>
        </p:spPr>
      </p:pic>
    </p:spTree>
  </p:cSld>
  <p:clrMapOvr>
    <a:masterClrMapping/>
  </p:clrMapOvr>
  <p:transition spd="slow" advTm="3000">
    <p:push dir="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5EF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形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6319" y="313660"/>
            <a:ext cx="842630" cy="84263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158875" y="381635"/>
            <a:ext cx="863536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spc="100" dirty="0">
                <a:solidFill>
                  <a:srgbClr val="023B6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一、形神兼备——形态与灵魂的融合</a:t>
            </a:r>
            <a:endParaRPr lang="zh-CN" altLang="en-US" sz="4000" b="1" spc="100" dirty="0">
              <a:solidFill>
                <a:srgbClr val="023B6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700" y="1629410"/>
            <a:ext cx="12200255" cy="4371340"/>
          </a:xfrm>
          <a:prstGeom prst="rect">
            <a:avLst/>
          </a:prstGeom>
        </p:spPr>
      </p:pic>
    </p:spTree>
  </p:cSld>
  <p:clrMapOvr>
    <a:masterClrMapping/>
  </p:clrMapOvr>
  <p:transition spd="slow" advTm="3000">
    <p:push dir="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5EF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形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6319" y="313660"/>
            <a:ext cx="842630" cy="84263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158875" y="381635"/>
            <a:ext cx="863536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spc="100" dirty="0">
                <a:solidFill>
                  <a:srgbClr val="023B6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一、形神兼备——形态与灵魂的融合</a:t>
            </a:r>
            <a:endParaRPr lang="zh-CN" altLang="en-US" sz="4000" b="1" spc="100" dirty="0">
              <a:solidFill>
                <a:srgbClr val="023B6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4765" y="1663700"/>
            <a:ext cx="12143105" cy="419989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2316480" y="5958840"/>
            <a:ext cx="631952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图 3-1-1 《新建文档》/ 袁小山设计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 spd="slow" advTm="3000">
    <p:push dir="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5EF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形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6319" y="313660"/>
            <a:ext cx="842630" cy="84263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158875" y="381635"/>
            <a:ext cx="863536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spc="100" dirty="0">
                <a:solidFill>
                  <a:srgbClr val="023B6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二、空间构建——二维与多维的融合</a:t>
            </a:r>
            <a:endParaRPr lang="zh-CN" altLang="en-US" sz="4000" b="1" spc="100" dirty="0">
              <a:solidFill>
                <a:srgbClr val="023B6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030605" y="2653030"/>
            <a:ext cx="10130155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spc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在现代书籍设计中，书籍像一个精美的</a:t>
            </a:r>
            <a:r>
              <a:rPr lang="zh-CN" altLang="en-US" sz="3200" u="sng" spc="1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“建筑物”</a:t>
            </a:r>
            <a:r>
              <a:rPr lang="zh-CN" altLang="en-US" sz="3200" spc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，是由一砖一瓦凝聚、搭建起来的。</a:t>
            </a:r>
            <a:endParaRPr lang="zh-CN" altLang="en-US" sz="3200" spc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30605" y="3992880"/>
            <a:ext cx="10130155" cy="206121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spc="1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rPr>
              <a:t>其封面就如同建筑的</a:t>
            </a:r>
            <a:r>
              <a:rPr lang="zh-CN" altLang="en-US" sz="3200" u="sng" spc="1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rPr>
              <a:t>大门</a:t>
            </a:r>
            <a:r>
              <a:rPr lang="zh-CN" altLang="en-US" sz="3200" spc="1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rPr>
              <a:t>；</a:t>
            </a:r>
            <a:endParaRPr lang="zh-CN" altLang="en-US" sz="3200" spc="100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lt"/>
            </a:endParaRPr>
          </a:p>
          <a:p>
            <a:r>
              <a:rPr lang="zh-CN" altLang="en-US" sz="3200" spc="1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rPr>
              <a:t>书籍内容中的视觉表现语言，如文字的大小与排列、色彩的选择和搭配、图像的形态与编排等，犹如奢华大气、精致典雅的</a:t>
            </a:r>
            <a:r>
              <a:rPr lang="zh-CN" altLang="en-US" sz="3200" u="sng" spc="1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rPr>
              <a:t>室内元素</a:t>
            </a:r>
            <a:r>
              <a:rPr lang="zh-CN" altLang="en-US" sz="3200" spc="1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rPr>
              <a:t>。</a:t>
            </a:r>
            <a:endParaRPr lang="zh-CN" altLang="en-US" sz="3200" spc="100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lt"/>
            </a:endParaRPr>
          </a:p>
        </p:txBody>
      </p:sp>
      <p:sp>
        <p:nvSpPr>
          <p:cNvPr id="12" name="Freeform 27"/>
          <p:cNvSpPr/>
          <p:nvPr/>
        </p:nvSpPr>
        <p:spPr bwMode="auto">
          <a:xfrm>
            <a:off x="1030605" y="1567180"/>
            <a:ext cx="2265680" cy="922655"/>
          </a:xfrm>
          <a:prstGeom prst="roundRect">
            <a:avLst/>
          </a:prstGeom>
          <a:solidFill>
            <a:srgbClr val="3A85D7"/>
          </a:solidFill>
          <a:ln>
            <a:noFill/>
          </a:ln>
        </p:spPr>
        <p:txBody>
          <a:bodyPr anchor="ctr" anchorCtr="0"/>
          <a:p>
            <a:pPr algn="ctr">
              <a:lnSpc>
                <a:spcPct val="100000"/>
              </a:lnSpc>
            </a:pPr>
            <a:r>
              <a:rPr lang="zh-CN" altLang="en-US" sz="400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lt"/>
              </a:rPr>
              <a:t>建筑物</a:t>
            </a:r>
            <a:endParaRPr lang="zh-CN" altLang="en-US" sz="400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cs typeface="+mn-ea"/>
              <a:sym typeface="+mn-lt"/>
            </a:endParaRPr>
          </a:p>
        </p:txBody>
      </p:sp>
    </p:spTree>
  </p:cSld>
  <p:clrMapOvr>
    <a:masterClrMapping/>
  </p:clrMapOvr>
  <p:transition spd="slow" advTm="3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6" grpId="0"/>
      <p:bldP spid="12" grpId="0" bldLvl="0" animBg="1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brd4geq0">
      <a:majorFont>
        <a:latin typeface="字魂59号-创粗黑"/>
        <a:ea typeface="字魂59号-创粗黑"/>
        <a:cs typeface=""/>
      </a:majorFont>
      <a:minorFont>
        <a:latin typeface="字魂59号-创粗黑"/>
        <a:ea typeface="字魂59号-创粗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739</Words>
  <Application>WPS 演示</Application>
  <PresentationFormat>宽屏</PresentationFormat>
  <Paragraphs>90</Paragraphs>
  <Slides>17</Slides>
  <Notes>22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9" baseType="lpstr">
      <vt:lpstr>Arial</vt:lpstr>
      <vt:lpstr>宋体</vt:lpstr>
      <vt:lpstr>Wingdings</vt:lpstr>
      <vt:lpstr>黑体</vt:lpstr>
      <vt:lpstr>微软雅黑</vt:lpstr>
      <vt:lpstr>思源黑体 CN Normal</vt:lpstr>
      <vt:lpstr>楷体</vt:lpstr>
      <vt:lpstr>字魂59号-创粗黑</vt:lpstr>
      <vt:lpstr>Arial Unicode MS</vt:lpstr>
      <vt:lpstr>等线</vt:lpstr>
      <vt:lpstr>Wingdings 2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读书笔记阅读计划知识讲座ppt模板</dc:title>
  <dc:creator>应 娜</dc:creator>
  <cp:lastModifiedBy>看星星的女孩</cp:lastModifiedBy>
  <cp:revision>28</cp:revision>
  <dcterms:created xsi:type="dcterms:W3CDTF">2019-04-06T17:54:00Z</dcterms:created>
  <dcterms:modified xsi:type="dcterms:W3CDTF">2020-08-28T01:33:07Z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2052-10.1.0.7698</vt:lpwstr>
  </property>
</Properties>
</file>