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8" r:id="rId3"/>
    <p:sldId id="290" r:id="rId5"/>
    <p:sldId id="265" r:id="rId6"/>
    <p:sldId id="266" r:id="rId7"/>
    <p:sldId id="259" r:id="rId8"/>
    <p:sldId id="309" r:id="rId9"/>
    <p:sldId id="310" r:id="rId10"/>
    <p:sldId id="311" r:id="rId11"/>
    <p:sldId id="308" r:id="rId12"/>
    <p:sldId id="313" r:id="rId13"/>
    <p:sldId id="314" r:id="rId14"/>
    <p:sldId id="315" r:id="rId15"/>
    <p:sldId id="316" r:id="rId16"/>
    <p:sldId id="317" r:id="rId17"/>
    <p:sldId id="318" r:id="rId18"/>
    <p:sldId id="312" r:id="rId19"/>
    <p:sldId id="334" r:id="rId20"/>
    <p:sldId id="335" r:id="rId21"/>
    <p:sldId id="319" r:id="rId22"/>
    <p:sldId id="320" r:id="rId23"/>
    <p:sldId id="321" r:id="rId24"/>
    <p:sldId id="322" r:id="rId25"/>
    <p:sldId id="323" r:id="rId26"/>
    <p:sldId id="324" r:id="rId27"/>
    <p:sldId id="325" r:id="rId28"/>
    <p:sldId id="326" r:id="rId29"/>
    <p:sldId id="327" r:id="rId30"/>
    <p:sldId id="328" r:id="rId31"/>
    <p:sldId id="329" r:id="rId32"/>
    <p:sldId id="330" r:id="rId33"/>
    <p:sldId id="331" r:id="rId34"/>
    <p:sldId id="332" r:id="rId35"/>
    <p:sldId id="333" r:id="rId36"/>
    <p:sldId id="278"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522CCA"/>
    <a:srgbClr val="F2F2F2"/>
    <a:srgbClr val="EC6434"/>
    <a:srgbClr val="FBCB2B"/>
    <a:srgbClr val="4BD1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4" d="100"/>
          <a:sy n="104" d="100"/>
        </p:scale>
        <p:origin x="72"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235116-98C3-46F2-B8FA-C10A5E2C51B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2E2538-E6CF-48EF-A543-471A9FD0820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2E2538-E6CF-48EF-A543-471A9FD0820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66BA901-9EF8-498B-B96F-07B73EDF0610}"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042A477-5204-49A2-9EC4-75197D33812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2E2538-E6CF-48EF-A543-471A9FD0820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042A477-5204-49A2-9EC4-75197D33812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322329-1E21-4CB5-BCB3-40A3B0C505F2}"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5283680-18E5-4B1E-B832-402B8F2A59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2923C9-913C-40A1-A6DB-E43BE9D0E89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283680-18E5-4B1E-B832-402B8F2A596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2923C9-913C-40A1-A6DB-E43BE9D0E89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2.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37.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tags" Target="../tags/tag38.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tags" Target="../tags/tag3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tags" Target="../tags/tag41.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tags" Target="../tags/tag4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tags" Target="../tags/tag43.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tags" Target="../tags/tag44.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tags" Target="../tags/tag4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tags" Target="../tags/tag47.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tags" Target="../tags/tag48.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tags" Target="../tags/tag49.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tags" Target="../tags/tag5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51.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tags" Target="../tags/tag52.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tags" Target="../tags/tag53.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tags" Target="../tags/tag5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jpeg"/><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6" Type="http://schemas.openxmlformats.org/officeDocument/2006/relationships/notesSlide" Target="../notesSlides/notesSlide7.xml"/><Relationship Id="rId15" Type="http://schemas.openxmlformats.org/officeDocument/2006/relationships/slideLayout" Target="../slideLayouts/slideLayout2.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ircle"/>
          <p:cNvSpPr/>
          <p:nvPr/>
        </p:nvSpPr>
        <p:spPr>
          <a:xfrm>
            <a:off x="8308550" y="-818001"/>
            <a:ext cx="4502183" cy="4502183"/>
          </a:xfrm>
          <a:prstGeom prst="ellipse">
            <a:avLst/>
          </a:prstGeom>
          <a:solidFill>
            <a:srgbClr val="EC6434"/>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2" name="文本框 1"/>
          <p:cNvSpPr txBox="1"/>
          <p:nvPr/>
        </p:nvSpPr>
        <p:spPr>
          <a:xfrm>
            <a:off x="4636308" y="1587048"/>
            <a:ext cx="2919532" cy="1106805"/>
          </a:xfrm>
          <a:prstGeom prst="rect">
            <a:avLst/>
          </a:prstGeom>
          <a:noFill/>
        </p:spPr>
        <p:txBody>
          <a:bodyPr wrap="square" rtlCol="0">
            <a:spAutoFit/>
          </a:bodyPr>
          <a:lstStyle/>
          <a:p>
            <a:pPr algn="ctr"/>
            <a:r>
              <a:rPr lang="en-US" altLang="zh-CN" sz="6600" b="1" dirty="0" smtClean="0">
                <a:ln w="38100">
                  <a:solidFill>
                    <a:schemeClr val="tx1"/>
                  </a:solidFill>
                </a:ln>
                <a:solidFill>
                  <a:srgbClr val="4BD1EA"/>
                </a:solidFill>
                <a:latin typeface="黑体" panose="02010609060101010101" charset="-122"/>
                <a:ea typeface="黑体" panose="02010609060101010101" charset="-122"/>
                <a:sym typeface="思源黑体 CN Normal" panose="020B0400000000000000" pitchFamily="34" charset="-122"/>
              </a:rPr>
              <a:t>第一章</a:t>
            </a:r>
            <a:endParaRPr lang="en-US" altLang="zh-CN" sz="6600" b="1" dirty="0" smtClean="0">
              <a:ln w="38100">
                <a:solidFill>
                  <a:schemeClr val="tx1"/>
                </a:solidFill>
              </a:ln>
              <a:solidFill>
                <a:srgbClr val="4BD1EA"/>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1729105" y="6169660"/>
            <a:ext cx="8733790" cy="398780"/>
          </a:xfrm>
          <a:prstGeom prst="rect">
            <a:avLst/>
          </a:prstGeom>
          <a:noFill/>
        </p:spPr>
        <p:txBody>
          <a:bodyPr wrap="square" rtlCol="0">
            <a:spAutoFit/>
          </a:bodyPr>
          <a:lstStyle/>
          <a:p>
            <a:pPr algn="ctr"/>
            <a:r>
              <a:rPr kumimoji="1" lang="zh-CN" altLang="en-US" sz="2000" dirty="0">
                <a:solidFill>
                  <a:srgbClr val="522CCA"/>
                </a:solidFill>
                <a:latin typeface="宋体" panose="02010600030101010101" pitchFamily="2" charset="-122"/>
                <a:ea typeface="宋体" panose="02010600030101010101" pitchFamily="2" charset="-122"/>
                <a:cs typeface="+mn-ea"/>
                <a:sym typeface="思源黑体 CN Normal" panose="020B0400000000000000" pitchFamily="34" charset="-122"/>
              </a:rPr>
              <a:t>《书籍设计》   主编 王志新 黄晋琪   中国美术学院出版社</a:t>
            </a:r>
            <a:endParaRPr kumimoji="1" lang="zh-CN" altLang="en-US" sz="2000" dirty="0">
              <a:solidFill>
                <a:srgbClr val="522CCA"/>
              </a:solidFill>
              <a:latin typeface="宋体" panose="02010600030101010101" pitchFamily="2" charset="-122"/>
              <a:ea typeface="宋体" panose="02010600030101010101" pitchFamily="2" charset="-122"/>
              <a:cs typeface="+mn-ea"/>
              <a:sym typeface="思源黑体 CN Normal" panose="020B0400000000000000" pitchFamily="34" charset="-122"/>
            </a:endParaRPr>
          </a:p>
        </p:txBody>
      </p:sp>
      <p:sp>
        <p:nvSpPr>
          <p:cNvPr id="4" name="文本框 3"/>
          <p:cNvSpPr txBox="1"/>
          <p:nvPr/>
        </p:nvSpPr>
        <p:spPr>
          <a:xfrm>
            <a:off x="2315210" y="2840355"/>
            <a:ext cx="7561580" cy="1322070"/>
          </a:xfrm>
          <a:prstGeom prst="rect">
            <a:avLst/>
          </a:prstGeom>
          <a:noFill/>
        </p:spPr>
        <p:txBody>
          <a:bodyPr wrap="square" rtlCol="0">
            <a:spAutoFit/>
          </a:bodyPr>
          <a:lstStyle/>
          <a:p>
            <a:pPr algn="ctr"/>
            <a:r>
              <a:rPr lang="en-US" altLang="zh-CN" sz="8000" b="1" dirty="0" smtClean="0">
                <a:ln w="38100">
                  <a:solidFill>
                    <a:schemeClr val="tx1"/>
                  </a:solidFill>
                </a:ln>
                <a:solidFill>
                  <a:srgbClr val="FBCB2B"/>
                </a:solidFill>
                <a:latin typeface="宋体" panose="02010600030101010101" pitchFamily="2" charset="-122"/>
                <a:ea typeface="宋体" panose="02010600030101010101" pitchFamily="2" charset="-122"/>
                <a:sym typeface="思源黑体 CN Normal" panose="020B0400000000000000" pitchFamily="34" charset="-122"/>
              </a:rPr>
              <a:t>书籍设计概述</a:t>
            </a:r>
            <a:endParaRPr lang="en-US" altLang="zh-CN" sz="8000" b="1" dirty="0" smtClean="0">
              <a:ln w="38100">
                <a:solidFill>
                  <a:schemeClr val="tx1"/>
                </a:solidFill>
              </a:ln>
              <a:solidFill>
                <a:srgbClr val="FBCB2B"/>
              </a:solidFill>
              <a:latin typeface="宋体" panose="02010600030101010101" pitchFamily="2" charset="-122"/>
              <a:ea typeface="宋体" panose="02010600030101010101" pitchFamily="2" charset="-122"/>
              <a:sym typeface="思源黑体 CN Normal" panose="020B0400000000000000" pitchFamily="34" charset="-122"/>
            </a:endParaRPr>
          </a:p>
        </p:txBody>
      </p:sp>
      <p:sp>
        <p:nvSpPr>
          <p:cNvPr id="5" name="箭头: V 形 15"/>
          <p:cNvSpPr/>
          <p:nvPr/>
        </p:nvSpPr>
        <p:spPr>
          <a:xfrm>
            <a:off x="402739" y="261663"/>
            <a:ext cx="503648" cy="503648"/>
          </a:xfrm>
          <a:prstGeom prst="chevron">
            <a:avLst/>
          </a:prstGeom>
          <a:solidFill>
            <a:srgbClr val="FBC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 name="箭头: V 形 16"/>
          <p:cNvSpPr/>
          <p:nvPr/>
        </p:nvSpPr>
        <p:spPr>
          <a:xfrm>
            <a:off x="1071856" y="261663"/>
            <a:ext cx="503648" cy="503648"/>
          </a:xfrm>
          <a:prstGeom prst="chevron">
            <a:avLst/>
          </a:prstGeom>
          <a:solidFill>
            <a:srgbClr val="4BD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 name="箭头: V 形 17"/>
          <p:cNvSpPr/>
          <p:nvPr/>
        </p:nvSpPr>
        <p:spPr>
          <a:xfrm>
            <a:off x="1740973" y="261663"/>
            <a:ext cx="503648" cy="503648"/>
          </a:xfrm>
          <a:prstGeom prst="chevron">
            <a:avLst/>
          </a:prstGeom>
          <a:solidFill>
            <a:srgbClr val="522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8" name="箭头: V 形 15"/>
          <p:cNvSpPr/>
          <p:nvPr/>
        </p:nvSpPr>
        <p:spPr>
          <a:xfrm>
            <a:off x="9890525" y="6070584"/>
            <a:ext cx="503648" cy="503648"/>
          </a:xfrm>
          <a:prstGeom prst="chevron">
            <a:avLst/>
          </a:prstGeom>
          <a:solidFill>
            <a:srgbClr val="522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箭头: V 形 16"/>
          <p:cNvSpPr/>
          <p:nvPr/>
        </p:nvSpPr>
        <p:spPr>
          <a:xfrm>
            <a:off x="10559642" y="6070584"/>
            <a:ext cx="503648" cy="503648"/>
          </a:xfrm>
          <a:prstGeom prst="chevron">
            <a:avLst/>
          </a:prstGeom>
          <a:solidFill>
            <a:srgbClr val="FBC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箭头: V 形 17"/>
          <p:cNvSpPr/>
          <p:nvPr/>
        </p:nvSpPr>
        <p:spPr>
          <a:xfrm>
            <a:off x="11228759" y="6070584"/>
            <a:ext cx="503648" cy="503648"/>
          </a:xfrm>
          <a:prstGeom prst="chevron">
            <a:avLst/>
          </a:prstGeom>
          <a:solidFill>
            <a:srgbClr val="EC6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Circle"/>
          <p:cNvSpPr/>
          <p:nvPr/>
        </p:nvSpPr>
        <p:spPr>
          <a:xfrm>
            <a:off x="9434169" y="314980"/>
            <a:ext cx="2298238" cy="2298238"/>
          </a:xfrm>
          <a:prstGeom prst="ellipse">
            <a:avLst/>
          </a:prstGeom>
          <a:solidFill>
            <a:schemeClr val="bg1"/>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19" name="流程图: 对照 18"/>
          <p:cNvSpPr/>
          <p:nvPr/>
        </p:nvSpPr>
        <p:spPr>
          <a:xfrm rot="1998952">
            <a:off x="1452879" y="4367100"/>
            <a:ext cx="580962" cy="941560"/>
          </a:xfrm>
          <a:prstGeom prst="flowChartCollate">
            <a:avLst/>
          </a:prstGeom>
          <a:solidFill>
            <a:srgbClr val="FBCB2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1" name="组合 20"/>
          <p:cNvGrpSpPr/>
          <p:nvPr/>
        </p:nvGrpSpPr>
        <p:grpSpPr>
          <a:xfrm rot="2599051">
            <a:off x="2482295" y="2177548"/>
            <a:ext cx="717699" cy="717699"/>
            <a:chOff x="1334385" y="3232298"/>
            <a:chExt cx="1626781" cy="1626781"/>
          </a:xfrm>
          <a:solidFill>
            <a:srgbClr val="4BD1EA"/>
          </a:solidFill>
        </p:grpSpPr>
        <p:sp>
          <p:nvSpPr>
            <p:cNvPr id="22" name="矩形 21"/>
            <p:cNvSpPr/>
            <p:nvPr/>
          </p:nvSpPr>
          <p:spPr>
            <a:xfrm>
              <a:off x="1977656" y="3232298"/>
              <a:ext cx="340242" cy="1626781"/>
            </a:xfrm>
            <a:prstGeom prst="rect">
              <a:avLst/>
            </a:prstGeom>
            <a:grp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5400000">
              <a:off x="1977655" y="3232298"/>
              <a:ext cx="340242" cy="1626781"/>
            </a:xfrm>
            <a:prstGeom prst="rect">
              <a:avLst/>
            </a:prstGeom>
            <a:grp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PA-文本框 12"/>
          <p:cNvSpPr txBox="1">
            <a:spLocks noChangeArrowheads="1"/>
          </p:cNvSpPr>
          <p:nvPr>
            <p:custDataLst>
              <p:tags r:id="rId1"/>
            </p:custDataLst>
          </p:nvPr>
        </p:nvSpPr>
        <p:spPr bwMode="auto">
          <a:xfrm>
            <a:off x="4029710" y="4379595"/>
            <a:ext cx="41325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l"/>
            <a:r>
              <a:rPr lang="zh-CN" altLang="en-US" sz="3200" b="1" dirty="0">
                <a:solidFill>
                  <a:srgbClr val="0D0D0D"/>
                </a:solidFill>
                <a:latin typeface="微软雅黑" panose="020B0503020204020204" charset="-122"/>
                <a:ea typeface="微软雅黑" panose="020B0503020204020204" charset="-122"/>
                <a:sym typeface="思源黑体 CN Normal" panose="020B0400000000000000" pitchFamily="34" charset="-122"/>
              </a:rPr>
              <a:t>主讲教师：</a:t>
            </a:r>
            <a:endParaRPr lang="zh-CN" altLang="en-US" sz="3200" b="1" dirty="0">
              <a:solidFill>
                <a:srgbClr val="0D0D0D"/>
              </a:solidFill>
              <a:latin typeface="微软雅黑" panose="020B0503020204020204" charset="-122"/>
              <a:ea typeface="微软雅黑" panose="020B050302020402020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5" grpId="0" animBg="1"/>
      <p:bldP spid="2" grpId="0" build="p"/>
      <p:bldP spid="3" grpId="0"/>
      <p:bldP spid="4" grpId="0" build="p"/>
      <p:bldP spid="5" grpId="0" animBg="1"/>
      <p:bldP spid="6" grpId="0" animBg="1"/>
      <p:bldP spid="7" grpId="0" animBg="1"/>
      <p:bldP spid="8" grpId="0" animBg="1"/>
      <p:bldP spid="9" grpId="0" animBg="1"/>
      <p:bldP spid="10" grpId="0" animBg="1"/>
      <p:bldP spid="18"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83005" y="1524635"/>
            <a:ext cx="5989320" cy="645160"/>
          </a:xfrm>
          <a:prstGeom prst="rect">
            <a:avLst/>
          </a:prstGeom>
          <a:noFill/>
        </p:spPr>
        <p:txBody>
          <a:bodyPr wrap="square" rtlCol="0">
            <a:spAutoFit/>
            <a:scene3d>
              <a:camera prst="orthographicFront"/>
              <a:lightRig rig="threePt" dir="t"/>
            </a:scene3d>
            <a:sp3d contourW="12700"/>
          </a:bodyPr>
          <a:lstStyle/>
          <a:p>
            <a:pPr algn="l"/>
            <a:r>
              <a:rPr lang="zh-CN" altLang="en-US" sz="3600" b="1" dirty="0" smtClean="0">
                <a:solidFill>
                  <a:srgbClr val="FBCB2B"/>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1.书籍设计的实用功能</a:t>
            </a:r>
            <a:endParaRPr lang="zh-CN" altLang="en-US" sz="3600" b="1" dirty="0" smtClean="0">
              <a:solidFill>
                <a:srgbClr val="FBCB2B"/>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823658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二、书籍设计的功能与广泛应用</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1183005" y="2323465"/>
            <a:ext cx="9825355" cy="1076325"/>
          </a:xfrm>
          <a:prstGeom prst="rect">
            <a:avLst/>
          </a:prstGeom>
          <a:noFill/>
        </p:spPr>
        <p:txBody>
          <a:bodyPr wrap="square" rtlCol="0" anchor="t">
            <a:spAutoFit/>
          </a:bodyPr>
          <a:p>
            <a:pPr>
              <a:lnSpc>
                <a:spcPct val="100000"/>
              </a:lnSpc>
            </a:pPr>
            <a:r>
              <a:rPr lang="zh-CN" altLang="en-US" sz="3200">
                <a:latin typeface="宋体" panose="02010600030101010101" pitchFamily="2" charset="-122"/>
                <a:ea typeface="宋体" panose="02010600030101010101" pitchFamily="2" charset="-122"/>
              </a:rPr>
              <a:t>书籍作为人类丰富的精神和思想的载体，它</a:t>
            </a:r>
            <a:r>
              <a:rPr lang="zh-CN" altLang="en-US" sz="3200" b="1">
                <a:solidFill>
                  <a:srgbClr val="522CCA"/>
                </a:solidFill>
                <a:latin typeface="微软雅黑" panose="020B0503020204020204" charset="-122"/>
                <a:ea typeface="微软雅黑" panose="020B0503020204020204" charset="-122"/>
              </a:rPr>
              <a:t>记载、保留、传递</a:t>
            </a:r>
            <a:r>
              <a:rPr lang="zh-CN" altLang="en-US" sz="3200">
                <a:latin typeface="宋体" panose="02010600030101010101" pitchFamily="2" charset="-122"/>
                <a:ea typeface="宋体" panose="02010600030101010101" pitchFamily="2" charset="-122"/>
              </a:rPr>
              <a:t>着各个时期的经验知识和思想理念。</a:t>
            </a:r>
            <a:endParaRPr lang="zh-CN" altLang="en-US" sz="3200">
              <a:latin typeface="宋体" panose="02010600030101010101" pitchFamily="2" charset="-122"/>
              <a:ea typeface="宋体" panose="02010600030101010101" pitchFamily="2" charset="-122"/>
            </a:endParaRPr>
          </a:p>
        </p:txBody>
      </p:sp>
      <p:sp>
        <p:nvSpPr>
          <p:cNvPr id="6" name="文本框 5"/>
          <p:cNvSpPr txBox="1"/>
          <p:nvPr/>
        </p:nvSpPr>
        <p:spPr>
          <a:xfrm>
            <a:off x="1183005" y="3745230"/>
            <a:ext cx="9825355" cy="1691640"/>
          </a:xfrm>
          <a:prstGeom prst="rect">
            <a:avLst/>
          </a:prstGeom>
          <a:noFill/>
        </p:spPr>
        <p:txBody>
          <a:bodyPr wrap="square" rtlCol="0" anchor="t">
            <a:spAutoFit/>
          </a:bodyPr>
          <a:p>
            <a:pPr>
              <a:lnSpc>
                <a:spcPct val="100000"/>
              </a:lnSpc>
            </a:pPr>
            <a:r>
              <a:rPr lang="zh-CN" altLang="en-US" sz="3200">
                <a:latin typeface="微软雅黑" panose="020B0503020204020204" charset="-122"/>
                <a:ea typeface="微软雅黑" panose="020B0503020204020204" charset="-122"/>
              </a:rPr>
              <a:t>当今社会，人们要求书籍设计更具人性化，要求书籍具备</a:t>
            </a:r>
            <a:r>
              <a:rPr lang="zh-CN" altLang="en-US" sz="3600" b="1">
                <a:solidFill>
                  <a:srgbClr val="EC6434"/>
                </a:solidFill>
                <a:latin typeface="微软雅黑" panose="020B0503020204020204" charset="-122"/>
                <a:ea typeface="微软雅黑" panose="020B0503020204020204" charset="-122"/>
              </a:rPr>
              <a:t>传播知识、记录详细、翻阅方便、易于收获、完美收藏</a:t>
            </a:r>
            <a:r>
              <a:rPr lang="zh-CN" altLang="en-US" sz="3200">
                <a:latin typeface="微软雅黑" panose="020B0503020204020204" charset="-122"/>
                <a:ea typeface="微软雅黑" panose="020B0503020204020204" charset="-122"/>
              </a:rPr>
              <a:t>等各方面的实用功能。</a:t>
            </a:r>
            <a:endParaRPr lang="zh-CN" altLang="en-US" sz="32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823658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二、书籍设计的功能与广泛应用</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7" name="文本框 6"/>
          <p:cNvSpPr txBox="1"/>
          <p:nvPr/>
        </p:nvSpPr>
        <p:spPr>
          <a:xfrm>
            <a:off x="669925" y="1666240"/>
            <a:ext cx="4892675" cy="583565"/>
          </a:xfrm>
          <a:prstGeom prst="rect">
            <a:avLst/>
          </a:prstGeom>
          <a:noFill/>
        </p:spPr>
        <p:txBody>
          <a:bodyPr wrap="square" rtlCol="0" anchor="t">
            <a:spAutoFit/>
          </a:bodyPr>
          <a:p>
            <a:r>
              <a:rPr lang="zh-CN" altLang="en-US" sz="3200" b="1">
                <a:latin typeface="黑体" panose="02010609060101010101" charset="-122"/>
                <a:ea typeface="黑体" panose="02010609060101010101" charset="-122"/>
                <a:cs typeface="黑体" panose="02010609060101010101" charset="-122"/>
              </a:rPr>
              <a:t>书籍设计的根本原则：</a:t>
            </a:r>
            <a:endParaRPr lang="en-US" altLang="zh-CN" sz="3200" b="1">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304290" y="2632075"/>
            <a:ext cx="5237480" cy="3046095"/>
          </a:xfrm>
          <a:prstGeom prst="rect">
            <a:avLst/>
          </a:prstGeom>
          <a:noFill/>
        </p:spPr>
        <p:txBody>
          <a:bodyPr wrap="square" rtlCol="0" anchor="t">
            <a:spAutoFit/>
          </a:bodyPr>
          <a:p>
            <a:pPr indent="0">
              <a:lnSpc>
                <a:spcPct val="100000"/>
              </a:lnSpc>
              <a:buClr>
                <a:srgbClr val="4BD1EA"/>
              </a:buClr>
              <a:buNone/>
            </a:pPr>
            <a:r>
              <a:rPr lang="zh-CN" altLang="en-US" sz="3200">
                <a:latin typeface="宋体" panose="02010600030101010101" pitchFamily="2" charset="-122"/>
                <a:ea typeface="宋体" panose="02010600030101010101" pitchFamily="2" charset="-122"/>
              </a:rPr>
              <a:t>最清晰、准确地保护和传达书籍的内容，忠于作者的心理历程和精神内涵，用言简意赅的视觉设计语言和视觉表现符号去表达和反映出其作品的精髓与灵魂。</a:t>
            </a:r>
            <a:endParaRPr lang="zh-CN" altLang="en-US" sz="3200">
              <a:latin typeface="宋体" panose="02010600030101010101" pitchFamily="2" charset="-122"/>
              <a:ea typeface="宋体" panose="02010600030101010101" pitchFamily="2" charset="-122"/>
            </a:endParaRPr>
          </a:p>
        </p:txBody>
      </p:sp>
      <p:pic>
        <p:nvPicPr>
          <p:cNvPr id="3" name="图片 2" descr="u=2454145927,3294259130&amp;fm=26&amp;gp=0"/>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6718300" y="1597660"/>
            <a:ext cx="4761865" cy="4266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83005" y="1524635"/>
            <a:ext cx="5543550" cy="645160"/>
          </a:xfrm>
          <a:prstGeom prst="rect">
            <a:avLst/>
          </a:prstGeom>
          <a:noFill/>
        </p:spPr>
        <p:txBody>
          <a:bodyPr wrap="square" rtlCol="0">
            <a:spAutoFit/>
            <a:scene3d>
              <a:camera prst="orthographicFront"/>
              <a:lightRig rig="threePt" dir="t"/>
            </a:scene3d>
            <a:sp3d contourW="12700"/>
          </a:bodyPr>
          <a:lstStyle/>
          <a:p>
            <a:pPr algn="l"/>
            <a:r>
              <a:rPr lang="en-US" altLang="zh-CN" sz="36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2.书籍设计的审美功能</a:t>
            </a:r>
            <a:endParaRPr lang="en-US" altLang="zh-CN" sz="3600" b="1"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823658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二、书籍设计的功能与广泛应用</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1183005" y="2254885"/>
            <a:ext cx="9825355" cy="1568450"/>
          </a:xfrm>
          <a:prstGeom prst="rect">
            <a:avLst/>
          </a:prstGeom>
          <a:noFill/>
        </p:spPr>
        <p:txBody>
          <a:bodyPr wrap="square" rtlCol="0" anchor="t">
            <a:spAutoFit/>
          </a:bodyPr>
          <a:p>
            <a:pPr>
              <a:lnSpc>
                <a:spcPct val="100000"/>
              </a:lnSpc>
            </a:pPr>
            <a:r>
              <a:rPr lang="zh-CN" altLang="en-US" sz="3200"/>
              <a:t>随着社会的发展，如今已经不再是仅仅需要记录文字、</a:t>
            </a:r>
            <a:endParaRPr lang="zh-CN" altLang="en-US" sz="3200"/>
          </a:p>
          <a:p>
            <a:pPr>
              <a:lnSpc>
                <a:spcPct val="100000"/>
              </a:lnSpc>
            </a:pPr>
            <a:r>
              <a:rPr lang="zh-CN" altLang="en-US" sz="3200"/>
              <a:t>传达信息的时代，</a:t>
            </a:r>
            <a:r>
              <a:rPr lang="zh-CN" altLang="en-US" sz="3200" b="1">
                <a:solidFill>
                  <a:srgbClr val="522CCA"/>
                </a:solidFill>
                <a:latin typeface="微软雅黑" panose="020B0503020204020204" charset="-122"/>
                <a:ea typeface="微软雅黑" panose="020B0503020204020204" charset="-122"/>
              </a:rPr>
              <a:t>人们更重视对艺术审美的需求和</a:t>
            </a:r>
            <a:endParaRPr lang="zh-CN" altLang="en-US" sz="3200" b="1">
              <a:solidFill>
                <a:srgbClr val="522CCA"/>
              </a:solidFill>
              <a:latin typeface="微软雅黑" panose="020B0503020204020204" charset="-122"/>
              <a:ea typeface="微软雅黑" panose="020B0503020204020204" charset="-122"/>
            </a:endParaRPr>
          </a:p>
          <a:p>
            <a:pPr>
              <a:lnSpc>
                <a:spcPct val="100000"/>
              </a:lnSpc>
            </a:pPr>
            <a:r>
              <a:rPr lang="zh-CN" altLang="en-US" sz="3200" b="1">
                <a:solidFill>
                  <a:srgbClr val="522CCA"/>
                </a:solidFill>
                <a:latin typeface="微软雅黑" panose="020B0503020204020204" charset="-122"/>
                <a:ea typeface="微软雅黑" panose="020B0503020204020204" charset="-122"/>
              </a:rPr>
              <a:t>精神领域的探索</a:t>
            </a:r>
            <a:r>
              <a:rPr lang="zh-CN" altLang="en-US" sz="3200"/>
              <a:t>。</a:t>
            </a:r>
            <a:endParaRPr lang="zh-CN" altLang="en-US" sz="3200"/>
          </a:p>
        </p:txBody>
      </p:sp>
      <p:sp>
        <p:nvSpPr>
          <p:cNvPr id="2" name="文本框 1"/>
          <p:cNvSpPr txBox="1"/>
          <p:nvPr/>
        </p:nvSpPr>
        <p:spPr>
          <a:xfrm>
            <a:off x="1183005" y="4071620"/>
            <a:ext cx="9825355" cy="1691640"/>
          </a:xfrm>
          <a:prstGeom prst="rect">
            <a:avLst/>
          </a:prstGeom>
          <a:noFill/>
        </p:spPr>
        <p:txBody>
          <a:bodyPr wrap="square" rtlCol="0" anchor="t">
            <a:spAutoFit/>
          </a:bodyPr>
          <a:p>
            <a:pPr>
              <a:lnSpc>
                <a:spcPct val="100000"/>
              </a:lnSpc>
            </a:pPr>
            <a:r>
              <a:rPr lang="zh-CN" altLang="en-US" sz="3200">
                <a:latin typeface="微软雅黑" panose="020B0503020204020204" charset="-122"/>
                <a:ea typeface="微软雅黑" panose="020B0503020204020204" charset="-122"/>
              </a:rPr>
              <a:t>对现代书籍设计来说，承载信息和传递知识并不是最终目的，其设计的最终目的应是</a:t>
            </a:r>
            <a:r>
              <a:rPr lang="zh-CN" altLang="en-US" sz="3600" b="1">
                <a:solidFill>
                  <a:srgbClr val="EC6434"/>
                </a:solidFill>
                <a:latin typeface="微软雅黑" panose="020B0503020204020204" charset="-122"/>
                <a:ea typeface="微软雅黑" panose="020B0503020204020204" charset="-122"/>
              </a:rPr>
              <a:t>以人为本，服务于人，追求书籍全体验的人性化</a:t>
            </a:r>
            <a:r>
              <a:rPr lang="zh-CN" altLang="en-US" sz="3200">
                <a:latin typeface="微软雅黑" panose="020B0503020204020204" charset="-122"/>
                <a:ea typeface="微软雅黑" panose="020B0503020204020204" charset="-122"/>
              </a:rPr>
              <a:t>。</a:t>
            </a:r>
            <a:endParaRPr lang="zh-CN" altLang="en-US" sz="32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823658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二、书籍设计的功能与广泛应用</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6" name="文本框 5"/>
          <p:cNvSpPr txBox="1"/>
          <p:nvPr/>
        </p:nvSpPr>
        <p:spPr>
          <a:xfrm>
            <a:off x="1029335" y="2212340"/>
            <a:ext cx="10133965" cy="1630045"/>
          </a:xfrm>
          <a:prstGeom prst="rect">
            <a:avLst/>
          </a:prstGeom>
          <a:noFill/>
        </p:spPr>
        <p:txBody>
          <a:bodyPr wrap="square" rtlCol="0" anchor="t">
            <a:spAutoFit/>
          </a:bodyPr>
          <a:p>
            <a:pPr>
              <a:lnSpc>
                <a:spcPct val="100000"/>
              </a:lnSpc>
            </a:pPr>
            <a:r>
              <a:rPr lang="zh-CN" altLang="en-US" sz="3600" b="1">
                <a:solidFill>
                  <a:srgbClr val="EC6434"/>
                </a:solidFill>
                <a:latin typeface="微软雅黑" panose="020B0503020204020204" charset="-122"/>
                <a:ea typeface="微软雅黑" panose="020B0503020204020204" charset="-122"/>
              </a:rPr>
              <a:t>一方面</a:t>
            </a:r>
            <a:endParaRPr lang="zh-CN" altLang="en-US" sz="3600" b="1">
              <a:solidFill>
                <a:srgbClr val="EC6434"/>
              </a:solidFill>
              <a:latin typeface="微软雅黑" panose="020B0503020204020204" charset="-122"/>
              <a:ea typeface="微软雅黑" panose="020B0503020204020204" charset="-122"/>
            </a:endParaRPr>
          </a:p>
          <a:p>
            <a:pPr>
              <a:lnSpc>
                <a:spcPct val="100000"/>
              </a:lnSpc>
            </a:pPr>
            <a:r>
              <a:rPr lang="zh-CN" altLang="en-US" sz="3200">
                <a:latin typeface="微软雅黑" panose="020B0503020204020204" charset="-122"/>
                <a:ea typeface="微软雅黑" panose="020B0503020204020204" charset="-122"/>
              </a:rPr>
              <a:t>读者在翻阅书籍的过程中，在视觉上呈现其立体的动态之美，双手的习惯性动作使阅读成为动态的审美过程。</a:t>
            </a:r>
            <a:endParaRPr lang="zh-CN" altLang="en-US" sz="3200">
              <a:latin typeface="微软雅黑" panose="020B0503020204020204" charset="-122"/>
              <a:ea typeface="微软雅黑" panose="020B0503020204020204" charset="-122"/>
            </a:endParaRPr>
          </a:p>
        </p:txBody>
      </p:sp>
      <p:sp>
        <p:nvSpPr>
          <p:cNvPr id="2" name="文本框 1"/>
          <p:cNvSpPr txBox="1"/>
          <p:nvPr/>
        </p:nvSpPr>
        <p:spPr>
          <a:xfrm>
            <a:off x="1029335" y="4003040"/>
            <a:ext cx="10133965" cy="1630045"/>
          </a:xfrm>
          <a:prstGeom prst="rect">
            <a:avLst/>
          </a:prstGeom>
          <a:noFill/>
        </p:spPr>
        <p:txBody>
          <a:bodyPr wrap="square" rtlCol="0" anchor="t">
            <a:spAutoFit/>
          </a:bodyPr>
          <a:p>
            <a:pPr>
              <a:lnSpc>
                <a:spcPct val="100000"/>
              </a:lnSpc>
            </a:pPr>
            <a:r>
              <a:rPr lang="zh-CN" altLang="en-US" sz="3600" b="1">
                <a:solidFill>
                  <a:srgbClr val="EC6434"/>
                </a:solidFill>
                <a:latin typeface="微软雅黑" panose="020B0503020204020204" charset="-122"/>
                <a:ea typeface="微软雅黑" panose="020B0503020204020204" charset="-122"/>
              </a:rPr>
              <a:t>另一方面</a:t>
            </a:r>
            <a:endParaRPr lang="zh-CN" altLang="en-US" sz="3600" b="1">
              <a:solidFill>
                <a:srgbClr val="EC6434"/>
              </a:solidFill>
              <a:latin typeface="微软雅黑" panose="020B0503020204020204" charset="-122"/>
              <a:ea typeface="微软雅黑" panose="020B0503020204020204" charset="-122"/>
            </a:endParaRPr>
          </a:p>
          <a:p>
            <a:pPr>
              <a:lnSpc>
                <a:spcPct val="100000"/>
              </a:lnSpc>
            </a:pPr>
            <a:r>
              <a:rPr lang="zh-CN" altLang="en-US" sz="3200">
                <a:latin typeface="微软雅黑" panose="020B0503020204020204" charset="-122"/>
                <a:ea typeface="微软雅黑" panose="020B0503020204020204" charset="-122"/>
              </a:rPr>
              <a:t>书籍设计的形式美还表现在书籍的形态设计上，如封面与版式。</a:t>
            </a:r>
            <a:endParaRPr lang="zh-CN" altLang="en-US" sz="3200">
              <a:latin typeface="微软雅黑" panose="020B0503020204020204" charset="-122"/>
              <a:ea typeface="微软雅黑" panose="020B0503020204020204" charset="-122"/>
            </a:endParaRPr>
          </a:p>
        </p:txBody>
      </p:sp>
      <p:sp>
        <p:nvSpPr>
          <p:cNvPr id="7" name="文本框 6"/>
          <p:cNvSpPr txBox="1"/>
          <p:nvPr/>
        </p:nvSpPr>
        <p:spPr>
          <a:xfrm>
            <a:off x="669925" y="1417955"/>
            <a:ext cx="7349490" cy="583565"/>
          </a:xfrm>
          <a:prstGeom prst="rect">
            <a:avLst/>
          </a:prstGeom>
          <a:noFill/>
        </p:spPr>
        <p:txBody>
          <a:bodyPr wrap="square" rtlCol="0" anchor="t">
            <a:spAutoFit/>
          </a:bodyPr>
          <a:p>
            <a:r>
              <a:rPr lang="zh-CN" altLang="en-US" sz="3200" b="1">
                <a:latin typeface="黑体" panose="02010609060101010101" charset="-122"/>
                <a:ea typeface="黑体" panose="02010609060101010101" charset="-122"/>
                <a:cs typeface="黑体" panose="02010609060101010101" charset="-122"/>
              </a:rPr>
              <a:t>书籍设计的审美体现在两个方面：</a:t>
            </a:r>
            <a:endParaRPr lang="zh-CN" altLang="en-US" sz="3200" b="1">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83005" y="1524635"/>
            <a:ext cx="6831965" cy="645160"/>
          </a:xfrm>
          <a:prstGeom prst="rect">
            <a:avLst/>
          </a:prstGeom>
          <a:noFill/>
        </p:spPr>
        <p:txBody>
          <a:bodyPr wrap="square" rtlCol="0">
            <a:spAutoFit/>
            <a:scene3d>
              <a:camera prst="orthographicFront"/>
              <a:lightRig rig="threePt" dir="t"/>
            </a:scene3d>
            <a:sp3d contourW="12700"/>
          </a:bodyPr>
          <a:lstStyle/>
          <a:p>
            <a:pPr algn="l"/>
            <a:r>
              <a:rPr lang="en-US" altLang="zh-CN" sz="36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3.书籍设计的商业功能</a:t>
            </a:r>
            <a:endParaRPr lang="en-US" altLang="zh-CN" sz="3600" b="1"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823658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二、书籍设计的功能与广泛应用</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4" name="文本框 3"/>
          <p:cNvSpPr txBox="1"/>
          <p:nvPr/>
        </p:nvSpPr>
        <p:spPr>
          <a:xfrm>
            <a:off x="1183005" y="2254885"/>
            <a:ext cx="9825355" cy="1568450"/>
          </a:xfrm>
          <a:prstGeom prst="rect">
            <a:avLst/>
          </a:prstGeom>
          <a:noFill/>
        </p:spPr>
        <p:txBody>
          <a:bodyPr wrap="square" rtlCol="0" anchor="t">
            <a:spAutoFit/>
          </a:bodyPr>
          <a:p>
            <a:pPr>
              <a:lnSpc>
                <a:spcPct val="100000"/>
              </a:lnSpc>
            </a:pPr>
            <a:r>
              <a:rPr lang="zh-CN" altLang="en-US" sz="3200"/>
              <a:t>在书籍设计中，优秀的书籍最终呈现的状态是要</a:t>
            </a:r>
            <a:r>
              <a:rPr lang="zh-CN" altLang="en-US" sz="3200" b="1">
                <a:solidFill>
                  <a:srgbClr val="522CCA"/>
                </a:solidFill>
                <a:latin typeface="微软雅黑" panose="020B0503020204020204" charset="-122"/>
                <a:ea typeface="微软雅黑" panose="020B0503020204020204" charset="-122"/>
              </a:rPr>
              <a:t>被大众所接受</a:t>
            </a:r>
            <a:r>
              <a:rPr lang="zh-CN" altLang="en-US" sz="3200"/>
              <a:t>，从形态到内容对书籍进行深层次、全方位的理解与体验。</a:t>
            </a:r>
            <a:endParaRPr lang="zh-CN" altLang="en-US" sz="3200"/>
          </a:p>
        </p:txBody>
      </p:sp>
      <p:sp>
        <p:nvSpPr>
          <p:cNvPr id="2" name="文本框 1"/>
          <p:cNvSpPr txBox="1"/>
          <p:nvPr/>
        </p:nvSpPr>
        <p:spPr>
          <a:xfrm>
            <a:off x="1183005" y="4071620"/>
            <a:ext cx="9825355" cy="1137285"/>
          </a:xfrm>
          <a:prstGeom prst="rect">
            <a:avLst/>
          </a:prstGeom>
          <a:noFill/>
        </p:spPr>
        <p:txBody>
          <a:bodyPr wrap="square" rtlCol="0" anchor="t">
            <a:spAutoFit/>
          </a:bodyPr>
          <a:p>
            <a:pPr>
              <a:lnSpc>
                <a:spcPct val="100000"/>
              </a:lnSpc>
            </a:pPr>
            <a:r>
              <a:rPr lang="zh-CN" altLang="en-US" sz="3200">
                <a:latin typeface="微软雅黑" panose="020B0503020204020204" charset="-122"/>
                <a:ea typeface="微软雅黑" panose="020B0503020204020204" charset="-122"/>
              </a:rPr>
              <a:t>书籍作为一种</a:t>
            </a:r>
            <a:r>
              <a:rPr lang="zh-CN" altLang="en-US" sz="3600" b="1">
                <a:solidFill>
                  <a:srgbClr val="EC6434"/>
                </a:solidFill>
                <a:latin typeface="微软雅黑" panose="020B0503020204020204" charset="-122"/>
                <a:ea typeface="微软雅黑" panose="020B0503020204020204" charset="-122"/>
              </a:rPr>
              <a:t>特殊的文化产品</a:t>
            </a:r>
            <a:r>
              <a:rPr lang="zh-CN" altLang="en-US" sz="3200">
                <a:latin typeface="微软雅黑" panose="020B0503020204020204" charset="-122"/>
                <a:ea typeface="微软雅黑" panose="020B0503020204020204" charset="-122"/>
              </a:rPr>
              <a:t>，其进入市场的最终目的也在于实现它的商业价值。</a:t>
            </a:r>
            <a:endParaRPr lang="zh-CN" altLang="en-US" sz="32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823658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二、书籍设计的功能与广泛应用</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7" name="文本框 6"/>
          <p:cNvSpPr txBox="1"/>
          <p:nvPr/>
        </p:nvSpPr>
        <p:spPr>
          <a:xfrm>
            <a:off x="669925" y="1311910"/>
            <a:ext cx="9634220" cy="583565"/>
          </a:xfrm>
          <a:prstGeom prst="rect">
            <a:avLst/>
          </a:prstGeom>
          <a:noFill/>
        </p:spPr>
        <p:txBody>
          <a:bodyPr wrap="square" rtlCol="0" anchor="t">
            <a:spAutoFit/>
          </a:bodyPr>
          <a:p>
            <a:r>
              <a:rPr lang="zh-CN" altLang="en-US" sz="3200" b="1">
                <a:latin typeface="黑体" panose="02010609060101010101" charset="-122"/>
                <a:ea typeface="黑体" panose="02010609060101010101" charset="-122"/>
                <a:cs typeface="黑体" panose="02010609060101010101" charset="-122"/>
              </a:rPr>
              <a:t>在商业功能的影响下，书籍设计的过程的特点：</a:t>
            </a:r>
            <a:endParaRPr lang="zh-CN" altLang="en-US" sz="3200" b="1">
              <a:latin typeface="黑体" panose="02010609060101010101" charset="-122"/>
              <a:ea typeface="黑体" panose="02010609060101010101" charset="-122"/>
              <a:cs typeface="黑体" panose="02010609060101010101" charset="-122"/>
            </a:endParaRPr>
          </a:p>
        </p:txBody>
      </p:sp>
      <p:sp>
        <p:nvSpPr>
          <p:cNvPr id="3" name="PA-等腰三角形 1"/>
          <p:cNvSpPr/>
          <p:nvPr>
            <p:custDataLst>
              <p:tags r:id="rId2"/>
            </p:custDataLst>
          </p:nvPr>
        </p:nvSpPr>
        <p:spPr>
          <a:xfrm>
            <a:off x="2924175" y="2837446"/>
            <a:ext cx="2419350" cy="2571750"/>
          </a:xfrm>
          <a:prstGeom prst="triangle">
            <a:avLst/>
          </a:prstGeom>
          <a:solidFill>
            <a:srgbClr val="4BD1E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kern="0" dirty="0">
              <a:solidFill>
                <a:sysClr val="windowText" lastClr="000000"/>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 name="PA-等腰三角形 2"/>
          <p:cNvSpPr/>
          <p:nvPr>
            <p:custDataLst>
              <p:tags r:id="rId3"/>
            </p:custDataLst>
          </p:nvPr>
        </p:nvSpPr>
        <p:spPr>
          <a:xfrm>
            <a:off x="6848475" y="2837446"/>
            <a:ext cx="2419350" cy="2571750"/>
          </a:xfrm>
          <a:prstGeom prst="triangle">
            <a:avLst/>
          </a:prstGeom>
          <a:solidFill>
            <a:srgbClr val="522CC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kern="0" dirty="0">
              <a:solidFill>
                <a:sysClr val="windowText" lastClr="000000"/>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 name="PA-等腰三角形 3"/>
          <p:cNvSpPr/>
          <p:nvPr>
            <p:custDataLst>
              <p:tags r:id="rId4"/>
            </p:custDataLst>
          </p:nvPr>
        </p:nvSpPr>
        <p:spPr>
          <a:xfrm flipV="1">
            <a:off x="4886325" y="2837446"/>
            <a:ext cx="2419350" cy="2571750"/>
          </a:xfrm>
          <a:prstGeom prst="triangle">
            <a:avLst/>
          </a:prstGeom>
          <a:solidFill>
            <a:srgbClr val="FBCB2B"/>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kern="0" dirty="0">
              <a:solidFill>
                <a:sysClr val="windowText" lastClr="000000"/>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PA-文本框 41"/>
          <p:cNvSpPr txBox="1"/>
          <p:nvPr>
            <p:custDataLst>
              <p:tags r:id="rId5"/>
            </p:custDataLst>
          </p:nvPr>
        </p:nvSpPr>
        <p:spPr>
          <a:xfrm>
            <a:off x="2782570" y="5509526"/>
            <a:ext cx="2701925" cy="582295"/>
          </a:xfrm>
          <a:prstGeom prst="rect">
            <a:avLst/>
          </a:prstGeom>
          <a:noFill/>
          <a:effectLst/>
        </p:spPr>
        <p:txBody>
          <a:bodyPr lIns="91424" tIns="45712" rIns="91424" bIns="45712"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00000"/>
              </a:lnSpc>
              <a:spcBef>
                <a:spcPts val="0"/>
              </a:spcBef>
              <a:spcAft>
                <a:spcPts val="0"/>
              </a:spcAft>
              <a:defRPr/>
            </a:pPr>
            <a:r>
              <a:rPr lang="zh-CN" altLang="en-US" sz="3200" b="1" kern="0" dirty="0">
                <a:solidFill>
                  <a:schemeClr val="tx1">
                    <a:lumMod val="95000"/>
                    <a:lumOff val="5000"/>
                  </a:schemeClr>
                </a:solidFill>
                <a:latin typeface="微软雅黑" panose="020B0503020204020204" charset="-122"/>
                <a:ea typeface="微软雅黑" panose="020B0503020204020204" charset="-122"/>
                <a:sym typeface="思源黑体 CN Normal" panose="020B0400000000000000" pitchFamily="34" charset="-122"/>
              </a:rPr>
              <a:t>规范化</a:t>
            </a:r>
            <a:endParaRPr lang="zh-CN" altLang="en-US" sz="3200" b="1" kern="0" dirty="0">
              <a:solidFill>
                <a:schemeClr val="tx1">
                  <a:lumMod val="95000"/>
                  <a:lumOff val="5000"/>
                </a:schemeClr>
              </a:solidFill>
              <a:latin typeface="微软雅黑" panose="020B0503020204020204" charset="-122"/>
              <a:ea typeface="微软雅黑" panose="020B0503020204020204" charset="-122"/>
              <a:sym typeface="思源黑体 CN Normal" panose="020B0400000000000000" pitchFamily="34" charset="-122"/>
            </a:endParaRPr>
          </a:p>
        </p:txBody>
      </p:sp>
      <p:sp>
        <p:nvSpPr>
          <p:cNvPr id="11" name="PA-文本框 41"/>
          <p:cNvSpPr txBox="1"/>
          <p:nvPr>
            <p:custDataLst>
              <p:tags r:id="rId6"/>
            </p:custDataLst>
          </p:nvPr>
        </p:nvSpPr>
        <p:spPr>
          <a:xfrm>
            <a:off x="6706553" y="5560961"/>
            <a:ext cx="2701925" cy="582295"/>
          </a:xfrm>
          <a:prstGeom prst="rect">
            <a:avLst/>
          </a:prstGeom>
          <a:noFill/>
          <a:effectLst/>
        </p:spPr>
        <p:txBody>
          <a:bodyPr lIns="91424" tIns="45712" rIns="91424" bIns="45712"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00000"/>
              </a:lnSpc>
              <a:spcBef>
                <a:spcPts val="0"/>
              </a:spcBef>
              <a:spcAft>
                <a:spcPts val="0"/>
              </a:spcAft>
              <a:defRPr/>
            </a:pPr>
            <a:r>
              <a:rPr lang="zh-CN" altLang="en-US" sz="3200" b="1" kern="0" dirty="0">
                <a:solidFill>
                  <a:schemeClr val="tx1">
                    <a:lumMod val="95000"/>
                    <a:lumOff val="5000"/>
                  </a:schemeClr>
                </a:solidFill>
                <a:latin typeface="微软雅黑" panose="020B0503020204020204" charset="-122"/>
                <a:ea typeface="微软雅黑" panose="020B0503020204020204" charset="-122"/>
                <a:sym typeface="思源黑体 CN Normal" panose="020B0400000000000000" pitchFamily="34" charset="-122"/>
              </a:rPr>
              <a:t>统一化</a:t>
            </a:r>
            <a:endParaRPr lang="zh-CN" altLang="en-US" sz="3200" b="1" kern="0" dirty="0">
              <a:solidFill>
                <a:schemeClr val="tx1">
                  <a:lumMod val="95000"/>
                  <a:lumOff val="5000"/>
                </a:schemeClr>
              </a:solidFill>
              <a:latin typeface="微软雅黑" panose="020B0503020204020204" charset="-122"/>
              <a:ea typeface="微软雅黑" panose="020B0503020204020204" charset="-122"/>
              <a:sym typeface="思源黑体 CN Normal" panose="020B0400000000000000" pitchFamily="34" charset="-122"/>
            </a:endParaRPr>
          </a:p>
        </p:txBody>
      </p:sp>
      <p:sp>
        <p:nvSpPr>
          <p:cNvPr id="13" name="PA-文本框 41"/>
          <p:cNvSpPr txBox="1"/>
          <p:nvPr>
            <p:custDataLst>
              <p:tags r:id="rId7"/>
            </p:custDataLst>
          </p:nvPr>
        </p:nvSpPr>
        <p:spPr>
          <a:xfrm>
            <a:off x="4744720" y="2165299"/>
            <a:ext cx="2701925" cy="582295"/>
          </a:xfrm>
          <a:prstGeom prst="rect">
            <a:avLst/>
          </a:prstGeom>
          <a:noFill/>
          <a:effectLst/>
        </p:spPr>
        <p:txBody>
          <a:bodyPr lIns="91424" tIns="45712" rIns="91424" bIns="45712"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00000"/>
              </a:lnSpc>
              <a:spcBef>
                <a:spcPts val="0"/>
              </a:spcBef>
              <a:spcAft>
                <a:spcPts val="0"/>
              </a:spcAft>
              <a:defRPr/>
            </a:pPr>
            <a:r>
              <a:rPr lang="zh-CN" altLang="en-US" sz="3200" b="1" kern="0" noProof="1">
                <a:solidFill>
                  <a:schemeClr val="tx1">
                    <a:lumMod val="95000"/>
                    <a:lumOff val="5000"/>
                  </a:schemeClr>
                </a:solidFill>
                <a:latin typeface="微软雅黑" panose="020B0503020204020204" charset="-122"/>
                <a:ea typeface="微软雅黑" panose="020B0503020204020204" charset="-122"/>
                <a:sym typeface="思源黑体 CN Normal" panose="020B0400000000000000" pitchFamily="34" charset="-122"/>
              </a:rPr>
              <a:t>系统化</a:t>
            </a:r>
            <a:endParaRPr lang="zh-CN" altLang="en-US" sz="3200" b="1" kern="0" noProof="1">
              <a:solidFill>
                <a:schemeClr val="tx1">
                  <a:lumMod val="95000"/>
                  <a:lumOff val="5000"/>
                </a:schemeClr>
              </a:solidFill>
              <a:latin typeface="微软雅黑" panose="020B0503020204020204" charset="-122"/>
              <a:ea typeface="微软雅黑" panose="020B050302020402020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P spid="3" grpId="0" bldLvl="0" animBg="1"/>
      <p:bldP spid="4" grpId="0" bldLvl="0" animBg="1"/>
      <p:bldP spid="5" grpId="0" bldLvl="0" animBg="1"/>
      <p:bldP spid="9" grpId="0" bldLvl="0" animBg="1"/>
      <p:bldP spid="11" grpId="0" bldLvl="0" animBg="1"/>
      <p:bldP spid="1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1142365" y="1339215"/>
            <a:ext cx="4650740" cy="645160"/>
          </a:xfrm>
          <a:prstGeom prst="rect">
            <a:avLst/>
          </a:prstGeom>
          <a:noFill/>
        </p:spPr>
        <p:txBody>
          <a:bodyPr wrap="square" rtlCol="0" anchor="t">
            <a:spAutoFit/>
          </a:bodyPr>
          <a:p>
            <a:r>
              <a:rPr lang="zh-CN" altLang="en-US" sz="3600" b="1">
                <a:solidFill>
                  <a:srgbClr val="EC6434"/>
                </a:solidFill>
                <a:latin typeface="黑体" panose="02010609060101010101" charset="-122"/>
                <a:ea typeface="黑体" panose="02010609060101010101" charset="-122"/>
                <a:cs typeface="黑体" panose="02010609060101010101" charset="-122"/>
              </a:rPr>
              <a:t>1.书籍形态的概念</a:t>
            </a:r>
            <a:endParaRPr lang="zh-CN" altLang="en-US" sz="3600" b="1">
              <a:solidFill>
                <a:srgbClr val="EC6434"/>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1142365" y="2155190"/>
            <a:ext cx="9051925" cy="645160"/>
          </a:xfrm>
          <a:prstGeom prst="rect">
            <a:avLst/>
          </a:prstGeom>
          <a:noFill/>
        </p:spPr>
        <p:txBody>
          <a:bodyPr wrap="square" rtlCol="0" anchor="t">
            <a:spAutoFit/>
          </a:bodyPr>
          <a:p>
            <a:r>
              <a:rPr lang="zh-CN" altLang="en-US" sz="3200">
                <a:latin typeface="黑体" panose="02010609060101010101" charset="-122"/>
                <a:ea typeface="黑体" panose="02010609060101010101" charset="-122"/>
              </a:rPr>
              <a:t>书籍形态的</a:t>
            </a:r>
            <a:r>
              <a:rPr lang="zh-CN" altLang="en-US" sz="3600" b="1">
                <a:solidFill>
                  <a:srgbClr val="522CCA"/>
                </a:solidFill>
                <a:latin typeface="黑体" panose="02010609060101010101" charset="-122"/>
                <a:ea typeface="黑体" panose="02010609060101010101" charset="-122"/>
              </a:rPr>
              <a:t>形</a:t>
            </a:r>
            <a:r>
              <a:rPr lang="zh-CN" altLang="en-US" sz="3200">
                <a:latin typeface="黑体" panose="02010609060101010101" charset="-122"/>
                <a:ea typeface="黑体" panose="02010609060101010101" charset="-122"/>
              </a:rPr>
              <a:t>，为造型；而</a:t>
            </a:r>
            <a:r>
              <a:rPr lang="zh-CN" altLang="en-US" sz="3600" b="1">
                <a:solidFill>
                  <a:srgbClr val="522CCA"/>
                </a:solidFill>
                <a:latin typeface="黑体" panose="02010609060101010101" charset="-122"/>
                <a:ea typeface="黑体" panose="02010609060101010101" charset="-122"/>
              </a:rPr>
              <a:t>态</a:t>
            </a:r>
            <a:r>
              <a:rPr lang="zh-CN" altLang="en-US" sz="3200">
                <a:latin typeface="黑体" panose="02010609060101010101" charset="-122"/>
                <a:ea typeface="黑体" panose="02010609060101010101" charset="-122"/>
              </a:rPr>
              <a:t>，即是神态。</a:t>
            </a:r>
            <a:endParaRPr lang="zh-CN" altLang="en-US" sz="3200">
              <a:latin typeface="黑体" panose="02010609060101010101" charset="-122"/>
              <a:ea typeface="黑体" panose="02010609060101010101" charset="-122"/>
            </a:endParaRPr>
          </a:p>
        </p:txBody>
      </p:sp>
      <p:pic>
        <p:nvPicPr>
          <p:cNvPr id="6" name="图片 5" descr="timg (1)"/>
          <p:cNvPicPr>
            <a:picLocks noChangeAspect="1"/>
          </p:cNvPicPr>
          <p:nvPr/>
        </p:nvPicPr>
        <p:blipFill>
          <a:blip r:embed="rId2">
            <a:clrChange>
              <a:clrFrom>
                <a:srgbClr val="FFFFFF">
                  <a:alpha val="100000"/>
                </a:srgbClr>
              </a:clrFrom>
              <a:clrTo>
                <a:srgbClr val="FFFFFF">
                  <a:alpha val="100000"/>
                  <a:alpha val="0"/>
                </a:srgbClr>
              </a:clrTo>
            </a:clrChange>
          </a:blip>
          <a:srcRect/>
          <a:stretch>
            <a:fillRect/>
          </a:stretch>
        </p:blipFill>
        <p:spPr>
          <a:xfrm>
            <a:off x="3650615" y="2973070"/>
            <a:ext cx="4890770" cy="3595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1254125" y="1744980"/>
            <a:ext cx="4650740" cy="645160"/>
          </a:xfrm>
          <a:prstGeom prst="rect">
            <a:avLst/>
          </a:prstGeom>
          <a:noFill/>
        </p:spPr>
        <p:txBody>
          <a:bodyPr wrap="square" rtlCol="0" anchor="t">
            <a:spAutoFit/>
          </a:bodyPr>
          <a:p>
            <a:r>
              <a:rPr lang="zh-CN" altLang="en-US" sz="3600" b="1">
                <a:solidFill>
                  <a:srgbClr val="EC6434"/>
                </a:solidFill>
                <a:latin typeface="黑体" panose="02010609060101010101" charset="-122"/>
                <a:ea typeface="黑体" panose="02010609060101010101" charset="-122"/>
                <a:cs typeface="黑体" panose="02010609060101010101" charset="-122"/>
              </a:rPr>
              <a:t>“五感”之美</a:t>
            </a:r>
            <a:endParaRPr lang="zh-CN" altLang="en-US" sz="3600" b="1">
              <a:solidFill>
                <a:srgbClr val="EC6434"/>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1254125" y="2560955"/>
            <a:ext cx="6896100" cy="255333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cs typeface="宋体" panose="02010600030101010101" pitchFamily="2" charset="-122"/>
              </a:rPr>
              <a:t>“五感”一词由日本书籍设计大师</a:t>
            </a:r>
            <a:r>
              <a:rPr lang="zh-CN" altLang="en-US" sz="3200" b="1">
                <a:solidFill>
                  <a:srgbClr val="522CCA"/>
                </a:solidFill>
                <a:latin typeface="微软雅黑" panose="020B0503020204020204" charset="-122"/>
                <a:ea typeface="微软雅黑" panose="020B0503020204020204" charset="-122"/>
                <a:cs typeface="宋体" panose="02010600030101010101" pitchFamily="2" charset="-122"/>
              </a:rPr>
              <a:t>杉浦康平</a:t>
            </a:r>
            <a:r>
              <a:rPr lang="zh-CN" altLang="en-US" sz="3200">
                <a:latin typeface="宋体" panose="02010600030101010101" pitchFamily="2" charset="-122"/>
                <a:ea typeface="宋体" panose="02010600030101010101" pitchFamily="2" charset="-122"/>
                <a:cs typeface="宋体" panose="02010600030101010101" pitchFamily="2" charset="-122"/>
              </a:rPr>
              <a:t>先生提出，其真正含义是在书籍设计的过程中，深入研究人类的五种感觉，即视觉、听觉、触觉、嗅觉和味觉。</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u=1405893279,1490353814&amp;fm=26&amp;gp=0"/>
          <p:cNvPicPr>
            <a:picLocks noChangeAspect="1"/>
          </p:cNvPicPr>
          <p:nvPr/>
        </p:nvPicPr>
        <p:blipFill>
          <a:blip r:embed="rId2"/>
          <a:stretch>
            <a:fillRect/>
          </a:stretch>
        </p:blipFill>
        <p:spPr>
          <a:xfrm>
            <a:off x="8557895" y="1811655"/>
            <a:ext cx="2552065" cy="3371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3629660" y="1487805"/>
            <a:ext cx="7510145" cy="1076325"/>
          </a:xfrm>
          <a:prstGeom prst="rect">
            <a:avLst/>
          </a:prstGeom>
          <a:noFill/>
        </p:spPr>
        <p:txBody>
          <a:bodyPr wrap="square" rtlCol="0" anchor="t">
            <a:spAutoFit/>
          </a:bodyPr>
          <a:p>
            <a:r>
              <a:rPr lang="zh-CN" altLang="en-US" sz="3200" b="1">
                <a:solidFill>
                  <a:schemeClr val="tx1"/>
                </a:solidFill>
                <a:latin typeface="黑体" panose="02010609060101010101" charset="-122"/>
                <a:ea typeface="黑体" panose="02010609060101010101" charset="-122"/>
                <a:cs typeface="黑体" panose="02010609060101010101" charset="-122"/>
              </a:rPr>
              <a:t>我国书籍设计专业的权威专家</a:t>
            </a:r>
            <a:r>
              <a:rPr lang="zh-CN" altLang="en-US" sz="3200" b="1">
                <a:solidFill>
                  <a:srgbClr val="522CCA"/>
                </a:solidFill>
                <a:latin typeface="黑体" panose="02010609060101010101" charset="-122"/>
                <a:ea typeface="黑体" panose="02010609060101010101" charset="-122"/>
                <a:cs typeface="黑体" panose="02010609060101010101" charset="-122"/>
              </a:rPr>
              <a:t>吕敬人先生</a:t>
            </a:r>
            <a:r>
              <a:rPr lang="zh-CN" altLang="en-US" sz="3200" b="1">
                <a:solidFill>
                  <a:schemeClr val="tx1"/>
                </a:solidFill>
                <a:latin typeface="黑体" panose="02010609060101010101" charset="-122"/>
                <a:ea typeface="黑体" panose="02010609060101010101" charset="-122"/>
                <a:cs typeface="黑体" panose="02010609060101010101" charset="-122"/>
              </a:rPr>
              <a:t>进一步发展并阐述了这一理论：</a:t>
            </a:r>
            <a:endParaRPr lang="zh-CN" altLang="en-US" sz="3200" b="1">
              <a:solidFill>
                <a:schemeClr val="tx1"/>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630930" y="2660015"/>
            <a:ext cx="7508875" cy="3107690"/>
          </a:xfrm>
          <a:prstGeom prst="rect">
            <a:avLst/>
          </a:prstGeom>
          <a:noFill/>
        </p:spPr>
        <p:txBody>
          <a:bodyPr wrap="square" rtlCol="0" anchor="t">
            <a:spAutoFit/>
          </a:bodyPr>
          <a:p>
            <a:r>
              <a:rPr lang="zh-CN" altLang="en-US" sz="2800">
                <a:cs typeface="宋体" panose="02010600030101010101" pitchFamily="2" charset="-122"/>
              </a:rPr>
              <a:t>“书籍设计应该具有与文本内容相对应的价值，书应成为读者与之共鸣的精神栖息地，这就是做书的目的。一本设计理想的书应体现和谐对比之美。和谐，为读者创造精神需求的空间；对比，则是营造视觉、触觉、听觉、嗅觉、味觉五感之阅读愉悦的舞台。好书令人爱不释手。读来有趣，受之有益。”</a:t>
            </a:r>
            <a:endParaRPr lang="zh-CN" altLang="en-US" sz="2800">
              <a:cs typeface="宋体" panose="02010600030101010101" pitchFamily="2" charset="-122"/>
            </a:endParaRPr>
          </a:p>
        </p:txBody>
      </p:sp>
      <p:pic>
        <p:nvPicPr>
          <p:cNvPr id="5" name="图片 4" descr="timg (2)"/>
          <p:cNvPicPr>
            <a:picLocks noChangeAspect="1"/>
          </p:cNvPicPr>
          <p:nvPr/>
        </p:nvPicPr>
        <p:blipFill>
          <a:blip r:embed="rId2"/>
          <a:stretch>
            <a:fillRect/>
          </a:stretch>
        </p:blipFill>
        <p:spPr>
          <a:xfrm>
            <a:off x="744220" y="1848485"/>
            <a:ext cx="2614295" cy="3642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3" name="文本框 2"/>
          <p:cNvSpPr txBox="1"/>
          <p:nvPr/>
        </p:nvSpPr>
        <p:spPr>
          <a:xfrm>
            <a:off x="936625" y="1194435"/>
            <a:ext cx="4650740" cy="645160"/>
          </a:xfrm>
          <a:prstGeom prst="rect">
            <a:avLst/>
          </a:prstGeom>
          <a:noFill/>
        </p:spPr>
        <p:txBody>
          <a:bodyPr wrap="square" rtlCol="0" anchor="t">
            <a:spAutoFit/>
          </a:bodyPr>
          <a:p>
            <a:r>
              <a:rPr lang="zh-CN" altLang="en-US" sz="3600" b="1">
                <a:solidFill>
                  <a:srgbClr val="EC6434"/>
                </a:solidFill>
                <a:latin typeface="黑体" panose="02010609060101010101" charset="-122"/>
                <a:ea typeface="黑体" panose="02010609060101010101" charset="-122"/>
                <a:cs typeface="黑体" panose="02010609060101010101" charset="-122"/>
              </a:rPr>
              <a:t>2.书籍形态的分类</a:t>
            </a:r>
            <a:endParaRPr lang="zh-CN" altLang="en-US" sz="3600" b="1">
              <a:solidFill>
                <a:srgbClr val="EC6434"/>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936625" y="2035810"/>
            <a:ext cx="4429760" cy="583565"/>
          </a:xfrm>
          <a:prstGeom prst="rect">
            <a:avLst/>
          </a:prstGeom>
          <a:noFill/>
        </p:spPr>
        <p:txBody>
          <a:bodyPr wrap="square" rtlCol="0" anchor="t">
            <a:spAutoFit/>
          </a:bodyPr>
          <a:p>
            <a:r>
              <a:rPr lang="zh-CN" altLang="en-US" sz="3200">
                <a:latin typeface="微软雅黑" panose="020B0503020204020204" charset="-122"/>
                <a:ea typeface="微软雅黑" panose="020B0503020204020204" charset="-122"/>
                <a:cs typeface="微软雅黑" panose="020B0503020204020204" charset="-122"/>
              </a:rPr>
              <a:t>（1）按照性质分类</a:t>
            </a:r>
            <a:endParaRPr lang="zh-CN" altLang="en-US" sz="32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36625" y="2813050"/>
            <a:ext cx="10332085" cy="1076325"/>
          </a:xfrm>
          <a:prstGeom prst="rect">
            <a:avLst/>
          </a:prstGeom>
          <a:noFill/>
        </p:spPr>
        <p:txBody>
          <a:bodyPr wrap="square" rtlCol="0" anchor="t">
            <a:spAutoFit/>
          </a:bodyPr>
          <a:p>
            <a:r>
              <a:rPr lang="zh-CN" altLang="en-US" sz="3200">
                <a:latin typeface="宋体" panose="02010600030101010101" pitchFamily="2" charset="-122"/>
                <a:ea typeface="宋体" panose="02010600030101010101" pitchFamily="2" charset="-122"/>
              </a:rPr>
              <a:t>国家图书馆出版社出版的第五版《中国图书馆分类法》，简称《中图法》，其中关于书籍形态的分类包括：</a:t>
            </a:r>
            <a:endParaRPr lang="zh-CN" altLang="en-US" sz="3200">
              <a:latin typeface="宋体" panose="02010600030101010101" pitchFamily="2" charset="-122"/>
              <a:ea typeface="宋体" panose="02010600030101010101" pitchFamily="2" charset="-122"/>
            </a:endParaRPr>
          </a:p>
        </p:txBody>
      </p:sp>
      <p:sp>
        <p:nvSpPr>
          <p:cNvPr id="5" name="文本框 4"/>
          <p:cNvSpPr txBox="1"/>
          <p:nvPr/>
        </p:nvSpPr>
        <p:spPr>
          <a:xfrm>
            <a:off x="1802130" y="4054475"/>
            <a:ext cx="8587740" cy="1814830"/>
          </a:xfrm>
          <a:prstGeom prst="rect">
            <a:avLst/>
          </a:prstGeom>
          <a:noFill/>
        </p:spPr>
        <p:txBody>
          <a:bodyPr wrap="square" rtlCol="0" anchor="t">
            <a:spAutoFit/>
          </a:bodyPr>
          <a:p>
            <a:r>
              <a:rPr lang="zh-CN" altLang="en-US" sz="2800">
                <a:latin typeface="楷体" panose="02010609060101010101" charset="-122"/>
                <a:ea typeface="楷体" panose="02010609060101010101" charset="-122"/>
              </a:rPr>
              <a:t>①马克思主义、列宁主义、毛泽东思想、邓小平理论</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②哲学、宗教</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③社会科学总论</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④政治、法律</a:t>
            </a:r>
            <a:endParaRPr lang="zh-CN" altLang="en-US" sz="28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8" name="PA-文本框 12"/>
          <p:cNvSpPr txBox="1">
            <a:spLocks noChangeArrowheads="1"/>
          </p:cNvSpPr>
          <p:nvPr>
            <p:custDataLst>
              <p:tags r:id="rId1"/>
            </p:custDataLst>
          </p:nvPr>
        </p:nvSpPr>
        <p:spPr bwMode="auto">
          <a:xfrm>
            <a:off x="1333500" y="3059430"/>
            <a:ext cx="952500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00000"/>
              </a:lnSpc>
            </a:pPr>
            <a:r>
              <a:rPr lang="en-US" altLang="zh-CN" sz="3600" dirty="0">
                <a:solidFill>
                  <a:srgbClr val="0D0D0D"/>
                </a:solidFill>
                <a:latin typeface="宋体" panose="02010600030101010101" pitchFamily="2" charset="-122"/>
                <a:ea typeface="宋体" panose="02010600030101010101" pitchFamily="2" charset="-122"/>
                <a:sym typeface="思源黑体 CN Normal" panose="020B0400000000000000" pitchFamily="34" charset="-122"/>
              </a:rPr>
              <a:t>	</a:t>
            </a:r>
            <a:r>
              <a:rPr lang="zh-CN" altLang="en-US" sz="3600" dirty="0">
                <a:solidFill>
                  <a:srgbClr val="0D0D0D"/>
                </a:solidFill>
                <a:latin typeface="宋体" panose="02010600030101010101" pitchFamily="2" charset="-122"/>
                <a:ea typeface="宋体" panose="02010600030101010101" pitchFamily="2" charset="-122"/>
                <a:sym typeface="思源黑体 CN Normal" panose="020B0400000000000000" pitchFamily="34" charset="-122"/>
              </a:rPr>
              <a:t>通过本章学习，了解书籍设计的基本理论和发展历程，对书籍设计有一个清晰的整体框架认识。</a:t>
            </a:r>
            <a:endParaRPr lang="zh-CN" altLang="en-US" sz="3600" dirty="0">
              <a:solidFill>
                <a:srgbClr val="0D0D0D"/>
              </a:solidFill>
              <a:latin typeface="宋体" panose="02010600030101010101" pitchFamily="2" charset="-122"/>
              <a:ea typeface="宋体" panose="02010600030101010101" pitchFamily="2" charset="-122"/>
              <a:sym typeface="思源黑体 CN Normal" panose="020B0400000000000000" pitchFamily="34" charset="-122"/>
            </a:endParaRPr>
          </a:p>
        </p:txBody>
      </p:sp>
      <p:sp>
        <p:nvSpPr>
          <p:cNvPr id="14" name="PA-矩形 13"/>
          <p:cNvSpPr/>
          <p:nvPr>
            <p:custDataLst>
              <p:tags r:id="rId2"/>
            </p:custDataLst>
          </p:nvPr>
        </p:nvSpPr>
        <p:spPr>
          <a:xfrm>
            <a:off x="1333500" y="1625600"/>
            <a:ext cx="2814955" cy="844550"/>
          </a:xfrm>
          <a:prstGeom prst="rect">
            <a:avLst/>
          </a:prstGeom>
          <a:solidFill>
            <a:srgbClr val="EC64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zh-CN" altLang="en-US" sz="4000" b="1" noProof="1">
                <a:latin typeface="黑体" panose="02010609060101010101" charset="-122"/>
                <a:ea typeface="黑体" panose="02010609060101010101" charset="-122"/>
                <a:sym typeface="思源黑体 CN Normal" panose="020B0400000000000000" pitchFamily="34" charset="-122"/>
              </a:rPr>
              <a:t>学习目标</a:t>
            </a:r>
            <a:endParaRPr lang="zh-CN" altLang="en-US" sz="4000" b="1" noProof="1">
              <a:latin typeface="黑体" panose="02010609060101010101" charset="-122"/>
              <a:ea typeface="黑体" panose="02010609060101010101" charset="-122"/>
              <a:sym typeface="思源黑体 CN Normal" panose="020B0400000000000000" pitchFamily="34" charset="-122"/>
            </a:endParaRPr>
          </a:p>
        </p:txBody>
      </p:sp>
      <p:sp>
        <p:nvSpPr>
          <p:cNvPr id="18" name="任意多边形: 形状 17"/>
          <p:cNvSpPr/>
          <p:nvPr/>
        </p:nvSpPr>
        <p:spPr>
          <a:xfrm rot="829276">
            <a:off x="-222251" y="5848613"/>
            <a:ext cx="1943100" cy="788708"/>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9" name="任意多边形: 形状 18"/>
          <p:cNvSpPr/>
          <p:nvPr/>
        </p:nvSpPr>
        <p:spPr>
          <a:xfrm rot="930854">
            <a:off x="10201887" y="1210239"/>
            <a:ext cx="1943100" cy="788708"/>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4348" grpId="0"/>
      <p:bldP spid="14" grpId="0" bldLvl="0" animBg="1"/>
      <p:bldP spid="18" grpId="0" bldLvl="0" animBg="1"/>
      <p:bldP spid="1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1802130" y="1430655"/>
            <a:ext cx="8587740" cy="4399915"/>
          </a:xfrm>
          <a:prstGeom prst="rect">
            <a:avLst/>
          </a:prstGeom>
          <a:noFill/>
        </p:spPr>
        <p:txBody>
          <a:bodyPr wrap="square" rtlCol="0" anchor="t">
            <a:spAutoFit/>
          </a:bodyPr>
          <a:p>
            <a:r>
              <a:rPr lang="zh-CN" altLang="en-US" sz="2800">
                <a:latin typeface="楷体" panose="02010609060101010101" charset="-122"/>
                <a:ea typeface="楷体" panose="02010609060101010101" charset="-122"/>
              </a:rPr>
              <a:t>⑤军事</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⑥经济</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⑦文化、科学、教育、体育</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⑧语言、文字</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⑨文学</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⑩艺术（图 1-1-1）</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⑪历史、地理</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⑫自然科学总论（图 1-1-2）</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⑬数理科学和化学</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⑭天文学、地球科学</a:t>
            </a:r>
            <a:endParaRPr lang="zh-CN" altLang="en-US" sz="2800">
              <a:latin typeface="楷体" panose="02010609060101010101" charset="-122"/>
              <a:ea typeface="楷体" panose="02010609060101010101" charset="-122"/>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rcRect/>
          <a:stretch>
            <a:fillRect/>
          </a:stretch>
        </p:blipFill>
        <p:spPr>
          <a:xfrm>
            <a:off x="6722110" y="913765"/>
            <a:ext cx="4231640" cy="5030470"/>
          </a:xfrm>
          <a:prstGeom prst="rect">
            <a:avLst/>
          </a:prstGeom>
        </p:spPr>
      </p:pic>
      <p:sp>
        <p:nvSpPr>
          <p:cNvPr id="12" name="文本框 11"/>
          <p:cNvSpPr txBox="1"/>
          <p:nvPr/>
        </p:nvSpPr>
        <p:spPr>
          <a:xfrm>
            <a:off x="6722110" y="5944235"/>
            <a:ext cx="419671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1-1-1 艺术类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rcRect/>
          <a:stretch>
            <a:fillRect/>
          </a:stretch>
        </p:blipFill>
        <p:spPr>
          <a:xfrm>
            <a:off x="822325" y="908685"/>
            <a:ext cx="4790440" cy="4747895"/>
          </a:xfrm>
          <a:prstGeom prst="rect">
            <a:avLst/>
          </a:prstGeom>
        </p:spPr>
      </p:pic>
      <p:grpSp>
        <p:nvGrpSpPr>
          <p:cNvPr id="11" name="组合 10"/>
          <p:cNvGrpSpPr/>
          <p:nvPr/>
        </p:nvGrpSpPr>
        <p:grpSpPr>
          <a:xfrm>
            <a:off x="6063615" y="1816100"/>
            <a:ext cx="4789805" cy="3538220"/>
            <a:chOff x="8683" y="1351"/>
            <a:chExt cx="7543" cy="5572"/>
          </a:xfrm>
        </p:grpSpPr>
        <p:sp>
          <p:nvSpPr>
            <p:cNvPr id="5" name="文本框 4"/>
            <p:cNvSpPr txBox="1"/>
            <p:nvPr/>
          </p:nvSpPr>
          <p:spPr>
            <a:xfrm>
              <a:off x="8683" y="1351"/>
              <a:ext cx="7543" cy="5572"/>
            </a:xfrm>
            <a:prstGeom prst="rect">
              <a:avLst/>
            </a:prstGeom>
            <a:noFill/>
          </p:spPr>
          <p:txBody>
            <a:bodyPr wrap="square" rtlCol="0" anchor="t">
              <a:spAutoFit/>
            </a:bodyPr>
            <a:p>
              <a:r>
                <a:rPr lang="zh-CN" altLang="en-US" sz="2800">
                  <a:latin typeface="楷体" panose="02010609060101010101" charset="-122"/>
                  <a:ea typeface="楷体" panose="02010609060101010101" charset="-122"/>
                  <a:sym typeface="+mn-ea"/>
                </a:rPr>
                <a:t>⑮生物科学</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⑯医药、卫生</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⑰农业科学</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⑱工业技术</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⑲交通运输</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⑳航空、航天</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  环境科学、安全科学</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  综合性图书</a:t>
              </a:r>
              <a:endParaRPr lang="zh-CN" altLang="en-US" sz="2800">
                <a:latin typeface="楷体" panose="02010609060101010101" charset="-122"/>
                <a:ea typeface="楷体" panose="02010609060101010101" charset="-122"/>
              </a:endParaRPr>
            </a:p>
          </p:txBody>
        </p:sp>
        <p:grpSp>
          <p:nvGrpSpPr>
            <p:cNvPr id="6" name="组合 5"/>
            <p:cNvGrpSpPr/>
            <p:nvPr/>
          </p:nvGrpSpPr>
          <p:grpSpPr>
            <a:xfrm>
              <a:off x="8784" y="5472"/>
              <a:ext cx="887" cy="628"/>
              <a:chOff x="8797" y="5472"/>
              <a:chExt cx="887" cy="628"/>
            </a:xfrm>
          </p:grpSpPr>
          <p:sp>
            <p:nvSpPr>
              <p:cNvPr id="3" name="椭圆 2"/>
              <p:cNvSpPr/>
              <p:nvPr/>
            </p:nvSpPr>
            <p:spPr>
              <a:xfrm>
                <a:off x="8862" y="5526"/>
                <a:ext cx="500" cy="500"/>
              </a:xfrm>
              <a:prstGeom prst="ellipse">
                <a:avLst/>
              </a:prstGeom>
              <a:solidFill>
                <a:srgbClr val="F2F2F2"/>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700">
                  <a:solidFill>
                    <a:schemeClr val="tx1"/>
                  </a:solidFill>
                  <a:latin typeface="MingLiU" panose="02020509000000000000" charset="-120"/>
                  <a:ea typeface="MingLiU" panose="02020509000000000000" charset="-120"/>
                </a:endParaRPr>
              </a:p>
            </p:txBody>
          </p:sp>
          <p:sp>
            <p:nvSpPr>
              <p:cNvPr id="4" name="文本框 3"/>
              <p:cNvSpPr txBox="1"/>
              <p:nvPr/>
            </p:nvSpPr>
            <p:spPr>
              <a:xfrm>
                <a:off x="8797" y="5472"/>
                <a:ext cx="887" cy="628"/>
              </a:xfrm>
              <a:prstGeom prst="rect">
                <a:avLst/>
              </a:prstGeom>
              <a:noFill/>
            </p:spPr>
            <p:txBody>
              <a:bodyPr wrap="square" rtlCol="0" anchor="t">
                <a:spAutoFit/>
              </a:bodyPr>
              <a:p>
                <a:r>
                  <a:rPr lang="en-US" altLang="zh-CN" sz="2000" b="1" spc="-100">
                    <a:solidFill>
                      <a:schemeClr val="tx1"/>
                    </a:solidFill>
                    <a:uFillTx/>
                    <a:latin typeface="仿宋" panose="02010609060101010101" charset="-122"/>
                    <a:ea typeface="仿宋" panose="02010609060101010101" charset="-122"/>
                    <a:cs typeface="微软雅黑" panose="020B0503020204020204" charset="-122"/>
                  </a:rPr>
                  <a:t>21</a:t>
                </a:r>
                <a:endParaRPr lang="en-US" altLang="zh-CN" sz="2000" b="1" spc="-100">
                  <a:solidFill>
                    <a:schemeClr val="tx1"/>
                  </a:solidFill>
                  <a:uFillTx/>
                  <a:latin typeface="仿宋" panose="02010609060101010101" charset="-122"/>
                  <a:ea typeface="仿宋" panose="02010609060101010101" charset="-122"/>
                  <a:cs typeface="微软雅黑" panose="020B0503020204020204" charset="-122"/>
                </a:endParaRPr>
              </a:p>
            </p:txBody>
          </p:sp>
        </p:grpSp>
        <p:grpSp>
          <p:nvGrpSpPr>
            <p:cNvPr id="8" name="组合 7"/>
            <p:cNvGrpSpPr/>
            <p:nvPr/>
          </p:nvGrpSpPr>
          <p:grpSpPr>
            <a:xfrm>
              <a:off x="8797" y="6147"/>
              <a:ext cx="887" cy="628"/>
              <a:chOff x="8797" y="5472"/>
              <a:chExt cx="887" cy="628"/>
            </a:xfrm>
          </p:grpSpPr>
          <p:sp>
            <p:nvSpPr>
              <p:cNvPr id="9" name="椭圆 8"/>
              <p:cNvSpPr/>
              <p:nvPr/>
            </p:nvSpPr>
            <p:spPr>
              <a:xfrm>
                <a:off x="8862" y="5526"/>
                <a:ext cx="500" cy="500"/>
              </a:xfrm>
              <a:prstGeom prst="ellipse">
                <a:avLst/>
              </a:prstGeom>
              <a:solidFill>
                <a:srgbClr val="F2F2F2"/>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700">
                  <a:solidFill>
                    <a:schemeClr val="tx1"/>
                  </a:solidFill>
                  <a:latin typeface="MingLiU" panose="02020509000000000000" charset="-120"/>
                  <a:ea typeface="MingLiU" panose="02020509000000000000" charset="-120"/>
                </a:endParaRPr>
              </a:p>
            </p:txBody>
          </p:sp>
          <p:sp>
            <p:nvSpPr>
              <p:cNvPr id="10" name="文本框 9"/>
              <p:cNvSpPr txBox="1"/>
              <p:nvPr/>
            </p:nvSpPr>
            <p:spPr>
              <a:xfrm>
                <a:off x="8797" y="5472"/>
                <a:ext cx="887" cy="628"/>
              </a:xfrm>
              <a:prstGeom prst="rect">
                <a:avLst/>
              </a:prstGeom>
              <a:noFill/>
            </p:spPr>
            <p:txBody>
              <a:bodyPr wrap="square" rtlCol="0" anchor="t">
                <a:spAutoFit/>
              </a:bodyPr>
              <a:p>
                <a:r>
                  <a:rPr lang="en-US" altLang="zh-CN" sz="2000" b="1" spc="-100">
                    <a:solidFill>
                      <a:schemeClr val="tx1"/>
                    </a:solidFill>
                    <a:uFillTx/>
                    <a:latin typeface="仿宋" panose="02010609060101010101" charset="-122"/>
                    <a:ea typeface="仿宋" panose="02010609060101010101" charset="-122"/>
                    <a:cs typeface="微软雅黑" panose="020B0503020204020204" charset="-122"/>
                  </a:rPr>
                  <a:t>22</a:t>
                </a:r>
                <a:endParaRPr lang="en-US" altLang="zh-CN" sz="2000" b="1" spc="-100">
                  <a:solidFill>
                    <a:schemeClr val="tx1"/>
                  </a:solidFill>
                  <a:uFillTx/>
                  <a:latin typeface="仿宋" panose="02010609060101010101" charset="-122"/>
                  <a:ea typeface="仿宋" panose="02010609060101010101" charset="-122"/>
                  <a:cs typeface="微软雅黑" panose="020B0503020204020204" charset="-122"/>
                </a:endParaRPr>
              </a:p>
            </p:txBody>
          </p:sp>
        </p:grpSp>
      </p:grpSp>
      <p:sp>
        <p:nvSpPr>
          <p:cNvPr id="12" name="文本框 11"/>
          <p:cNvSpPr txBox="1"/>
          <p:nvPr/>
        </p:nvSpPr>
        <p:spPr>
          <a:xfrm>
            <a:off x="1118870" y="5656580"/>
            <a:ext cx="419671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1-1-2 自然科学类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2" name="文本框 1"/>
          <p:cNvSpPr txBox="1"/>
          <p:nvPr/>
        </p:nvSpPr>
        <p:spPr>
          <a:xfrm>
            <a:off x="936625" y="1279525"/>
            <a:ext cx="4429760" cy="583565"/>
          </a:xfrm>
          <a:prstGeom prst="rect">
            <a:avLst/>
          </a:prstGeom>
          <a:noFill/>
        </p:spPr>
        <p:txBody>
          <a:bodyPr wrap="square" rtlCol="0" anchor="t">
            <a:spAutoFit/>
          </a:bodyPr>
          <a:p>
            <a:r>
              <a:rPr lang="zh-CN" altLang="en-US" sz="3200">
                <a:latin typeface="微软雅黑" panose="020B0503020204020204" charset="-122"/>
                <a:ea typeface="微软雅黑" panose="020B0503020204020204" charset="-122"/>
                <a:cs typeface="微软雅黑" panose="020B0503020204020204" charset="-122"/>
              </a:rPr>
              <a:t>（2）按照材质分类</a:t>
            </a:r>
            <a:endParaRPr lang="zh-CN" altLang="en-US" sz="32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802130" y="2181225"/>
            <a:ext cx="8587740" cy="3538220"/>
          </a:xfrm>
          <a:prstGeom prst="rect">
            <a:avLst/>
          </a:prstGeom>
          <a:noFill/>
        </p:spPr>
        <p:txBody>
          <a:bodyPr wrap="square" rtlCol="0" anchor="t">
            <a:spAutoFit/>
          </a:bodyPr>
          <a:p>
            <a:r>
              <a:rPr lang="zh-CN" altLang="en-US" sz="2800">
                <a:latin typeface="楷体" panose="02010609060101010101" charset="-122"/>
                <a:ea typeface="楷体" panose="02010609060101010101" charset="-122"/>
              </a:rPr>
              <a:t>①洞穴壁画类</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②结绳记事类</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③龟甲兽骨类（图 1-1-3）</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④牛羊兽皮类</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⑤砖石雕砌类</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⑥竹简树皮类（图 1-1-4）</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⑦帛箔丝绸类</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⑧人工纸类（图 1-1-5）</a:t>
            </a:r>
            <a:endParaRPr lang="zh-CN" altLang="en-US" sz="2800">
              <a:latin typeface="楷体" panose="02010609060101010101" charset="-122"/>
              <a:ea typeface="楷体" panose="02010609060101010101" charset="-122"/>
            </a:endParaRPr>
          </a:p>
        </p:txBody>
      </p:sp>
      <p:pic>
        <p:nvPicPr>
          <p:cNvPr id="6" name="图片 5"/>
          <p:cNvPicPr>
            <a:picLocks noChangeAspect="1"/>
          </p:cNvPicPr>
          <p:nvPr/>
        </p:nvPicPr>
        <p:blipFill>
          <a:blip r:embed="rId2">
            <a:clrChange>
              <a:clrFrom>
                <a:srgbClr val="FFFFFF">
                  <a:alpha val="100000"/>
                </a:srgbClr>
              </a:clrFrom>
              <a:clrTo>
                <a:srgbClr val="FFFFFF">
                  <a:alpha val="100000"/>
                  <a:alpha val="0"/>
                </a:srgbClr>
              </a:clrTo>
            </a:clrChange>
          </a:blip>
          <a:srcRect/>
          <a:stretch>
            <a:fillRect/>
          </a:stretch>
        </p:blipFill>
        <p:spPr>
          <a:xfrm>
            <a:off x="6710045" y="960755"/>
            <a:ext cx="4351655" cy="4936490"/>
          </a:xfrm>
          <a:prstGeom prst="rect">
            <a:avLst/>
          </a:prstGeom>
        </p:spPr>
      </p:pic>
      <p:sp>
        <p:nvSpPr>
          <p:cNvPr id="8" name="文本框 7"/>
          <p:cNvSpPr txBox="1"/>
          <p:nvPr/>
        </p:nvSpPr>
        <p:spPr>
          <a:xfrm>
            <a:off x="6787515" y="5897245"/>
            <a:ext cx="419671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1-1-3 龟甲类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rcRect/>
          <a:stretch>
            <a:fillRect/>
          </a:stretch>
        </p:blipFill>
        <p:spPr>
          <a:xfrm>
            <a:off x="3852545" y="824230"/>
            <a:ext cx="5030470" cy="5509895"/>
          </a:xfrm>
          <a:prstGeom prst="rect">
            <a:avLst/>
          </a:prstGeom>
        </p:spPr>
      </p:pic>
      <p:sp>
        <p:nvSpPr>
          <p:cNvPr id="8" name="文本框 7"/>
          <p:cNvSpPr txBox="1"/>
          <p:nvPr/>
        </p:nvSpPr>
        <p:spPr>
          <a:xfrm>
            <a:off x="4269105" y="6284595"/>
            <a:ext cx="419671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1-1-4 竹简树皮类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rcRect/>
          <a:stretch>
            <a:fillRect/>
          </a:stretch>
        </p:blipFill>
        <p:spPr>
          <a:xfrm>
            <a:off x="90805" y="1281430"/>
            <a:ext cx="12009755" cy="4130675"/>
          </a:xfrm>
          <a:prstGeom prst="rect">
            <a:avLst/>
          </a:prstGeom>
        </p:spPr>
      </p:pic>
      <p:sp>
        <p:nvSpPr>
          <p:cNvPr id="8" name="文本框 7"/>
          <p:cNvSpPr txBox="1"/>
          <p:nvPr/>
        </p:nvSpPr>
        <p:spPr>
          <a:xfrm>
            <a:off x="4349115" y="5461000"/>
            <a:ext cx="349313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1-1-5 人工纸类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1802130" y="1852930"/>
            <a:ext cx="8587740" cy="1814830"/>
          </a:xfrm>
          <a:prstGeom prst="rect">
            <a:avLst/>
          </a:prstGeom>
          <a:noFill/>
        </p:spPr>
        <p:txBody>
          <a:bodyPr wrap="square" rtlCol="0" anchor="t">
            <a:spAutoFit/>
          </a:bodyPr>
          <a:p>
            <a:r>
              <a:rPr lang="zh-CN" altLang="en-US" sz="2800">
                <a:latin typeface="楷体" panose="02010609060101010101" charset="-122"/>
                <a:ea typeface="楷体" panose="02010609060101010101" charset="-122"/>
              </a:rPr>
              <a:t>⑨机械纸类</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⑩化工合成纸类</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⑪金属类</a:t>
            </a:r>
            <a:endParaRPr lang="zh-CN" altLang="en-US" sz="2800">
              <a:latin typeface="楷体" panose="02010609060101010101" charset="-122"/>
              <a:ea typeface="楷体" panose="02010609060101010101" charset="-122"/>
            </a:endParaRPr>
          </a:p>
          <a:p>
            <a:r>
              <a:rPr lang="zh-CN" altLang="en-US" sz="2800">
                <a:latin typeface="楷体" panose="02010609060101010101" charset="-122"/>
                <a:ea typeface="楷体" panose="02010609060101010101" charset="-122"/>
              </a:rPr>
              <a:t>⑫塑胶类等</a:t>
            </a:r>
            <a:endParaRPr lang="zh-CN" altLang="en-US" sz="280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2" name="文本框 1"/>
          <p:cNvSpPr txBox="1"/>
          <p:nvPr/>
        </p:nvSpPr>
        <p:spPr>
          <a:xfrm>
            <a:off x="936625" y="1147445"/>
            <a:ext cx="6176010" cy="583565"/>
          </a:xfrm>
          <a:prstGeom prst="rect">
            <a:avLst/>
          </a:prstGeom>
          <a:noFill/>
        </p:spPr>
        <p:txBody>
          <a:bodyPr wrap="square" rtlCol="0" anchor="t">
            <a:spAutoFit/>
          </a:bodyPr>
          <a:p>
            <a:r>
              <a:rPr lang="zh-CN" altLang="en-US" sz="3200">
                <a:latin typeface="微软雅黑" panose="020B0503020204020204" charset="-122"/>
                <a:ea typeface="微软雅黑" panose="020B0503020204020204" charset="-122"/>
                <a:cs typeface="微软雅黑" panose="020B0503020204020204" charset="-122"/>
              </a:rPr>
              <a:t>（3）按照装帧形态分类</a:t>
            </a:r>
            <a:endParaRPr lang="zh-CN" altLang="en-US" sz="32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802765" y="1884680"/>
            <a:ext cx="8587740" cy="521970"/>
          </a:xfrm>
          <a:prstGeom prst="rect">
            <a:avLst/>
          </a:prstGeom>
          <a:noFill/>
        </p:spPr>
        <p:txBody>
          <a:bodyPr wrap="square" rtlCol="0" anchor="t">
            <a:spAutoFit/>
          </a:bodyPr>
          <a:p>
            <a:r>
              <a:rPr lang="zh-CN" altLang="en-US" sz="2800">
                <a:latin typeface="楷体" panose="02010609060101010101" charset="-122"/>
                <a:ea typeface="楷体" panose="02010609060101010101" charset="-122"/>
              </a:rPr>
              <a:t>①卷轴装。</a:t>
            </a:r>
            <a:endParaRPr lang="zh-CN" altLang="en-US" sz="2800">
              <a:latin typeface="楷体" panose="02010609060101010101" charset="-122"/>
              <a:ea typeface="楷体" panose="02010609060101010101"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24790" y="2480310"/>
            <a:ext cx="11743055" cy="3566795"/>
          </a:xfrm>
          <a:prstGeom prst="rect">
            <a:avLst/>
          </a:prstGeom>
        </p:spPr>
      </p:pic>
      <p:sp>
        <p:nvSpPr>
          <p:cNvPr id="8" name="文本框 7"/>
          <p:cNvSpPr txBox="1"/>
          <p:nvPr/>
        </p:nvSpPr>
        <p:spPr>
          <a:xfrm>
            <a:off x="4349115" y="6047105"/>
            <a:ext cx="349313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1-1-6 卷轴装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1802130" y="1449070"/>
            <a:ext cx="8587740" cy="521970"/>
          </a:xfrm>
          <a:prstGeom prst="rect">
            <a:avLst/>
          </a:prstGeom>
          <a:noFill/>
        </p:spPr>
        <p:txBody>
          <a:bodyPr wrap="square" rtlCol="0" anchor="t">
            <a:spAutoFit/>
          </a:bodyPr>
          <a:p>
            <a:r>
              <a:rPr lang="zh-CN" altLang="en-US" sz="2800">
                <a:latin typeface="楷体" panose="02010609060101010101" charset="-122"/>
                <a:ea typeface="楷体" panose="02010609060101010101" charset="-122"/>
              </a:rPr>
              <a:t>②旋风装。</a:t>
            </a:r>
            <a:endParaRPr lang="zh-CN" altLang="en-US" sz="2800">
              <a:latin typeface="楷体" panose="02010609060101010101" charset="-122"/>
              <a:ea typeface="楷体" panose="02010609060101010101" charset="-122"/>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1755" y="2205990"/>
            <a:ext cx="12047855" cy="3152140"/>
          </a:xfrm>
          <a:prstGeom prst="rect">
            <a:avLst/>
          </a:prstGeom>
        </p:spPr>
      </p:pic>
      <p:sp>
        <p:nvSpPr>
          <p:cNvPr id="8" name="文本框 7"/>
          <p:cNvSpPr txBox="1"/>
          <p:nvPr/>
        </p:nvSpPr>
        <p:spPr>
          <a:xfrm>
            <a:off x="4349115" y="5461000"/>
            <a:ext cx="349313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1-1-7 旋风装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1802130" y="1449070"/>
            <a:ext cx="8587740" cy="521970"/>
          </a:xfrm>
          <a:prstGeom prst="rect">
            <a:avLst/>
          </a:prstGeom>
          <a:noFill/>
        </p:spPr>
        <p:txBody>
          <a:bodyPr wrap="square" rtlCol="0" anchor="t">
            <a:spAutoFit/>
          </a:bodyPr>
          <a:p>
            <a:r>
              <a:rPr lang="zh-CN" altLang="en-US" sz="2800">
                <a:latin typeface="楷体" panose="02010609060101010101" charset="-122"/>
                <a:ea typeface="楷体" panose="02010609060101010101" charset="-122"/>
              </a:rPr>
              <a:t>③梵夹装。</a:t>
            </a:r>
            <a:endParaRPr lang="zh-CN" altLang="en-US" sz="2800">
              <a:latin typeface="楷体" panose="02010609060101010101" charset="-122"/>
              <a:ea typeface="楷体" panose="02010609060101010101"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267710" y="2042160"/>
            <a:ext cx="5657215" cy="3704590"/>
          </a:xfrm>
          <a:prstGeom prst="rect">
            <a:avLst/>
          </a:prstGeom>
        </p:spPr>
      </p:pic>
      <p:sp>
        <p:nvSpPr>
          <p:cNvPr id="8" name="文本框 7"/>
          <p:cNvSpPr txBox="1"/>
          <p:nvPr/>
        </p:nvSpPr>
        <p:spPr>
          <a:xfrm>
            <a:off x="4349115" y="5779135"/>
            <a:ext cx="349313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1-1-8 梵夹装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1802130" y="1449070"/>
            <a:ext cx="8587740" cy="521970"/>
          </a:xfrm>
          <a:prstGeom prst="rect">
            <a:avLst/>
          </a:prstGeom>
          <a:noFill/>
        </p:spPr>
        <p:txBody>
          <a:bodyPr wrap="square" rtlCol="0" anchor="t">
            <a:spAutoFit/>
          </a:bodyPr>
          <a:p>
            <a:r>
              <a:rPr lang="zh-CN" altLang="en-US" sz="2800">
                <a:latin typeface="楷体" panose="02010609060101010101" charset="-122"/>
                <a:ea typeface="楷体" panose="02010609060101010101" charset="-122"/>
              </a:rPr>
              <a:t>④经折装。</a:t>
            </a:r>
            <a:endParaRPr lang="zh-CN" altLang="en-US" sz="2800">
              <a:latin typeface="楷体" panose="02010609060101010101" charset="-122"/>
              <a:ea typeface="楷体" panose="02010609060101010101" charset="-122"/>
            </a:endParaRPr>
          </a:p>
        </p:txBody>
      </p:sp>
      <p:grpSp>
        <p:nvGrpSpPr>
          <p:cNvPr id="7" name="组合 6"/>
          <p:cNvGrpSpPr/>
          <p:nvPr/>
        </p:nvGrpSpPr>
        <p:grpSpPr>
          <a:xfrm>
            <a:off x="74930" y="2320290"/>
            <a:ext cx="12066270" cy="2854325"/>
            <a:chOff x="118" y="3174"/>
            <a:chExt cx="28526" cy="6748"/>
          </a:xfrm>
        </p:grpSpPr>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18" y="3174"/>
              <a:ext cx="9314" cy="6749"/>
            </a:xfrm>
            <a:prstGeom prst="rect">
              <a:avLst/>
            </a:prstGeom>
          </p:spPr>
        </p:pic>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695" y="3459"/>
              <a:ext cx="9359" cy="6179"/>
            </a:xfrm>
            <a:prstGeom prst="rect">
              <a:avLst/>
            </a:prstGeom>
          </p:spPr>
        </p:pic>
        <p:pic>
          <p:nvPicPr>
            <p:cNvPr id="6" name="图片 5"/>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19286" y="3459"/>
              <a:ext cx="9359" cy="6239"/>
            </a:xfrm>
            <a:prstGeom prst="rect">
              <a:avLst/>
            </a:prstGeom>
          </p:spPr>
        </p:pic>
      </p:grpSp>
      <p:sp>
        <p:nvSpPr>
          <p:cNvPr id="8" name="文本框 7"/>
          <p:cNvSpPr txBox="1"/>
          <p:nvPr/>
        </p:nvSpPr>
        <p:spPr>
          <a:xfrm>
            <a:off x="4349115" y="5454015"/>
            <a:ext cx="349313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1-1-9 经折装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ïṩľïdê"/>
          <p:cNvSpPr/>
          <p:nvPr/>
        </p:nvSpPr>
        <p:spPr bwMode="auto">
          <a:xfrm>
            <a:off x="2945130" y="2439035"/>
            <a:ext cx="6065520" cy="1083310"/>
          </a:xfrm>
          <a:prstGeom prst="roundRect">
            <a:avLst>
              <a:gd name="adj" fmla="val 174"/>
            </a:avLst>
          </a:prstGeom>
          <a:solidFill>
            <a:srgbClr val="4BD1EA"/>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dist"/>
            <a:endParaRPr kumimoji="1" lang="zh-CN" altLang="en-US" sz="4000" b="1" dirty="0">
              <a:solidFill>
                <a:schemeClr val="bg1"/>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30" name="ïṩľïdê"/>
          <p:cNvSpPr/>
          <p:nvPr/>
        </p:nvSpPr>
        <p:spPr bwMode="auto">
          <a:xfrm>
            <a:off x="2945130" y="4201160"/>
            <a:ext cx="6065520" cy="1083310"/>
          </a:xfrm>
          <a:prstGeom prst="roundRect">
            <a:avLst>
              <a:gd name="adj" fmla="val 174"/>
            </a:avLst>
          </a:prstGeom>
          <a:solidFill>
            <a:srgbClr val="FBCB2B"/>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dist"/>
            <a:endParaRPr kumimoji="1" lang="zh-CN" altLang="en-US" sz="4000" b="1" dirty="0">
              <a:solidFill>
                <a:schemeClr val="bg1"/>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nvGrpSpPr>
          <p:cNvPr id="4" name="组合 3"/>
          <p:cNvGrpSpPr/>
          <p:nvPr/>
        </p:nvGrpSpPr>
        <p:grpSpPr>
          <a:xfrm>
            <a:off x="3858895" y="971550"/>
            <a:ext cx="4474210" cy="880745"/>
            <a:chOff x="6072" y="1664"/>
            <a:chExt cx="7046" cy="1387"/>
          </a:xfrm>
        </p:grpSpPr>
        <p:sp>
          <p:nvSpPr>
            <p:cNvPr id="6" name="文本框 5"/>
            <p:cNvSpPr txBox="1"/>
            <p:nvPr/>
          </p:nvSpPr>
          <p:spPr>
            <a:xfrm>
              <a:off x="6324" y="1664"/>
              <a:ext cx="6648" cy="1307"/>
            </a:xfrm>
            <a:prstGeom prst="rect">
              <a:avLst/>
            </a:prstGeom>
            <a:noFill/>
          </p:spPr>
          <p:txBody>
            <a:bodyPr wrap="square" rtlCol="0">
              <a:spAutoFit/>
            </a:bodyPr>
            <a:lstStyle/>
            <a:p>
              <a:pPr algn="ctr"/>
              <a:r>
                <a:rPr lang="en-US" altLang="zh-CN" sz="4800" b="1" spc="600" dirty="0" smtClean="0">
                  <a:solidFill>
                    <a:schemeClr val="bg1"/>
                  </a:solidFill>
                  <a:latin typeface="宋体" panose="02010600030101010101" pitchFamily="2" charset="-122"/>
                  <a:ea typeface="宋体" panose="02010600030101010101" pitchFamily="2" charset="-122"/>
                  <a:sym typeface="Century Gothic" panose="020B0502020202020204" pitchFamily="34" charset="0"/>
                </a:rPr>
                <a:t>CONTENTS</a:t>
              </a:r>
              <a:endParaRPr lang="en-US" altLang="zh-CN" sz="4800" b="1" spc="600" dirty="0" smtClean="0">
                <a:solidFill>
                  <a:schemeClr val="bg1"/>
                </a:solidFill>
                <a:latin typeface="宋体" panose="02010600030101010101" pitchFamily="2" charset="-122"/>
                <a:ea typeface="宋体" panose="02010600030101010101" pitchFamily="2" charset="-122"/>
                <a:sym typeface="Century Gothic" panose="020B0502020202020204" pitchFamily="34" charset="0"/>
              </a:endParaRPr>
            </a:p>
          </p:txBody>
        </p:sp>
        <p:sp>
          <p:nvSpPr>
            <p:cNvPr id="7" name="文本框 6"/>
            <p:cNvSpPr txBox="1"/>
            <p:nvPr/>
          </p:nvSpPr>
          <p:spPr>
            <a:xfrm>
              <a:off x="6072" y="1745"/>
              <a:ext cx="7046" cy="1307"/>
            </a:xfrm>
            <a:prstGeom prst="rect">
              <a:avLst/>
            </a:prstGeom>
            <a:noFill/>
          </p:spPr>
          <p:txBody>
            <a:bodyPr wrap="square" rtlCol="0">
              <a:spAutoFit/>
            </a:bodyPr>
            <a:lstStyle/>
            <a:p>
              <a:pPr algn="ctr"/>
              <a:r>
                <a:rPr lang="en-US" altLang="zh-CN" sz="4800" b="1" spc="600" dirty="0" smtClean="0">
                  <a:ln w="12700">
                    <a:solidFill>
                      <a:schemeClr val="tx1">
                        <a:lumMod val="95000"/>
                        <a:lumOff val="5000"/>
                      </a:schemeClr>
                    </a:solidFill>
                  </a:ln>
                  <a:solidFill>
                    <a:srgbClr val="FBCB2B"/>
                  </a:solidFill>
                  <a:latin typeface="宋体" panose="02010600030101010101" pitchFamily="2" charset="-122"/>
                  <a:ea typeface="宋体" panose="02010600030101010101" pitchFamily="2" charset="-122"/>
                  <a:sym typeface="Century Gothic" panose="020B0502020202020204" pitchFamily="34" charset="0"/>
                </a:rPr>
                <a:t>CONTENTS</a:t>
              </a:r>
              <a:endParaRPr lang="en-US" altLang="zh-CN" sz="4800" b="1" spc="600" dirty="0" smtClean="0">
                <a:ln w="12700">
                  <a:solidFill>
                    <a:schemeClr val="tx1">
                      <a:lumMod val="95000"/>
                      <a:lumOff val="5000"/>
                    </a:schemeClr>
                  </a:solidFill>
                </a:ln>
                <a:solidFill>
                  <a:srgbClr val="FBCB2B"/>
                </a:solidFill>
                <a:latin typeface="宋体" panose="02010600030101010101" pitchFamily="2" charset="-122"/>
                <a:ea typeface="宋体" panose="02010600030101010101" pitchFamily="2" charset="-122"/>
                <a:sym typeface="Century Gothic" panose="020B0502020202020204" pitchFamily="34" charset="0"/>
              </a:endParaRPr>
            </a:p>
          </p:txBody>
        </p:sp>
      </p:grpSp>
      <p:sp>
        <p:nvSpPr>
          <p:cNvPr id="9" name="PA_椭圆 25"/>
          <p:cNvSpPr/>
          <p:nvPr>
            <p:custDataLst>
              <p:tags r:id="rId1"/>
            </p:custDataLst>
          </p:nvPr>
        </p:nvSpPr>
        <p:spPr>
          <a:xfrm>
            <a:off x="2645311" y="2126327"/>
            <a:ext cx="624349" cy="624349"/>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Century Gothic" panose="020B0502020202020204" pitchFamily="34" charset="0"/>
              </a:rPr>
              <a:t>01</a:t>
            </a:r>
            <a:endParaRPr kumimoji="0" lang="en-US" altLang="zh-CN" sz="2800" b="1"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Century Gothic" panose="020B0502020202020204" pitchFamily="34" charset="0"/>
            </a:endParaRPr>
          </a:p>
        </p:txBody>
      </p:sp>
      <p:sp>
        <p:nvSpPr>
          <p:cNvPr id="17" name="PA_椭圆 25"/>
          <p:cNvSpPr/>
          <p:nvPr>
            <p:custDataLst>
              <p:tags r:id="rId2"/>
            </p:custDataLst>
          </p:nvPr>
        </p:nvSpPr>
        <p:spPr>
          <a:xfrm>
            <a:off x="2645288" y="3905597"/>
            <a:ext cx="624349" cy="624349"/>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Century Gothic" panose="020B0502020202020204" pitchFamily="34" charset="0"/>
              </a:rPr>
              <a:t>02</a:t>
            </a:r>
            <a:endParaRPr kumimoji="0" lang="en-US" altLang="zh-CN" sz="2800" b="1"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Century Gothic" panose="020B0502020202020204" pitchFamily="34" charset="0"/>
            </a:endParaRPr>
          </a:p>
        </p:txBody>
      </p:sp>
      <p:sp>
        <p:nvSpPr>
          <p:cNvPr id="23" name="等腰三角形 22"/>
          <p:cNvSpPr/>
          <p:nvPr/>
        </p:nvSpPr>
        <p:spPr>
          <a:xfrm rot="2260393">
            <a:off x="1063360" y="5420196"/>
            <a:ext cx="808429" cy="696921"/>
          </a:xfrm>
          <a:prstGeom prst="triangle">
            <a:avLst/>
          </a:prstGeom>
          <a:solidFill>
            <a:srgbClr val="4BD1E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宋体 Heavy" panose="02020900000000000000" pitchFamily="18" charset="-122"/>
              <a:ea typeface="思源宋体 Heavy" panose="02020900000000000000" pitchFamily="18" charset="-122"/>
              <a:sym typeface="Century Gothic" panose="020B0502020202020204" pitchFamily="34" charset="0"/>
            </a:endParaRPr>
          </a:p>
        </p:txBody>
      </p:sp>
      <p:sp>
        <p:nvSpPr>
          <p:cNvPr id="32" name="任意多边形: 形状 18"/>
          <p:cNvSpPr/>
          <p:nvPr/>
        </p:nvSpPr>
        <p:spPr>
          <a:xfrm rot="19964548">
            <a:off x="859860" y="662027"/>
            <a:ext cx="1943100" cy="788708"/>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3" name="空心弧 32"/>
          <p:cNvSpPr/>
          <p:nvPr/>
        </p:nvSpPr>
        <p:spPr>
          <a:xfrm rot="8094865">
            <a:off x="10861934" y="5174786"/>
            <a:ext cx="1113576" cy="633742"/>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11418722" y="1954615"/>
            <a:ext cx="319746" cy="319746"/>
          </a:xfrm>
          <a:prstGeom prst="ellipse">
            <a:avLst/>
          </a:prstGeom>
          <a:solidFill>
            <a:srgbClr val="EC6434"/>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十字形 34"/>
          <p:cNvSpPr/>
          <p:nvPr/>
        </p:nvSpPr>
        <p:spPr>
          <a:xfrm rot="5930158">
            <a:off x="8452207" y="1285724"/>
            <a:ext cx="484995" cy="462851"/>
          </a:xfrm>
          <a:prstGeom prst="plus">
            <a:avLst/>
          </a:prstGeom>
          <a:solidFill>
            <a:srgbClr val="EC643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269615" y="2611755"/>
            <a:ext cx="5057775" cy="706755"/>
          </a:xfrm>
          <a:prstGeom prst="rect">
            <a:avLst/>
          </a:prstGeom>
          <a:noFill/>
        </p:spPr>
        <p:txBody>
          <a:bodyPr wrap="square" rtlCol="0" anchor="t">
            <a:spAutoFit/>
          </a:bodyPr>
          <a:p>
            <a:pPr>
              <a:lnSpc>
                <a:spcPct val="100000"/>
              </a:lnSpc>
            </a:pPr>
            <a:r>
              <a:rPr lang="zh-CN" altLang="en-US" sz="4000">
                <a:solidFill>
                  <a:schemeClr val="bg1"/>
                </a:solidFill>
                <a:latin typeface="宋体" panose="02010600030101010101" pitchFamily="2" charset="-122"/>
                <a:ea typeface="宋体" panose="02010600030101010101" pitchFamily="2" charset="-122"/>
              </a:rPr>
              <a:t>书籍设计的基本知识</a:t>
            </a:r>
            <a:endParaRPr lang="zh-CN" altLang="en-US" sz="4000">
              <a:solidFill>
                <a:schemeClr val="bg1"/>
              </a:solidFill>
              <a:latin typeface="宋体" panose="02010600030101010101" pitchFamily="2" charset="-122"/>
              <a:ea typeface="宋体" panose="02010600030101010101" pitchFamily="2" charset="-122"/>
            </a:endParaRPr>
          </a:p>
        </p:txBody>
      </p:sp>
      <p:sp>
        <p:nvSpPr>
          <p:cNvPr id="3" name="文本框 2"/>
          <p:cNvSpPr txBox="1"/>
          <p:nvPr/>
        </p:nvSpPr>
        <p:spPr>
          <a:xfrm>
            <a:off x="3269615" y="4389120"/>
            <a:ext cx="5380355" cy="706755"/>
          </a:xfrm>
          <a:prstGeom prst="rect">
            <a:avLst/>
          </a:prstGeom>
          <a:noFill/>
        </p:spPr>
        <p:txBody>
          <a:bodyPr wrap="square" rtlCol="0" anchor="t">
            <a:spAutoFit/>
          </a:bodyPr>
          <a:p>
            <a:pPr>
              <a:lnSpc>
                <a:spcPct val="100000"/>
              </a:lnSpc>
            </a:pPr>
            <a:r>
              <a:rPr lang="zh-CN" altLang="en-US" sz="4000">
                <a:solidFill>
                  <a:schemeClr val="bg1"/>
                </a:solidFill>
                <a:latin typeface="宋体" panose="02010600030101010101" pitchFamily="2" charset="-122"/>
                <a:ea typeface="宋体" panose="02010600030101010101" pitchFamily="2" charset="-122"/>
              </a:rPr>
              <a:t>书籍设计的历史与发展</a:t>
            </a:r>
            <a:endParaRPr lang="zh-CN" altLang="en-US" sz="400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9" grpId="0" bldLvl="0" animBg="1"/>
      <p:bldP spid="17" grpId="0" bldLvl="0" animBg="1"/>
      <p:bldP spid="3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1802130" y="1325245"/>
            <a:ext cx="8587740" cy="521970"/>
          </a:xfrm>
          <a:prstGeom prst="rect">
            <a:avLst/>
          </a:prstGeom>
          <a:noFill/>
        </p:spPr>
        <p:txBody>
          <a:bodyPr wrap="square" rtlCol="0" anchor="t">
            <a:spAutoFit/>
          </a:bodyPr>
          <a:p>
            <a:r>
              <a:rPr lang="zh-CN" altLang="en-US" sz="2800">
                <a:latin typeface="楷体" panose="02010609060101010101" charset="-122"/>
                <a:ea typeface="楷体" panose="02010609060101010101" charset="-122"/>
              </a:rPr>
              <a:t>⑤蝴蝶装。</a:t>
            </a:r>
            <a:endParaRPr lang="zh-CN" altLang="en-US" sz="2800">
              <a:latin typeface="楷体" panose="02010609060101010101" charset="-122"/>
              <a:ea typeface="楷体" panose="02010609060101010101"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46380" y="1929765"/>
            <a:ext cx="11699240" cy="4093210"/>
          </a:xfrm>
          <a:prstGeom prst="rect">
            <a:avLst/>
          </a:prstGeom>
        </p:spPr>
      </p:pic>
      <p:sp>
        <p:nvSpPr>
          <p:cNvPr id="4" name="文本框 3"/>
          <p:cNvSpPr txBox="1"/>
          <p:nvPr/>
        </p:nvSpPr>
        <p:spPr>
          <a:xfrm>
            <a:off x="4349115" y="5978525"/>
            <a:ext cx="349313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1-1-10 蝴蝶装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1802130" y="1325245"/>
            <a:ext cx="8587740" cy="521970"/>
          </a:xfrm>
          <a:prstGeom prst="rect">
            <a:avLst/>
          </a:prstGeom>
          <a:noFill/>
        </p:spPr>
        <p:txBody>
          <a:bodyPr wrap="square" rtlCol="0" anchor="t">
            <a:spAutoFit/>
          </a:bodyPr>
          <a:p>
            <a:r>
              <a:rPr lang="zh-CN" altLang="en-US" sz="2800">
                <a:latin typeface="楷体" panose="02010609060101010101" charset="-122"/>
                <a:ea typeface="楷体" panose="02010609060101010101" charset="-122"/>
              </a:rPr>
              <a:t>⑥包背装。</a:t>
            </a:r>
            <a:endParaRPr lang="zh-CN" altLang="en-US" sz="2800">
              <a:latin typeface="楷体" panose="02010609060101010101" charset="-122"/>
              <a:ea typeface="楷体" panose="02010609060101010101" charset="-122"/>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38455" y="2033905"/>
            <a:ext cx="11515090" cy="3944620"/>
          </a:xfrm>
          <a:prstGeom prst="rect">
            <a:avLst/>
          </a:prstGeom>
        </p:spPr>
      </p:pic>
      <p:sp>
        <p:nvSpPr>
          <p:cNvPr id="4" name="文本框 3"/>
          <p:cNvSpPr txBox="1"/>
          <p:nvPr/>
        </p:nvSpPr>
        <p:spPr>
          <a:xfrm>
            <a:off x="4349115" y="5978525"/>
            <a:ext cx="349313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1-1-11 包背装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5" name="文本框 4"/>
          <p:cNvSpPr txBox="1"/>
          <p:nvPr/>
        </p:nvSpPr>
        <p:spPr>
          <a:xfrm>
            <a:off x="1802130" y="1325245"/>
            <a:ext cx="8587740" cy="521970"/>
          </a:xfrm>
          <a:prstGeom prst="rect">
            <a:avLst/>
          </a:prstGeom>
          <a:noFill/>
        </p:spPr>
        <p:txBody>
          <a:bodyPr wrap="square" rtlCol="0" anchor="t">
            <a:spAutoFit/>
          </a:bodyPr>
          <a:p>
            <a:r>
              <a:rPr lang="zh-CN" altLang="en-US" sz="2800">
                <a:latin typeface="楷体" panose="02010609060101010101" charset="-122"/>
                <a:ea typeface="楷体" panose="02010609060101010101" charset="-122"/>
              </a:rPr>
              <a:t>⑦线装。</a:t>
            </a:r>
            <a:endParaRPr lang="zh-CN" altLang="en-US" sz="2800">
              <a:latin typeface="楷体" panose="02010609060101010101" charset="-122"/>
              <a:ea typeface="楷体" panose="02010609060101010101" charset="-122"/>
            </a:endParaRPr>
          </a:p>
        </p:txBody>
      </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43865" y="1847215"/>
            <a:ext cx="11304270" cy="4382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774954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三、书籍作为形态学的基础认知</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pic>
        <p:nvPicPr>
          <p:cNvPr id="2" name="图片 1"/>
          <p:cNvPicPr>
            <a:picLocks noChangeAspect="1"/>
          </p:cNvPicPr>
          <p:nvPr/>
        </p:nvPicPr>
        <p:blipFill>
          <a:blip r:embed="rId2"/>
          <a:stretch>
            <a:fillRect/>
          </a:stretch>
        </p:blipFill>
        <p:spPr>
          <a:xfrm>
            <a:off x="2971800" y="1390650"/>
            <a:ext cx="6247765" cy="4076065"/>
          </a:xfrm>
          <a:prstGeom prst="rect">
            <a:avLst/>
          </a:prstGeom>
        </p:spPr>
      </p:pic>
      <p:sp>
        <p:nvSpPr>
          <p:cNvPr id="4" name="文本框 3"/>
          <p:cNvSpPr txBox="1"/>
          <p:nvPr/>
        </p:nvSpPr>
        <p:spPr>
          <a:xfrm>
            <a:off x="4349750" y="5589905"/>
            <a:ext cx="3493135" cy="521970"/>
          </a:xfrm>
          <a:prstGeom prst="rect">
            <a:avLst/>
          </a:prstGeom>
          <a:noFill/>
        </p:spPr>
        <p:txBody>
          <a:bodyPr wrap="square" rtlCol="0" anchor="t">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图 1-1-12 线装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ircle"/>
          <p:cNvSpPr/>
          <p:nvPr/>
        </p:nvSpPr>
        <p:spPr>
          <a:xfrm>
            <a:off x="8308550" y="-818001"/>
            <a:ext cx="4502183" cy="4502183"/>
          </a:xfrm>
          <a:prstGeom prst="ellipse">
            <a:avLst/>
          </a:prstGeom>
          <a:solidFill>
            <a:srgbClr val="EC6434"/>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4" name="文本框 3"/>
          <p:cNvSpPr txBox="1"/>
          <p:nvPr/>
        </p:nvSpPr>
        <p:spPr>
          <a:xfrm>
            <a:off x="3113782" y="2705645"/>
            <a:ext cx="5843486" cy="1446550"/>
          </a:xfrm>
          <a:prstGeom prst="rect">
            <a:avLst/>
          </a:prstGeom>
          <a:noFill/>
        </p:spPr>
        <p:txBody>
          <a:bodyPr wrap="square" rtlCol="0">
            <a:spAutoFit/>
          </a:bodyPr>
          <a:lstStyle/>
          <a:p>
            <a:pPr algn="ctr"/>
            <a:r>
              <a:rPr lang="en-US" altLang="zh-CN" sz="8800" dirty="0" smtClean="0">
                <a:ln w="38100">
                  <a:solidFill>
                    <a:schemeClr val="tx1"/>
                  </a:solidFill>
                </a:ln>
                <a:solidFill>
                  <a:srgbClr val="FBCB2B"/>
                </a:solidFill>
                <a:latin typeface="字魂64号-萌趣软糖体" panose="00000500000000000000" pitchFamily="2" charset="-122"/>
                <a:ea typeface="字魂64号-萌趣软糖体" panose="00000500000000000000" pitchFamily="2" charset="-122"/>
                <a:sym typeface="思源黑体 CN Normal" panose="020B0400000000000000" pitchFamily="34" charset="-122"/>
              </a:rPr>
              <a:t>Thank you</a:t>
            </a:r>
            <a:endParaRPr lang="zh-CN" altLang="en-US" sz="8800" dirty="0">
              <a:ln w="38100">
                <a:solidFill>
                  <a:schemeClr val="tx1"/>
                </a:solidFill>
              </a:ln>
              <a:solidFill>
                <a:srgbClr val="FBCB2B"/>
              </a:solidFill>
              <a:latin typeface="字魂64号-萌趣软糖体" panose="00000500000000000000" pitchFamily="2" charset="-122"/>
              <a:ea typeface="字魂64号-萌趣软糖体" panose="00000500000000000000" pitchFamily="2" charset="-122"/>
              <a:sym typeface="思源黑体 CN Normal" panose="020B0400000000000000" pitchFamily="34" charset="-122"/>
            </a:endParaRPr>
          </a:p>
        </p:txBody>
      </p:sp>
      <p:sp>
        <p:nvSpPr>
          <p:cNvPr id="5" name="箭头: V 形 15"/>
          <p:cNvSpPr/>
          <p:nvPr/>
        </p:nvSpPr>
        <p:spPr>
          <a:xfrm>
            <a:off x="402739" y="261663"/>
            <a:ext cx="503648" cy="503648"/>
          </a:xfrm>
          <a:prstGeom prst="chevron">
            <a:avLst/>
          </a:prstGeom>
          <a:solidFill>
            <a:srgbClr val="FBC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 name="箭头: V 形 16"/>
          <p:cNvSpPr/>
          <p:nvPr/>
        </p:nvSpPr>
        <p:spPr>
          <a:xfrm>
            <a:off x="1071856" y="261663"/>
            <a:ext cx="503648" cy="503648"/>
          </a:xfrm>
          <a:prstGeom prst="chevron">
            <a:avLst/>
          </a:prstGeom>
          <a:solidFill>
            <a:srgbClr val="4BD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 name="箭头: V 形 17"/>
          <p:cNvSpPr/>
          <p:nvPr/>
        </p:nvSpPr>
        <p:spPr>
          <a:xfrm>
            <a:off x="1740973" y="261663"/>
            <a:ext cx="503648" cy="503648"/>
          </a:xfrm>
          <a:prstGeom prst="chevron">
            <a:avLst/>
          </a:prstGeom>
          <a:solidFill>
            <a:srgbClr val="522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8" name="箭头: V 形 15"/>
          <p:cNvSpPr/>
          <p:nvPr/>
        </p:nvSpPr>
        <p:spPr>
          <a:xfrm>
            <a:off x="9890525" y="6070584"/>
            <a:ext cx="503648" cy="503648"/>
          </a:xfrm>
          <a:prstGeom prst="chevron">
            <a:avLst/>
          </a:prstGeom>
          <a:solidFill>
            <a:srgbClr val="522C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9" name="箭头: V 形 16"/>
          <p:cNvSpPr/>
          <p:nvPr/>
        </p:nvSpPr>
        <p:spPr>
          <a:xfrm>
            <a:off x="10559642" y="6070584"/>
            <a:ext cx="503648" cy="503648"/>
          </a:xfrm>
          <a:prstGeom prst="chevron">
            <a:avLst/>
          </a:prstGeom>
          <a:solidFill>
            <a:srgbClr val="FBC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箭头: V 形 17"/>
          <p:cNvSpPr/>
          <p:nvPr/>
        </p:nvSpPr>
        <p:spPr>
          <a:xfrm>
            <a:off x="11228759" y="6070584"/>
            <a:ext cx="503648" cy="503648"/>
          </a:xfrm>
          <a:prstGeom prst="chevron">
            <a:avLst/>
          </a:prstGeom>
          <a:solidFill>
            <a:srgbClr val="EC6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Circle"/>
          <p:cNvSpPr/>
          <p:nvPr/>
        </p:nvSpPr>
        <p:spPr>
          <a:xfrm>
            <a:off x="9434169" y="314980"/>
            <a:ext cx="2298238" cy="2298238"/>
          </a:xfrm>
          <a:prstGeom prst="ellipse">
            <a:avLst/>
          </a:prstGeom>
          <a:solidFill>
            <a:schemeClr val="bg1"/>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19" name="流程图: 对照 18"/>
          <p:cNvSpPr/>
          <p:nvPr/>
        </p:nvSpPr>
        <p:spPr>
          <a:xfrm rot="1998952">
            <a:off x="949324" y="4951300"/>
            <a:ext cx="580962" cy="941560"/>
          </a:xfrm>
          <a:prstGeom prst="flowChartCollate">
            <a:avLst/>
          </a:prstGeom>
          <a:solidFill>
            <a:srgbClr val="FBCB2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1" name="组合 20"/>
          <p:cNvGrpSpPr/>
          <p:nvPr/>
        </p:nvGrpSpPr>
        <p:grpSpPr>
          <a:xfrm rot="2599051">
            <a:off x="2301320" y="3320548"/>
            <a:ext cx="717699" cy="717699"/>
            <a:chOff x="1334385" y="3232298"/>
            <a:chExt cx="1626781" cy="1626781"/>
          </a:xfrm>
          <a:solidFill>
            <a:srgbClr val="4BD1EA"/>
          </a:solidFill>
        </p:grpSpPr>
        <p:sp>
          <p:nvSpPr>
            <p:cNvPr id="22" name="矩形 21"/>
            <p:cNvSpPr/>
            <p:nvPr/>
          </p:nvSpPr>
          <p:spPr>
            <a:xfrm>
              <a:off x="1977656" y="3232298"/>
              <a:ext cx="340242" cy="1626781"/>
            </a:xfrm>
            <a:prstGeom prst="rect">
              <a:avLst/>
            </a:prstGeom>
            <a:grp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5400000">
              <a:off x="1977655" y="3232298"/>
              <a:ext cx="340242" cy="1626781"/>
            </a:xfrm>
            <a:prstGeom prst="rect">
              <a:avLst/>
            </a:prstGeom>
            <a:grp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15" grpId="0" animBg="1"/>
      <p:bldP spid="4" grpId="0" build="p"/>
      <p:bldP spid="5" grpId="0" animBg="1"/>
      <p:bldP spid="6" grpId="0" animBg="1"/>
      <p:bldP spid="7" grpId="0" animBg="1"/>
      <p:bldP spid="8" grpId="0" animBg="1"/>
      <p:bldP spid="9" grpId="0" animBg="1"/>
      <p:bldP spid="10"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ircle"/>
          <p:cNvSpPr/>
          <p:nvPr/>
        </p:nvSpPr>
        <p:spPr>
          <a:xfrm>
            <a:off x="5213241" y="-4620066"/>
            <a:ext cx="10070678" cy="10070678"/>
          </a:xfrm>
          <a:prstGeom prst="ellipse">
            <a:avLst/>
          </a:prstGeom>
          <a:ln w="25400">
            <a:solidFill>
              <a:schemeClr val="tx1">
                <a:lumMod val="95000"/>
                <a:lumOff val="5000"/>
              </a:schemeClr>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3" name="Circle"/>
          <p:cNvSpPr/>
          <p:nvPr/>
        </p:nvSpPr>
        <p:spPr>
          <a:xfrm>
            <a:off x="4724241" y="3649338"/>
            <a:ext cx="4811979" cy="4811979"/>
          </a:xfrm>
          <a:prstGeom prst="ellipse">
            <a:avLst/>
          </a:prstGeom>
          <a:solidFill>
            <a:srgbClr val="522CCA"/>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4" name="Circle"/>
          <p:cNvSpPr/>
          <p:nvPr/>
        </p:nvSpPr>
        <p:spPr>
          <a:xfrm>
            <a:off x="7045413" y="-2787893"/>
            <a:ext cx="6406333" cy="6406333"/>
          </a:xfrm>
          <a:prstGeom prst="ellipse">
            <a:avLst/>
          </a:prstGeom>
          <a:solidFill>
            <a:srgbClr val="FBCB2B"/>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5" name="Circle"/>
          <p:cNvSpPr/>
          <p:nvPr/>
        </p:nvSpPr>
        <p:spPr>
          <a:xfrm>
            <a:off x="10459607" y="4167161"/>
            <a:ext cx="901333" cy="901333"/>
          </a:xfrm>
          <a:prstGeom prst="ellipse">
            <a:avLst/>
          </a:prstGeom>
          <a:solidFill>
            <a:srgbClr val="4BD1EA"/>
          </a:solidFill>
          <a:ln w="28575">
            <a:solidFill>
              <a:schemeClr val="tx1">
                <a:lumMod val="95000"/>
                <a:lumOff val="5000"/>
              </a:schemeClr>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6" name="Circle"/>
          <p:cNvSpPr/>
          <p:nvPr/>
        </p:nvSpPr>
        <p:spPr>
          <a:xfrm>
            <a:off x="4968948" y="696293"/>
            <a:ext cx="476959" cy="476959"/>
          </a:xfrm>
          <a:prstGeom prst="ellipse">
            <a:avLst/>
          </a:prstGeom>
          <a:solidFill>
            <a:srgbClr val="4BD1EA"/>
          </a:solidFill>
          <a:ln w="28575">
            <a:solidFill>
              <a:schemeClr val="tx1"/>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7" name="Circle"/>
          <p:cNvSpPr/>
          <p:nvPr/>
        </p:nvSpPr>
        <p:spPr>
          <a:xfrm>
            <a:off x="4252774" y="3177870"/>
            <a:ext cx="5754913" cy="5754914"/>
          </a:xfrm>
          <a:prstGeom prst="ellipse">
            <a:avLst/>
          </a:prstGeom>
          <a:ln w="25400">
            <a:solidFill>
              <a:schemeClr val="tx1">
                <a:lumMod val="95000"/>
                <a:lumOff val="5000"/>
              </a:schemeClr>
            </a:solidFill>
            <a:miter lim="400000"/>
          </a:ln>
        </p:spPr>
        <p:txBody>
          <a:bodyPr lIns="19050" tIns="19050" rIns="19050" bIns="19050" anchor="ctr"/>
          <a:lstStyle/>
          <a:p>
            <a:pPr marL="0" marR="0" lvl="0" indent="0" algn="ctr" defTabSz="412750" rtl="0" eaLnBrk="1" fontAlgn="auto" latinLnBrk="0" hangingPunct="0">
              <a:lnSpc>
                <a:spcPct val="100000"/>
              </a:lnSpc>
              <a:spcBef>
                <a:spcPts val="0"/>
              </a:spcBef>
              <a:spcAft>
                <a:spcPts val="0"/>
              </a:spcAft>
              <a:buClrTx/>
              <a:buSzTx/>
              <a:buFontTx/>
              <a:buNone/>
              <a:defRPr sz="3000">
                <a:solidFill>
                  <a:srgbClr val="000000"/>
                </a:solidFill>
                <a:latin typeface="Helvetica Light"/>
                <a:ea typeface="Helvetica Light"/>
                <a:cs typeface="Helvetica Light"/>
                <a:sym typeface="Helvetica Light"/>
              </a:defRPr>
            </a:pPr>
            <a:endParaRPr kumimoji="0" sz="1500" b="0" i="0" u="none" strike="noStrike" kern="0" cap="none" spc="0" normalizeH="0" baseline="0" noProof="0">
              <a:ln>
                <a:noFill/>
              </a:ln>
              <a:solidFill>
                <a:srgbClr val="000000"/>
              </a:solidFill>
              <a:effectLst/>
              <a:uLnTx/>
              <a:uFillTx/>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8" name="椭圆 7"/>
          <p:cNvSpPr/>
          <p:nvPr/>
        </p:nvSpPr>
        <p:spPr>
          <a:xfrm>
            <a:off x="5882640" y="3053500"/>
            <a:ext cx="556260" cy="556260"/>
          </a:xfrm>
          <a:prstGeom prst="ellipse">
            <a:avLst/>
          </a:prstGeom>
          <a:solidFill>
            <a:srgbClr val="EC643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字魂36号-正文宋楷" panose="02000000000000000000" pitchFamily="2" charset="-122"/>
              <a:sym typeface="Century Gothic" panose="020B0502020202020204" pitchFamily="34" charset="0"/>
            </a:endParaRPr>
          </a:p>
        </p:txBody>
      </p:sp>
      <p:sp>
        <p:nvSpPr>
          <p:cNvPr id="12" name="文本框 11"/>
          <p:cNvSpPr txBox="1"/>
          <p:nvPr/>
        </p:nvSpPr>
        <p:spPr>
          <a:xfrm>
            <a:off x="441244" y="2215807"/>
            <a:ext cx="4199147" cy="1014730"/>
          </a:xfrm>
          <a:prstGeom prst="rect">
            <a:avLst/>
          </a:prstGeom>
          <a:noFill/>
        </p:spPr>
        <p:txBody>
          <a:bodyPr wrap="square" rtlCol="0">
            <a:spAutoFit/>
          </a:bodyPr>
          <a:lstStyle/>
          <a:p>
            <a:r>
              <a:rPr lang="en-US" altLang="zh-CN" sz="6000" b="1" spc="600" dirty="0">
                <a:ln w="12700">
                  <a:solidFill>
                    <a:schemeClr val="tx1">
                      <a:lumMod val="95000"/>
                      <a:lumOff val="5000"/>
                    </a:schemeClr>
                  </a:solidFill>
                </a:ln>
                <a:solidFill>
                  <a:srgbClr val="4BD1EA"/>
                </a:solidFill>
                <a:latin typeface="微软雅黑" panose="020B0503020204020204" charset="-122"/>
                <a:ea typeface="微软雅黑" panose="020B0503020204020204" charset="-122"/>
                <a:sym typeface="Century Gothic" panose="020B0502020202020204" pitchFamily="34" charset="0"/>
              </a:rPr>
              <a:t>第一节</a:t>
            </a:r>
            <a:endParaRPr lang="en-US" altLang="zh-CN" sz="6000" b="1" spc="600" dirty="0">
              <a:ln w="12700">
                <a:solidFill>
                  <a:schemeClr val="tx1">
                    <a:lumMod val="95000"/>
                    <a:lumOff val="5000"/>
                  </a:schemeClr>
                </a:solidFill>
              </a:ln>
              <a:solidFill>
                <a:srgbClr val="4BD1EA"/>
              </a:solidFill>
              <a:latin typeface="微软雅黑" panose="020B0503020204020204" charset="-122"/>
              <a:ea typeface="微软雅黑" panose="020B0503020204020204" charset="-122"/>
              <a:sym typeface="Century Gothic" panose="020B0502020202020204" pitchFamily="34" charset="0"/>
            </a:endParaRPr>
          </a:p>
        </p:txBody>
      </p:sp>
      <p:sp>
        <p:nvSpPr>
          <p:cNvPr id="16" name="椭圆 15"/>
          <p:cNvSpPr/>
          <p:nvPr/>
        </p:nvSpPr>
        <p:spPr>
          <a:xfrm>
            <a:off x="6096000" y="5450612"/>
            <a:ext cx="1295400" cy="1295400"/>
          </a:xfrm>
          <a:prstGeom prst="ellipse">
            <a:avLst/>
          </a:pr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sym typeface="Century Gothic" panose="020B0502020202020204" pitchFamily="34" charset="0"/>
            </a:endParaRPr>
          </a:p>
        </p:txBody>
      </p:sp>
      <p:sp>
        <p:nvSpPr>
          <p:cNvPr id="17" name="PA-文本框 12"/>
          <p:cNvSpPr txBox="1">
            <a:spLocks noChangeArrowheads="1"/>
          </p:cNvSpPr>
          <p:nvPr>
            <p:custDataLst>
              <p:tags r:id="rId1"/>
            </p:custDataLst>
          </p:nvPr>
        </p:nvSpPr>
        <p:spPr bwMode="auto">
          <a:xfrm>
            <a:off x="441325" y="3314065"/>
            <a:ext cx="419925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00000"/>
              </a:lnSpc>
            </a:pPr>
            <a:r>
              <a:rPr lang="zh-CN" altLang="en-US" sz="4800" dirty="0">
                <a:solidFill>
                  <a:srgbClr val="0D0D0D"/>
                </a:solidFill>
                <a:latin typeface="宋体" panose="02010600030101010101" pitchFamily="2" charset="-122"/>
                <a:ea typeface="宋体" panose="02010600030101010101" pitchFamily="2" charset="-122"/>
                <a:sym typeface="思源黑体 CN Normal" panose="020B0400000000000000" pitchFamily="34" charset="-122"/>
              </a:rPr>
              <a:t>书籍设计的基本知识</a:t>
            </a:r>
            <a:endParaRPr lang="zh-CN" altLang="en-US" sz="4800" dirty="0">
              <a:solidFill>
                <a:srgbClr val="0D0D0D"/>
              </a:solidFill>
              <a:latin typeface="宋体" panose="02010600030101010101" pitchFamily="2" charset="-122"/>
              <a:ea typeface="宋体" panose="02010600030101010101" pitchFamily="2" charset="-122"/>
              <a:sym typeface="思源黑体 CN Normal" panose="020B0400000000000000" pitchFamily="34" charset="-122"/>
            </a:endParaRPr>
          </a:p>
        </p:txBody>
      </p:sp>
      <p:sp>
        <p:nvSpPr>
          <p:cNvPr id="18" name="等腰三角形 17"/>
          <p:cNvSpPr/>
          <p:nvPr/>
        </p:nvSpPr>
        <p:spPr>
          <a:xfrm rot="1698038">
            <a:off x="4605985" y="2329217"/>
            <a:ext cx="783369" cy="747602"/>
          </a:xfrm>
          <a:prstGeom prst="triangle">
            <a:avLst/>
          </a:prstGeom>
          <a:solidFill>
            <a:srgbClr val="EC643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2" grpId="0" animBg="1"/>
      <p:bldP spid="3" grpId="0" animBg="1"/>
      <p:bldP spid="4" grpId="0" animBg="1"/>
      <p:bldP spid="5" grpId="0" animBg="1"/>
      <p:bldP spid="6" grpId="0" animBg="1"/>
      <p:bldP spid="7" grpId="0" animBg="1"/>
      <p:bldP spid="12"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564451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一、书籍设计的概念</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pic>
        <p:nvPicPr>
          <p:cNvPr id="4" name="图片 3" descr="u=201809092,267413291&amp;fm=26&amp;gp=0"/>
          <p:cNvPicPr>
            <a:picLocks noChangeAspect="1"/>
          </p:cNvPicPr>
          <p:nvPr/>
        </p:nvPicPr>
        <p:blipFill>
          <a:blip r:embed="rId2">
            <a:clrChange>
              <a:clrFrom>
                <a:srgbClr val="F6F6F6">
                  <a:alpha val="100000"/>
                </a:srgbClr>
              </a:clrFrom>
              <a:clrTo>
                <a:srgbClr val="F6F6F6">
                  <a:alpha val="100000"/>
                  <a:alpha val="0"/>
                </a:srgbClr>
              </a:clrTo>
            </a:clrChange>
          </a:blip>
          <a:srcRect/>
          <a:stretch>
            <a:fillRect/>
          </a:stretch>
        </p:blipFill>
        <p:spPr>
          <a:xfrm>
            <a:off x="461645" y="1407795"/>
            <a:ext cx="3844290" cy="4660265"/>
          </a:xfrm>
          <a:prstGeom prst="rect">
            <a:avLst/>
          </a:prstGeom>
        </p:spPr>
      </p:pic>
      <p:sp>
        <p:nvSpPr>
          <p:cNvPr id="7" name="文本框 6"/>
          <p:cNvSpPr txBox="1"/>
          <p:nvPr/>
        </p:nvSpPr>
        <p:spPr>
          <a:xfrm>
            <a:off x="3938905" y="1296670"/>
            <a:ext cx="7418705" cy="1014730"/>
          </a:xfrm>
          <a:prstGeom prst="rect">
            <a:avLst/>
          </a:prstGeom>
          <a:noFill/>
        </p:spPr>
        <p:txBody>
          <a:bodyPr wrap="square" rtlCol="0" anchor="t">
            <a:spAutoFit/>
          </a:bodyPr>
          <a:p>
            <a:r>
              <a:rPr lang="zh-CN" altLang="en-US" sz="3200" b="1">
                <a:solidFill>
                  <a:srgbClr val="522CCA"/>
                </a:solidFill>
                <a:latin typeface="微软雅黑" panose="020B0503020204020204" charset="-122"/>
                <a:ea typeface="微软雅黑" panose="020B0503020204020204" charset="-122"/>
                <a:cs typeface="宋体" panose="02010600030101010101" pitchFamily="2" charset="-122"/>
              </a:rPr>
              <a:t>书籍</a:t>
            </a:r>
            <a:r>
              <a:rPr lang="zh-CN" altLang="en-US" sz="2800">
                <a:latin typeface="宋体" panose="02010600030101010101" pitchFamily="2" charset="-122"/>
                <a:ea typeface="宋体" panose="02010600030101010101" pitchFamily="2" charset="-122"/>
                <a:cs typeface="宋体" panose="02010600030101010101" pitchFamily="2" charset="-122"/>
              </a:rPr>
              <a:t>作为一种大众传媒工具，具有将近</a:t>
            </a:r>
            <a:r>
              <a:rPr lang="zh-CN" altLang="en-US" sz="2800" i="1" u="sng">
                <a:solidFill>
                  <a:srgbClr val="522CCA"/>
                </a:solidFill>
                <a:latin typeface="宋体" panose="02010600030101010101" pitchFamily="2" charset="-122"/>
                <a:ea typeface="宋体" panose="02010600030101010101" pitchFamily="2" charset="-122"/>
                <a:cs typeface="宋体" panose="02010600030101010101" pitchFamily="2" charset="-122"/>
              </a:rPr>
              <a:t>3500年</a:t>
            </a:r>
            <a:r>
              <a:rPr lang="zh-CN" altLang="en-US" sz="2800">
                <a:latin typeface="宋体" panose="02010600030101010101" pitchFamily="2" charset="-122"/>
                <a:ea typeface="宋体" panose="02010600030101010101" pitchFamily="2" charset="-122"/>
                <a:cs typeface="宋体" panose="02010600030101010101" pitchFamily="2" charset="-122"/>
              </a:rPr>
              <a:t>的发展历史。</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4437380" y="2491105"/>
            <a:ext cx="6741160" cy="1876425"/>
          </a:xfrm>
          <a:prstGeom prst="rect">
            <a:avLst/>
          </a:prstGeom>
          <a:noFill/>
        </p:spPr>
        <p:txBody>
          <a:bodyPr wrap="square" rtlCol="0" anchor="t">
            <a:spAutoFit/>
          </a:bodyPr>
          <a:p>
            <a:r>
              <a:rPr lang="zh-CN" altLang="en-US" sz="3200" b="1">
                <a:solidFill>
                  <a:srgbClr val="EC6434"/>
                </a:solidFill>
                <a:latin typeface="微软雅黑" panose="020B0503020204020204" charset="-122"/>
                <a:ea typeface="微软雅黑" panose="020B0503020204020204" charset="-122"/>
              </a:rPr>
              <a:t>一方面，</a:t>
            </a:r>
            <a:r>
              <a:rPr lang="zh-CN" altLang="en-US" sz="2800">
                <a:latin typeface="微软雅黑" panose="020B0503020204020204" charset="-122"/>
                <a:ea typeface="微软雅黑" panose="020B0503020204020204" charset="-122"/>
              </a:rPr>
              <a:t>书籍的存在可以使人们将自己的思想意识、自然知识、生活技能等很好地保留、记录与传播，人类的千年文明思想得以流传百世、永不消逝；</a:t>
            </a:r>
            <a:endParaRPr lang="zh-CN" altLang="en-US" sz="2800">
              <a:latin typeface="微软雅黑" panose="020B0503020204020204" charset="-122"/>
              <a:ea typeface="微软雅黑" panose="020B0503020204020204" charset="-122"/>
            </a:endParaRPr>
          </a:p>
        </p:txBody>
      </p:sp>
      <p:sp>
        <p:nvSpPr>
          <p:cNvPr id="9" name="文本框 8"/>
          <p:cNvSpPr txBox="1"/>
          <p:nvPr/>
        </p:nvSpPr>
        <p:spPr>
          <a:xfrm>
            <a:off x="4437380" y="4622800"/>
            <a:ext cx="6741160" cy="1445260"/>
          </a:xfrm>
          <a:prstGeom prst="rect">
            <a:avLst/>
          </a:prstGeom>
          <a:noFill/>
        </p:spPr>
        <p:txBody>
          <a:bodyPr wrap="square" rtlCol="0" anchor="t">
            <a:spAutoFit/>
          </a:bodyPr>
          <a:p>
            <a:r>
              <a:rPr lang="zh-CN" altLang="en-US" sz="3200" b="1">
                <a:solidFill>
                  <a:srgbClr val="EC6434"/>
                </a:solidFill>
                <a:latin typeface="微软雅黑" panose="020B0503020204020204" charset="-122"/>
                <a:ea typeface="微软雅黑" panose="020B0503020204020204" charset="-122"/>
              </a:rPr>
              <a:t>另一方面，</a:t>
            </a:r>
            <a:r>
              <a:rPr lang="zh-CN" altLang="en-US" sz="2800">
                <a:latin typeface="微软雅黑" panose="020B0503020204020204" charset="-122"/>
                <a:ea typeface="微软雅黑" panose="020B0503020204020204" charset="-122"/>
              </a:rPr>
              <a:t>人类的后代可以根据前人留下的书籍信息得到经验教训，并通过实践来完善更多的理论知识。</a:t>
            </a:r>
            <a:endParaRPr lang="zh-CN" altLang="en-US" sz="2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564451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一、书籍设计的概念</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pic>
        <p:nvPicPr>
          <p:cNvPr id="4" name="图片 3" descr="timg"/>
          <p:cNvPicPr>
            <a:picLocks noChangeAspect="1"/>
          </p:cNvPicPr>
          <p:nvPr/>
        </p:nvPicPr>
        <p:blipFill>
          <a:blip r:embed="rId2"/>
          <a:stretch>
            <a:fillRect/>
          </a:stretch>
        </p:blipFill>
        <p:spPr>
          <a:xfrm>
            <a:off x="7406640" y="2030730"/>
            <a:ext cx="4787265" cy="3433445"/>
          </a:xfrm>
          <a:prstGeom prst="rect">
            <a:avLst/>
          </a:prstGeom>
        </p:spPr>
      </p:pic>
      <p:sp>
        <p:nvSpPr>
          <p:cNvPr id="7" name="文本框 6"/>
          <p:cNvSpPr txBox="1"/>
          <p:nvPr/>
        </p:nvSpPr>
        <p:spPr>
          <a:xfrm>
            <a:off x="581025" y="1752600"/>
            <a:ext cx="6663055" cy="521970"/>
          </a:xfrm>
          <a:prstGeom prst="rect">
            <a:avLst/>
          </a:prstGeom>
          <a:noFill/>
        </p:spPr>
        <p:txBody>
          <a:bodyPr wrap="square" rtlCol="0" anchor="t">
            <a:spAutoFit/>
          </a:bodyPr>
          <a:p>
            <a:r>
              <a:rPr lang="zh-CN" altLang="en-US" sz="2800">
                <a:latin typeface="微软雅黑" panose="020B0503020204020204" charset="-122"/>
                <a:ea typeface="微软雅黑" panose="020B0503020204020204" charset="-122"/>
                <a:cs typeface="宋体" panose="02010600030101010101" pitchFamily="2" charset="-122"/>
              </a:rPr>
              <a:t>日本著名书籍设计师</a:t>
            </a:r>
            <a:r>
              <a:rPr lang="zh-CN" altLang="en-US" sz="2800" b="1">
                <a:solidFill>
                  <a:srgbClr val="522CCA"/>
                </a:solidFill>
                <a:latin typeface="微软雅黑" panose="020B0503020204020204" charset="-122"/>
                <a:ea typeface="微软雅黑" panose="020B0503020204020204" charset="-122"/>
                <a:cs typeface="宋体" panose="02010600030101010101" pitchFamily="2" charset="-122"/>
              </a:rPr>
              <a:t>杉浦康平</a:t>
            </a:r>
            <a:r>
              <a:rPr lang="zh-CN" altLang="en-US" sz="2800">
                <a:latin typeface="微软雅黑" panose="020B0503020204020204" charset="-122"/>
                <a:ea typeface="微软雅黑" panose="020B0503020204020204" charset="-122"/>
                <a:cs typeface="宋体" panose="02010600030101010101" pitchFamily="2" charset="-122"/>
              </a:rPr>
              <a:t>曾说过：</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581025" y="2546985"/>
            <a:ext cx="6663055" cy="3046095"/>
          </a:xfrm>
          <a:prstGeom prst="rect">
            <a:avLst/>
          </a:prstGeom>
          <a:noFill/>
        </p:spPr>
        <p:txBody>
          <a:bodyPr wrap="square" rtlCol="0" anchor="t">
            <a:spAutoFit/>
          </a:bodyPr>
          <a:p>
            <a:r>
              <a:rPr lang="zh-CN" altLang="en-US" sz="2400">
                <a:latin typeface="宋体" panose="02010600030101010101" pitchFamily="2" charset="-122"/>
                <a:ea typeface="宋体" panose="02010600030101010101" pitchFamily="2" charset="-122"/>
                <a:cs typeface="宋体" panose="02010600030101010101" pitchFamily="2" charset="-122"/>
              </a:rPr>
              <a:t>“我从20世纪60年代中期就已经着手于书籍整体设计，包括内文编排、文字、字体、字号、标题、目录、扉页、封面、函套、腰封到版权页的设计，并对所有用纸、材料进行选择，设定印刷装订工艺，进而连书籍的宣传品种也成为设计的对象。以上书籍设计概念的提出、实现和确立的过程，曾发生各种各样的冲突，以及理论上的、技术上的争执，不过最终还是被大家理解了。”</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564451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一、书籍设计的概念</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7" name="文本框 6"/>
          <p:cNvSpPr txBox="1"/>
          <p:nvPr/>
        </p:nvSpPr>
        <p:spPr>
          <a:xfrm>
            <a:off x="581025" y="1323340"/>
            <a:ext cx="10296525" cy="583565"/>
          </a:xfrm>
          <a:prstGeom prst="rect">
            <a:avLst/>
          </a:prstGeom>
          <a:noFill/>
        </p:spPr>
        <p:txBody>
          <a:bodyPr wrap="square" rtlCol="0" anchor="t">
            <a:spAutoFit/>
          </a:bodyPr>
          <a:p>
            <a:r>
              <a:rPr lang="zh-CN" altLang="en-US" sz="3200" b="1">
                <a:latin typeface="黑体" panose="02010609060101010101" charset="-122"/>
                <a:ea typeface="黑体" panose="02010609060101010101" charset="-122"/>
                <a:cs typeface="宋体" panose="02010600030101010101" pitchFamily="2" charset="-122"/>
              </a:rPr>
              <a:t>书籍设计作为三位一体的整体设计概念包含三个层面：</a:t>
            </a:r>
            <a:endParaRPr lang="zh-CN" altLang="en-US" sz="3200" b="1">
              <a:latin typeface="黑体" panose="02010609060101010101" charset="-122"/>
              <a:ea typeface="黑体" panose="02010609060101010101" charset="-122"/>
              <a:cs typeface="宋体" panose="02010600030101010101" pitchFamily="2" charset="-122"/>
            </a:endParaRPr>
          </a:p>
        </p:txBody>
      </p:sp>
      <p:grpSp>
        <p:nvGrpSpPr>
          <p:cNvPr id="3" name="组合 2"/>
          <p:cNvGrpSpPr/>
          <p:nvPr>
            <p:custDataLst>
              <p:tags r:id="rId2"/>
            </p:custDataLst>
          </p:nvPr>
        </p:nvGrpSpPr>
        <p:grpSpPr>
          <a:xfrm>
            <a:off x="1389163" y="2237099"/>
            <a:ext cx="9704070" cy="3674758"/>
            <a:chOff x="1530138" y="2308314"/>
            <a:chExt cx="9704070" cy="3674758"/>
          </a:xfrm>
        </p:grpSpPr>
        <p:sp>
          <p:nvSpPr>
            <p:cNvPr id="5" name="文本框 4"/>
            <p:cNvSpPr txBox="1"/>
            <p:nvPr>
              <p:custDataLst>
                <p:tags r:id="rId3"/>
              </p:custDataLst>
            </p:nvPr>
          </p:nvSpPr>
          <p:spPr>
            <a:xfrm>
              <a:off x="7834418" y="3705314"/>
              <a:ext cx="2319655" cy="517525"/>
            </a:xfrm>
            <a:prstGeom prst="rect">
              <a:avLst/>
            </a:prstGeom>
            <a:noFill/>
          </p:spPr>
          <p:txBody>
            <a:bodyPr wrap="square" lIns="90000" tIns="46800" rIns="90000" bIns="46800" rtlCol="0" anchor="t" anchorCtr="0">
              <a:noAutofit/>
            </a:bodyPr>
            <a:p>
              <a:pPr>
                <a:lnSpc>
                  <a:spcPct val="100000"/>
                </a:lnSpc>
              </a:pPr>
              <a:r>
                <a:rPr lang="zh-CN" altLang="en-US" sz="2800" b="1" dirty="0">
                  <a:solidFill>
                    <a:srgbClr val="27B1B4"/>
                  </a:solidFill>
                  <a:latin typeface="微软雅黑" panose="020B0503020204020204" charset="-122"/>
                  <a:ea typeface="微软雅黑" panose="020B0503020204020204" charset="-122"/>
                  <a:cs typeface="+mn-ea"/>
                  <a:sym typeface="Arial" panose="020B0604020202020204" pitchFamily="34" charset="0"/>
                </a:rPr>
                <a:t>编辑设计</a:t>
              </a:r>
              <a:endParaRPr lang="zh-CN" altLang="en-US" sz="2800" b="1" dirty="0">
                <a:solidFill>
                  <a:srgbClr val="27B1B4"/>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文本框 37"/>
            <p:cNvSpPr txBox="1"/>
            <p:nvPr>
              <p:custDataLst>
                <p:tags r:id="rId4"/>
              </p:custDataLst>
            </p:nvPr>
          </p:nvSpPr>
          <p:spPr>
            <a:xfrm>
              <a:off x="7834418" y="4189184"/>
              <a:ext cx="3399790" cy="630555"/>
            </a:xfrm>
            <a:prstGeom prst="rect">
              <a:avLst/>
            </a:prstGeom>
            <a:noFill/>
          </p:spPr>
          <p:txBody>
            <a:bodyPr wrap="square" lIns="90000" tIns="46800" rIns="90000" bIns="46800" rtlCol="0" anchor="t" anchorCtr="0">
              <a:noAutofit/>
            </a:bodyPr>
            <a:p>
              <a:pPr>
                <a:lnSpc>
                  <a:spcPct val="100000"/>
                </a:lnSpc>
              </a:pP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（Editorial design）</a:t>
              </a:r>
              <a:endPar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cxnSp>
          <p:nvCxnSpPr>
            <p:cNvPr id="40" name="直接连接符 39"/>
            <p:cNvCxnSpPr/>
            <p:nvPr>
              <p:custDataLst>
                <p:tags r:id="rId5"/>
              </p:custDataLst>
            </p:nvPr>
          </p:nvCxnSpPr>
          <p:spPr>
            <a:xfrm>
              <a:off x="7159063" y="3967820"/>
              <a:ext cx="428603" cy="0"/>
            </a:xfrm>
            <a:prstGeom prst="line">
              <a:avLst/>
            </a:prstGeom>
            <a:noFill/>
            <a:ln>
              <a:solidFill>
                <a:srgbClr val="27B1B4">
                  <a:lumMod val="40000"/>
                  <a:lumOff val="60000"/>
                </a:srgbClr>
              </a:solidFill>
              <a:tailEnd type="oval"/>
            </a:ln>
          </p:spPr>
          <p:style>
            <a:lnRef idx="2">
              <a:srgbClr val="27B1B4">
                <a:shade val="50000"/>
              </a:srgbClr>
            </a:lnRef>
            <a:fillRef idx="1">
              <a:srgbClr val="27B1B4"/>
            </a:fillRef>
            <a:effectRef idx="0">
              <a:srgbClr val="27B1B4"/>
            </a:effectRef>
            <a:fontRef idx="minor">
              <a:sysClr val="window" lastClr="FFFFFF"/>
            </a:fontRef>
          </p:style>
        </p:cxnSp>
        <p:sp>
          <p:nvSpPr>
            <p:cNvPr id="42" name="任意多边形 41"/>
            <p:cNvSpPr/>
            <p:nvPr>
              <p:custDataLst>
                <p:tags r:id="rId6"/>
              </p:custDataLst>
            </p:nvPr>
          </p:nvSpPr>
          <p:spPr>
            <a:xfrm>
              <a:off x="4284898" y="2590759"/>
              <a:ext cx="1176559" cy="252121"/>
            </a:xfrm>
            <a:custGeom>
              <a:avLst/>
              <a:gdLst>
                <a:gd name="connsiteX0" fmla="*/ 1016000 w 1016000"/>
                <a:gd name="connsiteY0" fmla="*/ 217715 h 217715"/>
                <a:gd name="connsiteX1" fmla="*/ 783771 w 1016000"/>
                <a:gd name="connsiteY1" fmla="*/ 0 h 217715"/>
                <a:gd name="connsiteX2" fmla="*/ 0 w 1016000"/>
                <a:gd name="connsiteY2" fmla="*/ 0 h 217715"/>
              </a:gdLst>
              <a:ahLst/>
              <a:cxnLst>
                <a:cxn ang="0">
                  <a:pos x="connsiteX0" y="connsiteY0"/>
                </a:cxn>
                <a:cxn ang="0">
                  <a:pos x="connsiteX1" y="connsiteY1"/>
                </a:cxn>
                <a:cxn ang="0">
                  <a:pos x="connsiteX2" y="connsiteY2"/>
                </a:cxn>
              </a:cxnLst>
              <a:rect l="l" t="t" r="r" b="b"/>
              <a:pathLst>
                <a:path w="1016000" h="217715">
                  <a:moveTo>
                    <a:pt x="1016000" y="217715"/>
                  </a:moveTo>
                  <a:lnTo>
                    <a:pt x="783771" y="0"/>
                  </a:lnTo>
                  <a:lnTo>
                    <a:pt x="0" y="0"/>
                  </a:lnTo>
                </a:path>
              </a:pathLst>
            </a:custGeom>
            <a:noFill/>
            <a:ln>
              <a:solidFill>
                <a:srgbClr val="27B1B4">
                  <a:lumMod val="40000"/>
                  <a:lumOff val="60000"/>
                </a:srgbClr>
              </a:solidFill>
              <a:tailEnd type="ova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fontScale="50000" lnSpcReduction="20000"/>
            </a:bodyPr>
            <a:p>
              <a:pPr algn="ctr"/>
              <a:endParaRPr lang="zh-CN" altLang="en-US">
                <a:sym typeface="Arial" panose="020B0604020202020204" pitchFamily="34" charset="0"/>
              </a:endParaRPr>
            </a:p>
          </p:txBody>
        </p:sp>
        <p:sp>
          <p:nvSpPr>
            <p:cNvPr id="9" name="文本框 8"/>
            <p:cNvSpPr txBox="1"/>
            <p:nvPr>
              <p:custDataLst>
                <p:tags r:id="rId7"/>
              </p:custDataLst>
            </p:nvPr>
          </p:nvSpPr>
          <p:spPr>
            <a:xfrm>
              <a:off x="1744768" y="2308314"/>
              <a:ext cx="2319655" cy="517525"/>
            </a:xfrm>
            <a:prstGeom prst="rect">
              <a:avLst/>
            </a:prstGeom>
            <a:noFill/>
          </p:spPr>
          <p:txBody>
            <a:bodyPr wrap="square" lIns="90000" tIns="46800" rIns="90000" bIns="46800" rtlCol="0" anchor="t" anchorCtr="0">
              <a:noAutofit/>
            </a:bodyPr>
            <a:p>
              <a:pPr algn="r">
                <a:lnSpc>
                  <a:spcPct val="100000"/>
                </a:lnSpc>
              </a:pPr>
              <a:r>
                <a:rPr lang="zh-CN" altLang="en-US" sz="2800" b="1" dirty="0">
                  <a:solidFill>
                    <a:srgbClr val="27B1B4"/>
                  </a:solidFill>
                  <a:latin typeface="微软雅黑" panose="020B0503020204020204" charset="-122"/>
                  <a:ea typeface="微软雅黑" panose="020B0503020204020204" charset="-122"/>
                  <a:cs typeface="+mn-ea"/>
                  <a:sym typeface="Arial" panose="020B0604020202020204" pitchFamily="34" charset="0"/>
                </a:rPr>
                <a:t>装帧设计</a:t>
              </a:r>
              <a:endParaRPr lang="zh-CN" altLang="en-US" sz="2800" b="1" dirty="0">
                <a:solidFill>
                  <a:srgbClr val="27B1B4"/>
                </a:solidFill>
                <a:latin typeface="微软雅黑" panose="020B0503020204020204" charset="-122"/>
                <a:ea typeface="微软雅黑" panose="020B0503020204020204" charset="-122"/>
                <a:cs typeface="+mn-ea"/>
                <a:sym typeface="Arial" panose="020B0604020202020204" pitchFamily="34" charset="0"/>
              </a:endParaRPr>
            </a:p>
          </p:txBody>
        </p:sp>
        <p:sp>
          <p:nvSpPr>
            <p:cNvPr id="10" name="文本框 9"/>
            <p:cNvSpPr txBox="1"/>
            <p:nvPr>
              <p:custDataLst>
                <p:tags r:id="rId8"/>
              </p:custDataLst>
            </p:nvPr>
          </p:nvSpPr>
          <p:spPr>
            <a:xfrm>
              <a:off x="1598083" y="2792184"/>
              <a:ext cx="2466340" cy="630555"/>
            </a:xfrm>
            <a:prstGeom prst="rect">
              <a:avLst/>
            </a:prstGeom>
            <a:noFill/>
          </p:spPr>
          <p:txBody>
            <a:bodyPr wrap="square" lIns="90000" tIns="46800" rIns="90000" bIns="46800" rtlCol="0" anchor="t" anchorCtr="0">
              <a:normAutofit/>
            </a:bodyPr>
            <a:p>
              <a:pPr algn="r">
                <a:lnSpc>
                  <a:spcPct val="100000"/>
                </a:lnSpc>
              </a:pP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（Book binding）</a:t>
              </a:r>
              <a:endPar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6" name="任意多边形 45"/>
            <p:cNvSpPr/>
            <p:nvPr>
              <p:custDataLst>
                <p:tags r:id="rId9"/>
              </p:custDataLst>
            </p:nvPr>
          </p:nvSpPr>
          <p:spPr>
            <a:xfrm flipV="1">
              <a:off x="4046880" y="4911461"/>
              <a:ext cx="1176559" cy="252121"/>
            </a:xfrm>
            <a:custGeom>
              <a:avLst/>
              <a:gdLst>
                <a:gd name="connsiteX0" fmla="*/ 1016000 w 1016000"/>
                <a:gd name="connsiteY0" fmla="*/ 217715 h 217715"/>
                <a:gd name="connsiteX1" fmla="*/ 783771 w 1016000"/>
                <a:gd name="connsiteY1" fmla="*/ 0 h 217715"/>
                <a:gd name="connsiteX2" fmla="*/ 0 w 1016000"/>
                <a:gd name="connsiteY2" fmla="*/ 0 h 217715"/>
              </a:gdLst>
              <a:ahLst/>
              <a:cxnLst>
                <a:cxn ang="0">
                  <a:pos x="connsiteX0" y="connsiteY0"/>
                </a:cxn>
                <a:cxn ang="0">
                  <a:pos x="connsiteX1" y="connsiteY1"/>
                </a:cxn>
                <a:cxn ang="0">
                  <a:pos x="connsiteX2" y="connsiteY2"/>
                </a:cxn>
              </a:cxnLst>
              <a:rect l="l" t="t" r="r" b="b"/>
              <a:pathLst>
                <a:path w="1016000" h="217715">
                  <a:moveTo>
                    <a:pt x="1016000" y="217715"/>
                  </a:moveTo>
                  <a:lnTo>
                    <a:pt x="783771" y="0"/>
                  </a:lnTo>
                  <a:lnTo>
                    <a:pt x="0" y="0"/>
                  </a:lnTo>
                </a:path>
              </a:pathLst>
            </a:custGeom>
            <a:noFill/>
            <a:ln>
              <a:solidFill>
                <a:srgbClr val="27B1B4">
                  <a:lumMod val="40000"/>
                  <a:lumOff val="60000"/>
                </a:srgbClr>
              </a:solidFill>
              <a:tailEnd type="ova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fontScale="50000" lnSpcReduction="20000"/>
            </a:bodyPr>
            <a:p>
              <a:pPr algn="ctr"/>
              <a:endParaRPr lang="zh-CN" altLang="en-US">
                <a:sym typeface="Arial" panose="020B0604020202020204" pitchFamily="34" charset="0"/>
              </a:endParaRPr>
            </a:p>
          </p:txBody>
        </p:sp>
        <p:sp>
          <p:nvSpPr>
            <p:cNvPr id="24" name="任意多边形 23"/>
            <p:cNvSpPr/>
            <p:nvPr>
              <p:custDataLst>
                <p:tags r:id="rId10"/>
              </p:custDataLst>
            </p:nvPr>
          </p:nvSpPr>
          <p:spPr>
            <a:xfrm rot="229356">
              <a:off x="4761333" y="2616084"/>
              <a:ext cx="1751062" cy="1131259"/>
            </a:xfrm>
            <a:custGeom>
              <a:avLst/>
              <a:gdLst>
                <a:gd name="connsiteX0" fmla="*/ 1282270 w 1766358"/>
                <a:gd name="connsiteY0" fmla="*/ 0 h 1141141"/>
                <a:gd name="connsiteX1" fmla="*/ 1666403 w 1766358"/>
                <a:gd name="connsiteY1" fmla="*/ 58076 h 1141141"/>
                <a:gd name="connsiteX2" fmla="*/ 1766358 w 1766358"/>
                <a:gd name="connsiteY2" fmla="*/ 94660 h 1141141"/>
                <a:gd name="connsiteX3" fmla="*/ 1496141 w 1766358"/>
                <a:gd name="connsiteY3" fmla="*/ 562689 h 1141141"/>
                <a:gd name="connsiteX4" fmla="*/ 1436087 w 1766358"/>
                <a:gd name="connsiteY4" fmla="*/ 544047 h 1141141"/>
                <a:gd name="connsiteX5" fmla="*/ 1282270 w 1766358"/>
                <a:gd name="connsiteY5" fmla="*/ 528541 h 1141141"/>
                <a:gd name="connsiteX6" fmla="*/ 534546 w 1766358"/>
                <a:gd name="connsiteY6" fmla="*/ 1137954 h 1141141"/>
                <a:gd name="connsiteX7" fmla="*/ 534060 w 1766358"/>
                <a:gd name="connsiteY7" fmla="*/ 1141141 h 1141141"/>
                <a:gd name="connsiteX8" fmla="*/ 0 w 1766358"/>
                <a:gd name="connsiteY8" fmla="*/ 1141141 h 1141141"/>
                <a:gd name="connsiteX9" fmla="*/ 16743 w 1766358"/>
                <a:gd name="connsiteY9" fmla="*/ 1031434 h 1141141"/>
                <a:gd name="connsiteX10" fmla="*/ 1282270 w 1766358"/>
                <a:gd name="connsiteY10" fmla="*/ 0 h 114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6358" h="1141141">
                  <a:moveTo>
                    <a:pt x="1282270" y="0"/>
                  </a:moveTo>
                  <a:cubicBezTo>
                    <a:pt x="1416037" y="0"/>
                    <a:pt x="1545056" y="20333"/>
                    <a:pt x="1666403" y="58076"/>
                  </a:cubicBezTo>
                  <a:lnTo>
                    <a:pt x="1766358" y="94660"/>
                  </a:lnTo>
                  <a:lnTo>
                    <a:pt x="1496141" y="562689"/>
                  </a:lnTo>
                  <a:lnTo>
                    <a:pt x="1436087" y="544047"/>
                  </a:lnTo>
                  <a:cubicBezTo>
                    <a:pt x="1386403" y="533880"/>
                    <a:pt x="1334960" y="528541"/>
                    <a:pt x="1282270" y="528541"/>
                  </a:cubicBezTo>
                  <a:cubicBezTo>
                    <a:pt x="913440" y="528541"/>
                    <a:pt x="605715" y="790163"/>
                    <a:pt x="534546" y="1137954"/>
                  </a:cubicBezTo>
                  <a:lnTo>
                    <a:pt x="534060" y="1141141"/>
                  </a:lnTo>
                  <a:lnTo>
                    <a:pt x="0" y="1141141"/>
                  </a:lnTo>
                  <a:lnTo>
                    <a:pt x="16743" y="1031434"/>
                  </a:lnTo>
                  <a:cubicBezTo>
                    <a:pt x="137196" y="442796"/>
                    <a:pt x="658023" y="0"/>
                    <a:pt x="1282270" y="0"/>
                  </a:cubicBezTo>
                  <a:close/>
                </a:path>
              </a:pathLst>
            </a:custGeom>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11" name="任意多边形 10"/>
            <p:cNvSpPr/>
            <p:nvPr>
              <p:custDataLst>
                <p:tags r:id="rId11"/>
              </p:custDataLst>
            </p:nvPr>
          </p:nvSpPr>
          <p:spPr>
            <a:xfrm rot="229356">
              <a:off x="6470680" y="2957172"/>
              <a:ext cx="791567" cy="2056250"/>
            </a:xfrm>
            <a:custGeom>
              <a:avLst/>
              <a:gdLst>
                <a:gd name="connsiteX0" fmla="*/ 281055 w 798482"/>
                <a:gd name="connsiteY0" fmla="*/ 0 h 2074212"/>
                <a:gd name="connsiteX1" fmla="*/ 328397 w 798482"/>
                <a:gd name="connsiteY1" fmla="*/ 35402 h 2074212"/>
                <a:gd name="connsiteX2" fmla="*/ 798482 w 798482"/>
                <a:gd name="connsiteY2" fmla="*/ 1032195 h 2074212"/>
                <a:gd name="connsiteX3" fmla="*/ 328397 w 798482"/>
                <a:gd name="connsiteY3" fmla="*/ 2028988 h 2074212"/>
                <a:gd name="connsiteX4" fmla="*/ 267921 w 798482"/>
                <a:gd name="connsiteY4" fmla="*/ 2074212 h 2074212"/>
                <a:gd name="connsiteX5" fmla="*/ 0 w 798482"/>
                <a:gd name="connsiteY5" fmla="*/ 1610160 h 2074212"/>
                <a:gd name="connsiteX6" fmla="*/ 46396 w 798482"/>
                <a:gd name="connsiteY6" fmla="*/ 1571880 h 2074212"/>
                <a:gd name="connsiteX7" fmla="*/ 269941 w 798482"/>
                <a:gd name="connsiteY7" fmla="*/ 1032195 h 2074212"/>
                <a:gd name="connsiteX8" fmla="*/ 46396 w 798482"/>
                <a:gd name="connsiteY8" fmla="*/ 492510 h 2074212"/>
                <a:gd name="connsiteX9" fmla="*/ 12738 w 798482"/>
                <a:gd name="connsiteY9" fmla="*/ 464739 h 2074212"/>
                <a:gd name="connsiteX10" fmla="*/ 281055 w 798482"/>
                <a:gd name="connsiteY10" fmla="*/ 0 h 207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8482" h="2074212">
                  <a:moveTo>
                    <a:pt x="281055" y="0"/>
                  </a:moveTo>
                  <a:lnTo>
                    <a:pt x="328397" y="35402"/>
                  </a:lnTo>
                  <a:cubicBezTo>
                    <a:pt x="615490" y="272332"/>
                    <a:pt x="798482" y="630894"/>
                    <a:pt x="798482" y="1032195"/>
                  </a:cubicBezTo>
                  <a:cubicBezTo>
                    <a:pt x="798482" y="1433497"/>
                    <a:pt x="615490" y="1792058"/>
                    <a:pt x="328397" y="2028988"/>
                  </a:cubicBezTo>
                  <a:lnTo>
                    <a:pt x="267921" y="2074212"/>
                  </a:lnTo>
                  <a:lnTo>
                    <a:pt x="0" y="1610160"/>
                  </a:lnTo>
                  <a:lnTo>
                    <a:pt x="46396" y="1571880"/>
                  </a:lnTo>
                  <a:cubicBezTo>
                    <a:pt x="184514" y="1433763"/>
                    <a:pt x="269941" y="1242955"/>
                    <a:pt x="269941" y="1032195"/>
                  </a:cubicBezTo>
                  <a:cubicBezTo>
                    <a:pt x="269941" y="821435"/>
                    <a:pt x="184514" y="630628"/>
                    <a:pt x="46396" y="492510"/>
                  </a:cubicBezTo>
                  <a:lnTo>
                    <a:pt x="12738" y="464739"/>
                  </a:lnTo>
                  <a:lnTo>
                    <a:pt x="281055" y="0"/>
                  </a:lnTo>
                  <a:close/>
                </a:path>
              </a:pathLst>
            </a:custGeom>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20" name="任意多边形 19"/>
            <p:cNvSpPr/>
            <p:nvPr>
              <p:custDataLst>
                <p:tags r:id="rId12"/>
              </p:custDataLst>
            </p:nvPr>
          </p:nvSpPr>
          <p:spPr>
            <a:xfrm rot="229356">
              <a:off x="4669869" y="4074714"/>
              <a:ext cx="1730745" cy="1098973"/>
            </a:xfrm>
            <a:custGeom>
              <a:avLst/>
              <a:gdLst>
                <a:gd name="connsiteX0" fmla="*/ 0 w 1745863"/>
                <a:gd name="connsiteY0" fmla="*/ 0 h 1108573"/>
                <a:gd name="connsiteX1" fmla="*/ 538697 w 1745863"/>
                <a:gd name="connsiteY1" fmla="*/ 0 h 1108573"/>
                <a:gd name="connsiteX2" fmla="*/ 574048 w 1745863"/>
                <a:gd name="connsiteY2" fmla="*/ 113885 h 1108573"/>
                <a:gd name="connsiteX3" fmla="*/ 1277300 w 1745863"/>
                <a:gd name="connsiteY3" fmla="*/ 580032 h 1108573"/>
                <a:gd name="connsiteX4" fmla="*/ 1431117 w 1745863"/>
                <a:gd name="connsiteY4" fmla="*/ 564526 h 1108573"/>
                <a:gd name="connsiteX5" fmla="*/ 1475224 w 1745863"/>
                <a:gd name="connsiteY5" fmla="*/ 550835 h 1108573"/>
                <a:gd name="connsiteX6" fmla="*/ 1745863 w 1745863"/>
                <a:gd name="connsiteY6" fmla="*/ 1019596 h 1108573"/>
                <a:gd name="connsiteX7" fmla="*/ 1661433 w 1745863"/>
                <a:gd name="connsiteY7" fmla="*/ 1050497 h 1108573"/>
                <a:gd name="connsiteX8" fmla="*/ 1277300 w 1745863"/>
                <a:gd name="connsiteY8" fmla="*/ 1108573 h 1108573"/>
                <a:gd name="connsiteX9" fmla="*/ 11773 w 1745863"/>
                <a:gd name="connsiteY9" fmla="*/ 77139 h 1108573"/>
                <a:gd name="connsiteX10" fmla="*/ 0 w 1745863"/>
                <a:gd name="connsiteY10" fmla="*/ 0 h 110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5863" h="1108573">
                  <a:moveTo>
                    <a:pt x="0" y="0"/>
                  </a:moveTo>
                  <a:lnTo>
                    <a:pt x="538697" y="0"/>
                  </a:lnTo>
                  <a:lnTo>
                    <a:pt x="574048" y="113885"/>
                  </a:lnTo>
                  <a:cubicBezTo>
                    <a:pt x="689913" y="387820"/>
                    <a:pt x="961160" y="580032"/>
                    <a:pt x="1277300" y="580032"/>
                  </a:cubicBezTo>
                  <a:cubicBezTo>
                    <a:pt x="1329990" y="580032"/>
                    <a:pt x="1381433" y="574693"/>
                    <a:pt x="1431117" y="564526"/>
                  </a:cubicBezTo>
                  <a:lnTo>
                    <a:pt x="1475224" y="550835"/>
                  </a:lnTo>
                  <a:lnTo>
                    <a:pt x="1745863" y="1019596"/>
                  </a:lnTo>
                  <a:lnTo>
                    <a:pt x="1661433" y="1050497"/>
                  </a:lnTo>
                  <a:cubicBezTo>
                    <a:pt x="1540086" y="1088241"/>
                    <a:pt x="1411067" y="1108573"/>
                    <a:pt x="1277300" y="1108573"/>
                  </a:cubicBezTo>
                  <a:cubicBezTo>
                    <a:pt x="653053" y="1108573"/>
                    <a:pt x="132226" y="665777"/>
                    <a:pt x="11773" y="77139"/>
                  </a:cubicBezTo>
                  <a:lnTo>
                    <a:pt x="0" y="0"/>
                  </a:lnTo>
                  <a:close/>
                </a:path>
              </a:pathLst>
            </a:custGeom>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p>
              <a:pPr algn="ctr"/>
              <a:endParaRPr lang="zh-CN" altLang="en-US">
                <a:solidFill>
                  <a:sysClr val="windowText" lastClr="000000"/>
                </a:solidFill>
                <a:sym typeface="Arial" panose="020B0604020202020204" pitchFamily="34" charset="0"/>
              </a:endParaRPr>
            </a:p>
          </p:txBody>
        </p:sp>
        <p:sp>
          <p:nvSpPr>
            <p:cNvPr id="48" name="文本框 47"/>
            <p:cNvSpPr txBox="1"/>
            <p:nvPr>
              <p:custDataLst>
                <p:tags r:id="rId13"/>
              </p:custDataLst>
            </p:nvPr>
          </p:nvSpPr>
          <p:spPr>
            <a:xfrm>
              <a:off x="1530138" y="4868634"/>
              <a:ext cx="2319655" cy="517525"/>
            </a:xfrm>
            <a:prstGeom prst="rect">
              <a:avLst/>
            </a:prstGeom>
            <a:noFill/>
          </p:spPr>
          <p:txBody>
            <a:bodyPr wrap="square" lIns="90000" tIns="46800" rIns="90000" bIns="46800" rtlCol="0" anchor="t" anchorCtr="0"/>
            <a:p>
              <a:pPr algn="r">
                <a:lnSpc>
                  <a:spcPct val="100000"/>
                </a:lnSpc>
              </a:pPr>
              <a:r>
                <a:rPr lang="zh-CN" altLang="en-US" sz="2800" b="1" dirty="0">
                  <a:solidFill>
                    <a:srgbClr val="27B1B4"/>
                  </a:solidFill>
                  <a:latin typeface="微软雅黑" panose="020B0503020204020204" charset="-122"/>
                  <a:ea typeface="微软雅黑" panose="020B0503020204020204" charset="-122"/>
                  <a:cs typeface="+mn-ea"/>
                  <a:sym typeface="Arial" panose="020B0604020202020204" pitchFamily="34" charset="0"/>
                </a:rPr>
                <a:t>编排设计</a:t>
              </a:r>
              <a:endParaRPr lang="zh-CN" altLang="en-US" sz="2800" b="1" dirty="0">
                <a:solidFill>
                  <a:srgbClr val="27B1B4"/>
                </a:solidFill>
                <a:latin typeface="微软雅黑" panose="020B0503020204020204" charset="-122"/>
                <a:ea typeface="微软雅黑" panose="020B0503020204020204" charset="-122"/>
                <a:cs typeface="+mn-ea"/>
                <a:sym typeface="Arial" panose="020B0604020202020204" pitchFamily="34" charset="0"/>
              </a:endParaRPr>
            </a:p>
          </p:txBody>
        </p:sp>
        <p:sp>
          <p:nvSpPr>
            <p:cNvPr id="49" name="文本框 48"/>
            <p:cNvSpPr txBox="1"/>
            <p:nvPr>
              <p:custDataLst>
                <p:tags r:id="rId14"/>
              </p:custDataLst>
            </p:nvPr>
          </p:nvSpPr>
          <p:spPr>
            <a:xfrm>
              <a:off x="1530138" y="5352509"/>
              <a:ext cx="2319502" cy="630563"/>
            </a:xfrm>
            <a:prstGeom prst="rect">
              <a:avLst/>
            </a:prstGeom>
            <a:noFill/>
          </p:spPr>
          <p:txBody>
            <a:bodyPr wrap="square" lIns="90000" tIns="46800" rIns="90000" bIns="46800" rtlCol="0" anchor="t" anchorCtr="0">
              <a:normAutofit/>
            </a:bodyPr>
            <a:p>
              <a:pPr algn="r">
                <a:lnSpc>
                  <a:spcPct val="100000"/>
                </a:lnSpc>
              </a:pP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（Typography）</a:t>
              </a:r>
              <a:endPar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564451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一、书籍设计的概念</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
        <p:nvSpPr>
          <p:cNvPr id="7" name="文本框 6"/>
          <p:cNvSpPr txBox="1"/>
          <p:nvPr/>
        </p:nvSpPr>
        <p:spPr>
          <a:xfrm>
            <a:off x="615315" y="1546225"/>
            <a:ext cx="9910445" cy="583565"/>
          </a:xfrm>
          <a:prstGeom prst="rect">
            <a:avLst/>
          </a:prstGeom>
          <a:noFill/>
        </p:spPr>
        <p:txBody>
          <a:bodyPr wrap="square" rtlCol="0" anchor="t">
            <a:spAutoFit/>
          </a:bodyPr>
          <a:p>
            <a:r>
              <a:rPr lang="zh-CN" altLang="en-US" sz="3200" b="1">
                <a:latin typeface="黑体" panose="02010609060101010101" charset="-122"/>
                <a:ea typeface="黑体" panose="02010609060101010101" charset="-122"/>
                <a:cs typeface="黑体" panose="02010609060101010101" charset="-122"/>
              </a:rPr>
              <a:t>莱比锡“世界最美的书”的评选标准：</a:t>
            </a:r>
            <a:endParaRPr lang="zh-CN" altLang="en-US" sz="3200" b="1">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200785" y="2606675"/>
            <a:ext cx="9791065" cy="2453640"/>
          </a:xfrm>
          <a:prstGeom prst="rect">
            <a:avLst/>
          </a:prstGeom>
          <a:noFill/>
        </p:spPr>
        <p:txBody>
          <a:bodyPr wrap="square" rtlCol="0" anchor="t">
            <a:spAutoFit/>
          </a:bodyPr>
          <a:p>
            <a:pPr marL="285750" indent="-285750">
              <a:lnSpc>
                <a:spcPct val="120000"/>
              </a:lnSpc>
              <a:buClr>
                <a:srgbClr val="4BD1EA"/>
              </a:buClr>
              <a:buFont typeface="BatangChe" panose="02030609000101010101" charset="-127"/>
              <a:buChar char="●"/>
            </a:pPr>
            <a:r>
              <a:rPr lang="zh-CN" altLang="en-US" sz="3200">
                <a:latin typeface="宋体" panose="02010600030101010101" pitchFamily="2" charset="-122"/>
                <a:ea typeface="宋体" panose="02010600030101010101" pitchFamily="2" charset="-122"/>
              </a:rPr>
              <a:t>形式与内容的统一，文字图像之间的和谐；</a:t>
            </a:r>
            <a:endParaRPr lang="zh-CN" altLang="en-US" sz="3200">
              <a:latin typeface="宋体" panose="02010600030101010101" pitchFamily="2" charset="-122"/>
              <a:ea typeface="宋体" panose="02010600030101010101" pitchFamily="2" charset="-122"/>
            </a:endParaRPr>
          </a:p>
          <a:p>
            <a:pPr marL="285750" indent="-285750">
              <a:lnSpc>
                <a:spcPct val="120000"/>
              </a:lnSpc>
              <a:buClr>
                <a:srgbClr val="4BD1EA"/>
              </a:buClr>
              <a:buFont typeface="BatangChe" panose="02030609000101010101" charset="-127"/>
              <a:buChar char="●"/>
            </a:pPr>
            <a:r>
              <a:rPr lang="zh-CN" altLang="en-US" sz="3200">
                <a:latin typeface="宋体" panose="02010600030101010101" pitchFamily="2" charset="-122"/>
                <a:ea typeface="宋体" panose="02010600030101010101" pitchFamily="2" charset="-122"/>
              </a:rPr>
              <a:t>书籍的物化之美，对质感与印刷水平的高标准；</a:t>
            </a:r>
            <a:endParaRPr lang="zh-CN" altLang="en-US" sz="3200">
              <a:latin typeface="宋体" panose="02010600030101010101" pitchFamily="2" charset="-122"/>
              <a:ea typeface="宋体" panose="02010600030101010101" pitchFamily="2" charset="-122"/>
            </a:endParaRPr>
          </a:p>
          <a:p>
            <a:pPr marL="285750" indent="-285750">
              <a:lnSpc>
                <a:spcPct val="120000"/>
              </a:lnSpc>
              <a:buClr>
                <a:srgbClr val="4BD1EA"/>
              </a:buClr>
              <a:buFont typeface="BatangChe" panose="02030609000101010101" charset="-127"/>
              <a:buChar char="●"/>
            </a:pPr>
            <a:r>
              <a:rPr lang="zh-CN" altLang="en-US" sz="3200">
                <a:latin typeface="宋体" panose="02010600030101010101" pitchFamily="2" charset="-122"/>
                <a:ea typeface="宋体" panose="02010600030101010101" pitchFamily="2" charset="-122"/>
              </a:rPr>
              <a:t>原创性，鼓励想象力与个性；</a:t>
            </a:r>
            <a:endParaRPr lang="zh-CN" altLang="en-US" sz="3200">
              <a:latin typeface="宋体" panose="02010600030101010101" pitchFamily="2" charset="-122"/>
              <a:ea typeface="宋体" panose="02010600030101010101" pitchFamily="2" charset="-122"/>
            </a:endParaRPr>
          </a:p>
          <a:p>
            <a:pPr marL="285750" indent="-285750">
              <a:lnSpc>
                <a:spcPct val="120000"/>
              </a:lnSpc>
              <a:buClr>
                <a:srgbClr val="4BD1EA"/>
              </a:buClr>
              <a:buFont typeface="BatangChe" panose="02030609000101010101" charset="-127"/>
              <a:buChar char="●"/>
            </a:pPr>
            <a:r>
              <a:rPr lang="zh-CN" altLang="en-US" sz="3200">
                <a:latin typeface="宋体" panose="02010600030101010101" pitchFamily="2" charset="-122"/>
                <a:ea typeface="宋体" panose="02010600030101010101" pitchFamily="2" charset="-122"/>
              </a:rPr>
              <a:t>注重历史的积累，体现文化传承。</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039"/>
          <p:cNvSpPr/>
          <p:nvPr/>
        </p:nvSpPr>
        <p:spPr bwMode="auto">
          <a:xfrm rot="17100000">
            <a:off x="2539375" y="2387444"/>
            <a:ext cx="1376382" cy="1073653"/>
          </a:xfrm>
          <a:custGeom>
            <a:avLst/>
            <a:gdLst>
              <a:gd name="T0" fmla="*/ 265 w 741"/>
              <a:gd name="T1" fmla="*/ 0 h 578"/>
              <a:gd name="T2" fmla="*/ 0 w 741"/>
              <a:gd name="T3" fmla="*/ 155 h 578"/>
              <a:gd name="T4" fmla="*/ 58 w 741"/>
              <a:gd name="T5" fmla="*/ 456 h 578"/>
              <a:gd name="T6" fmla="*/ 741 w 741"/>
              <a:gd name="T7" fmla="*/ 578 h 578"/>
              <a:gd name="T8" fmla="*/ 265 w 741"/>
              <a:gd name="T9" fmla="*/ 0 h 578"/>
            </a:gdLst>
            <a:ahLst/>
            <a:cxnLst>
              <a:cxn ang="0">
                <a:pos x="T0" y="T1"/>
              </a:cxn>
              <a:cxn ang="0">
                <a:pos x="T2" y="T3"/>
              </a:cxn>
              <a:cxn ang="0">
                <a:pos x="T4" y="T5"/>
              </a:cxn>
              <a:cxn ang="0">
                <a:pos x="T6" y="T7"/>
              </a:cxn>
              <a:cxn ang="0">
                <a:pos x="T8" y="T9"/>
              </a:cxn>
            </a:cxnLst>
            <a:rect l="0" t="0" r="r" b="b"/>
            <a:pathLst>
              <a:path w="741" h="578">
                <a:moveTo>
                  <a:pt x="265" y="0"/>
                </a:moveTo>
                <a:lnTo>
                  <a:pt x="0" y="155"/>
                </a:lnTo>
                <a:lnTo>
                  <a:pt x="58" y="456"/>
                </a:lnTo>
                <a:lnTo>
                  <a:pt x="741" y="578"/>
                </a:lnTo>
                <a:lnTo>
                  <a:pt x="265" y="0"/>
                </a:lnTo>
                <a:close/>
              </a:path>
            </a:pathLst>
          </a:custGeom>
          <a:solidFill>
            <a:srgbClr val="4BD1EA"/>
          </a:solidFill>
          <a:ln>
            <a:noFill/>
          </a:ln>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4" name="Freeform 1040"/>
          <p:cNvSpPr/>
          <p:nvPr/>
        </p:nvSpPr>
        <p:spPr bwMode="auto">
          <a:xfrm rot="17100000">
            <a:off x="2539375" y="2387444"/>
            <a:ext cx="1376382" cy="1073653"/>
          </a:xfrm>
          <a:custGeom>
            <a:avLst/>
            <a:gdLst>
              <a:gd name="T0" fmla="*/ 265 w 741"/>
              <a:gd name="T1" fmla="*/ 0 h 578"/>
              <a:gd name="T2" fmla="*/ 0 w 741"/>
              <a:gd name="T3" fmla="*/ 155 h 578"/>
              <a:gd name="T4" fmla="*/ 58 w 741"/>
              <a:gd name="T5" fmla="*/ 456 h 578"/>
              <a:gd name="T6" fmla="*/ 741 w 741"/>
              <a:gd name="T7" fmla="*/ 578 h 578"/>
              <a:gd name="T8" fmla="*/ 265 w 741"/>
              <a:gd name="T9" fmla="*/ 0 h 578"/>
            </a:gdLst>
            <a:ahLst/>
            <a:cxnLst>
              <a:cxn ang="0">
                <a:pos x="T0" y="T1"/>
              </a:cxn>
              <a:cxn ang="0">
                <a:pos x="T2" y="T3"/>
              </a:cxn>
              <a:cxn ang="0">
                <a:pos x="T4" y="T5"/>
              </a:cxn>
              <a:cxn ang="0">
                <a:pos x="T6" y="T7"/>
              </a:cxn>
              <a:cxn ang="0">
                <a:pos x="T8" y="T9"/>
              </a:cxn>
            </a:cxnLst>
            <a:rect l="0" t="0" r="r" b="b"/>
            <a:pathLst>
              <a:path w="741" h="578">
                <a:moveTo>
                  <a:pt x="265" y="0"/>
                </a:moveTo>
                <a:lnTo>
                  <a:pt x="0" y="155"/>
                </a:lnTo>
                <a:lnTo>
                  <a:pt x="58" y="456"/>
                </a:lnTo>
                <a:lnTo>
                  <a:pt x="741" y="578"/>
                </a:lnTo>
                <a:lnTo>
                  <a:pt x="2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5" name="Freeform 1041"/>
          <p:cNvSpPr>
            <a:spLocks noEditPoints="1"/>
          </p:cNvSpPr>
          <p:nvPr/>
        </p:nvSpPr>
        <p:spPr bwMode="auto">
          <a:xfrm rot="17100000">
            <a:off x="2359683" y="2062497"/>
            <a:ext cx="1448822" cy="1129379"/>
          </a:xfrm>
          <a:custGeom>
            <a:avLst/>
            <a:gdLst>
              <a:gd name="T0" fmla="*/ 0 w 780"/>
              <a:gd name="T1" fmla="*/ 164 h 608"/>
              <a:gd name="T2" fmla="*/ 279 w 780"/>
              <a:gd name="T3" fmla="*/ 0 h 608"/>
              <a:gd name="T4" fmla="*/ 780 w 780"/>
              <a:gd name="T5" fmla="*/ 608 h 608"/>
              <a:gd name="T6" fmla="*/ 62 w 780"/>
              <a:gd name="T7" fmla="*/ 479 h 608"/>
              <a:gd name="T8" fmla="*/ 0 w 780"/>
              <a:gd name="T9" fmla="*/ 164 h 608"/>
              <a:gd name="T10" fmla="*/ 274 w 780"/>
              <a:gd name="T11" fmla="*/ 29 h 608"/>
              <a:gd name="T12" fmla="*/ 25 w 780"/>
              <a:gd name="T13" fmla="*/ 175 h 608"/>
              <a:gd name="T14" fmla="*/ 81 w 780"/>
              <a:gd name="T15" fmla="*/ 460 h 608"/>
              <a:gd name="T16" fmla="*/ 726 w 780"/>
              <a:gd name="T17" fmla="*/ 577 h 608"/>
              <a:gd name="T18" fmla="*/ 274 w 780"/>
              <a:gd name="T19" fmla="*/ 2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0" h="608">
                <a:moveTo>
                  <a:pt x="0" y="164"/>
                </a:moveTo>
                <a:lnTo>
                  <a:pt x="279" y="0"/>
                </a:lnTo>
                <a:lnTo>
                  <a:pt x="780" y="608"/>
                </a:lnTo>
                <a:lnTo>
                  <a:pt x="62" y="479"/>
                </a:lnTo>
                <a:lnTo>
                  <a:pt x="0" y="164"/>
                </a:lnTo>
                <a:close/>
                <a:moveTo>
                  <a:pt x="274" y="29"/>
                </a:moveTo>
                <a:lnTo>
                  <a:pt x="25" y="175"/>
                </a:lnTo>
                <a:lnTo>
                  <a:pt x="81" y="460"/>
                </a:lnTo>
                <a:lnTo>
                  <a:pt x="726" y="577"/>
                </a:lnTo>
                <a:lnTo>
                  <a:pt x="274" y="29"/>
                </a:lnTo>
                <a:close/>
              </a:path>
            </a:pathLst>
          </a:custGeom>
          <a:solidFill>
            <a:srgbClr val="FBCB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6" name="Freeform 1042"/>
          <p:cNvSpPr/>
          <p:nvPr/>
        </p:nvSpPr>
        <p:spPr bwMode="auto">
          <a:xfrm rot="17100000">
            <a:off x="2689815" y="1859974"/>
            <a:ext cx="917587" cy="1095943"/>
          </a:xfrm>
          <a:custGeom>
            <a:avLst/>
            <a:gdLst>
              <a:gd name="T0" fmla="*/ 0 w 494"/>
              <a:gd name="T1" fmla="*/ 4 h 590"/>
              <a:gd name="T2" fmla="*/ 21 w 494"/>
              <a:gd name="T3" fmla="*/ 0 h 590"/>
              <a:gd name="T4" fmla="*/ 81 w 494"/>
              <a:gd name="T5" fmla="*/ 307 h 590"/>
              <a:gd name="T6" fmla="*/ 494 w 494"/>
              <a:gd name="T7" fmla="*/ 572 h 590"/>
              <a:gd name="T8" fmla="*/ 481 w 494"/>
              <a:gd name="T9" fmla="*/ 590 h 590"/>
              <a:gd name="T10" fmla="*/ 61 w 494"/>
              <a:gd name="T11" fmla="*/ 321 h 590"/>
              <a:gd name="T12" fmla="*/ 0 w 494"/>
              <a:gd name="T13" fmla="*/ 4 h 590"/>
            </a:gdLst>
            <a:ahLst/>
            <a:cxnLst>
              <a:cxn ang="0">
                <a:pos x="T0" y="T1"/>
              </a:cxn>
              <a:cxn ang="0">
                <a:pos x="T2" y="T3"/>
              </a:cxn>
              <a:cxn ang="0">
                <a:pos x="T4" y="T5"/>
              </a:cxn>
              <a:cxn ang="0">
                <a:pos x="T6" y="T7"/>
              </a:cxn>
              <a:cxn ang="0">
                <a:pos x="T8" y="T9"/>
              </a:cxn>
              <a:cxn ang="0">
                <a:pos x="T10" y="T11"/>
              </a:cxn>
              <a:cxn ang="0">
                <a:pos x="T12" y="T13"/>
              </a:cxn>
            </a:cxnLst>
            <a:rect l="0" t="0" r="r" b="b"/>
            <a:pathLst>
              <a:path w="494" h="590">
                <a:moveTo>
                  <a:pt x="0" y="4"/>
                </a:moveTo>
                <a:lnTo>
                  <a:pt x="21" y="0"/>
                </a:lnTo>
                <a:lnTo>
                  <a:pt x="81" y="307"/>
                </a:lnTo>
                <a:lnTo>
                  <a:pt x="494" y="572"/>
                </a:lnTo>
                <a:lnTo>
                  <a:pt x="481" y="590"/>
                </a:lnTo>
                <a:lnTo>
                  <a:pt x="61" y="321"/>
                </a:lnTo>
                <a:lnTo>
                  <a:pt x="0" y="4"/>
                </a:lnTo>
                <a:close/>
              </a:path>
            </a:pathLst>
          </a:custGeom>
          <a:solidFill>
            <a:srgbClr val="FBCB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7" name="Freeform 1043"/>
          <p:cNvSpPr/>
          <p:nvPr/>
        </p:nvSpPr>
        <p:spPr bwMode="auto">
          <a:xfrm rot="17100000">
            <a:off x="2906106" y="2854465"/>
            <a:ext cx="512660" cy="302778"/>
          </a:xfrm>
          <a:custGeom>
            <a:avLst/>
            <a:gdLst>
              <a:gd name="T0" fmla="*/ 0 w 276"/>
              <a:gd name="T1" fmla="*/ 144 h 163"/>
              <a:gd name="T2" fmla="*/ 266 w 276"/>
              <a:gd name="T3" fmla="*/ 0 h 163"/>
              <a:gd name="T4" fmla="*/ 276 w 276"/>
              <a:gd name="T5" fmla="*/ 20 h 163"/>
              <a:gd name="T6" fmla="*/ 9 w 276"/>
              <a:gd name="T7" fmla="*/ 163 h 163"/>
              <a:gd name="T8" fmla="*/ 0 w 276"/>
              <a:gd name="T9" fmla="*/ 144 h 163"/>
            </a:gdLst>
            <a:ahLst/>
            <a:cxnLst>
              <a:cxn ang="0">
                <a:pos x="T0" y="T1"/>
              </a:cxn>
              <a:cxn ang="0">
                <a:pos x="T2" y="T3"/>
              </a:cxn>
              <a:cxn ang="0">
                <a:pos x="T4" y="T5"/>
              </a:cxn>
              <a:cxn ang="0">
                <a:pos x="T6" y="T7"/>
              </a:cxn>
              <a:cxn ang="0">
                <a:pos x="T8" y="T9"/>
              </a:cxn>
            </a:cxnLst>
            <a:rect l="0" t="0" r="r" b="b"/>
            <a:pathLst>
              <a:path w="276" h="163">
                <a:moveTo>
                  <a:pt x="0" y="144"/>
                </a:moveTo>
                <a:lnTo>
                  <a:pt x="266" y="0"/>
                </a:lnTo>
                <a:lnTo>
                  <a:pt x="276" y="20"/>
                </a:lnTo>
                <a:lnTo>
                  <a:pt x="9" y="163"/>
                </a:lnTo>
                <a:lnTo>
                  <a:pt x="0" y="144"/>
                </a:lnTo>
                <a:close/>
              </a:path>
            </a:pathLst>
          </a:custGeom>
          <a:solidFill>
            <a:srgbClr val="FBCB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40" name="Freeform 1039"/>
          <p:cNvSpPr/>
          <p:nvPr/>
        </p:nvSpPr>
        <p:spPr bwMode="auto">
          <a:xfrm rot="17100000">
            <a:off x="5267335" y="2387444"/>
            <a:ext cx="1376382" cy="1073653"/>
          </a:xfrm>
          <a:custGeom>
            <a:avLst/>
            <a:gdLst>
              <a:gd name="T0" fmla="*/ 265 w 741"/>
              <a:gd name="T1" fmla="*/ 0 h 578"/>
              <a:gd name="T2" fmla="*/ 0 w 741"/>
              <a:gd name="T3" fmla="*/ 155 h 578"/>
              <a:gd name="T4" fmla="*/ 58 w 741"/>
              <a:gd name="T5" fmla="*/ 456 h 578"/>
              <a:gd name="T6" fmla="*/ 741 w 741"/>
              <a:gd name="T7" fmla="*/ 578 h 578"/>
              <a:gd name="T8" fmla="*/ 265 w 741"/>
              <a:gd name="T9" fmla="*/ 0 h 578"/>
            </a:gdLst>
            <a:ahLst/>
            <a:cxnLst>
              <a:cxn ang="0">
                <a:pos x="T0" y="T1"/>
              </a:cxn>
              <a:cxn ang="0">
                <a:pos x="T2" y="T3"/>
              </a:cxn>
              <a:cxn ang="0">
                <a:pos x="T4" y="T5"/>
              </a:cxn>
              <a:cxn ang="0">
                <a:pos x="T6" y="T7"/>
              </a:cxn>
              <a:cxn ang="0">
                <a:pos x="T8" y="T9"/>
              </a:cxn>
            </a:cxnLst>
            <a:rect l="0" t="0" r="r" b="b"/>
            <a:pathLst>
              <a:path w="741" h="578">
                <a:moveTo>
                  <a:pt x="265" y="0"/>
                </a:moveTo>
                <a:lnTo>
                  <a:pt x="0" y="155"/>
                </a:lnTo>
                <a:lnTo>
                  <a:pt x="58" y="456"/>
                </a:lnTo>
                <a:lnTo>
                  <a:pt x="741" y="578"/>
                </a:lnTo>
                <a:lnTo>
                  <a:pt x="265" y="0"/>
                </a:lnTo>
                <a:close/>
              </a:path>
            </a:pathLst>
          </a:custGeom>
          <a:solidFill>
            <a:srgbClr val="4BD1EA"/>
          </a:solidFill>
          <a:ln>
            <a:noFill/>
          </a:ln>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41" name="Freeform 1040"/>
          <p:cNvSpPr/>
          <p:nvPr/>
        </p:nvSpPr>
        <p:spPr bwMode="auto">
          <a:xfrm rot="17100000">
            <a:off x="5267335" y="2387444"/>
            <a:ext cx="1376382" cy="1073653"/>
          </a:xfrm>
          <a:custGeom>
            <a:avLst/>
            <a:gdLst>
              <a:gd name="T0" fmla="*/ 265 w 741"/>
              <a:gd name="T1" fmla="*/ 0 h 578"/>
              <a:gd name="T2" fmla="*/ 0 w 741"/>
              <a:gd name="T3" fmla="*/ 155 h 578"/>
              <a:gd name="T4" fmla="*/ 58 w 741"/>
              <a:gd name="T5" fmla="*/ 456 h 578"/>
              <a:gd name="T6" fmla="*/ 741 w 741"/>
              <a:gd name="T7" fmla="*/ 578 h 578"/>
              <a:gd name="T8" fmla="*/ 265 w 741"/>
              <a:gd name="T9" fmla="*/ 0 h 578"/>
            </a:gdLst>
            <a:ahLst/>
            <a:cxnLst>
              <a:cxn ang="0">
                <a:pos x="T0" y="T1"/>
              </a:cxn>
              <a:cxn ang="0">
                <a:pos x="T2" y="T3"/>
              </a:cxn>
              <a:cxn ang="0">
                <a:pos x="T4" y="T5"/>
              </a:cxn>
              <a:cxn ang="0">
                <a:pos x="T6" y="T7"/>
              </a:cxn>
              <a:cxn ang="0">
                <a:pos x="T8" y="T9"/>
              </a:cxn>
            </a:cxnLst>
            <a:rect l="0" t="0" r="r" b="b"/>
            <a:pathLst>
              <a:path w="741" h="578">
                <a:moveTo>
                  <a:pt x="265" y="0"/>
                </a:moveTo>
                <a:lnTo>
                  <a:pt x="0" y="155"/>
                </a:lnTo>
                <a:lnTo>
                  <a:pt x="58" y="456"/>
                </a:lnTo>
                <a:lnTo>
                  <a:pt x="741" y="578"/>
                </a:lnTo>
                <a:lnTo>
                  <a:pt x="2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nvGrpSpPr>
          <p:cNvPr id="2" name="组合 1"/>
          <p:cNvGrpSpPr/>
          <p:nvPr/>
        </p:nvGrpSpPr>
        <p:grpSpPr>
          <a:xfrm>
            <a:off x="5247364" y="1902776"/>
            <a:ext cx="1177176" cy="1448822"/>
            <a:chOff x="5205454" y="1902776"/>
            <a:chExt cx="1177176" cy="1448822"/>
          </a:xfrm>
          <a:solidFill>
            <a:srgbClr val="EC6434"/>
          </a:solidFill>
        </p:grpSpPr>
        <p:sp>
          <p:nvSpPr>
            <p:cNvPr id="42" name="Freeform 1041"/>
            <p:cNvSpPr>
              <a:spLocks noEditPoints="1"/>
            </p:cNvSpPr>
            <p:nvPr/>
          </p:nvSpPr>
          <p:spPr bwMode="auto">
            <a:xfrm rot="17100000">
              <a:off x="5045733" y="2062497"/>
              <a:ext cx="1448822" cy="1129379"/>
            </a:xfrm>
            <a:custGeom>
              <a:avLst/>
              <a:gdLst>
                <a:gd name="T0" fmla="*/ 0 w 780"/>
                <a:gd name="T1" fmla="*/ 164 h 608"/>
                <a:gd name="T2" fmla="*/ 279 w 780"/>
                <a:gd name="T3" fmla="*/ 0 h 608"/>
                <a:gd name="T4" fmla="*/ 780 w 780"/>
                <a:gd name="T5" fmla="*/ 608 h 608"/>
                <a:gd name="T6" fmla="*/ 62 w 780"/>
                <a:gd name="T7" fmla="*/ 479 h 608"/>
                <a:gd name="T8" fmla="*/ 0 w 780"/>
                <a:gd name="T9" fmla="*/ 164 h 608"/>
                <a:gd name="T10" fmla="*/ 274 w 780"/>
                <a:gd name="T11" fmla="*/ 29 h 608"/>
                <a:gd name="T12" fmla="*/ 25 w 780"/>
                <a:gd name="T13" fmla="*/ 175 h 608"/>
                <a:gd name="T14" fmla="*/ 81 w 780"/>
                <a:gd name="T15" fmla="*/ 460 h 608"/>
                <a:gd name="T16" fmla="*/ 726 w 780"/>
                <a:gd name="T17" fmla="*/ 577 h 608"/>
                <a:gd name="T18" fmla="*/ 274 w 780"/>
                <a:gd name="T19" fmla="*/ 2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0" h="608">
                  <a:moveTo>
                    <a:pt x="0" y="164"/>
                  </a:moveTo>
                  <a:lnTo>
                    <a:pt x="279" y="0"/>
                  </a:lnTo>
                  <a:lnTo>
                    <a:pt x="780" y="608"/>
                  </a:lnTo>
                  <a:lnTo>
                    <a:pt x="62" y="479"/>
                  </a:lnTo>
                  <a:lnTo>
                    <a:pt x="0" y="164"/>
                  </a:lnTo>
                  <a:close/>
                  <a:moveTo>
                    <a:pt x="274" y="29"/>
                  </a:moveTo>
                  <a:lnTo>
                    <a:pt x="25" y="175"/>
                  </a:lnTo>
                  <a:lnTo>
                    <a:pt x="81" y="460"/>
                  </a:lnTo>
                  <a:lnTo>
                    <a:pt x="726" y="577"/>
                  </a:lnTo>
                  <a:lnTo>
                    <a:pt x="27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43" name="Freeform 1042"/>
            <p:cNvSpPr/>
            <p:nvPr/>
          </p:nvSpPr>
          <p:spPr bwMode="auto">
            <a:xfrm rot="17100000">
              <a:off x="5375865" y="1859974"/>
              <a:ext cx="917587" cy="1095943"/>
            </a:xfrm>
            <a:custGeom>
              <a:avLst/>
              <a:gdLst>
                <a:gd name="T0" fmla="*/ 0 w 494"/>
                <a:gd name="T1" fmla="*/ 4 h 590"/>
                <a:gd name="T2" fmla="*/ 21 w 494"/>
                <a:gd name="T3" fmla="*/ 0 h 590"/>
                <a:gd name="T4" fmla="*/ 81 w 494"/>
                <a:gd name="T5" fmla="*/ 307 h 590"/>
                <a:gd name="T6" fmla="*/ 494 w 494"/>
                <a:gd name="T7" fmla="*/ 572 h 590"/>
                <a:gd name="T8" fmla="*/ 481 w 494"/>
                <a:gd name="T9" fmla="*/ 590 h 590"/>
                <a:gd name="T10" fmla="*/ 61 w 494"/>
                <a:gd name="T11" fmla="*/ 321 h 590"/>
                <a:gd name="T12" fmla="*/ 0 w 494"/>
                <a:gd name="T13" fmla="*/ 4 h 590"/>
              </a:gdLst>
              <a:ahLst/>
              <a:cxnLst>
                <a:cxn ang="0">
                  <a:pos x="T0" y="T1"/>
                </a:cxn>
                <a:cxn ang="0">
                  <a:pos x="T2" y="T3"/>
                </a:cxn>
                <a:cxn ang="0">
                  <a:pos x="T4" y="T5"/>
                </a:cxn>
                <a:cxn ang="0">
                  <a:pos x="T6" y="T7"/>
                </a:cxn>
                <a:cxn ang="0">
                  <a:pos x="T8" y="T9"/>
                </a:cxn>
                <a:cxn ang="0">
                  <a:pos x="T10" y="T11"/>
                </a:cxn>
                <a:cxn ang="0">
                  <a:pos x="T12" y="T13"/>
                </a:cxn>
              </a:cxnLst>
              <a:rect l="0" t="0" r="r" b="b"/>
              <a:pathLst>
                <a:path w="494" h="590">
                  <a:moveTo>
                    <a:pt x="0" y="4"/>
                  </a:moveTo>
                  <a:lnTo>
                    <a:pt x="21" y="0"/>
                  </a:lnTo>
                  <a:lnTo>
                    <a:pt x="81" y="307"/>
                  </a:lnTo>
                  <a:lnTo>
                    <a:pt x="494" y="572"/>
                  </a:lnTo>
                  <a:lnTo>
                    <a:pt x="481" y="590"/>
                  </a:lnTo>
                  <a:lnTo>
                    <a:pt x="61" y="321"/>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44" name="Freeform 1043"/>
            <p:cNvSpPr/>
            <p:nvPr/>
          </p:nvSpPr>
          <p:spPr bwMode="auto">
            <a:xfrm rot="17100000">
              <a:off x="5592156" y="2854465"/>
              <a:ext cx="512660" cy="302778"/>
            </a:xfrm>
            <a:custGeom>
              <a:avLst/>
              <a:gdLst>
                <a:gd name="T0" fmla="*/ 0 w 276"/>
                <a:gd name="T1" fmla="*/ 144 h 163"/>
                <a:gd name="T2" fmla="*/ 266 w 276"/>
                <a:gd name="T3" fmla="*/ 0 h 163"/>
                <a:gd name="T4" fmla="*/ 276 w 276"/>
                <a:gd name="T5" fmla="*/ 20 h 163"/>
                <a:gd name="T6" fmla="*/ 9 w 276"/>
                <a:gd name="T7" fmla="*/ 163 h 163"/>
                <a:gd name="T8" fmla="*/ 0 w 276"/>
                <a:gd name="T9" fmla="*/ 144 h 163"/>
              </a:gdLst>
              <a:ahLst/>
              <a:cxnLst>
                <a:cxn ang="0">
                  <a:pos x="T0" y="T1"/>
                </a:cxn>
                <a:cxn ang="0">
                  <a:pos x="T2" y="T3"/>
                </a:cxn>
                <a:cxn ang="0">
                  <a:pos x="T4" y="T5"/>
                </a:cxn>
                <a:cxn ang="0">
                  <a:pos x="T6" y="T7"/>
                </a:cxn>
                <a:cxn ang="0">
                  <a:pos x="T8" y="T9"/>
                </a:cxn>
              </a:cxnLst>
              <a:rect l="0" t="0" r="r" b="b"/>
              <a:pathLst>
                <a:path w="276" h="163">
                  <a:moveTo>
                    <a:pt x="0" y="144"/>
                  </a:moveTo>
                  <a:lnTo>
                    <a:pt x="266" y="0"/>
                  </a:lnTo>
                  <a:lnTo>
                    <a:pt x="276" y="20"/>
                  </a:lnTo>
                  <a:lnTo>
                    <a:pt x="9" y="163"/>
                  </a:lnTo>
                  <a:lnTo>
                    <a:pt x="0"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50" name="Freeform 1039"/>
          <p:cNvSpPr/>
          <p:nvPr/>
        </p:nvSpPr>
        <p:spPr bwMode="auto">
          <a:xfrm rot="17100000">
            <a:off x="8145155" y="2387444"/>
            <a:ext cx="1376382" cy="1073653"/>
          </a:xfrm>
          <a:custGeom>
            <a:avLst/>
            <a:gdLst>
              <a:gd name="T0" fmla="*/ 265 w 741"/>
              <a:gd name="T1" fmla="*/ 0 h 578"/>
              <a:gd name="T2" fmla="*/ 0 w 741"/>
              <a:gd name="T3" fmla="*/ 155 h 578"/>
              <a:gd name="T4" fmla="*/ 58 w 741"/>
              <a:gd name="T5" fmla="*/ 456 h 578"/>
              <a:gd name="T6" fmla="*/ 741 w 741"/>
              <a:gd name="T7" fmla="*/ 578 h 578"/>
              <a:gd name="T8" fmla="*/ 265 w 741"/>
              <a:gd name="T9" fmla="*/ 0 h 578"/>
            </a:gdLst>
            <a:ahLst/>
            <a:cxnLst>
              <a:cxn ang="0">
                <a:pos x="T0" y="T1"/>
              </a:cxn>
              <a:cxn ang="0">
                <a:pos x="T2" y="T3"/>
              </a:cxn>
              <a:cxn ang="0">
                <a:pos x="T4" y="T5"/>
              </a:cxn>
              <a:cxn ang="0">
                <a:pos x="T6" y="T7"/>
              </a:cxn>
              <a:cxn ang="0">
                <a:pos x="T8" y="T9"/>
              </a:cxn>
            </a:cxnLst>
            <a:rect l="0" t="0" r="r" b="b"/>
            <a:pathLst>
              <a:path w="741" h="578">
                <a:moveTo>
                  <a:pt x="265" y="0"/>
                </a:moveTo>
                <a:lnTo>
                  <a:pt x="0" y="155"/>
                </a:lnTo>
                <a:lnTo>
                  <a:pt x="58" y="456"/>
                </a:lnTo>
                <a:lnTo>
                  <a:pt x="741" y="578"/>
                </a:lnTo>
                <a:lnTo>
                  <a:pt x="265" y="0"/>
                </a:lnTo>
                <a:close/>
              </a:path>
            </a:pathLst>
          </a:custGeom>
          <a:solidFill>
            <a:srgbClr val="4BD1EA"/>
          </a:solidFill>
          <a:ln>
            <a:noFill/>
          </a:ln>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51" name="Freeform 1040"/>
          <p:cNvSpPr/>
          <p:nvPr/>
        </p:nvSpPr>
        <p:spPr bwMode="auto">
          <a:xfrm rot="17100000">
            <a:off x="8145155" y="2387444"/>
            <a:ext cx="1376382" cy="1073653"/>
          </a:xfrm>
          <a:custGeom>
            <a:avLst/>
            <a:gdLst>
              <a:gd name="T0" fmla="*/ 265 w 741"/>
              <a:gd name="T1" fmla="*/ 0 h 578"/>
              <a:gd name="T2" fmla="*/ 0 w 741"/>
              <a:gd name="T3" fmla="*/ 155 h 578"/>
              <a:gd name="T4" fmla="*/ 58 w 741"/>
              <a:gd name="T5" fmla="*/ 456 h 578"/>
              <a:gd name="T6" fmla="*/ 741 w 741"/>
              <a:gd name="T7" fmla="*/ 578 h 578"/>
              <a:gd name="T8" fmla="*/ 265 w 741"/>
              <a:gd name="T9" fmla="*/ 0 h 578"/>
            </a:gdLst>
            <a:ahLst/>
            <a:cxnLst>
              <a:cxn ang="0">
                <a:pos x="T0" y="T1"/>
              </a:cxn>
              <a:cxn ang="0">
                <a:pos x="T2" y="T3"/>
              </a:cxn>
              <a:cxn ang="0">
                <a:pos x="T4" y="T5"/>
              </a:cxn>
              <a:cxn ang="0">
                <a:pos x="T6" y="T7"/>
              </a:cxn>
              <a:cxn ang="0">
                <a:pos x="T8" y="T9"/>
              </a:cxn>
            </a:cxnLst>
            <a:rect l="0" t="0" r="r" b="b"/>
            <a:pathLst>
              <a:path w="741" h="578">
                <a:moveTo>
                  <a:pt x="265" y="0"/>
                </a:moveTo>
                <a:lnTo>
                  <a:pt x="0" y="155"/>
                </a:lnTo>
                <a:lnTo>
                  <a:pt x="58" y="456"/>
                </a:lnTo>
                <a:lnTo>
                  <a:pt x="741" y="578"/>
                </a:lnTo>
                <a:lnTo>
                  <a:pt x="2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nvGrpSpPr>
          <p:cNvPr id="3" name="组合 2"/>
          <p:cNvGrpSpPr/>
          <p:nvPr/>
        </p:nvGrpSpPr>
        <p:grpSpPr>
          <a:xfrm>
            <a:off x="8125184" y="1902776"/>
            <a:ext cx="1177176" cy="1448822"/>
            <a:chOff x="8125184" y="1902776"/>
            <a:chExt cx="1177176" cy="1448822"/>
          </a:xfrm>
          <a:solidFill>
            <a:srgbClr val="522CCA"/>
          </a:solidFill>
        </p:grpSpPr>
        <p:sp>
          <p:nvSpPr>
            <p:cNvPr id="52" name="Freeform 1041"/>
            <p:cNvSpPr>
              <a:spLocks noEditPoints="1"/>
            </p:cNvSpPr>
            <p:nvPr/>
          </p:nvSpPr>
          <p:spPr bwMode="auto">
            <a:xfrm rot="17100000">
              <a:off x="7965463" y="2062497"/>
              <a:ext cx="1448822" cy="1129379"/>
            </a:xfrm>
            <a:custGeom>
              <a:avLst/>
              <a:gdLst>
                <a:gd name="T0" fmla="*/ 0 w 780"/>
                <a:gd name="T1" fmla="*/ 164 h 608"/>
                <a:gd name="T2" fmla="*/ 279 w 780"/>
                <a:gd name="T3" fmla="*/ 0 h 608"/>
                <a:gd name="T4" fmla="*/ 780 w 780"/>
                <a:gd name="T5" fmla="*/ 608 h 608"/>
                <a:gd name="T6" fmla="*/ 62 w 780"/>
                <a:gd name="T7" fmla="*/ 479 h 608"/>
                <a:gd name="T8" fmla="*/ 0 w 780"/>
                <a:gd name="T9" fmla="*/ 164 h 608"/>
                <a:gd name="T10" fmla="*/ 274 w 780"/>
                <a:gd name="T11" fmla="*/ 29 h 608"/>
                <a:gd name="T12" fmla="*/ 25 w 780"/>
                <a:gd name="T13" fmla="*/ 175 h 608"/>
                <a:gd name="T14" fmla="*/ 81 w 780"/>
                <a:gd name="T15" fmla="*/ 460 h 608"/>
                <a:gd name="T16" fmla="*/ 726 w 780"/>
                <a:gd name="T17" fmla="*/ 577 h 608"/>
                <a:gd name="T18" fmla="*/ 274 w 780"/>
                <a:gd name="T19" fmla="*/ 29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0" h="608">
                  <a:moveTo>
                    <a:pt x="0" y="164"/>
                  </a:moveTo>
                  <a:lnTo>
                    <a:pt x="279" y="0"/>
                  </a:lnTo>
                  <a:lnTo>
                    <a:pt x="780" y="608"/>
                  </a:lnTo>
                  <a:lnTo>
                    <a:pt x="62" y="479"/>
                  </a:lnTo>
                  <a:lnTo>
                    <a:pt x="0" y="164"/>
                  </a:lnTo>
                  <a:close/>
                  <a:moveTo>
                    <a:pt x="274" y="29"/>
                  </a:moveTo>
                  <a:lnTo>
                    <a:pt x="25" y="175"/>
                  </a:lnTo>
                  <a:lnTo>
                    <a:pt x="81" y="460"/>
                  </a:lnTo>
                  <a:lnTo>
                    <a:pt x="726" y="577"/>
                  </a:lnTo>
                  <a:lnTo>
                    <a:pt x="274"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53" name="Freeform 1042"/>
            <p:cNvSpPr/>
            <p:nvPr/>
          </p:nvSpPr>
          <p:spPr bwMode="auto">
            <a:xfrm rot="17100000">
              <a:off x="8295595" y="1859974"/>
              <a:ext cx="917587" cy="1095943"/>
            </a:xfrm>
            <a:custGeom>
              <a:avLst/>
              <a:gdLst>
                <a:gd name="T0" fmla="*/ 0 w 494"/>
                <a:gd name="T1" fmla="*/ 4 h 590"/>
                <a:gd name="T2" fmla="*/ 21 w 494"/>
                <a:gd name="T3" fmla="*/ 0 h 590"/>
                <a:gd name="T4" fmla="*/ 81 w 494"/>
                <a:gd name="T5" fmla="*/ 307 h 590"/>
                <a:gd name="T6" fmla="*/ 494 w 494"/>
                <a:gd name="T7" fmla="*/ 572 h 590"/>
                <a:gd name="T8" fmla="*/ 481 w 494"/>
                <a:gd name="T9" fmla="*/ 590 h 590"/>
                <a:gd name="T10" fmla="*/ 61 w 494"/>
                <a:gd name="T11" fmla="*/ 321 h 590"/>
                <a:gd name="T12" fmla="*/ 0 w 494"/>
                <a:gd name="T13" fmla="*/ 4 h 590"/>
              </a:gdLst>
              <a:ahLst/>
              <a:cxnLst>
                <a:cxn ang="0">
                  <a:pos x="T0" y="T1"/>
                </a:cxn>
                <a:cxn ang="0">
                  <a:pos x="T2" y="T3"/>
                </a:cxn>
                <a:cxn ang="0">
                  <a:pos x="T4" y="T5"/>
                </a:cxn>
                <a:cxn ang="0">
                  <a:pos x="T6" y="T7"/>
                </a:cxn>
                <a:cxn ang="0">
                  <a:pos x="T8" y="T9"/>
                </a:cxn>
                <a:cxn ang="0">
                  <a:pos x="T10" y="T11"/>
                </a:cxn>
                <a:cxn ang="0">
                  <a:pos x="T12" y="T13"/>
                </a:cxn>
              </a:cxnLst>
              <a:rect l="0" t="0" r="r" b="b"/>
              <a:pathLst>
                <a:path w="494" h="590">
                  <a:moveTo>
                    <a:pt x="0" y="4"/>
                  </a:moveTo>
                  <a:lnTo>
                    <a:pt x="21" y="0"/>
                  </a:lnTo>
                  <a:lnTo>
                    <a:pt x="81" y="307"/>
                  </a:lnTo>
                  <a:lnTo>
                    <a:pt x="494" y="572"/>
                  </a:lnTo>
                  <a:lnTo>
                    <a:pt x="481" y="590"/>
                  </a:lnTo>
                  <a:lnTo>
                    <a:pt x="61" y="321"/>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54" name="Freeform 1043"/>
            <p:cNvSpPr/>
            <p:nvPr/>
          </p:nvSpPr>
          <p:spPr bwMode="auto">
            <a:xfrm rot="17100000">
              <a:off x="8511886" y="2854465"/>
              <a:ext cx="512660" cy="302778"/>
            </a:xfrm>
            <a:custGeom>
              <a:avLst/>
              <a:gdLst>
                <a:gd name="T0" fmla="*/ 0 w 276"/>
                <a:gd name="T1" fmla="*/ 144 h 163"/>
                <a:gd name="T2" fmla="*/ 266 w 276"/>
                <a:gd name="T3" fmla="*/ 0 h 163"/>
                <a:gd name="T4" fmla="*/ 276 w 276"/>
                <a:gd name="T5" fmla="*/ 20 h 163"/>
                <a:gd name="T6" fmla="*/ 9 w 276"/>
                <a:gd name="T7" fmla="*/ 163 h 163"/>
                <a:gd name="T8" fmla="*/ 0 w 276"/>
                <a:gd name="T9" fmla="*/ 144 h 163"/>
              </a:gdLst>
              <a:ahLst/>
              <a:cxnLst>
                <a:cxn ang="0">
                  <a:pos x="T0" y="T1"/>
                </a:cxn>
                <a:cxn ang="0">
                  <a:pos x="T2" y="T3"/>
                </a:cxn>
                <a:cxn ang="0">
                  <a:pos x="T4" y="T5"/>
                </a:cxn>
                <a:cxn ang="0">
                  <a:pos x="T6" y="T7"/>
                </a:cxn>
                <a:cxn ang="0">
                  <a:pos x="T8" y="T9"/>
                </a:cxn>
              </a:cxnLst>
              <a:rect l="0" t="0" r="r" b="b"/>
              <a:pathLst>
                <a:path w="276" h="163">
                  <a:moveTo>
                    <a:pt x="0" y="144"/>
                  </a:moveTo>
                  <a:lnTo>
                    <a:pt x="266" y="0"/>
                  </a:lnTo>
                  <a:lnTo>
                    <a:pt x="276" y="20"/>
                  </a:lnTo>
                  <a:lnTo>
                    <a:pt x="9" y="163"/>
                  </a:lnTo>
                  <a:lnTo>
                    <a:pt x="0"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10" name="文本框 9"/>
          <p:cNvSpPr txBox="1"/>
          <p:nvPr/>
        </p:nvSpPr>
        <p:spPr>
          <a:xfrm>
            <a:off x="1948799" y="4063862"/>
            <a:ext cx="2398875" cy="583565"/>
          </a:xfrm>
          <a:prstGeom prst="rect">
            <a:avLst/>
          </a:prstGeom>
          <a:noFill/>
        </p:spPr>
        <p:txBody>
          <a:bodyPr wrap="square" rtlCol="0">
            <a:spAutoFit/>
            <a:scene3d>
              <a:camera prst="orthographicFront"/>
              <a:lightRig rig="threePt" dir="t"/>
            </a:scene3d>
            <a:sp3d contourW="12700"/>
          </a:bodyPr>
          <a:lstStyle/>
          <a:p>
            <a:pPr algn="ctr"/>
            <a:r>
              <a:rPr lang="zh-CN" altLang="en-US" sz="3200" b="1" u="sng" dirty="0" smtClean="0">
                <a:solidFill>
                  <a:srgbClr val="FBCB2B"/>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1.实用功能</a:t>
            </a:r>
            <a:endParaRPr lang="zh-CN" altLang="en-US" sz="3200" b="1" u="sng" dirty="0" smtClean="0">
              <a:solidFill>
                <a:srgbClr val="FBCB2B"/>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5" name="文本框 4"/>
          <p:cNvSpPr txBox="1"/>
          <p:nvPr/>
        </p:nvSpPr>
        <p:spPr>
          <a:xfrm>
            <a:off x="4676759" y="4063862"/>
            <a:ext cx="2398875" cy="583565"/>
          </a:xfrm>
          <a:prstGeom prst="rect">
            <a:avLst/>
          </a:prstGeom>
          <a:noFill/>
        </p:spPr>
        <p:txBody>
          <a:bodyPr wrap="square" rtlCol="0">
            <a:spAutoFit/>
            <a:scene3d>
              <a:camera prst="orthographicFront"/>
              <a:lightRig rig="threePt" dir="t"/>
            </a:scene3d>
            <a:sp3d contourW="12700"/>
          </a:bodyPr>
          <a:lstStyle/>
          <a:p>
            <a:pPr algn="ctr"/>
            <a:r>
              <a:rPr lang="zh-CN" altLang="en-US" sz="3200" b="1" u="sng"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2.审美功能</a:t>
            </a:r>
            <a:endParaRPr lang="zh-CN" altLang="en-US" sz="3200" b="1" u="sng" dirty="0" smtClean="0">
              <a:solidFill>
                <a:srgbClr val="EC6434"/>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2" name="文本框 11"/>
          <p:cNvSpPr txBox="1"/>
          <p:nvPr/>
        </p:nvSpPr>
        <p:spPr>
          <a:xfrm>
            <a:off x="7554579" y="4063862"/>
            <a:ext cx="2398875" cy="583565"/>
          </a:xfrm>
          <a:prstGeom prst="rect">
            <a:avLst/>
          </a:prstGeom>
          <a:noFill/>
        </p:spPr>
        <p:txBody>
          <a:bodyPr wrap="square" rtlCol="0">
            <a:spAutoFit/>
            <a:scene3d>
              <a:camera prst="orthographicFront"/>
              <a:lightRig rig="threePt" dir="t"/>
            </a:scene3d>
            <a:sp3d contourW="12700"/>
          </a:bodyPr>
          <a:lstStyle/>
          <a:p>
            <a:pPr algn="ctr"/>
            <a:r>
              <a:rPr lang="zh-CN" altLang="en-US" sz="3200" b="1" u="sng"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rPr>
              <a:t>3.商业功能</a:t>
            </a:r>
            <a:endParaRPr lang="zh-CN" altLang="en-US" sz="3200" b="1" u="sng" dirty="0" smtClean="0">
              <a:solidFill>
                <a:srgbClr val="522CCA"/>
              </a:solidFill>
              <a:latin typeface="宋体" panose="02010600030101010101" pitchFamily="2" charset="-122"/>
              <a:ea typeface="宋体" panose="02010600030101010101" pitchFamily="2" charset="-122"/>
              <a:cs typeface="宋体" panose="02010600030101010101" pitchFamily="2" charset="-122"/>
              <a:sym typeface="思源黑体 CN Normal" panose="020B0400000000000000" pitchFamily="34" charset="-122"/>
            </a:endParaRPr>
          </a:p>
        </p:txBody>
      </p:sp>
      <p:sp>
        <p:nvSpPr>
          <p:cNvPr id="14" name="空心弧 13"/>
          <p:cNvSpPr/>
          <p:nvPr/>
        </p:nvSpPr>
        <p:spPr>
          <a:xfrm>
            <a:off x="669956" y="6301212"/>
            <a:ext cx="1113576" cy="1113576"/>
          </a:xfrm>
          <a:prstGeom prst="blockArc">
            <a:avLst/>
          </a:prstGeom>
          <a:solidFill>
            <a:srgbClr val="522CC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等腰三角形 14"/>
          <p:cNvSpPr/>
          <p:nvPr/>
        </p:nvSpPr>
        <p:spPr>
          <a:xfrm flipV="1">
            <a:off x="202019" y="321221"/>
            <a:ext cx="542365" cy="467556"/>
          </a:xfrm>
          <a:prstGeom prst="triangle">
            <a:avLst/>
          </a:prstGeom>
          <a:solidFill>
            <a:srgbClr val="EC6434"/>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文本框 12"/>
          <p:cNvSpPr txBox="1">
            <a:spLocks noChangeArrowheads="1"/>
          </p:cNvSpPr>
          <p:nvPr>
            <p:custDataLst>
              <p:tags r:id="rId1"/>
            </p:custDataLst>
          </p:nvPr>
        </p:nvSpPr>
        <p:spPr bwMode="auto">
          <a:xfrm>
            <a:off x="744220" y="201930"/>
            <a:ext cx="823658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rPr>
              <a:t>二、书籍设计的功能与广泛应用</a:t>
            </a:r>
            <a:endParaRPr lang="zh-CN" altLang="en-US" sz="4000" b="1" dirty="0">
              <a:solidFill>
                <a:srgbClr val="0D0D0D"/>
              </a:solidFill>
              <a:latin typeface="黑体" panose="02010609060101010101" charset="-122"/>
              <a:ea typeface="黑体" panose="02010609060101010101" charset="-122"/>
              <a:sym typeface="思源黑体 CN Normal"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par>
    </p:tnLst>
    <p:bldLst>
      <p:bldP spid="45" grpId="0"/>
    </p:bldLst>
  </p:timing>
</p:sld>
</file>

<file path=ppt/tags/tag1.xml><?xml version="1.0" encoding="utf-8"?>
<p:tagLst xmlns:p="http://schemas.openxmlformats.org/presentationml/2006/main">
  <p:tag name="PA" val="v5.2.4"/>
</p:tagLst>
</file>

<file path=ppt/tags/tag10.xml><?xml version="1.0" encoding="utf-8"?>
<p:tagLst xmlns:p="http://schemas.openxmlformats.org/presentationml/2006/main">
  <p:tag name="KSO_WM_TAG_VERSION" val="1.0"/>
  <p:tag name="KSO_WM_BEAUTIFY_FLAG" val="#wm#"/>
  <p:tag name="KSO_WM_UNIT_TYPE" val="i"/>
  <p:tag name="KSO_WM_UNIT_ID" val="diagram160334_2*i*0"/>
  <p:tag name="KSO_WM_TEMPLATE_CATEGORY" val="diagram"/>
  <p:tag name="KSO_WM_TEMPLATE_INDEX" val="160334"/>
  <p:tag name="KSO_WM_UNIT_INDEX" val="0"/>
</p:tagLst>
</file>

<file path=ppt/tags/tag11.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2_1"/>
  <p:tag name="KSO_WM_UNIT_ID" val="diagram160334_2*q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5"/>
  <p:tag name="KSO_WM_UNIT_TEXT_FILL_TYPE" val="1"/>
</p:tagLst>
</file>

<file path=ppt/tags/tag12.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f"/>
  <p:tag name="KSO_WM_UNIT_INDEX" val="1_2_1"/>
  <p:tag name="KSO_WM_UNIT_ID" val="diagram160334_2*q_h_f*1_2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q1-1"/>
  <p:tag name="KSO_WM_UNIT_TEXT_FILL_FORE_SCHEMECOLOR_INDEX" val="13"/>
  <p:tag name="KSO_WM_UNIT_TEXT_FILL_TYPE" val="1"/>
</p:tagLst>
</file>

<file path=ppt/tags/tag13.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1"/>
  <p:tag name="KSO_WM_UNIT_ID" val="diagram160334_2*q_i*1_1"/>
  <p:tag name="KSO_WM_UNIT_CLEAR" val="1"/>
  <p:tag name="KSO_WM_UNIT_LAYERLEVEL" val="1_1"/>
  <p:tag name="KSO_WM_UNIT_LINE_FORE_SCHEMECOLOR_INDEX" val="5"/>
  <p:tag name="KSO_WM_UNIT_LINE_FILL_TYPE" val="2"/>
</p:tagLst>
</file>

<file path=ppt/tags/tag14.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2"/>
  <p:tag name="KSO_WM_UNIT_ID" val="diagram160334_2*q_i*1_2"/>
  <p:tag name="KSO_WM_UNIT_CLEAR" val="1"/>
  <p:tag name="KSO_WM_UNIT_LAYERLEVEL" val="1_1"/>
  <p:tag name="KSO_WM_UNIT_LINE_FORE_SCHEMECOLOR_INDEX" val="5"/>
  <p:tag name="KSO_WM_UNIT_LINE_FILL_TYPE" val="2"/>
  <p:tag name="KSO_WM_UNIT_TEXT_FILL_FORE_SCHEMECOLOR_INDEX" val="2"/>
  <p:tag name="KSO_WM_UNIT_TEXT_FILL_TYPE" val="1"/>
</p:tagLst>
</file>

<file path=ppt/tags/tag15.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1_1"/>
  <p:tag name="KSO_WM_UNIT_ID" val="diagram160334_2*q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5"/>
  <p:tag name="KSO_WM_UNIT_TEXT_FILL_TYPE" val="1"/>
</p:tagLst>
</file>

<file path=ppt/tags/tag16.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f"/>
  <p:tag name="KSO_WM_UNIT_INDEX" val="1_1_1"/>
  <p:tag name="KSO_WM_UNIT_ID" val="diagram160334_2*q_h_f*1_1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q1-1"/>
  <p:tag name="KSO_WM_UNIT_TEXT_FILL_FORE_SCHEMECOLOR_INDEX" val="13"/>
  <p:tag name="KSO_WM_UNIT_TEXT_FILL_TYPE" val="1"/>
</p:tagLst>
</file>

<file path=ppt/tags/tag17.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3"/>
  <p:tag name="KSO_WM_UNIT_ID" val="diagram160334_2*q_i*1_3"/>
  <p:tag name="KSO_WM_UNIT_CLEAR" val="1"/>
  <p:tag name="KSO_WM_UNIT_LAYERLEVEL" val="1_1"/>
  <p:tag name="KSO_WM_UNIT_LINE_FORE_SCHEMECOLOR_INDEX" val="5"/>
  <p:tag name="KSO_WM_UNIT_LINE_FILL_TYPE" val="2"/>
  <p:tag name="KSO_WM_UNIT_TEXT_FILL_FORE_SCHEMECOLOR_INDEX" val="2"/>
  <p:tag name="KSO_WM_UNIT_TEXT_FILL_TYPE" val="1"/>
</p:tagLst>
</file>

<file path=ppt/tags/tag18.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4"/>
  <p:tag name="KSO_WM_UNIT_ID" val="diagram160334_2*q_i*1_4"/>
  <p:tag name="KSO_WM_UNIT_CLEAR" val="1"/>
  <p:tag name="KSO_WM_UNIT_LAYERLEVEL" val="1_1"/>
  <p:tag name="KSO_WM_UNIT_FILL_FORE_SCHEMECOLOR_INDEX" val="5"/>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5"/>
  <p:tag name="KSO_WM_UNIT_ID" val="diagram160334_2*q_i*1_5"/>
  <p:tag name="KSO_WM_UNIT_CLEAR" val="1"/>
  <p:tag name="KSO_WM_UNIT_LAYERLEVEL" val="1_1"/>
  <p:tag name="KSO_WM_UNIT_FILL_FORE_SCHEMECOLOR_INDEX" val="5"/>
  <p:tag name="KSO_WM_UNIT_FILL_TYPE" val="1"/>
  <p:tag name="KSO_WM_UNIT_TEXT_FILL_FORE_SCHEMECOLOR_INDEX" val="13"/>
  <p:tag name="KSO_WM_UNIT_TEXT_FILL_TYPE" val="1"/>
</p:tagLst>
</file>

<file path=ppt/tags/tag2.xml><?xml version="1.0" encoding="utf-8"?>
<p:tagLst xmlns:p="http://schemas.openxmlformats.org/presentationml/2006/main">
  <p:tag name="PA" val="v5.2.4"/>
</p:tagLst>
</file>

<file path=ppt/tags/tag20.xml><?xml version="1.0" encoding="utf-8"?>
<p:tagLst xmlns:p="http://schemas.openxmlformats.org/presentationml/2006/main">
  <p:tag name="KSO_WM_TEMPLATE_CATEGORY" val="diagram"/>
  <p:tag name="KSO_WM_TEMPLATE_INDEX" val="160334"/>
  <p:tag name="KSO_WM_TAG_VERSION" val="1.0"/>
  <p:tag name="KSO_WM_BEAUTIFY_FLAG" val="#wm#"/>
  <p:tag name="KSO_WM_DIAGRAM_GROUP_CODE" val="q1-1"/>
  <p:tag name="KSO_WM_UNIT_TYPE" val="q_i"/>
  <p:tag name="KSO_WM_UNIT_INDEX" val="1_6"/>
  <p:tag name="KSO_WM_UNIT_ID" val="diagram160334_2*q_i*1_6"/>
  <p:tag name="KSO_WM_UNIT_CLEAR" val="1"/>
  <p:tag name="KSO_WM_UNIT_LAYERLEVEL" val="1_1"/>
  <p:tag name="KSO_WM_UNIT_FILL_FORE_SCHEMECOLOR_INDEX" val="5"/>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3_1"/>
  <p:tag name="KSO_WM_UNIT_ID" val="diagram160334_2*q_h_a*1_3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5"/>
  <p:tag name="KSO_WM_UNIT_TEXT_FILL_TYPE" val="1"/>
</p:tagLst>
</file>

<file path=ppt/tags/tag22.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f"/>
  <p:tag name="KSO_WM_UNIT_INDEX" val="1_3_1"/>
  <p:tag name="KSO_WM_UNIT_ID" val="diagram160334_2*q_h_f*1_3_1"/>
  <p:tag name="KSO_WM_UNIT_CLEAR" val="1"/>
  <p:tag name="KSO_WM_UNIT_LAYERLEVEL" val="1_1_1"/>
  <p:tag name="KSO_WM_UNIT_VALUE" val="18"/>
  <p:tag name="KSO_WM_UNIT_HIGHLIGHT" val="0"/>
  <p:tag name="KSO_WM_UNIT_COMPATIBLE" val="0"/>
  <p:tag name="KSO_WM_UNIT_PRESET_TEXT_INDEX" val="4"/>
  <p:tag name="KSO_WM_UNIT_PRESET_TEXT_LEN" val="26"/>
  <p:tag name="KSO_WM_DIAGRAM_GROUP_CODE" val="q1-1"/>
  <p:tag name="KSO_WM_UNIT_TEXT_FILL_FORE_SCHEMECOLOR_INDEX" val="13"/>
  <p:tag name="KSO_WM_UNIT_TEXT_FILL_TYPE" val="1"/>
</p:tagLst>
</file>

<file path=ppt/tags/tag23.xml><?xml version="1.0" encoding="utf-8"?>
<p:tagLst xmlns:p="http://schemas.openxmlformats.org/presentationml/2006/main">
  <p:tag name="PA" val="v5.2.4"/>
</p:tagLst>
</file>

<file path=ppt/tags/tag24.xml><?xml version="1.0" encoding="utf-8"?>
<p:tagLst xmlns:p="http://schemas.openxmlformats.org/presentationml/2006/main">
  <p:tag name="PA" val="v5.2.4"/>
</p:tagLst>
</file>

<file path=ppt/tags/tag25.xml><?xml version="1.0" encoding="utf-8"?>
<p:tagLst xmlns:p="http://schemas.openxmlformats.org/presentationml/2006/main">
  <p:tag name="PA" val="v5.2.4"/>
</p:tagLst>
</file>

<file path=ppt/tags/tag26.xml><?xml version="1.0" encoding="utf-8"?>
<p:tagLst xmlns:p="http://schemas.openxmlformats.org/presentationml/2006/main">
  <p:tag name="PA" val="v5.2.4"/>
</p:tagLst>
</file>

<file path=ppt/tags/tag27.xml><?xml version="1.0" encoding="utf-8"?>
<p:tagLst xmlns:p="http://schemas.openxmlformats.org/presentationml/2006/main">
  <p:tag name="PA" val="v5.2.4"/>
</p:tagLst>
</file>

<file path=ppt/tags/tag28.xml><?xml version="1.0" encoding="utf-8"?>
<p:tagLst xmlns:p="http://schemas.openxmlformats.org/presentationml/2006/main">
  <p:tag name="PA" val="v5.2.4"/>
</p:tagLst>
</file>

<file path=ppt/tags/tag29.xml><?xml version="1.0" encoding="utf-8"?>
<p:tagLst xmlns:p="http://schemas.openxmlformats.org/presentationml/2006/main">
  <p:tag name="PA" val="v5.2.4"/>
</p:tagLst>
</file>

<file path=ppt/tags/tag3.xml><?xml version="1.0" encoding="utf-8"?>
<p:tagLst xmlns:p="http://schemas.openxmlformats.org/presentationml/2006/main">
  <p:tag name="PA" val="v5.2.4"/>
</p:tagLst>
</file>

<file path=ppt/tags/tag30.xml><?xml version="1.0" encoding="utf-8"?>
<p:tagLst xmlns:p="http://schemas.openxmlformats.org/presentationml/2006/main">
  <p:tag name="PA" val="v5.2.4"/>
</p:tagLst>
</file>

<file path=ppt/tags/tag31.xml><?xml version="1.0" encoding="utf-8"?>
<p:tagLst xmlns:p="http://schemas.openxmlformats.org/presentationml/2006/main">
  <p:tag name="PA" val="v5.2.4"/>
</p:tagLst>
</file>

<file path=ppt/tags/tag32.xml><?xml version="1.0" encoding="utf-8"?>
<p:tagLst xmlns:p="http://schemas.openxmlformats.org/presentationml/2006/main">
  <p:tag name="PA" val="v5.2.4"/>
</p:tagLst>
</file>

<file path=ppt/tags/tag33.xml><?xml version="1.0" encoding="utf-8"?>
<p:tagLst xmlns:p="http://schemas.openxmlformats.org/presentationml/2006/main">
  <p:tag name="PA" val="v5.2.4"/>
</p:tagLst>
</file>

<file path=ppt/tags/tag34.xml><?xml version="1.0" encoding="utf-8"?>
<p:tagLst xmlns:p="http://schemas.openxmlformats.org/presentationml/2006/main">
  <p:tag name="PA" val="v5.2.4"/>
</p:tagLst>
</file>

<file path=ppt/tags/tag35.xml><?xml version="1.0" encoding="utf-8"?>
<p:tagLst xmlns:p="http://schemas.openxmlformats.org/presentationml/2006/main">
  <p:tag name="PA" val="v5.2.4"/>
</p:tagLst>
</file>

<file path=ppt/tags/tag36.xml><?xml version="1.0" encoding="utf-8"?>
<p:tagLst xmlns:p="http://schemas.openxmlformats.org/presentationml/2006/main">
  <p:tag name="PA" val="v5.2.4"/>
</p:tagLst>
</file>

<file path=ppt/tags/tag37.xml><?xml version="1.0" encoding="utf-8"?>
<p:tagLst xmlns:p="http://schemas.openxmlformats.org/presentationml/2006/main">
  <p:tag name="PA" val="v5.2.4"/>
</p:tagLst>
</file>

<file path=ppt/tags/tag38.xml><?xml version="1.0" encoding="utf-8"?>
<p:tagLst xmlns:p="http://schemas.openxmlformats.org/presentationml/2006/main">
  <p:tag name="PA" val="v5.2.4"/>
</p:tagLst>
</file>

<file path=ppt/tags/tag39.xml><?xml version="1.0" encoding="utf-8"?>
<p:tagLst xmlns:p="http://schemas.openxmlformats.org/presentationml/2006/main">
  <p:tag name="PA" val="v5.2.4"/>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5.2.4"/>
</p:tagLst>
</file>

<file path=ppt/tags/tag41.xml><?xml version="1.0" encoding="utf-8"?>
<p:tagLst xmlns:p="http://schemas.openxmlformats.org/presentationml/2006/main">
  <p:tag name="PA" val="v5.2.4"/>
</p:tagLst>
</file>

<file path=ppt/tags/tag42.xml><?xml version="1.0" encoding="utf-8"?>
<p:tagLst xmlns:p="http://schemas.openxmlformats.org/presentationml/2006/main">
  <p:tag name="PA" val="v5.2.4"/>
</p:tagLst>
</file>

<file path=ppt/tags/tag43.xml><?xml version="1.0" encoding="utf-8"?>
<p:tagLst xmlns:p="http://schemas.openxmlformats.org/presentationml/2006/main">
  <p:tag name="PA" val="v5.2.4"/>
</p:tagLst>
</file>

<file path=ppt/tags/tag44.xml><?xml version="1.0" encoding="utf-8"?>
<p:tagLst xmlns:p="http://schemas.openxmlformats.org/presentationml/2006/main">
  <p:tag name="PA" val="v5.2.4"/>
</p:tagLst>
</file>

<file path=ppt/tags/tag45.xml><?xml version="1.0" encoding="utf-8"?>
<p:tagLst xmlns:p="http://schemas.openxmlformats.org/presentationml/2006/main">
  <p:tag name="PA" val="v5.2.4"/>
</p:tagLst>
</file>

<file path=ppt/tags/tag46.xml><?xml version="1.0" encoding="utf-8"?>
<p:tagLst xmlns:p="http://schemas.openxmlformats.org/presentationml/2006/main">
  <p:tag name="PA" val="v5.2.4"/>
</p:tagLst>
</file>

<file path=ppt/tags/tag47.xml><?xml version="1.0" encoding="utf-8"?>
<p:tagLst xmlns:p="http://schemas.openxmlformats.org/presentationml/2006/main">
  <p:tag name="PA" val="v5.2.4"/>
</p:tagLst>
</file>

<file path=ppt/tags/tag48.xml><?xml version="1.0" encoding="utf-8"?>
<p:tagLst xmlns:p="http://schemas.openxmlformats.org/presentationml/2006/main">
  <p:tag name="PA" val="v5.2.4"/>
</p:tagLst>
</file>

<file path=ppt/tags/tag49.xml><?xml version="1.0" encoding="utf-8"?>
<p:tagLst xmlns:p="http://schemas.openxmlformats.org/presentationml/2006/main">
  <p:tag name="PA" val="v5.2.4"/>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5.2.4"/>
</p:tagLst>
</file>

<file path=ppt/tags/tag51.xml><?xml version="1.0" encoding="utf-8"?>
<p:tagLst xmlns:p="http://schemas.openxmlformats.org/presentationml/2006/main">
  <p:tag name="PA" val="v5.2.4"/>
</p:tagLst>
</file>

<file path=ppt/tags/tag52.xml><?xml version="1.0" encoding="utf-8"?>
<p:tagLst xmlns:p="http://schemas.openxmlformats.org/presentationml/2006/main">
  <p:tag name="PA" val="v5.2.4"/>
</p:tagLst>
</file>

<file path=ppt/tags/tag53.xml><?xml version="1.0" encoding="utf-8"?>
<p:tagLst xmlns:p="http://schemas.openxmlformats.org/presentationml/2006/main">
  <p:tag name="PA" val="v5.2.4"/>
</p:tagLst>
</file>

<file path=ppt/tags/tag54.xml><?xml version="1.0" encoding="utf-8"?>
<p:tagLst xmlns:p="http://schemas.openxmlformats.org/presentationml/2006/main">
  <p:tag name="PA" val="v5.2.4"/>
</p:tagLst>
</file>

<file path=ppt/tags/tag6.xml><?xml version="1.0" encoding="utf-8"?>
<p:tagLst xmlns:p="http://schemas.openxmlformats.org/presentationml/2006/main">
  <p:tag name="PA" val="v5.2.4"/>
</p:tagLst>
</file>

<file path=ppt/tags/tag7.xml><?xml version="1.0" encoding="utf-8"?>
<p:tagLst xmlns:p="http://schemas.openxmlformats.org/presentationml/2006/main">
  <p:tag name="PA" val="v5.2.4"/>
</p:tagLst>
</file>

<file path=ppt/tags/tag8.xml><?xml version="1.0" encoding="utf-8"?>
<p:tagLst xmlns:p="http://schemas.openxmlformats.org/presentationml/2006/main">
  <p:tag name="PA" val="v5.2.4"/>
</p:tagLst>
</file>

<file path=ppt/tags/tag9.xml><?xml version="1.0" encoding="utf-8"?>
<p:tagLst xmlns:p="http://schemas.openxmlformats.org/presentationml/2006/main">
  <p:tag name="PA" val="v5.2.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2385</Words>
  <Application>WPS 演示</Application>
  <PresentationFormat>宽屏</PresentationFormat>
  <Paragraphs>268</Paragraphs>
  <Slides>34</Slides>
  <Notes>21</Notes>
  <HiddenSlides>0</HiddenSlides>
  <MMClips>0</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34</vt:i4>
      </vt:variant>
    </vt:vector>
  </HeadingPairs>
  <TitlesOfParts>
    <vt:vector size="69" baseType="lpstr">
      <vt:lpstr>Arial</vt:lpstr>
      <vt:lpstr>宋体</vt:lpstr>
      <vt:lpstr>Wingdings</vt:lpstr>
      <vt:lpstr>Helvetica Light</vt:lpstr>
      <vt:lpstr>Century Gothic</vt:lpstr>
      <vt:lpstr>字魂36号-正文宋楷</vt:lpstr>
      <vt:lpstr>黑体</vt:lpstr>
      <vt:lpstr>思源黑体 CN Normal</vt:lpstr>
      <vt:lpstr>微软雅黑</vt:lpstr>
      <vt:lpstr>思源宋体 Heavy</vt:lpstr>
      <vt:lpstr>字魂64号-萌趣软糖体</vt:lpstr>
      <vt:lpstr>Helvetica</vt:lpstr>
      <vt:lpstr>Open Sans Light</vt:lpstr>
      <vt:lpstr>Calibri</vt:lpstr>
      <vt:lpstr>Arial Unicode MS</vt:lpstr>
      <vt:lpstr>Calibri Light</vt:lpstr>
      <vt:lpstr>Wingdings 2</vt:lpstr>
      <vt:lpstr>GD-HighwayGothicJA-OTF</vt:lpstr>
      <vt:lpstr>方正少儿简体</vt:lpstr>
      <vt:lpstr>楷体</vt:lpstr>
      <vt:lpstr>BatangChe</vt:lpstr>
      <vt:lpstr>仿宋</vt:lpstr>
      <vt:lpstr>方正仿宋简体</vt:lpstr>
      <vt:lpstr>苹方字体</vt:lpstr>
      <vt:lpstr>Malgun Gothic</vt:lpstr>
      <vt:lpstr>Meiryo</vt:lpstr>
      <vt:lpstr>Meiryo UI</vt:lpstr>
      <vt:lpstr>Microsoft YaHei UI</vt:lpstr>
      <vt:lpstr>MingLiU_HKSCS-ExtB</vt:lpstr>
      <vt:lpstr>MS Gothic</vt:lpstr>
      <vt:lpstr>MingLiU</vt:lpstr>
      <vt:lpstr>幼圆</vt:lpstr>
      <vt:lpstr>新宋体</vt:lpstr>
      <vt:lpstr>方正大标宋简体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MEB多色拼色艺术设计PPT模板</dc:title>
  <dc:creator>Dell</dc:creator>
  <cp:lastModifiedBy>看星星的女孩</cp:lastModifiedBy>
  <cp:revision>142</cp:revision>
  <dcterms:created xsi:type="dcterms:W3CDTF">2020-08-05T08:45:00Z</dcterms:created>
  <dcterms:modified xsi:type="dcterms:W3CDTF">2020-08-25T09:16:33Z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