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8" r:id="rId3"/>
    <p:sldId id="308" r:id="rId5"/>
    <p:sldId id="338" r:id="rId6"/>
    <p:sldId id="259" r:id="rId7"/>
    <p:sldId id="309" r:id="rId8"/>
    <p:sldId id="310" r:id="rId9"/>
    <p:sldId id="311" r:id="rId10"/>
    <p:sldId id="312" r:id="rId11"/>
    <p:sldId id="313" r:id="rId12"/>
    <p:sldId id="314" r:id="rId13"/>
    <p:sldId id="316" r:id="rId14"/>
    <p:sldId id="315" r:id="rId15"/>
    <p:sldId id="331" r:id="rId16"/>
    <p:sldId id="332" r:id="rId17"/>
    <p:sldId id="333" r:id="rId18"/>
    <p:sldId id="334" r:id="rId19"/>
    <p:sldId id="335" r:id="rId20"/>
    <p:sldId id="336" r:id="rId21"/>
    <p:sldId id="337"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5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65" r:id="rId49"/>
    <p:sldId id="366" r:id="rId50"/>
    <p:sldId id="367" r:id="rId51"/>
    <p:sldId id="368" r:id="rId52"/>
    <p:sldId id="369" r:id="rId53"/>
    <p:sldId id="370" r:id="rId54"/>
    <p:sldId id="371" r:id="rId55"/>
    <p:sldId id="372" r:id="rId56"/>
    <p:sldId id="373" r:id="rId57"/>
    <p:sldId id="374" r:id="rId58"/>
    <p:sldId id="375" r:id="rId59"/>
    <p:sldId id="376" r:id="rId60"/>
    <p:sldId id="377" r:id="rId61"/>
    <p:sldId id="378" r:id="rId62"/>
    <p:sldId id="379" r:id="rId63"/>
    <p:sldId id="278" r:id="rId6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C6434"/>
    <a:srgbClr val="522CCA"/>
    <a:srgbClr val="4BD1EA"/>
    <a:srgbClr val="FBC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72" y="114"/>
      </p:cViewPr>
      <p:guideLst>
        <p:guide orient="horz" pos="2144"/>
        <p:guide pos="38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35116-98C3-46F2-B8FA-C10A5E2C51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2E2538-E6CF-48EF-A543-471A9FD0820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2E2538-E6CF-48EF-A543-471A9FD0820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042A477-5204-49A2-9EC4-75197D3381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2E2538-E6CF-48EF-A543-471A9FD0820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283680-18E5-4B1E-B832-402B8F2A59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923C9-913C-40A1-A6DB-E43BE9D0E89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283680-18E5-4B1E-B832-402B8F2A596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923C9-913C-40A1-A6DB-E43BE9D0E8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jpeg"/><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4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tags" Target="../tags/tag43.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tags" Target="../tags/tag46.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47.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tags" Target="../tags/tag53.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tags" Target="../tags/tag54.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tags" Target="../tags/tag5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tags" Target="../tags/tag5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tags" Target="../tags/tag6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tags" Target="../tags/tag6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tags" Target="../tags/tag64.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ircle"/>
          <p:cNvSpPr/>
          <p:nvPr/>
        </p:nvSpPr>
        <p:spPr>
          <a:xfrm>
            <a:off x="8308550" y="-818001"/>
            <a:ext cx="4502183" cy="4502183"/>
          </a:xfrm>
          <a:prstGeom prst="ellipse">
            <a:avLst/>
          </a:prstGeom>
          <a:solidFill>
            <a:srgbClr val="EC6434"/>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2" name="文本框 1"/>
          <p:cNvSpPr txBox="1"/>
          <p:nvPr/>
        </p:nvSpPr>
        <p:spPr>
          <a:xfrm>
            <a:off x="4636308" y="1587048"/>
            <a:ext cx="2919532" cy="1106805"/>
          </a:xfrm>
          <a:prstGeom prst="rect">
            <a:avLst/>
          </a:prstGeom>
          <a:noFill/>
        </p:spPr>
        <p:txBody>
          <a:bodyPr wrap="square" rtlCol="0">
            <a:spAutoFit/>
          </a:bodyPr>
          <a:lstStyle/>
          <a:p>
            <a:pPr algn="ctr"/>
            <a:r>
              <a:rPr lang="en-US" altLang="zh-CN" sz="6600" b="1" dirty="0" smtClean="0">
                <a:ln w="38100">
                  <a:solidFill>
                    <a:schemeClr val="tx1"/>
                  </a:solidFill>
                </a:ln>
                <a:solidFill>
                  <a:srgbClr val="4BD1EA"/>
                </a:solidFill>
                <a:latin typeface="黑体" panose="02010609060101010101" charset="-122"/>
                <a:ea typeface="黑体" panose="02010609060101010101" charset="-122"/>
                <a:sym typeface="思源黑体 CN Normal" panose="020B0400000000000000" pitchFamily="34" charset="-122"/>
              </a:rPr>
              <a:t>第一章</a:t>
            </a:r>
            <a:endParaRPr lang="en-US" altLang="zh-CN" sz="6600" b="1" dirty="0" smtClean="0">
              <a:ln w="38100">
                <a:solidFill>
                  <a:schemeClr val="tx1"/>
                </a:solidFill>
              </a:ln>
              <a:solidFill>
                <a:srgbClr val="4BD1EA"/>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729105" y="6169660"/>
            <a:ext cx="8733790" cy="398780"/>
          </a:xfrm>
          <a:prstGeom prst="rect">
            <a:avLst/>
          </a:prstGeom>
          <a:noFill/>
        </p:spPr>
        <p:txBody>
          <a:bodyPr wrap="square" rtlCol="0">
            <a:spAutoFit/>
          </a:bodyPr>
          <a:lstStyle/>
          <a:p>
            <a:pPr algn="ctr"/>
            <a:r>
              <a:rPr kumimoji="1" lang="zh-CN" altLang="en-US" sz="2000" dirty="0">
                <a:solidFill>
                  <a:srgbClr val="522CCA"/>
                </a:solidFill>
                <a:latin typeface="宋体" panose="02010600030101010101" pitchFamily="2" charset="-122"/>
                <a:ea typeface="宋体" panose="02010600030101010101" pitchFamily="2" charset="-122"/>
                <a:cs typeface="+mn-ea"/>
                <a:sym typeface="思源黑体 CN Normal" panose="020B0400000000000000" pitchFamily="34" charset="-122"/>
              </a:rPr>
              <a:t>《书籍设计》   主编 王志新 黄晋琪   中国美术学院出版社</a:t>
            </a:r>
            <a:endParaRPr kumimoji="1" lang="zh-CN" altLang="en-US" sz="2000" dirty="0">
              <a:solidFill>
                <a:srgbClr val="522CCA"/>
              </a:solidFill>
              <a:latin typeface="宋体" panose="02010600030101010101" pitchFamily="2" charset="-122"/>
              <a:ea typeface="宋体" panose="02010600030101010101" pitchFamily="2" charset="-122"/>
              <a:cs typeface="+mn-ea"/>
              <a:sym typeface="思源黑体 CN Normal" panose="020B0400000000000000" pitchFamily="34" charset="-122"/>
            </a:endParaRPr>
          </a:p>
        </p:txBody>
      </p:sp>
      <p:sp>
        <p:nvSpPr>
          <p:cNvPr id="4" name="文本框 3"/>
          <p:cNvSpPr txBox="1"/>
          <p:nvPr/>
        </p:nvSpPr>
        <p:spPr>
          <a:xfrm>
            <a:off x="2315210" y="2840355"/>
            <a:ext cx="7561580" cy="1322070"/>
          </a:xfrm>
          <a:prstGeom prst="rect">
            <a:avLst/>
          </a:prstGeom>
          <a:noFill/>
        </p:spPr>
        <p:txBody>
          <a:bodyPr wrap="square" rtlCol="0">
            <a:spAutoFit/>
          </a:bodyPr>
          <a:lstStyle/>
          <a:p>
            <a:pPr algn="ctr"/>
            <a:r>
              <a:rPr lang="en-US" altLang="zh-CN" sz="8000" b="1" dirty="0" smtClean="0">
                <a:ln w="38100">
                  <a:solidFill>
                    <a:schemeClr val="tx1"/>
                  </a:solidFill>
                </a:ln>
                <a:solidFill>
                  <a:srgbClr val="FBCB2B"/>
                </a:solidFill>
                <a:latin typeface="宋体" panose="02010600030101010101" pitchFamily="2" charset="-122"/>
                <a:ea typeface="宋体" panose="02010600030101010101" pitchFamily="2" charset="-122"/>
                <a:sym typeface="思源黑体 CN Normal" panose="020B0400000000000000" pitchFamily="34" charset="-122"/>
              </a:rPr>
              <a:t>书籍设计概述</a:t>
            </a:r>
            <a:endParaRPr lang="en-US" altLang="zh-CN" sz="8000" b="1" dirty="0" smtClean="0">
              <a:ln w="38100">
                <a:solidFill>
                  <a:schemeClr val="tx1"/>
                </a:solidFill>
              </a:ln>
              <a:solidFill>
                <a:srgbClr val="FBCB2B"/>
              </a:solidFill>
              <a:latin typeface="宋体" panose="02010600030101010101" pitchFamily="2" charset="-122"/>
              <a:ea typeface="宋体" panose="02010600030101010101" pitchFamily="2" charset="-122"/>
              <a:sym typeface="思源黑体 CN Normal" panose="020B0400000000000000" pitchFamily="34" charset="-122"/>
            </a:endParaRPr>
          </a:p>
        </p:txBody>
      </p:sp>
      <p:sp>
        <p:nvSpPr>
          <p:cNvPr id="5" name="箭头: V 形 15"/>
          <p:cNvSpPr/>
          <p:nvPr/>
        </p:nvSpPr>
        <p:spPr>
          <a:xfrm>
            <a:off x="402739" y="261663"/>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 name="箭头: V 形 16"/>
          <p:cNvSpPr/>
          <p:nvPr/>
        </p:nvSpPr>
        <p:spPr>
          <a:xfrm>
            <a:off x="1071856" y="261663"/>
            <a:ext cx="503648" cy="503648"/>
          </a:xfrm>
          <a:prstGeom prst="chevron">
            <a:avLst/>
          </a:prstGeom>
          <a:solidFill>
            <a:srgbClr val="4BD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箭头: V 形 17"/>
          <p:cNvSpPr/>
          <p:nvPr/>
        </p:nvSpPr>
        <p:spPr>
          <a:xfrm>
            <a:off x="1740973" y="261663"/>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 name="箭头: V 形 15"/>
          <p:cNvSpPr/>
          <p:nvPr/>
        </p:nvSpPr>
        <p:spPr>
          <a:xfrm>
            <a:off x="9890525" y="6070584"/>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箭头: V 形 16"/>
          <p:cNvSpPr/>
          <p:nvPr/>
        </p:nvSpPr>
        <p:spPr>
          <a:xfrm>
            <a:off x="10559642" y="6070584"/>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箭头: V 形 17"/>
          <p:cNvSpPr/>
          <p:nvPr/>
        </p:nvSpPr>
        <p:spPr>
          <a:xfrm>
            <a:off x="11228759" y="6070584"/>
            <a:ext cx="503648" cy="503648"/>
          </a:xfrm>
          <a:prstGeom prst="chevron">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Circle"/>
          <p:cNvSpPr/>
          <p:nvPr/>
        </p:nvSpPr>
        <p:spPr>
          <a:xfrm>
            <a:off x="9434169" y="314980"/>
            <a:ext cx="2298238" cy="2298238"/>
          </a:xfrm>
          <a:prstGeom prst="ellipse">
            <a:avLst/>
          </a:prstGeom>
          <a:solidFill>
            <a:schemeClr val="bg1"/>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9" name="流程图: 对照 18"/>
          <p:cNvSpPr/>
          <p:nvPr/>
        </p:nvSpPr>
        <p:spPr>
          <a:xfrm rot="1998952">
            <a:off x="1452879" y="4367100"/>
            <a:ext cx="580962" cy="941560"/>
          </a:xfrm>
          <a:prstGeom prst="flowChartCollate">
            <a:avLst/>
          </a:prstGeom>
          <a:solidFill>
            <a:srgbClr val="FBCB2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rot="2599051">
            <a:off x="2482295" y="2177548"/>
            <a:ext cx="717699" cy="717699"/>
            <a:chOff x="1334385" y="3232298"/>
            <a:chExt cx="1626781" cy="1626781"/>
          </a:xfrm>
          <a:solidFill>
            <a:srgbClr val="4BD1EA"/>
          </a:solidFill>
        </p:grpSpPr>
        <p:sp>
          <p:nvSpPr>
            <p:cNvPr id="22" name="矩形 21"/>
            <p:cNvSpPr/>
            <p:nvPr/>
          </p:nvSpPr>
          <p:spPr>
            <a:xfrm>
              <a:off x="1977656"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5400000">
              <a:off x="1977655"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PA-文本框 12"/>
          <p:cNvSpPr txBox="1">
            <a:spLocks noChangeArrowheads="1"/>
          </p:cNvSpPr>
          <p:nvPr>
            <p:custDataLst>
              <p:tags r:id="rId1"/>
            </p:custDataLst>
          </p:nvPr>
        </p:nvSpPr>
        <p:spPr bwMode="auto">
          <a:xfrm>
            <a:off x="4029710" y="4379595"/>
            <a:ext cx="41325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r>
              <a:rPr lang="zh-CN" altLang="en-US" sz="3200" b="1" dirty="0">
                <a:solidFill>
                  <a:srgbClr val="0D0D0D"/>
                </a:solidFill>
                <a:latin typeface="微软雅黑" panose="020B0503020204020204" charset="-122"/>
                <a:ea typeface="微软雅黑" panose="020B0503020204020204" charset="-122"/>
                <a:sym typeface="思源黑体 CN Normal" panose="020B0400000000000000" pitchFamily="34" charset="-122"/>
              </a:rPr>
              <a:t>主讲教师：</a:t>
            </a:r>
            <a:endParaRPr lang="zh-CN" altLang="en-US" sz="3200" b="1" dirty="0">
              <a:solidFill>
                <a:srgbClr val="0D0D0D"/>
              </a:solidFill>
              <a:latin typeface="微软雅黑" panose="020B0503020204020204" charset="-122"/>
              <a:ea typeface="微软雅黑" panose="020B050302020402020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5" grpId="0" animBg="1"/>
      <p:bldP spid="2" grpId="0" build="p"/>
      <p:bldP spid="3" grpId="0"/>
      <p:bldP spid="4" grpId="0" build="p"/>
      <p:bldP spid="5" grpId="0" animBg="1"/>
      <p:bldP spid="6" grpId="0" animBg="1"/>
      <p:bldP spid="7" grpId="0" animBg="1"/>
      <p:bldP spid="8" grpId="0" animBg="1"/>
      <p:bldP spid="9" grpId="0" animBg="1"/>
      <p:bldP spid="10" grpId="0" animBg="1"/>
      <p:bldP spid="18"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73710" y="1201420"/>
            <a:ext cx="11243945" cy="4521835"/>
          </a:xfrm>
          <a:prstGeom prst="rect">
            <a:avLst/>
          </a:prstGeom>
        </p:spPr>
      </p:pic>
      <p:sp>
        <p:nvSpPr>
          <p:cNvPr id="3" name="文本框 2"/>
          <p:cNvSpPr txBox="1"/>
          <p:nvPr/>
        </p:nvSpPr>
        <p:spPr>
          <a:xfrm>
            <a:off x="4387215" y="5789295"/>
            <a:ext cx="34169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 简策形式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960120" y="1297940"/>
            <a:ext cx="1027239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汉代时期</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，简策已经十分成熟与规范。</a:t>
            </a:r>
            <a:endPar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2" name="文本框 1"/>
          <p:cNvSpPr txBox="1"/>
          <p:nvPr/>
        </p:nvSpPr>
        <p:spPr>
          <a:xfrm>
            <a:off x="959485" y="2292985"/>
            <a:ext cx="10272395" cy="255333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作为书写材料，单片的简不能容纳许多文字，因此一篇</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稍长的文章或者一部著作必须分写到几束简策上。在一策里，先有两根空白的“简”，称为</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“赘简”</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，赘简的背面一般都书写书名或者篇名。策中最后的一根简称为</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“末简”</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，也称</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“尾简”</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4" name="下箭头 3"/>
          <p:cNvSpPr/>
          <p:nvPr/>
        </p:nvSpPr>
        <p:spPr>
          <a:xfrm>
            <a:off x="7955280" y="4380865"/>
            <a:ext cx="739140" cy="6527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406515" y="5137785"/>
            <a:ext cx="3836670" cy="829945"/>
          </a:xfrm>
          <a:prstGeom prst="rect">
            <a:avLst/>
          </a:prstGeom>
          <a:noFill/>
        </p:spPr>
        <p:txBody>
          <a:bodyPr wrap="square" rtlCol="0" anchor="t">
            <a:spAutoFit/>
          </a:bodyPr>
          <a:p>
            <a:r>
              <a:rPr lang="zh-CN" altLang="en-US" sz="2400">
                <a:solidFill>
                  <a:srgbClr val="0070C0"/>
                </a:solidFill>
                <a:latin typeface="宋体" panose="02010600030101010101" pitchFamily="2" charset="-122"/>
                <a:ea typeface="宋体" panose="02010600030101010101" pitchFamily="2" charset="-122"/>
              </a:rPr>
              <a:t>目的是保护里面的简，相当于现在的护页。</a:t>
            </a:r>
            <a:endParaRPr lang="zh-CN" altLang="en-US" sz="2400">
              <a:solidFill>
                <a:srgbClr val="0070C0"/>
              </a:solidFill>
              <a:latin typeface="宋体" panose="02010600030101010101" pitchFamily="2" charset="-122"/>
              <a:ea typeface="宋体" panose="02010600030101010101" pitchFamily="2" charset="-122"/>
            </a:endParaRPr>
          </a:p>
        </p:txBody>
      </p:sp>
      <p:sp>
        <p:nvSpPr>
          <p:cNvPr id="7" name="下箭头 6"/>
          <p:cNvSpPr/>
          <p:nvPr/>
        </p:nvSpPr>
        <p:spPr>
          <a:xfrm>
            <a:off x="4250055" y="4846320"/>
            <a:ext cx="739140" cy="6527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427095" y="5629275"/>
            <a:ext cx="2385060" cy="460375"/>
          </a:xfrm>
          <a:prstGeom prst="rect">
            <a:avLst/>
          </a:prstGeom>
          <a:noFill/>
        </p:spPr>
        <p:txBody>
          <a:bodyPr wrap="square" rtlCol="0" anchor="t">
            <a:spAutoFit/>
          </a:bodyPr>
          <a:p>
            <a:r>
              <a:rPr lang="zh-CN" altLang="en-US" sz="2400">
                <a:solidFill>
                  <a:srgbClr val="0070C0"/>
                </a:solidFill>
                <a:latin typeface="宋体" panose="02010600030101010101" pitchFamily="2" charset="-122"/>
                <a:ea typeface="宋体" panose="02010600030101010101" pitchFamily="2" charset="-122"/>
              </a:rPr>
              <a:t>最早的版式设计。</a:t>
            </a:r>
            <a:endParaRPr lang="zh-CN" altLang="en-US" sz="2400">
              <a:solidFill>
                <a:srgbClr val="0070C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52220" y="1488440"/>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4.版牍形式</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1" name="文本框 10"/>
          <p:cNvSpPr txBox="1"/>
          <p:nvPr/>
        </p:nvSpPr>
        <p:spPr>
          <a:xfrm>
            <a:off x="1355090" y="2475865"/>
            <a:ext cx="948118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版牍是以</a:t>
            </a:r>
            <a:r>
              <a:rPr lang="en-US" altLang="zh-CN" sz="3200" i="1" u="sng" dirty="0">
                <a:solidFill>
                  <a:srgbClr val="FF0000"/>
                </a:solidFill>
                <a:latin typeface="宋体" panose="02010600030101010101" pitchFamily="2" charset="-122"/>
                <a:ea typeface="宋体" panose="02010600030101010101" pitchFamily="2" charset="-122"/>
                <a:cs typeface="+mn-ea"/>
                <a:sym typeface="思源黑体 CN Normal" panose="020B0400000000000000" pitchFamily="34" charset="-122"/>
              </a:rPr>
              <a:t>木</a:t>
            </a: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为材质的书籍。</a:t>
            </a:r>
            <a:endPar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endParaRPr>
          </a:p>
        </p:txBody>
      </p:sp>
      <p:sp>
        <p:nvSpPr>
          <p:cNvPr id="4" name="PA-矩形 13"/>
          <p:cNvSpPr/>
          <p:nvPr>
            <p:custDataLst>
              <p:tags r:id="rId2"/>
            </p:custDataLst>
          </p:nvPr>
        </p:nvSpPr>
        <p:spPr>
          <a:xfrm>
            <a:off x="1213485" y="3418205"/>
            <a:ext cx="9765665" cy="203200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古人把树木锯成一段一段，剖成薄板括平，形成二尺、一尺五、一尺等不同的长度规格，然后在上面记录文字，但不超过百字。</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997585" y="1396365"/>
            <a:ext cx="4737100" cy="4523105"/>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记录在木牍上的文字可以称为</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“方”</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或</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“版”</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，故后人也称之为</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“方版”</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或</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“版牍”</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，如图1-2-4 所示。</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西汉时期的版牍与简策不同，版牍面积大，因此常用于地图、公文、书信等题材，地图也称为“版图”。</a:t>
            </a:r>
            <a:endPar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7129780" y="5956300"/>
            <a:ext cx="34169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1-2-4 西汉时期版牍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6073775" y="1160145"/>
            <a:ext cx="5529580" cy="4688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19200" y="1793240"/>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5.帛书形式</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1" name="文本框 10"/>
          <p:cNvSpPr txBox="1"/>
          <p:nvPr/>
        </p:nvSpPr>
        <p:spPr>
          <a:xfrm>
            <a:off x="1219200" y="2863215"/>
            <a:ext cx="4919980" cy="156845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u="sng" dirty="0">
                <a:solidFill>
                  <a:srgbClr val="0070C0"/>
                </a:solidFill>
                <a:latin typeface="宋体" panose="02010600030101010101" pitchFamily="2" charset="-122"/>
                <a:ea typeface="宋体" panose="02010600030101010101" pitchFamily="2" charset="-122"/>
                <a:cs typeface="+mn-ea"/>
                <a:sym typeface="思源黑体 CN Normal" panose="020B0400000000000000" pitchFamily="34" charset="-122"/>
              </a:rPr>
              <a:t>《墨子》中有“书于竹帛”</a:t>
            </a: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之语，这是关于以帛作为书写材料的记载。</a:t>
            </a:r>
            <a:endPar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endParaRPr>
          </a:p>
        </p:txBody>
      </p:sp>
      <p:pic>
        <p:nvPicPr>
          <p:cNvPr id="3" name="图片 2" descr="d439b6003af33a87423198f8c35c10385243b5f0"/>
          <p:cNvPicPr>
            <a:picLocks noChangeAspect="1"/>
          </p:cNvPicPr>
          <p:nvPr/>
        </p:nvPicPr>
        <p:blipFill>
          <a:blip r:embed="rId2"/>
          <a:stretch>
            <a:fillRect/>
          </a:stretch>
        </p:blipFill>
        <p:spPr>
          <a:xfrm>
            <a:off x="7382510" y="1202055"/>
            <a:ext cx="3404235" cy="4890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113155" y="1668145"/>
            <a:ext cx="6128385" cy="4030980"/>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帛是丝织品的总称，其质地柔软轻薄、易携带，书写方便、字迹清晰，具有简策和版牍无法替代的优点；其可以根据文字的多</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少裁成一段或卷成一束，卷成一束就称为</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“一卷”</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，由此形成了卷轴的形式（图 1-2-5、图 1-2-6）。</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7582535" y="6201410"/>
            <a:ext cx="34169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1-2-4 西汉时期版牍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7790815" y="387350"/>
            <a:ext cx="3000375" cy="5708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71880" y="2505075"/>
            <a:ext cx="6128385" cy="2061210"/>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帛造价昂贵，不利于广泛使用，在楚汉时期，只有贵族才使用得起，而且他们也只用它抄写那些</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较为重要的书籍。</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7386955" y="6201410"/>
            <a:ext cx="41332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1-2-6 马王堆出土的帛书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79055" y="407670"/>
            <a:ext cx="3549015" cy="5727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19200" y="1023620"/>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6.纸与印刷术</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1" name="文本框 10"/>
          <p:cNvSpPr txBox="1"/>
          <p:nvPr/>
        </p:nvSpPr>
        <p:spPr>
          <a:xfrm>
            <a:off x="1215390" y="1731645"/>
            <a:ext cx="9760585" cy="107632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中国古代著名的四大发明中，造纸术和印刷术的出现对书籍发展起着至关重要的作用（图 1-2-7）。</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stretch>
            <a:fillRect/>
          </a:stretch>
        </p:blipFill>
        <p:spPr>
          <a:xfrm>
            <a:off x="1130935" y="2838450"/>
            <a:ext cx="9930765" cy="3201035"/>
          </a:xfrm>
          <a:prstGeom prst="rect">
            <a:avLst/>
          </a:prstGeom>
        </p:spPr>
      </p:pic>
      <p:sp>
        <p:nvSpPr>
          <p:cNvPr id="4" name="文本框 3"/>
          <p:cNvSpPr txBox="1"/>
          <p:nvPr/>
        </p:nvSpPr>
        <p:spPr>
          <a:xfrm>
            <a:off x="4029710" y="6102985"/>
            <a:ext cx="41332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1-2-7 古代造纸流程图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1" name="文本框 10"/>
          <p:cNvSpPr txBox="1"/>
          <p:nvPr/>
        </p:nvSpPr>
        <p:spPr>
          <a:xfrm>
            <a:off x="1248410" y="2398395"/>
            <a:ext cx="4565015" cy="206121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东汉时期的</a:t>
            </a:r>
            <a:r>
              <a:rPr lang="en-US" altLang="zh-CN" sz="3200"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蔡伦</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总结了各种造纸经验，于公元105 年改良了造纸术（图 1-2-8）。</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4" name="文本框 3"/>
          <p:cNvSpPr txBox="1"/>
          <p:nvPr/>
        </p:nvSpPr>
        <p:spPr>
          <a:xfrm>
            <a:off x="6753225" y="6054725"/>
            <a:ext cx="41332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1-2-8 汉代造纸流程图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348095" y="453390"/>
            <a:ext cx="4943475" cy="5507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2" name="ïṣľiďê"/>
          <p:cNvSpPr/>
          <p:nvPr/>
        </p:nvSpPr>
        <p:spPr bwMode="auto">
          <a:xfrm>
            <a:off x="1291590" y="2396490"/>
            <a:ext cx="9250680" cy="3041650"/>
          </a:xfrm>
          <a:prstGeom prst="rect">
            <a:avLst/>
          </a:prstGeom>
          <a:noFill/>
          <a:ln w="38100">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wrap="square" rtlCol="0" anchor="t"/>
          <a:p>
            <a:pPr lvl="0" defTabSz="913765">
              <a:lnSpc>
                <a:spcPct val="120000"/>
              </a:lnSpc>
              <a:defRPr/>
            </a:pPr>
            <a:r>
              <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也叫“钉头字”。</a:t>
            </a:r>
            <a:endPar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lvl="0" defTabSz="913765">
              <a:lnSpc>
                <a:spcPct val="120000"/>
              </a:lnSpc>
              <a:defRPr/>
            </a:pPr>
            <a:r>
              <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发源于美索不达米亚平原。</a:t>
            </a:r>
            <a:endPar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lvl="0" defTabSz="913765">
              <a:lnSpc>
                <a:spcPct val="120000"/>
              </a:lnSpc>
              <a:defRPr/>
            </a:pPr>
            <a:r>
              <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公元前 3200 年，居住在两河流域南部的苏美尔人创造出了楔形文字，传至阿卡德、巴比伦和亚述各时代。</a:t>
            </a:r>
            <a:endParaRPr lang="en-US" altLang="zh-CN" sz="3200" dirty="0">
              <a:solidFill>
                <a:schemeClr val="tx1">
                  <a:lumMod val="75000"/>
                  <a:lumOff val="25000"/>
                </a:schemeClr>
              </a:solidFill>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33" name="íşļídé"/>
          <p:cNvSpPr/>
          <p:nvPr/>
        </p:nvSpPr>
        <p:spPr bwMode="auto">
          <a:xfrm>
            <a:off x="4963160" y="1654810"/>
            <a:ext cx="2266315" cy="581025"/>
          </a:xfrm>
          <a:prstGeom prst="roundRect">
            <a:avLst>
              <a:gd name="adj" fmla="val 0"/>
            </a:avLst>
          </a:prstGeom>
          <a:solidFill>
            <a:srgbClr val="EC643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p>
            <a:pPr algn="ctr"/>
            <a:r>
              <a:rPr lang="en-US" altLang="zh-CN" sz="3600" b="1" dirty="0">
                <a:solidFill>
                  <a:schemeClr val="bg1"/>
                </a:solidFill>
                <a:latin typeface="黑体" panose="02010609060101010101" charset="-122"/>
                <a:ea typeface="黑体" panose="02010609060101010101" charset="-122"/>
                <a:cs typeface="+mn-ea"/>
                <a:sym typeface="思源黑体 CN Normal" panose="020B0400000000000000" pitchFamily="34" charset="-122"/>
              </a:rPr>
              <a:t>楔形文字</a:t>
            </a:r>
            <a:endParaRPr lang="en-US" altLang="zh-CN" sz="3600" b="1" dirty="0">
              <a:solidFill>
                <a:schemeClr val="bg1"/>
              </a:solidFill>
              <a:latin typeface="黑体" panose="02010609060101010101" charset="-122"/>
              <a:ea typeface="黑体" panose="02010609060101010101"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ircle"/>
          <p:cNvSpPr/>
          <p:nvPr/>
        </p:nvSpPr>
        <p:spPr>
          <a:xfrm>
            <a:off x="5213241" y="-4620066"/>
            <a:ext cx="10070678" cy="10070678"/>
          </a:xfrm>
          <a:prstGeom prst="ellipse">
            <a:avLst/>
          </a:prstGeom>
          <a:ln w="25400">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3" name="Circle"/>
          <p:cNvSpPr/>
          <p:nvPr/>
        </p:nvSpPr>
        <p:spPr>
          <a:xfrm>
            <a:off x="4724241" y="3649338"/>
            <a:ext cx="4811979" cy="4811979"/>
          </a:xfrm>
          <a:prstGeom prst="ellipse">
            <a:avLst/>
          </a:prstGeom>
          <a:solidFill>
            <a:srgbClr val="522CCA"/>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4" name="Circle"/>
          <p:cNvSpPr/>
          <p:nvPr/>
        </p:nvSpPr>
        <p:spPr>
          <a:xfrm>
            <a:off x="7045413" y="-2787893"/>
            <a:ext cx="6406333" cy="6406333"/>
          </a:xfrm>
          <a:prstGeom prst="ellipse">
            <a:avLst/>
          </a:prstGeom>
          <a:solidFill>
            <a:srgbClr val="EC6434"/>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5" name="Circle"/>
          <p:cNvSpPr/>
          <p:nvPr/>
        </p:nvSpPr>
        <p:spPr>
          <a:xfrm>
            <a:off x="10459607" y="4167161"/>
            <a:ext cx="901333" cy="901333"/>
          </a:xfrm>
          <a:prstGeom prst="ellipse">
            <a:avLst/>
          </a:prstGeom>
          <a:solidFill>
            <a:srgbClr val="4BD1EA"/>
          </a:solidFill>
          <a:ln w="28575">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6" name="Circle"/>
          <p:cNvSpPr/>
          <p:nvPr/>
        </p:nvSpPr>
        <p:spPr>
          <a:xfrm>
            <a:off x="4968948" y="696293"/>
            <a:ext cx="476959" cy="476959"/>
          </a:xfrm>
          <a:prstGeom prst="ellipse">
            <a:avLst/>
          </a:prstGeom>
          <a:solidFill>
            <a:srgbClr val="4BD1EA"/>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7" name="Circle"/>
          <p:cNvSpPr/>
          <p:nvPr/>
        </p:nvSpPr>
        <p:spPr>
          <a:xfrm>
            <a:off x="4252774" y="3177870"/>
            <a:ext cx="5754913" cy="5754914"/>
          </a:xfrm>
          <a:prstGeom prst="ellipse">
            <a:avLst/>
          </a:prstGeom>
          <a:ln w="25400">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8" name="椭圆 7"/>
          <p:cNvSpPr/>
          <p:nvPr/>
        </p:nvSpPr>
        <p:spPr>
          <a:xfrm>
            <a:off x="5882640" y="3053500"/>
            <a:ext cx="556260" cy="556260"/>
          </a:xfrm>
          <a:prstGeom prst="ellipse">
            <a:avLst/>
          </a:prstGeom>
          <a:solidFill>
            <a:srgbClr val="EC643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6" name="椭圆 15"/>
          <p:cNvSpPr/>
          <p:nvPr/>
        </p:nvSpPr>
        <p:spPr>
          <a:xfrm>
            <a:off x="6096000" y="5450612"/>
            <a:ext cx="1295400" cy="1295400"/>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sym typeface="Century Gothic" panose="020B0502020202020204" pitchFamily="34" charset="0"/>
            </a:endParaRPr>
          </a:p>
        </p:txBody>
      </p:sp>
      <p:sp>
        <p:nvSpPr>
          <p:cNvPr id="18" name="等腰三角形 17"/>
          <p:cNvSpPr/>
          <p:nvPr/>
        </p:nvSpPr>
        <p:spPr>
          <a:xfrm rot="1698038">
            <a:off x="4605985" y="2329217"/>
            <a:ext cx="783369" cy="747602"/>
          </a:xfrm>
          <a:prstGeom prst="triangle">
            <a:avLst/>
          </a:prstGeom>
          <a:solidFill>
            <a:srgbClr val="FBCB2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1244" y="2215807"/>
            <a:ext cx="4199147" cy="1014730"/>
          </a:xfrm>
          <a:prstGeom prst="rect">
            <a:avLst/>
          </a:prstGeom>
          <a:noFill/>
        </p:spPr>
        <p:txBody>
          <a:bodyPr wrap="square" rtlCol="0">
            <a:spAutoFit/>
          </a:bodyPr>
          <a:p>
            <a:r>
              <a:rPr lang="en-US" altLang="zh-CN" sz="6000" b="1" spc="600" dirty="0">
                <a:ln w="12700">
                  <a:solidFill>
                    <a:schemeClr val="tx1">
                      <a:lumMod val="95000"/>
                      <a:lumOff val="5000"/>
                    </a:schemeClr>
                  </a:solidFill>
                </a:ln>
                <a:solidFill>
                  <a:srgbClr val="FBCB2B"/>
                </a:solidFill>
                <a:latin typeface="微软雅黑" panose="020B0503020204020204" charset="-122"/>
                <a:ea typeface="微软雅黑" panose="020B0503020204020204" charset="-122"/>
                <a:sym typeface="Century Gothic" panose="020B0502020202020204" pitchFamily="34" charset="0"/>
              </a:rPr>
              <a:t>第二节</a:t>
            </a:r>
            <a:endParaRPr lang="en-US" altLang="zh-CN" sz="6000" b="1" spc="600" dirty="0">
              <a:ln w="12700">
                <a:solidFill>
                  <a:schemeClr val="tx1">
                    <a:lumMod val="95000"/>
                    <a:lumOff val="5000"/>
                  </a:schemeClr>
                </a:solidFill>
              </a:ln>
              <a:solidFill>
                <a:srgbClr val="FBCB2B"/>
              </a:solidFill>
              <a:latin typeface="微软雅黑" panose="020B0503020204020204" charset="-122"/>
              <a:ea typeface="微软雅黑" panose="020B0503020204020204" charset="-122"/>
              <a:sym typeface="Century Gothic" panose="020B0502020202020204" pitchFamily="34" charset="0"/>
            </a:endParaRPr>
          </a:p>
        </p:txBody>
      </p:sp>
      <p:sp>
        <p:nvSpPr>
          <p:cNvPr id="10" name="PA-文本框 12"/>
          <p:cNvSpPr txBox="1">
            <a:spLocks noChangeArrowheads="1"/>
          </p:cNvSpPr>
          <p:nvPr>
            <p:custDataLst>
              <p:tags r:id="rId1"/>
            </p:custDataLst>
          </p:nvPr>
        </p:nvSpPr>
        <p:spPr bwMode="auto">
          <a:xfrm>
            <a:off x="441325" y="3314065"/>
            <a:ext cx="419925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lnSpc>
                <a:spcPct val="100000"/>
              </a:lnSpc>
            </a:pPr>
            <a:r>
              <a:rPr lang="zh-CN" altLang="en-US" sz="48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rPr>
              <a:t>书籍设计的历史与发展</a:t>
            </a:r>
            <a:endParaRPr lang="zh-CN" altLang="en-US" sz="48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2" grpId="0" bldLvl="0" animBg="1"/>
      <p:bldP spid="3" grpId="0" bldLvl="0" animBg="1"/>
      <p:bldP spid="4" grpId="0" bldLvl="0" animBg="1"/>
      <p:bldP spid="5" grpId="0" bldLvl="0" animBg="1"/>
      <p:bldP spid="6" grpId="0" bldLvl="0" animBg="1"/>
      <p:bldP spid="7" grpId="0" bldLvl="0" animBg="1"/>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33286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1.纸莎草纸卷轴</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0625" y="2180590"/>
            <a:ext cx="9760585" cy="156845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距今约 5000 年，古埃及人用修剪过的芦苇笔将文字写在尼罗河流域湿地盛产的莎草茎制成的纸莎草纸上，将其悬挂或卷起来，形成书卷。</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3" name="文本框 2"/>
          <p:cNvSpPr txBox="1"/>
          <p:nvPr/>
        </p:nvSpPr>
        <p:spPr>
          <a:xfrm>
            <a:off x="1194435" y="4037330"/>
            <a:ext cx="975614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“莎草纸”并不是现今概念中的“纸”，它是对纸莎草这种植物做一定处理后而做成的书写载体，类似于我国古代的竹简。</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918210" y="4784725"/>
            <a:ext cx="5359400" cy="398780"/>
          </a:xfrm>
          <a:prstGeom prst="rect">
            <a:avLst/>
          </a:prstGeom>
          <a:noFill/>
        </p:spPr>
        <p:txBody>
          <a:bodyPr wrap="square" rtlCol="0" anchor="t">
            <a:spAutoFit/>
          </a:bodyPr>
          <a:p>
            <a:pPr algn="ctr"/>
            <a:r>
              <a:rPr lang="zh-CN" altLang="en-US" sz="2000">
                <a:latin typeface="宋体" panose="02010600030101010101" pitchFamily="2" charset="-122"/>
                <a:ea typeface="宋体" panose="02010600030101010101" pitchFamily="2" charset="-122"/>
                <a:cs typeface="宋体" panose="02010600030101010101" pitchFamily="2" charset="-122"/>
              </a:rPr>
              <a:t>图 1-2-9 《死者之书》纸莎草纸版</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17930" y="1129665"/>
            <a:ext cx="975614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古希腊文明正是通过莎草纸书卷得以传播和发展的。</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17930" y="5337810"/>
            <a:ext cx="975614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但由于纸莎草纸未经化学处理，因此存在</a:t>
            </a:r>
            <a:r>
              <a:rPr lang="zh-CN" altLang="en-US" sz="3200">
                <a:solidFill>
                  <a:srgbClr val="EC6434"/>
                </a:solidFill>
                <a:latin typeface="楷体" panose="02010609060101010101" charset="-122"/>
                <a:ea typeface="楷体" panose="02010609060101010101" charset="-122"/>
                <a:cs typeface="宋体" panose="02010600030101010101" pitchFamily="2" charset="-122"/>
              </a:rPr>
              <a:t>会被潮虫啃噬、不宜长期保存</a:t>
            </a:r>
            <a:r>
              <a:rPr lang="zh-CN" altLang="en-US" sz="3200">
                <a:latin typeface="宋体" panose="02010600030101010101" pitchFamily="2" charset="-122"/>
                <a:ea typeface="宋体" panose="02010600030101010101" pitchFamily="2" charset="-122"/>
                <a:cs typeface="宋体" panose="02010600030101010101" pitchFamily="2" charset="-122"/>
              </a:rPr>
              <a:t>的弊端。</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37285" y="1778635"/>
            <a:ext cx="9918065" cy="3006090"/>
          </a:xfrm>
          <a:prstGeom prst="rect">
            <a:avLst/>
          </a:prstGeom>
        </p:spPr>
      </p:pic>
      <p:sp>
        <p:nvSpPr>
          <p:cNvPr id="6" name="文本框 5"/>
          <p:cNvSpPr txBox="1"/>
          <p:nvPr/>
        </p:nvSpPr>
        <p:spPr>
          <a:xfrm>
            <a:off x="5869305" y="4784725"/>
            <a:ext cx="5359400" cy="398780"/>
          </a:xfrm>
          <a:prstGeom prst="rect">
            <a:avLst/>
          </a:prstGeom>
          <a:noFill/>
        </p:spPr>
        <p:txBody>
          <a:bodyPr wrap="square" rtlCol="0" anchor="t">
            <a:spAutoFit/>
          </a:bodyPr>
          <a:p>
            <a:pPr algn="ctr"/>
            <a:r>
              <a:rPr lang="zh-CN" altLang="en-US" sz="2000">
                <a:latin typeface="宋体" panose="02010600030101010101" pitchFamily="2" charset="-122"/>
                <a:ea typeface="宋体" panose="02010600030101010101" pitchFamily="2" charset="-122"/>
                <a:cs typeface="宋体" panose="02010600030101010101" pitchFamily="2" charset="-122"/>
              </a:rPr>
              <a:t>图 1-2-10 《记录盗墓者的审判》纸莎草纸版</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54622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2.泥板书</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0625" y="2393950"/>
            <a:ext cx="9760585" cy="156845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i="1" u="sng" dirty="0">
                <a:solidFill>
                  <a:srgbClr val="FF000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苏美尔人</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创造了楔形文字之后，被</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古巴比伦人</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和</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亚述人</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所发展，他们把文字刻在泥板上，待泥板干燥后放置在火上烧制，最后形成了坚硬的字板。</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3" name="文本框 2"/>
          <p:cNvSpPr txBox="1"/>
          <p:nvPr/>
        </p:nvSpPr>
        <p:spPr>
          <a:xfrm>
            <a:off x="1194435" y="4291965"/>
            <a:ext cx="975614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由于泥板不能装订，所以书都是像泥瓦一样散着的</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（图 1-2-11）。</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3416300" y="5848350"/>
            <a:ext cx="535940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1-2-11 泥板书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743710" y="1057275"/>
            <a:ext cx="8704580" cy="4742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54622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3.蜡板书</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4435" y="2468245"/>
            <a:ext cx="976058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公元前 2000 年前，</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古代罗马人</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发明了蜡板书。</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3" name="文本框 2"/>
          <p:cNvSpPr txBox="1"/>
          <p:nvPr/>
        </p:nvSpPr>
        <p:spPr>
          <a:xfrm>
            <a:off x="1190625" y="3410585"/>
            <a:ext cx="975614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蜡木板</a:t>
            </a:r>
            <a:r>
              <a:rPr lang="zh-CN" altLang="en-US" sz="3200" b="1">
                <a:solidFill>
                  <a:srgbClr val="0070C0"/>
                </a:solidFill>
                <a:latin typeface="黑体" panose="02010609060101010101" charset="-122"/>
                <a:ea typeface="黑体" panose="02010609060101010101" charset="-122"/>
                <a:cs typeface="宋体" panose="02010600030101010101" pitchFamily="2" charset="-122"/>
              </a:rPr>
              <a:t>可以重复使用</a:t>
            </a:r>
            <a:r>
              <a:rPr lang="zh-CN" altLang="en-US" sz="3200">
                <a:latin typeface="宋体" panose="02010600030101010101" pitchFamily="2" charset="-122"/>
                <a:ea typeface="宋体" panose="02010600030101010101" pitchFamily="2" charset="-122"/>
                <a:cs typeface="宋体" panose="02010600030101010101" pitchFamily="2" charset="-122"/>
              </a:rPr>
              <a:t>，只须将蜡木板烤热，使蜡变软即可。</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94435" y="4735830"/>
            <a:ext cx="976058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古罗马时期，蜡板书也用来制成某些永久性文献。</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6774815" y="5755005"/>
            <a:ext cx="465201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1-2-12 蜡板书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774815" y="1185545"/>
            <a:ext cx="4455160" cy="4486910"/>
          </a:xfrm>
          <a:prstGeom prst="rect">
            <a:avLst/>
          </a:prstGeom>
        </p:spPr>
      </p:pic>
      <p:sp>
        <p:nvSpPr>
          <p:cNvPr id="3" name="文本框 2"/>
          <p:cNvSpPr txBox="1"/>
          <p:nvPr/>
        </p:nvSpPr>
        <p:spPr>
          <a:xfrm>
            <a:off x="1111250" y="1398270"/>
            <a:ext cx="5492115" cy="452310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蜡板书就是在书本大小的薄木板中间，将其表面的中间部分掏空，把融化的黄黑色蜡油注入其内，在蜡未完全硬化之时刻写文字，再将刻写后的蜡板打孔，在板上的一侧上下各打一个小孔，通过小孔穿线将多块木板系牢，即制成蜡版书，如图 1-2-12 所示。</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36334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4.贝叶书</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4435" y="2260600"/>
            <a:ext cx="9760585" cy="206121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古时候，人们习惯于将圣人的光荣事迹及思想觉悟用铁笔记录在象征光明的贝多罗树叶上，</a:t>
            </a:r>
            <a:r>
              <a:rPr lang="en-US" altLang="zh-CN" sz="3200" i="1" u="sng" dirty="0">
                <a:solidFill>
                  <a:srgbClr val="0070C0"/>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佛教徒</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也将最圣洁的经文刻写在贝多罗树叶上，后来人们将这种刻写在贝多罗叶上的文字装订成册，就称为“贝叶书”。</a:t>
            </a:r>
            <a:endPar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4" name="PA-矩形 13"/>
          <p:cNvSpPr/>
          <p:nvPr>
            <p:custDataLst>
              <p:tags r:id="rId2"/>
            </p:custDataLst>
          </p:nvPr>
        </p:nvSpPr>
        <p:spPr>
          <a:xfrm>
            <a:off x="1213485" y="4587875"/>
            <a:ext cx="9765665" cy="142240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传说贝叶书虽经千年，其文字仍清晰如初，所记载的智慧与思想流传百世，生生不息。</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6214745" y="5532755"/>
            <a:ext cx="465201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1-2-13 贝叶书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79170" y="2202815"/>
            <a:ext cx="4307205" cy="304609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贝叶书的制作方法是在刻好的贝叶上涂上煤油，字迹即可显现出来，最后用细绳串连刻好的贝叶即成，如图 1-2-13 所示。</a:t>
            </a:r>
            <a:endParaRPr lang="zh-CN" altLang="en-US" sz="32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2"/>
          <a:stretch>
            <a:fillRect/>
          </a:stretch>
        </p:blipFill>
        <p:spPr>
          <a:xfrm>
            <a:off x="5655310" y="1779270"/>
            <a:ext cx="5771515" cy="3628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83578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5.羊皮纸</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4435" y="2733040"/>
            <a:ext cx="976058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在公元前 2 世纪，</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帕加马</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开始发展羊皮纸产业。</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2" name="文本框 1"/>
          <p:cNvSpPr txBox="1"/>
          <p:nvPr/>
        </p:nvSpPr>
        <p:spPr>
          <a:xfrm>
            <a:off x="1194435" y="3713480"/>
            <a:ext cx="9760585" cy="107632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羊皮纸呈半透明状，是将</a:t>
            </a:r>
            <a:r>
              <a:rPr lang="en-US" altLang="zh-CN" sz="3200" u="sng" dirty="0">
                <a:solidFill>
                  <a:srgbClr val="0070C0"/>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山羊、绵羊的皮</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通过浸泡、软化、打磨等工艺程序制作而成的。</a:t>
            </a:r>
            <a:endPar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1" name="文本框 10"/>
          <p:cNvSpPr txBox="1"/>
          <p:nvPr/>
        </p:nvSpPr>
        <p:spPr>
          <a:xfrm>
            <a:off x="920115" y="1239520"/>
            <a:ext cx="10352405" cy="107632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羊皮纸</a:t>
            </a:r>
            <a:r>
              <a:rPr lang="zh-CN" altLang="en-US"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的特点：</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薄而结实，经久耐磨，书写方便，可以任意切割、折叠，不怕碎裂。</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pic>
        <p:nvPicPr>
          <p:cNvPr id="3" name="图片 2"/>
          <p:cNvPicPr>
            <a:picLocks noChangeAspect="1"/>
          </p:cNvPicPr>
          <p:nvPr/>
        </p:nvPicPr>
        <p:blipFill>
          <a:blip r:embed="rId2"/>
          <a:stretch>
            <a:fillRect/>
          </a:stretch>
        </p:blipFill>
        <p:spPr>
          <a:xfrm>
            <a:off x="1271270" y="2471420"/>
            <a:ext cx="9648825" cy="3442970"/>
          </a:xfrm>
          <a:prstGeom prst="rect">
            <a:avLst/>
          </a:prstGeom>
        </p:spPr>
      </p:pic>
      <p:sp>
        <p:nvSpPr>
          <p:cNvPr id="4" name="文本框 3"/>
          <p:cNvSpPr txBox="1"/>
          <p:nvPr/>
        </p:nvSpPr>
        <p:spPr>
          <a:xfrm>
            <a:off x="3222625" y="5996940"/>
            <a:ext cx="57461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1-2-14 《圣经十戒》羊皮纸文稿</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等腰三角形 28"/>
          <p:cNvSpPr/>
          <p:nvPr/>
        </p:nvSpPr>
        <p:spPr>
          <a:xfrm flipV="1">
            <a:off x="202019" y="25518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281053" y="4895215"/>
            <a:ext cx="675168" cy="675168"/>
            <a:chOff x="186069" y="2052084"/>
            <a:chExt cx="2115879" cy="2115879"/>
          </a:xfrm>
          <a:solidFill>
            <a:srgbClr val="4BD1EA"/>
          </a:solidFill>
        </p:grpSpPr>
        <p:sp>
          <p:nvSpPr>
            <p:cNvPr id="5" name="矩形 4"/>
            <p:cNvSpPr/>
            <p:nvPr/>
          </p:nvSpPr>
          <p:spPr>
            <a:xfrm rot="2623151">
              <a:off x="999461" y="2052084"/>
              <a:ext cx="489098" cy="2115879"/>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18829788">
              <a:off x="999460" y="2052085"/>
              <a:ext cx="489098" cy="2115879"/>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1607408" y="2008267"/>
            <a:ext cx="8330694" cy="2957023"/>
            <a:chOff x="1407179" y="2721460"/>
            <a:chExt cx="8330694" cy="2957023"/>
          </a:xfrm>
        </p:grpSpPr>
        <p:sp>
          <p:nvSpPr>
            <p:cNvPr id="39" name="Line 11"/>
            <p:cNvSpPr>
              <a:spLocks noChangeShapeType="1"/>
            </p:cNvSpPr>
            <p:nvPr/>
          </p:nvSpPr>
          <p:spPr bwMode="auto">
            <a:xfrm flipH="1" flipV="1">
              <a:off x="1645305" y="3849682"/>
              <a:ext cx="0" cy="926086"/>
            </a:xfrm>
            <a:prstGeom prst="line">
              <a:avLst/>
            </a:prstGeom>
            <a:noFill/>
            <a:ln w="28575" cap="sq" cmpd="sng">
              <a:solidFill>
                <a:srgbClr val="DCDEE0"/>
              </a:solidFill>
              <a:prstDash val="solid"/>
              <a:round/>
              <a:head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0815">
                <a:defRPr/>
              </a:pPr>
              <a:endParaRPr lang="es-ES" sz="200">
                <a:solidFill>
                  <a:srgbClr val="000000"/>
                </a:solidFill>
                <a:latin typeface="思源黑体 CN Normal" panose="020B0400000000000000" pitchFamily="34" charset="-122"/>
                <a:ea typeface="思源黑体 CN Normal" panose="020B0400000000000000" pitchFamily="34" charset="-122"/>
                <a:cs typeface="Helvetica" charset="0"/>
                <a:sym typeface="思源黑体 CN Normal" panose="020B0400000000000000" pitchFamily="34" charset="-122"/>
              </a:endParaRPr>
            </a:p>
          </p:txBody>
        </p:sp>
        <p:sp>
          <p:nvSpPr>
            <p:cNvPr id="40" name="Line 11"/>
            <p:cNvSpPr>
              <a:spLocks noChangeShapeType="1"/>
            </p:cNvSpPr>
            <p:nvPr/>
          </p:nvSpPr>
          <p:spPr bwMode="auto">
            <a:xfrm flipH="1" flipV="1">
              <a:off x="3223697" y="4764083"/>
              <a:ext cx="0" cy="914400"/>
            </a:xfrm>
            <a:prstGeom prst="line">
              <a:avLst/>
            </a:prstGeom>
            <a:noFill/>
            <a:ln w="28575" cap="sq" cmpd="sng">
              <a:solidFill>
                <a:srgbClr val="DCDEE0"/>
              </a:solidFill>
              <a:prstDash val="solid"/>
              <a:round/>
              <a:head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0815">
                <a:defRPr/>
              </a:pPr>
              <a:endParaRPr lang="es-ES" sz="200">
                <a:solidFill>
                  <a:srgbClr val="000000"/>
                </a:solidFill>
                <a:latin typeface="思源黑体 CN Normal" panose="020B0400000000000000" pitchFamily="34" charset="-122"/>
                <a:ea typeface="思源黑体 CN Normal" panose="020B0400000000000000" pitchFamily="34" charset="-122"/>
                <a:cs typeface="Helvetica" charset="0"/>
                <a:sym typeface="思源黑体 CN Normal" panose="020B0400000000000000" pitchFamily="34" charset="-122"/>
              </a:endParaRPr>
            </a:p>
          </p:txBody>
        </p:sp>
        <p:sp>
          <p:nvSpPr>
            <p:cNvPr id="41" name="Line 11"/>
            <p:cNvSpPr>
              <a:spLocks noChangeShapeType="1"/>
            </p:cNvSpPr>
            <p:nvPr/>
          </p:nvSpPr>
          <p:spPr bwMode="auto">
            <a:xfrm flipH="1" flipV="1">
              <a:off x="4804036" y="3863041"/>
              <a:ext cx="0" cy="912728"/>
            </a:xfrm>
            <a:prstGeom prst="line">
              <a:avLst/>
            </a:prstGeom>
            <a:noFill/>
            <a:ln w="28575" cap="sq" cmpd="sng">
              <a:solidFill>
                <a:srgbClr val="DCDEE0"/>
              </a:solidFill>
              <a:prstDash val="solid"/>
              <a:round/>
              <a:head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0815">
                <a:defRPr/>
              </a:pPr>
              <a:endParaRPr lang="es-ES" sz="200">
                <a:solidFill>
                  <a:srgbClr val="000000"/>
                </a:solidFill>
                <a:latin typeface="思源黑体 CN Normal" panose="020B0400000000000000" pitchFamily="34" charset="-122"/>
                <a:ea typeface="思源黑体 CN Normal" panose="020B0400000000000000" pitchFamily="34" charset="-122"/>
                <a:cs typeface="Helvetica" charset="0"/>
                <a:sym typeface="思源黑体 CN Normal" panose="020B0400000000000000" pitchFamily="34" charset="-122"/>
              </a:endParaRPr>
            </a:p>
          </p:txBody>
        </p:sp>
        <p:sp>
          <p:nvSpPr>
            <p:cNvPr id="42" name="Line 11"/>
            <p:cNvSpPr>
              <a:spLocks noChangeShapeType="1"/>
            </p:cNvSpPr>
            <p:nvPr/>
          </p:nvSpPr>
          <p:spPr bwMode="auto">
            <a:xfrm flipH="1" flipV="1">
              <a:off x="6350060" y="2959417"/>
              <a:ext cx="0" cy="890266"/>
            </a:xfrm>
            <a:prstGeom prst="line">
              <a:avLst/>
            </a:prstGeom>
            <a:noFill/>
            <a:ln w="28575" cap="sq" cmpd="sng">
              <a:solidFill>
                <a:srgbClr val="DCDEE0"/>
              </a:solidFill>
              <a:prstDash val="solid"/>
              <a:round/>
              <a:head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0815">
                <a:defRPr/>
              </a:pPr>
              <a:endParaRPr lang="es-ES" sz="200">
                <a:solidFill>
                  <a:srgbClr val="000000"/>
                </a:solidFill>
                <a:latin typeface="思源黑体 CN Normal" panose="020B0400000000000000" pitchFamily="34" charset="-122"/>
                <a:ea typeface="思源黑体 CN Normal" panose="020B0400000000000000" pitchFamily="34" charset="-122"/>
                <a:cs typeface="Helvetica" charset="0"/>
                <a:sym typeface="思源黑体 CN Normal" panose="020B0400000000000000" pitchFamily="34" charset="-122"/>
              </a:endParaRPr>
            </a:p>
          </p:txBody>
        </p:sp>
        <p:sp>
          <p:nvSpPr>
            <p:cNvPr id="43" name="Line 11"/>
            <p:cNvSpPr>
              <a:spLocks noChangeShapeType="1"/>
            </p:cNvSpPr>
            <p:nvPr/>
          </p:nvSpPr>
          <p:spPr bwMode="auto">
            <a:xfrm flipH="1" flipV="1">
              <a:off x="7917929" y="3883545"/>
              <a:ext cx="0" cy="880538"/>
            </a:xfrm>
            <a:prstGeom prst="line">
              <a:avLst/>
            </a:prstGeom>
            <a:noFill/>
            <a:ln w="28575" cap="sq" cmpd="sng">
              <a:solidFill>
                <a:srgbClr val="DCDEE0"/>
              </a:solidFill>
              <a:prstDash val="solid"/>
              <a:round/>
              <a:head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70815">
                <a:defRPr/>
              </a:pPr>
              <a:endParaRPr lang="es-ES" sz="200">
                <a:solidFill>
                  <a:srgbClr val="000000"/>
                </a:solidFill>
                <a:latin typeface="思源黑体 CN Normal" panose="020B0400000000000000" pitchFamily="34" charset="-122"/>
                <a:ea typeface="思源黑体 CN Normal" panose="020B0400000000000000" pitchFamily="34" charset="-122"/>
                <a:cs typeface="Helvetica" charset="0"/>
                <a:sym typeface="思源黑体 CN Normal" panose="020B0400000000000000" pitchFamily="34" charset="-122"/>
              </a:endParaRPr>
            </a:p>
          </p:txBody>
        </p:sp>
        <p:sp>
          <p:nvSpPr>
            <p:cNvPr id="44" name="Freeform 6"/>
            <p:cNvSpPr/>
            <p:nvPr/>
          </p:nvSpPr>
          <p:spPr bwMode="auto">
            <a:xfrm>
              <a:off x="4530218" y="2721460"/>
              <a:ext cx="2076239" cy="1415080"/>
            </a:xfrm>
            <a:custGeom>
              <a:avLst/>
              <a:gdLst>
                <a:gd name="T0" fmla="*/ 12630 w 15298"/>
                <a:gd name="T1" fmla="*/ 443 h 10413"/>
                <a:gd name="T2" fmla="*/ 1033 w 15298"/>
                <a:gd name="T3" fmla="*/ 7138 h 10413"/>
                <a:gd name="T4" fmla="*/ 443 w 15298"/>
                <a:gd name="T5" fmla="*/ 9341 h 10413"/>
                <a:gd name="T6" fmla="*/ 466 w 15298"/>
                <a:gd name="T7" fmla="*/ 9379 h 10413"/>
                <a:gd name="T8" fmla="*/ 2668 w 15298"/>
                <a:gd name="T9" fmla="*/ 9970 h 10413"/>
                <a:gd name="T10" fmla="*/ 14264 w 15298"/>
                <a:gd name="T11" fmla="*/ 3275 h 10413"/>
                <a:gd name="T12" fmla="*/ 14854 w 15298"/>
                <a:gd name="T13" fmla="*/ 1072 h 10413"/>
                <a:gd name="T14" fmla="*/ 14832 w 15298"/>
                <a:gd name="T15" fmla="*/ 1033 h 10413"/>
                <a:gd name="T16" fmla="*/ 12630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30" y="443"/>
                  </a:moveTo>
                  <a:lnTo>
                    <a:pt x="1033" y="7138"/>
                  </a:lnTo>
                  <a:cubicBezTo>
                    <a:pt x="266" y="7582"/>
                    <a:pt x="0" y="8573"/>
                    <a:pt x="443" y="9341"/>
                  </a:cubicBezTo>
                  <a:lnTo>
                    <a:pt x="466" y="9379"/>
                  </a:lnTo>
                  <a:cubicBezTo>
                    <a:pt x="909" y="10147"/>
                    <a:pt x="1900" y="10413"/>
                    <a:pt x="2668" y="9970"/>
                  </a:cubicBezTo>
                  <a:lnTo>
                    <a:pt x="14264" y="3275"/>
                  </a:lnTo>
                  <a:cubicBezTo>
                    <a:pt x="15032" y="2831"/>
                    <a:pt x="15298" y="1840"/>
                    <a:pt x="14854" y="1072"/>
                  </a:cubicBezTo>
                  <a:lnTo>
                    <a:pt x="14832" y="1033"/>
                  </a:lnTo>
                  <a:cubicBezTo>
                    <a:pt x="14389" y="266"/>
                    <a:pt x="13398" y="0"/>
                    <a:pt x="12630" y="443"/>
                  </a:cubicBezTo>
                  <a:close/>
                </a:path>
              </a:pathLst>
            </a:custGeom>
            <a:solidFill>
              <a:srgbClr val="522CCA"/>
            </a:solidFill>
            <a:ln w="28575">
              <a:solidFill>
                <a:schemeClr val="tx1"/>
              </a:solidFill>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Freeform 7"/>
            <p:cNvSpPr/>
            <p:nvPr/>
          </p:nvSpPr>
          <p:spPr bwMode="auto">
            <a:xfrm>
              <a:off x="1407179" y="3610315"/>
              <a:ext cx="2076239" cy="1416767"/>
            </a:xfrm>
            <a:custGeom>
              <a:avLst/>
              <a:gdLst>
                <a:gd name="T0" fmla="*/ 2668 w 15298"/>
                <a:gd name="T1" fmla="*/ 443 h 10413"/>
                <a:gd name="T2" fmla="*/ 14265 w 15298"/>
                <a:gd name="T3" fmla="*/ 7138 h 10413"/>
                <a:gd name="T4" fmla="*/ 14855 w 15298"/>
                <a:gd name="T5" fmla="*/ 9340 h 10413"/>
                <a:gd name="T6" fmla="*/ 14832 w 15298"/>
                <a:gd name="T7" fmla="*/ 9379 h 10413"/>
                <a:gd name="T8" fmla="*/ 12630 w 15298"/>
                <a:gd name="T9" fmla="*/ 9969 h 10413"/>
                <a:gd name="T10" fmla="*/ 1034 w 15298"/>
                <a:gd name="T11" fmla="*/ 3274 h 10413"/>
                <a:gd name="T12" fmla="*/ 444 w 15298"/>
                <a:gd name="T13" fmla="*/ 1072 h 10413"/>
                <a:gd name="T14" fmla="*/ 466 w 15298"/>
                <a:gd name="T15" fmla="*/ 1033 h 10413"/>
                <a:gd name="T16" fmla="*/ 2668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2668" y="443"/>
                  </a:moveTo>
                  <a:lnTo>
                    <a:pt x="14265" y="7138"/>
                  </a:lnTo>
                  <a:cubicBezTo>
                    <a:pt x="15032" y="7581"/>
                    <a:pt x="15298" y="8572"/>
                    <a:pt x="14855" y="9340"/>
                  </a:cubicBezTo>
                  <a:lnTo>
                    <a:pt x="14832" y="9379"/>
                  </a:lnTo>
                  <a:cubicBezTo>
                    <a:pt x="14389" y="10147"/>
                    <a:pt x="13398" y="10413"/>
                    <a:pt x="12630" y="9969"/>
                  </a:cubicBezTo>
                  <a:lnTo>
                    <a:pt x="1034" y="3274"/>
                  </a:lnTo>
                  <a:cubicBezTo>
                    <a:pt x="266" y="2831"/>
                    <a:pt x="0" y="1840"/>
                    <a:pt x="444" y="1072"/>
                  </a:cubicBezTo>
                  <a:lnTo>
                    <a:pt x="466" y="1033"/>
                  </a:lnTo>
                  <a:cubicBezTo>
                    <a:pt x="910" y="265"/>
                    <a:pt x="1901" y="0"/>
                    <a:pt x="2668" y="443"/>
                  </a:cubicBezTo>
                  <a:close/>
                </a:path>
              </a:pathLst>
            </a:custGeom>
            <a:solidFill>
              <a:srgbClr val="FBCB2B"/>
            </a:solidFill>
            <a:ln w="28575">
              <a:solidFill>
                <a:schemeClr val="tx1"/>
              </a:solidFill>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6" name="Freeform 8"/>
            <p:cNvSpPr/>
            <p:nvPr/>
          </p:nvSpPr>
          <p:spPr bwMode="auto">
            <a:xfrm>
              <a:off x="2980801" y="3609466"/>
              <a:ext cx="2077924" cy="1415080"/>
            </a:xfrm>
            <a:custGeom>
              <a:avLst/>
              <a:gdLst>
                <a:gd name="T0" fmla="*/ 12629 w 15298"/>
                <a:gd name="T1" fmla="*/ 443 h 10413"/>
                <a:gd name="T2" fmla="*/ 1033 w 15298"/>
                <a:gd name="T3" fmla="*/ 7138 h 10413"/>
                <a:gd name="T4" fmla="*/ 443 w 15298"/>
                <a:gd name="T5" fmla="*/ 9341 h 10413"/>
                <a:gd name="T6" fmla="*/ 466 w 15298"/>
                <a:gd name="T7" fmla="*/ 9380 h 10413"/>
                <a:gd name="T8" fmla="*/ 2668 w 15298"/>
                <a:gd name="T9" fmla="*/ 9970 h 10413"/>
                <a:gd name="T10" fmla="*/ 14264 w 15298"/>
                <a:gd name="T11" fmla="*/ 3275 h 10413"/>
                <a:gd name="T12" fmla="*/ 14854 w 15298"/>
                <a:gd name="T13" fmla="*/ 1072 h 10413"/>
                <a:gd name="T14" fmla="*/ 14832 w 15298"/>
                <a:gd name="T15" fmla="*/ 1033 h 10413"/>
                <a:gd name="T16" fmla="*/ 12629 w 15298"/>
                <a:gd name="T17" fmla="*/ 443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29" y="443"/>
                  </a:moveTo>
                  <a:lnTo>
                    <a:pt x="1033" y="7138"/>
                  </a:lnTo>
                  <a:cubicBezTo>
                    <a:pt x="265" y="7582"/>
                    <a:pt x="0" y="8573"/>
                    <a:pt x="443" y="9341"/>
                  </a:cubicBezTo>
                  <a:lnTo>
                    <a:pt x="466" y="9380"/>
                  </a:lnTo>
                  <a:cubicBezTo>
                    <a:pt x="909" y="10147"/>
                    <a:pt x="1900" y="10413"/>
                    <a:pt x="2668" y="9970"/>
                  </a:cubicBezTo>
                  <a:lnTo>
                    <a:pt x="14264" y="3275"/>
                  </a:lnTo>
                  <a:cubicBezTo>
                    <a:pt x="15032" y="2831"/>
                    <a:pt x="15298" y="1840"/>
                    <a:pt x="14854" y="1072"/>
                  </a:cubicBezTo>
                  <a:lnTo>
                    <a:pt x="14832" y="1033"/>
                  </a:lnTo>
                  <a:cubicBezTo>
                    <a:pt x="14388" y="266"/>
                    <a:pt x="13397" y="0"/>
                    <a:pt x="12629" y="443"/>
                  </a:cubicBezTo>
                  <a:close/>
                </a:path>
              </a:pathLst>
            </a:custGeom>
            <a:solidFill>
              <a:srgbClr val="4BD1EA"/>
            </a:solidFill>
            <a:ln w="28575">
              <a:solidFill>
                <a:schemeClr val="tx1"/>
              </a:solidFill>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Freeform 9"/>
            <p:cNvSpPr/>
            <p:nvPr/>
          </p:nvSpPr>
          <p:spPr bwMode="auto">
            <a:xfrm>
              <a:off x="6096000" y="2721460"/>
              <a:ext cx="2076239" cy="1415080"/>
            </a:xfrm>
            <a:custGeom>
              <a:avLst/>
              <a:gdLst>
                <a:gd name="T0" fmla="*/ 2668 w 15298"/>
                <a:gd name="T1" fmla="*/ 444 h 10413"/>
                <a:gd name="T2" fmla="*/ 14264 w 15298"/>
                <a:gd name="T3" fmla="*/ 7139 h 10413"/>
                <a:gd name="T4" fmla="*/ 14854 w 15298"/>
                <a:gd name="T5" fmla="*/ 9341 h 10413"/>
                <a:gd name="T6" fmla="*/ 14832 w 15298"/>
                <a:gd name="T7" fmla="*/ 9380 h 10413"/>
                <a:gd name="T8" fmla="*/ 12630 w 15298"/>
                <a:gd name="T9" fmla="*/ 9970 h 10413"/>
                <a:gd name="T10" fmla="*/ 1034 w 15298"/>
                <a:gd name="T11" fmla="*/ 3275 h 10413"/>
                <a:gd name="T12" fmla="*/ 443 w 15298"/>
                <a:gd name="T13" fmla="*/ 1073 h 10413"/>
                <a:gd name="T14" fmla="*/ 466 w 15298"/>
                <a:gd name="T15" fmla="*/ 1034 h 10413"/>
                <a:gd name="T16" fmla="*/ 2668 w 15298"/>
                <a:gd name="T17" fmla="*/ 444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2668" y="444"/>
                  </a:moveTo>
                  <a:lnTo>
                    <a:pt x="14264" y="7139"/>
                  </a:lnTo>
                  <a:cubicBezTo>
                    <a:pt x="15032" y="7582"/>
                    <a:pt x="15298" y="8573"/>
                    <a:pt x="14854" y="9341"/>
                  </a:cubicBezTo>
                  <a:lnTo>
                    <a:pt x="14832" y="9380"/>
                  </a:lnTo>
                  <a:cubicBezTo>
                    <a:pt x="14389" y="10148"/>
                    <a:pt x="13398" y="10413"/>
                    <a:pt x="12630" y="9970"/>
                  </a:cubicBezTo>
                  <a:lnTo>
                    <a:pt x="1034" y="3275"/>
                  </a:lnTo>
                  <a:cubicBezTo>
                    <a:pt x="266" y="2832"/>
                    <a:pt x="0" y="1841"/>
                    <a:pt x="443" y="1073"/>
                  </a:cubicBezTo>
                  <a:lnTo>
                    <a:pt x="466" y="1034"/>
                  </a:lnTo>
                  <a:cubicBezTo>
                    <a:pt x="909" y="266"/>
                    <a:pt x="1900" y="0"/>
                    <a:pt x="2668" y="444"/>
                  </a:cubicBezTo>
                  <a:close/>
                </a:path>
              </a:pathLst>
            </a:custGeom>
            <a:solidFill>
              <a:srgbClr val="EC6434"/>
            </a:solidFill>
            <a:ln w="28575">
              <a:solidFill>
                <a:schemeClr val="tx1"/>
              </a:solidFill>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8" name="Freeform 10"/>
            <p:cNvSpPr/>
            <p:nvPr/>
          </p:nvSpPr>
          <p:spPr bwMode="auto">
            <a:xfrm>
              <a:off x="7659949" y="2721460"/>
              <a:ext cx="2077924" cy="1415080"/>
            </a:xfrm>
            <a:custGeom>
              <a:avLst/>
              <a:gdLst>
                <a:gd name="T0" fmla="*/ 12630 w 15298"/>
                <a:gd name="T1" fmla="*/ 444 h 10413"/>
                <a:gd name="T2" fmla="*/ 1033 w 15298"/>
                <a:gd name="T3" fmla="*/ 7139 h 10413"/>
                <a:gd name="T4" fmla="*/ 443 w 15298"/>
                <a:gd name="T5" fmla="*/ 9341 h 10413"/>
                <a:gd name="T6" fmla="*/ 466 w 15298"/>
                <a:gd name="T7" fmla="*/ 9380 h 10413"/>
                <a:gd name="T8" fmla="*/ 2668 w 15298"/>
                <a:gd name="T9" fmla="*/ 9970 h 10413"/>
                <a:gd name="T10" fmla="*/ 14264 w 15298"/>
                <a:gd name="T11" fmla="*/ 3275 h 10413"/>
                <a:gd name="T12" fmla="*/ 14854 w 15298"/>
                <a:gd name="T13" fmla="*/ 1073 h 10413"/>
                <a:gd name="T14" fmla="*/ 14832 w 15298"/>
                <a:gd name="T15" fmla="*/ 1034 h 10413"/>
                <a:gd name="T16" fmla="*/ 12630 w 15298"/>
                <a:gd name="T17" fmla="*/ 444 h 10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98" h="10413">
                  <a:moveTo>
                    <a:pt x="12630" y="444"/>
                  </a:moveTo>
                  <a:lnTo>
                    <a:pt x="1033" y="7139"/>
                  </a:lnTo>
                  <a:cubicBezTo>
                    <a:pt x="265" y="7582"/>
                    <a:pt x="0" y="8573"/>
                    <a:pt x="443" y="9341"/>
                  </a:cubicBezTo>
                  <a:lnTo>
                    <a:pt x="466" y="9380"/>
                  </a:lnTo>
                  <a:cubicBezTo>
                    <a:pt x="909" y="10148"/>
                    <a:pt x="1900" y="10413"/>
                    <a:pt x="2668" y="9970"/>
                  </a:cubicBezTo>
                  <a:lnTo>
                    <a:pt x="14264" y="3275"/>
                  </a:lnTo>
                  <a:cubicBezTo>
                    <a:pt x="15032" y="2832"/>
                    <a:pt x="15298" y="1841"/>
                    <a:pt x="14854" y="1073"/>
                  </a:cubicBezTo>
                  <a:lnTo>
                    <a:pt x="14832" y="1034"/>
                  </a:lnTo>
                  <a:cubicBezTo>
                    <a:pt x="14388" y="266"/>
                    <a:pt x="13397" y="0"/>
                    <a:pt x="12630" y="444"/>
                  </a:cubicBezTo>
                  <a:close/>
                </a:path>
              </a:pathLst>
            </a:custGeom>
            <a:solidFill>
              <a:srgbClr val="FBCB2B"/>
            </a:solidFill>
            <a:ln w="28575">
              <a:solidFill>
                <a:schemeClr val="tx1"/>
              </a:solidFill>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9" name="Oval 11"/>
            <p:cNvSpPr>
              <a:spLocks noChangeArrowheads="1"/>
            </p:cNvSpPr>
            <p:nvPr/>
          </p:nvSpPr>
          <p:spPr bwMode="auto">
            <a:xfrm>
              <a:off x="3022969" y="4571689"/>
              <a:ext cx="408164" cy="408164"/>
            </a:xfrm>
            <a:prstGeom prst="ellipse">
              <a:avLst/>
            </a:prstGeom>
            <a:solidFill>
              <a:srgbClr val="FFFFFF"/>
            </a:solidFill>
            <a:ln w="9525">
              <a:solidFill>
                <a:srgbClr val="000000"/>
              </a:solidFill>
              <a:round/>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0" name="Oval 12"/>
            <p:cNvSpPr>
              <a:spLocks noChangeArrowheads="1"/>
            </p:cNvSpPr>
            <p:nvPr/>
          </p:nvSpPr>
          <p:spPr bwMode="auto">
            <a:xfrm>
              <a:off x="4585672" y="3675196"/>
              <a:ext cx="408164" cy="408164"/>
            </a:xfrm>
            <a:prstGeom prst="ellipse">
              <a:avLst/>
            </a:prstGeom>
            <a:solidFill>
              <a:srgbClr val="FFFFFF"/>
            </a:solidFill>
            <a:ln w="9525">
              <a:solidFill>
                <a:srgbClr val="000000"/>
              </a:solidFill>
              <a:round/>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1" name="Oval 13"/>
            <p:cNvSpPr>
              <a:spLocks noChangeArrowheads="1"/>
            </p:cNvSpPr>
            <p:nvPr/>
          </p:nvSpPr>
          <p:spPr bwMode="auto">
            <a:xfrm>
              <a:off x="6143229" y="2770370"/>
              <a:ext cx="408164" cy="409850"/>
            </a:xfrm>
            <a:prstGeom prst="ellipse">
              <a:avLst/>
            </a:prstGeom>
            <a:solidFill>
              <a:srgbClr val="FFFFFF"/>
            </a:solidFill>
            <a:ln w="9525">
              <a:solidFill>
                <a:srgbClr val="000000"/>
              </a:solidFill>
              <a:round/>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2" name="Oval 14"/>
            <p:cNvSpPr>
              <a:spLocks noChangeArrowheads="1"/>
            </p:cNvSpPr>
            <p:nvPr/>
          </p:nvSpPr>
          <p:spPr bwMode="auto">
            <a:xfrm>
              <a:off x="7712628" y="3679465"/>
              <a:ext cx="408164" cy="408164"/>
            </a:xfrm>
            <a:prstGeom prst="ellipse">
              <a:avLst/>
            </a:prstGeom>
            <a:solidFill>
              <a:srgbClr val="FFFFFF"/>
            </a:solidFill>
            <a:ln w="9525">
              <a:solidFill>
                <a:srgbClr val="000000"/>
              </a:solidFill>
              <a:round/>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3" name="Oval 11"/>
            <p:cNvSpPr>
              <a:spLocks noChangeArrowheads="1"/>
            </p:cNvSpPr>
            <p:nvPr/>
          </p:nvSpPr>
          <p:spPr bwMode="auto">
            <a:xfrm>
              <a:off x="1454525" y="3660906"/>
              <a:ext cx="408164" cy="408164"/>
            </a:xfrm>
            <a:prstGeom prst="ellipse">
              <a:avLst/>
            </a:prstGeom>
            <a:solidFill>
              <a:srgbClr val="FFFFFF"/>
            </a:solidFill>
            <a:ln w="9525">
              <a:solidFill>
                <a:srgbClr val="000000"/>
              </a:solidFill>
              <a:round/>
            </a:ln>
          </p:spPr>
          <p:txBody>
            <a:bodyPr vert="horz" wrap="square" lIns="91440" tIns="45720" rIns="91440" bIns="45720" numCol="1" anchor="t" anchorCtr="0" compatLnSpc="1"/>
            <a:lstStyle/>
            <a:p>
              <a:endParaRPr lang="en-US" sz="12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60" name="矩形 59"/>
          <p:cNvSpPr/>
          <p:nvPr/>
        </p:nvSpPr>
        <p:spPr>
          <a:xfrm>
            <a:off x="762635" y="4266565"/>
            <a:ext cx="2192655" cy="474980"/>
          </a:xfrm>
          <a:prstGeom prst="rect">
            <a:avLst/>
          </a:prstGeom>
        </p:spPr>
        <p:txBody>
          <a:bodyPr wrap="none" lIns="72000" tIns="0" rIns="72000" bIns="0"/>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rPr>
              <a:t>甲骨</a:t>
            </a:r>
            <a:endParaRPr kumimoji="0" lang="zh-CN" altLang="en-US" sz="32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endParaRPr>
          </a:p>
        </p:txBody>
      </p:sp>
      <p:sp>
        <p:nvSpPr>
          <p:cNvPr id="62" name="矩形 61"/>
          <p:cNvSpPr/>
          <p:nvPr/>
        </p:nvSpPr>
        <p:spPr>
          <a:xfrm>
            <a:off x="2331085" y="5048250"/>
            <a:ext cx="2192655" cy="474980"/>
          </a:xfrm>
          <a:prstGeom prst="rect">
            <a:avLst/>
          </a:prstGeom>
        </p:spPr>
        <p:txBody>
          <a:bodyPr wrap="none" lIns="72000" tIns="0" rIns="72000" bIns="0"/>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rPr>
              <a:t>青铜</a:t>
            </a:r>
            <a:endParaRPr kumimoji="0" lang="zh-CN" altLang="en-US" sz="3200" b="1" i="0" u="none" strike="noStrike" kern="1200" cap="none" spc="0" normalizeH="0" baseline="0" noProof="0" dirty="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endParaRPr>
          </a:p>
        </p:txBody>
      </p:sp>
      <p:sp>
        <p:nvSpPr>
          <p:cNvPr id="64" name="矩形 63"/>
          <p:cNvSpPr/>
          <p:nvPr/>
        </p:nvSpPr>
        <p:spPr>
          <a:xfrm>
            <a:off x="4050665" y="4369435"/>
            <a:ext cx="2192655" cy="474980"/>
          </a:xfrm>
          <a:prstGeom prst="rect">
            <a:avLst/>
          </a:prstGeom>
        </p:spPr>
        <p:txBody>
          <a:bodyPr wrap="none" lIns="72000" tIns="0" rIns="72000" bIns="0"/>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rPr>
              <a:t>竹木</a:t>
            </a:r>
            <a:endPar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endParaRPr>
          </a:p>
        </p:txBody>
      </p:sp>
      <p:sp>
        <p:nvSpPr>
          <p:cNvPr id="66" name="矩形 65"/>
          <p:cNvSpPr/>
          <p:nvPr/>
        </p:nvSpPr>
        <p:spPr>
          <a:xfrm>
            <a:off x="5448300" y="3306445"/>
            <a:ext cx="2192655" cy="474980"/>
          </a:xfrm>
          <a:prstGeom prst="rect">
            <a:avLst/>
          </a:prstGeom>
        </p:spPr>
        <p:txBody>
          <a:bodyPr wrap="none" lIns="72000" tIns="0" rIns="72000" bIns="0"/>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rPr>
              <a:t>丝帛</a:t>
            </a:r>
            <a:endPar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endParaRPr>
          </a:p>
        </p:txBody>
      </p:sp>
      <p:sp>
        <p:nvSpPr>
          <p:cNvPr id="68" name="矩形 67"/>
          <p:cNvSpPr/>
          <p:nvPr/>
        </p:nvSpPr>
        <p:spPr>
          <a:xfrm>
            <a:off x="7019925" y="4198620"/>
            <a:ext cx="2192655" cy="474980"/>
          </a:xfrm>
          <a:prstGeom prst="rect">
            <a:avLst/>
          </a:prstGeom>
        </p:spPr>
        <p:txBody>
          <a:bodyPr wrap="none" lIns="72000" tIns="0" rIns="72000" bIns="0"/>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rPr>
              <a:t>纸</a:t>
            </a:r>
            <a:endParaRPr kumimoji="0" lang="zh-CN" altLang="en-US" sz="3200" b="1" i="0" u="none" strike="noStrike" kern="1200" cap="none" spc="0" normalizeH="0" baseline="0" noProof="0">
              <a:ln>
                <a:noFill/>
              </a:ln>
              <a:solidFill>
                <a:schemeClr val="tx1">
                  <a:lumMod val="65000"/>
                  <a:lumOff val="35000"/>
                </a:schemeClr>
              </a:solidFill>
              <a:effectLst/>
              <a:uLnTx/>
              <a:uFillTx/>
              <a:latin typeface="黑体" panose="02010609060101010101" charset="-122"/>
              <a:ea typeface="黑体" panose="02010609060101010101" charset="-122"/>
              <a:cs typeface="+mn-ea"/>
              <a:sym typeface="思源黑体 CN Normal" panose="020B0400000000000000" pitchFamily="34" charset="-122"/>
            </a:endParaRPr>
          </a:p>
        </p:txBody>
      </p:sp>
      <p:sp>
        <p:nvSpPr>
          <p:cNvPr id="2"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3" name="图片 2" descr="timg"/>
          <p:cNvPicPr>
            <a:picLocks noChangeAspect="1"/>
          </p:cNvPicPr>
          <p:nvPr/>
        </p:nvPicPr>
        <p:blipFill>
          <a:blip r:embed="rId2">
            <a:clrChange>
              <a:clrFrom>
                <a:srgbClr val="F7F7F7">
                  <a:alpha val="100000"/>
                </a:srgbClr>
              </a:clrFrom>
              <a:clrTo>
                <a:srgbClr val="F7F7F7">
                  <a:alpha val="100000"/>
                  <a:alpha val="0"/>
                </a:srgbClr>
              </a:clrTo>
            </a:clrChange>
          </a:blip>
          <a:stretch>
            <a:fillRect/>
          </a:stretch>
        </p:blipFill>
        <p:spPr>
          <a:xfrm>
            <a:off x="9790430" y="957580"/>
            <a:ext cx="1990090" cy="1990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60" grpId="0"/>
      <p:bldP spid="62" grpId="0"/>
      <p:bldP spid="64" grpId="0"/>
      <p:bldP spid="66" grpId="0"/>
      <p:bldP spid="68"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3223260" y="4805045"/>
            <a:ext cx="57461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1-2-15 羊皮纸文稿</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172085" y="2257425"/>
            <a:ext cx="11847830" cy="234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3223260" y="6355080"/>
            <a:ext cx="57461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1-2-15 羊皮纸文稿</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963420" y="802005"/>
            <a:ext cx="8326120" cy="5607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10" name="文本框 9"/>
          <p:cNvSpPr txBox="1"/>
          <p:nvPr/>
        </p:nvSpPr>
        <p:spPr>
          <a:xfrm>
            <a:off x="1194435" y="1637665"/>
            <a:ext cx="4494530" cy="706755"/>
          </a:xfrm>
          <a:prstGeom prst="rect">
            <a:avLst/>
          </a:prstGeom>
          <a:noFill/>
        </p:spPr>
        <p:txBody>
          <a:bodyPr wrap="square" rtlCol="0">
            <a:spAutoFit/>
            <a:scene3d>
              <a:camera prst="orthographicFront"/>
              <a:lightRig rig="threePt" dir="t"/>
            </a:scene3d>
            <a:sp3d contourW="12700"/>
          </a:bodyPr>
          <a:p>
            <a:pPr algn="l"/>
            <a:r>
              <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6.欧洲印刷术</a:t>
            </a:r>
            <a:endParaRPr lang="zh-CN" altLang="en-US" sz="40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194435" y="2534920"/>
            <a:ext cx="9760585" cy="156845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可能受到中国发明的雕版印刷术和活字印刷术的传播和影响，德国人</a:t>
            </a:r>
            <a:r>
              <a:rPr lang="en-US" altLang="zh-CN" sz="3200" i="1" u="sng"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约翰内斯·古登堡</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发明了</a:t>
            </a:r>
            <a:r>
              <a:rPr lang="en-US" altLang="zh-CN" sz="3200" b="1"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铅活字印刷</a:t>
            </a:r>
            <a:endParaRPr lang="en-US" altLang="zh-CN" sz="3200" b="1"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endParaRPr>
          </a:p>
          <a:p>
            <a:pPr algn="l">
              <a:lnSpc>
                <a:spcPct val="100000"/>
              </a:lnSpc>
            </a:pPr>
            <a:r>
              <a:rPr lang="en-US" altLang="zh-CN" sz="3200" b="1" dirty="0">
                <a:solidFill>
                  <a:srgbClr val="0070C0"/>
                </a:solidFill>
                <a:latin typeface="楷体" panose="02010609060101010101" charset="-122"/>
                <a:ea typeface="楷体" panose="02010609060101010101" charset="-122"/>
                <a:cs typeface="楷体" panose="02010609060101010101" charset="-122"/>
                <a:sym typeface="思源黑体 CN Normal" panose="020B0400000000000000" pitchFamily="34" charset="-122"/>
              </a:rPr>
              <a:t>术</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4" name="PA-矩形 13"/>
          <p:cNvSpPr/>
          <p:nvPr>
            <p:custDataLst>
              <p:tags r:id="rId2"/>
            </p:custDataLst>
          </p:nvPr>
        </p:nvSpPr>
        <p:spPr>
          <a:xfrm>
            <a:off x="1213485" y="4315460"/>
            <a:ext cx="9765665" cy="142240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在古登堡印制书籍的一生中，最重要的里程碑是 1455 年印制了《圣经》。</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175385" y="2059305"/>
            <a:ext cx="984123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四十二行本的《圣经》是西方现存的第一部完整的图书，文字分两栏编排，版式工整，文字与插图并存，每一页都十分精致，如图 1-2-17 所示。</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二、国外书籍设计的历史演进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3223260" y="6099810"/>
            <a:ext cx="57461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1-2-17 四十二行本《圣经》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stretch>
            <a:fillRect/>
          </a:stretch>
        </p:blipFill>
        <p:spPr>
          <a:xfrm>
            <a:off x="2392045" y="1122045"/>
            <a:ext cx="7407910" cy="4843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236345" y="1343660"/>
            <a:ext cx="7512050" cy="645160"/>
          </a:xfrm>
          <a:prstGeom prst="rect">
            <a:avLst/>
          </a:prstGeom>
          <a:noFill/>
        </p:spPr>
        <p:txBody>
          <a:bodyPr wrap="square" rtlCol="0" anchor="t">
            <a:spAutoFit/>
          </a:bodyPr>
          <a:p>
            <a:r>
              <a:rPr lang="zh-CN" altLang="en-US" sz="3600" b="1">
                <a:latin typeface="宋体" panose="02010600030101010101" pitchFamily="2" charset="-122"/>
                <a:ea typeface="宋体" panose="02010600030101010101" pitchFamily="2" charset="-122"/>
                <a:cs typeface="宋体" panose="02010600030101010101" pitchFamily="2" charset="-122"/>
              </a:rPr>
              <a:t>1.近现代中国书籍设计的发展</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236345" y="2331085"/>
            <a:ext cx="25400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民国初年</a:t>
            </a:r>
            <a:endParaRPr lang="zh-CN" altLang="en-US" sz="36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236345" y="3162935"/>
            <a:ext cx="9784715" cy="255333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我国的书籍设计形式渐渐脱离传统的线装，开始趋向于现代的</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铅印平装本</a:t>
            </a:r>
            <a:r>
              <a:rPr lang="zh-CN" altLang="en-US" sz="3200">
                <a:latin typeface="宋体" panose="02010600030101010101" pitchFamily="2" charset="-122"/>
                <a:ea typeface="宋体" panose="02010600030101010101" pitchFamily="2" charset="-122"/>
                <a:cs typeface="宋体" panose="02010600030101010101" pitchFamily="2" charset="-122"/>
              </a:rPr>
              <a:t>，书籍也从原来竖版的排列变成了</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横版</a:t>
            </a:r>
            <a:r>
              <a:rPr lang="zh-CN" altLang="en-US" sz="3200">
                <a:latin typeface="宋体" panose="02010600030101010101" pitchFamily="2" charset="-122"/>
                <a:ea typeface="宋体" panose="02010600030101010101" pitchFamily="2" charset="-122"/>
                <a:cs typeface="宋体" panose="02010600030101010101" pitchFamily="2" charset="-122"/>
              </a:rPr>
              <a:t>，从线装变成了</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胶装</a:t>
            </a:r>
            <a:r>
              <a:rPr lang="zh-CN" altLang="en-US" sz="3200">
                <a:latin typeface="宋体" panose="02010600030101010101" pitchFamily="2" charset="-122"/>
                <a:ea typeface="宋体" panose="02010600030101010101" pitchFamily="2" charset="-122"/>
                <a:cs typeface="宋体" panose="02010600030101010101" pitchFamily="2" charset="-122"/>
              </a:rPr>
              <a:t>。大量的书刊采用了“中西合璧”的出版形式，在采用传统线装书形式的同时，还用</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花边对封面进行装饰</a:t>
            </a:r>
            <a:r>
              <a:rPr lang="zh-CN" altLang="en-US" sz="3200">
                <a:latin typeface="宋体" panose="02010600030101010101" pitchFamily="2" charset="-122"/>
                <a:ea typeface="宋体" panose="02010600030101010101" pitchFamily="2" charset="-122"/>
                <a:cs typeface="宋体" panose="02010600030101010101" pitchFamily="2" charset="-122"/>
              </a:rPr>
              <a:t>，这是一个质的飞跃。</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203960" y="1432560"/>
            <a:ext cx="5059045"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1919 年五四运动时期</a:t>
            </a:r>
            <a:endParaRPr lang="zh-CN" altLang="en-US" sz="36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203960" y="2346325"/>
            <a:ext cx="978471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鲁迅先生（图 1-2-18）提出对书籍设计的三个基本要求：</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天地要阔、插图要精、纸张要好</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03960" y="3907155"/>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鲁迅先生亲自主导完成了《呐喊》《奔流》《凯绥·珂勒惠支版画选集》（图 1-2-19 至图 1-2-21）等图书封面、扉页及主体版式设计。</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250825" y="5948680"/>
            <a:ext cx="57461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1-2-19 《呐喊》/ 鲁迅设计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81430" y="1031875"/>
            <a:ext cx="3685540" cy="4838065"/>
          </a:xfrm>
          <a:prstGeom prst="rect">
            <a:avLst/>
          </a:prstGeom>
        </p:spPr>
      </p:pic>
      <p:pic>
        <p:nvPicPr>
          <p:cNvPr id="7" name="图片 6"/>
          <p:cNvPicPr>
            <a:picLocks noChangeAspect="1"/>
          </p:cNvPicPr>
          <p:nvPr/>
        </p:nvPicPr>
        <p:blipFill>
          <a:blip r:embed="rId3"/>
          <a:stretch>
            <a:fillRect/>
          </a:stretch>
        </p:blipFill>
        <p:spPr>
          <a:xfrm>
            <a:off x="6617335" y="1010285"/>
            <a:ext cx="3472815" cy="4859655"/>
          </a:xfrm>
          <a:prstGeom prst="rect">
            <a:avLst/>
          </a:prstGeom>
        </p:spPr>
      </p:pic>
      <p:sp>
        <p:nvSpPr>
          <p:cNvPr id="8" name="文本框 7"/>
          <p:cNvSpPr txBox="1"/>
          <p:nvPr/>
        </p:nvSpPr>
        <p:spPr>
          <a:xfrm>
            <a:off x="5937885" y="5972175"/>
            <a:ext cx="483171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1-2-20 《奔流》/ 鲁迅设计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8" name="文本框 7"/>
          <p:cNvSpPr txBox="1"/>
          <p:nvPr/>
        </p:nvSpPr>
        <p:spPr>
          <a:xfrm>
            <a:off x="2371090" y="6068060"/>
            <a:ext cx="744918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1-2-21 《凯绥·珂勒惠支版画选集》/ 鲁迅设计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2261870" y="1001395"/>
            <a:ext cx="7668895" cy="4975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8" name="文本框 7"/>
          <p:cNvSpPr txBox="1"/>
          <p:nvPr/>
        </p:nvSpPr>
        <p:spPr>
          <a:xfrm>
            <a:off x="2371090" y="5953125"/>
            <a:ext cx="744918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1-2-22 《引玉集》/ 鲁迅设计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49605" y="1153795"/>
            <a:ext cx="10893425" cy="4723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355090" y="1492250"/>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1.甲骨形式</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355090" y="2346325"/>
            <a:ext cx="9481185" cy="1076325"/>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甲骨文是我国现存及发现</a:t>
            </a:r>
            <a:r>
              <a:rPr lang="en-US" altLang="zh-CN" sz="3200" i="1" u="sng" dirty="0">
                <a:solidFill>
                  <a:srgbClr val="FF0000"/>
                </a:solidFill>
                <a:latin typeface="宋体" panose="02010600030101010101" pitchFamily="2" charset="-122"/>
                <a:ea typeface="宋体" panose="02010600030101010101" pitchFamily="2" charset="-122"/>
                <a:cs typeface="+mn-ea"/>
                <a:sym typeface="思源黑体 CN Normal" panose="020B0400000000000000" pitchFamily="34" charset="-122"/>
              </a:rPr>
              <a:t>最早</a:t>
            </a: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的文字形式，是用刀将文字刻在龟甲和兽骨之上的。</a:t>
            </a:r>
            <a:endPar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PA-矩形 13"/>
          <p:cNvSpPr/>
          <p:nvPr>
            <p:custDataLst>
              <p:tags r:id="rId2"/>
            </p:custDataLst>
          </p:nvPr>
        </p:nvSpPr>
        <p:spPr>
          <a:xfrm>
            <a:off x="1213485" y="3930650"/>
            <a:ext cx="9765665" cy="158750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迄今为止，我国发现最早作为文字载体的材质，是在河南“殷墟”出土的大量刻有文字的龟甲和兽骨。</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1203325" y="1584325"/>
            <a:ext cx="9784715" cy="1568450"/>
          </a:xfrm>
          <a:prstGeom prst="rect">
            <a:avLst/>
          </a:prstGeom>
          <a:noFill/>
        </p:spPr>
        <p:txBody>
          <a:bodyPr wrap="square" rtlCol="0" anchor="t">
            <a:spAutoFit/>
          </a:bodyPr>
          <a:p>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当时，在鲁迅先生的影响下，涌现了一批学贯中西、具有崇高艺术修养与理念的优秀书籍设计艺术家，如</a:t>
            </a:r>
            <a:r>
              <a:rPr lang="zh-CN" altLang="en-US" sz="3200" i="1" u="sng">
                <a:solidFill>
                  <a:srgbClr val="0070C0"/>
                </a:solidFill>
                <a:latin typeface="宋体" panose="02010600030101010101" pitchFamily="2" charset="-122"/>
                <a:ea typeface="宋体" panose="02010600030101010101" pitchFamily="2" charset="-122"/>
                <a:cs typeface="宋体" panose="02010600030101010101" pitchFamily="2" charset="-122"/>
              </a:rPr>
              <a:t>陶元庆、钱君匋、丰子恺、闻一多</a:t>
            </a:r>
            <a:r>
              <a:rPr lang="zh-CN" altLang="en-US" sz="3200">
                <a:latin typeface="宋体" panose="02010600030101010101" pitchFamily="2" charset="-122"/>
                <a:ea typeface="宋体" panose="02010600030101010101" pitchFamily="2" charset="-122"/>
                <a:cs typeface="宋体" panose="02010600030101010101" pitchFamily="2" charset="-122"/>
              </a:rPr>
              <a:t>等。</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03960" y="3799840"/>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其中，早年留学日本的</a:t>
            </a:r>
            <a:r>
              <a:rPr lang="zh-CN" altLang="en-US" sz="3200" i="1" u="sng">
                <a:solidFill>
                  <a:srgbClr val="FF0000"/>
                </a:solidFill>
                <a:latin typeface="楷体" panose="02010609060101010101" charset="-122"/>
                <a:ea typeface="楷体" panose="02010609060101010101" charset="-122"/>
                <a:cs typeface="楷体" panose="02010609060101010101" charset="-122"/>
              </a:rPr>
              <a:t>陶元庆</a:t>
            </a:r>
            <a:r>
              <a:rPr lang="zh-CN" altLang="en-US" sz="3200">
                <a:latin typeface="楷体" panose="02010609060101010101" charset="-122"/>
                <a:ea typeface="楷体" panose="02010609060101010101" charset="-122"/>
                <a:cs typeface="楷体" panose="02010609060101010101" charset="-122"/>
              </a:rPr>
              <a:t>，对中国传统绘画以及</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西洋绘画的不俗见解和扎实的艺术功底，为其从事</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艺术装帧设计工作奠定了基础。</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517015" y="2227580"/>
            <a:ext cx="4408805"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陶元庆为鲁迅先生的作品《苦闷的象征》（图1-2-23）所做的封面设计，开启了他书籍设计的先河。</a:t>
            </a:r>
            <a:endParaRPr lang="zh-CN" altLang="en-US" sz="3200">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2"/>
          <a:stretch>
            <a:fillRect/>
          </a:stretch>
        </p:blipFill>
        <p:spPr>
          <a:xfrm>
            <a:off x="6663055" y="869950"/>
            <a:ext cx="3714115" cy="5267960"/>
          </a:xfrm>
          <a:prstGeom prst="rect">
            <a:avLst/>
          </a:prstGeom>
        </p:spPr>
      </p:pic>
      <p:sp>
        <p:nvSpPr>
          <p:cNvPr id="8" name="文本框 7"/>
          <p:cNvSpPr txBox="1"/>
          <p:nvPr/>
        </p:nvSpPr>
        <p:spPr>
          <a:xfrm>
            <a:off x="5202555" y="6176645"/>
            <a:ext cx="663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1-2-23 《苦闷的象征》/ 陶元庆设计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8" name="文本框 7"/>
          <p:cNvSpPr txBox="1"/>
          <p:nvPr/>
        </p:nvSpPr>
        <p:spPr>
          <a:xfrm>
            <a:off x="5727700" y="6110605"/>
            <a:ext cx="53092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1-2-25 《故乡》/ 陶元庆设计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1783715" y="963930"/>
            <a:ext cx="3482975" cy="4930775"/>
          </a:xfrm>
          <a:prstGeom prst="rect">
            <a:avLst/>
          </a:prstGeom>
        </p:spPr>
      </p:pic>
      <p:pic>
        <p:nvPicPr>
          <p:cNvPr id="5" name="图片 4"/>
          <p:cNvPicPr>
            <a:picLocks noChangeAspect="1"/>
          </p:cNvPicPr>
          <p:nvPr/>
        </p:nvPicPr>
        <p:blipFill>
          <a:blip r:embed="rId3"/>
          <a:stretch>
            <a:fillRect/>
          </a:stretch>
        </p:blipFill>
        <p:spPr>
          <a:xfrm>
            <a:off x="6647180" y="963930"/>
            <a:ext cx="3469640" cy="4950460"/>
          </a:xfrm>
          <a:prstGeom prst="rect">
            <a:avLst/>
          </a:prstGeom>
        </p:spPr>
      </p:pic>
      <p:sp>
        <p:nvSpPr>
          <p:cNvPr id="6" name="文本框 5"/>
          <p:cNvSpPr txBox="1"/>
          <p:nvPr/>
        </p:nvSpPr>
        <p:spPr>
          <a:xfrm>
            <a:off x="669925" y="6110605"/>
            <a:ext cx="53092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1-2-24 《彷徨》/ 陶元庆设计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200660" y="6193155"/>
            <a:ext cx="53092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1-2-26 《猛虎集》/ 闻一多设计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1017905" y="908685"/>
            <a:ext cx="3674110" cy="5223510"/>
          </a:xfrm>
          <a:prstGeom prst="rect">
            <a:avLst/>
          </a:prstGeom>
        </p:spPr>
      </p:pic>
      <p:sp>
        <p:nvSpPr>
          <p:cNvPr id="4" name="文本框 3"/>
          <p:cNvSpPr txBox="1"/>
          <p:nvPr/>
        </p:nvSpPr>
        <p:spPr>
          <a:xfrm>
            <a:off x="5509895" y="6193155"/>
            <a:ext cx="63944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1-2-27 《欧洲大战与文学》/ 钱君匋设计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3"/>
          <a:stretch>
            <a:fillRect/>
          </a:stretch>
        </p:blipFill>
        <p:spPr>
          <a:xfrm>
            <a:off x="6777355" y="908685"/>
            <a:ext cx="3708400" cy="5238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203960" y="128016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1937 年抗日战争全面爆发后</a:t>
            </a:r>
            <a:endParaRPr lang="zh-CN" altLang="en-US" sz="36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203960" y="1925320"/>
            <a:ext cx="978471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这一时期的革命根据地的报纸刊物也多以</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抗日救亡</a:t>
            </a:r>
            <a:r>
              <a:rPr lang="zh-CN" altLang="en-US" sz="3200">
                <a:latin typeface="宋体" panose="02010600030101010101" pitchFamily="2" charset="-122"/>
                <a:ea typeface="宋体" panose="02010600030101010101" pitchFamily="2" charset="-122"/>
                <a:cs typeface="宋体" panose="02010600030101010101" pitchFamily="2" charset="-122"/>
              </a:rPr>
              <a:t>为主题。</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203325" y="3001645"/>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①以木刻版画代替制版，使用简单明快、视觉冲击力强的黑红两色进行设计，表现了战士们勇敢无畏的战斗精神。</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203960" y="4570095"/>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②书籍封面和书内插图大多由画家自己刻印或由工人手工木刻印刷，封面多为群众所能接受的版画或漫画形式。</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203960" y="119634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20 世纪五六十年代</a:t>
            </a:r>
            <a:endParaRPr lang="zh-CN" altLang="en-US" sz="3600" b="1">
              <a:solidFill>
                <a:srgbClr val="0070C0"/>
              </a:solidFill>
              <a:latin typeface="微软雅黑" panose="020B0503020204020204" charset="-122"/>
              <a:ea typeface="微软雅黑" panose="020B0503020204020204" charset="-122"/>
            </a:endParaRPr>
          </a:p>
        </p:txBody>
      </p:sp>
      <p:sp>
        <p:nvSpPr>
          <p:cNvPr id="6" name="文本框 5"/>
          <p:cNvSpPr txBox="1"/>
          <p:nvPr/>
        </p:nvSpPr>
        <p:spPr>
          <a:xfrm>
            <a:off x="1203960" y="2004695"/>
            <a:ext cx="978471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出版界开始设立</a:t>
            </a:r>
            <a:r>
              <a:rPr lang="zh-CN" altLang="en-US" sz="3200" u="sng">
                <a:solidFill>
                  <a:srgbClr val="FF0000"/>
                </a:solidFill>
                <a:latin typeface="宋体" panose="02010600030101010101" pitchFamily="2" charset="-122"/>
                <a:ea typeface="宋体" panose="02010600030101010101" pitchFamily="2" charset="-122"/>
                <a:cs typeface="宋体" panose="02010600030101010101" pitchFamily="2" charset="-122"/>
              </a:rPr>
              <a:t>美术编辑工作室</a:t>
            </a:r>
            <a:r>
              <a:rPr lang="zh-CN" altLang="en-US" sz="3200">
                <a:latin typeface="宋体" panose="02010600030101010101" pitchFamily="2" charset="-122"/>
                <a:ea typeface="宋体" panose="02010600030101010101" pitchFamily="2" charset="-122"/>
                <a:cs typeface="宋体" panose="02010600030101010101" pitchFamily="2" charset="-122"/>
              </a:rPr>
              <a:t>，专门从事书籍书刊的设计和编辑工作。</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03325" y="3208020"/>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这一时期的书籍设计工作不再只是对书籍的封面和插图进行设计，</a:t>
            </a:r>
            <a:r>
              <a:rPr lang="zh-CN" altLang="en-US" sz="3200" u="sng">
                <a:solidFill>
                  <a:srgbClr val="FF0000"/>
                </a:solidFill>
                <a:latin typeface="楷体" panose="02010609060101010101" charset="-122"/>
                <a:ea typeface="楷体" panose="02010609060101010101" charset="-122"/>
                <a:cs typeface="楷体" panose="02010609060101010101" charset="-122"/>
              </a:rPr>
              <a:t>开本、扉页、版式、文字、装订和纸张材料选择</a:t>
            </a:r>
            <a:r>
              <a:rPr lang="zh-CN" altLang="en-US" sz="3200">
                <a:latin typeface="楷体" panose="02010609060101010101" charset="-122"/>
                <a:ea typeface="楷体" panose="02010609060101010101" charset="-122"/>
                <a:cs typeface="楷体" panose="02010609060101010101" charset="-122"/>
              </a:rPr>
              <a:t>等都纳入设计范围。</a:t>
            </a:r>
            <a:endParaRPr lang="zh-CN" altLang="en-US" sz="3200">
              <a:latin typeface="楷体" panose="02010609060101010101" charset="-122"/>
              <a:ea typeface="楷体" panose="02010609060101010101" charset="-122"/>
              <a:cs typeface="楷体" panose="02010609060101010101" charset="-122"/>
            </a:endParaRPr>
          </a:p>
        </p:txBody>
      </p:sp>
      <p:sp>
        <p:nvSpPr>
          <p:cNvPr id="5" name="PA-矩形 13"/>
          <p:cNvSpPr/>
          <p:nvPr>
            <p:custDataLst>
              <p:tags r:id="rId2"/>
            </p:custDataLst>
          </p:nvPr>
        </p:nvSpPr>
        <p:spPr>
          <a:xfrm>
            <a:off x="1223010" y="4909820"/>
            <a:ext cx="9765665" cy="1307465"/>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1959 年，我国第一次参加了“德国莱比锡书籍艺术博览会”，上海出版界共获得金牌 2 枚、银奖 3 枚、铜奖 3 枚。</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636905" y="1118235"/>
            <a:ext cx="10918825" cy="1076325"/>
          </a:xfrm>
          <a:prstGeom prst="rect">
            <a:avLst/>
          </a:prstGeom>
          <a:noFill/>
        </p:spPr>
        <p:txBody>
          <a:bodyPr wrap="square" rtlCol="0" anchor="t">
            <a:spAutoFit/>
          </a:bodyPr>
          <a:p>
            <a:r>
              <a:rPr lang="zh-CN" altLang="en-US" sz="3200">
                <a:latin typeface="黑体" panose="02010609060101010101" charset="-122"/>
                <a:ea typeface="黑体" panose="02010609060101010101" charset="-122"/>
                <a:cs typeface="黑体" panose="02010609060101010101" charset="-122"/>
              </a:rPr>
              <a:t>自 2004 年起，我国的书籍设计在“世界最美的书”的国际评选中，获得了以下辉煌的成绩：</a:t>
            </a:r>
            <a:endParaRPr lang="zh-CN" altLang="en-US" sz="32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02615" y="2268220"/>
            <a:ext cx="10986135" cy="4154170"/>
          </a:xfrm>
          <a:prstGeom prst="rect">
            <a:avLst/>
          </a:prstGeom>
          <a:noFill/>
        </p:spPr>
        <p:txBody>
          <a:bodyPr wrap="square" rtlCol="0" anchor="t">
            <a:spAutoFit/>
          </a:bodyPr>
          <a:p>
            <a:r>
              <a:rPr lang="zh-CN" altLang="en-US" sz="2400">
                <a:solidFill>
                  <a:srgbClr val="FF0000"/>
                </a:solidFill>
                <a:latin typeface="楷体" panose="02010609060101010101" charset="-122"/>
                <a:ea typeface="楷体" panose="02010609060101010101" charset="-122"/>
                <a:cs typeface="楷体" panose="02010609060101010101" charset="-122"/>
              </a:rPr>
              <a:t>2004年金奖《梅兰芳（藏）戏曲史料图画集》</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2005年荣誉奖《土地》和《朱叶青杂说系列》</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2006年金奖《曹雪芹风筝艺术》</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2007年铜奖《不裁》</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2008年荣誉奖《之后》以及特别制作奖《蚁呓》</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2009年全场大奖《中国记忆——五千年文明瑰宝》</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2010年最美荣誉奖《诗经》</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2011年荣誉奖《漫游——建筑体验与文学想象》（图 1-2-28）</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2012年银奖《剪纸的故事》和《文爱艺诗集 2011》</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2013年银奖《坐火车的抹香鲸》</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2014年荣誉奖《刘小东在和田与新疆新观察》和《2010—2012中国最美的书本》</a:t>
            </a:r>
            <a:endParaRPr lang="zh-CN" altLang="en-US" sz="240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989330" y="6181725"/>
            <a:ext cx="1021334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1-2-28 《漫游——建筑体验与文学想象》/ 小马哥和橙子设计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stretch>
            <a:fillRect/>
          </a:stretch>
        </p:blipFill>
        <p:spPr>
          <a:xfrm>
            <a:off x="989330" y="1729740"/>
            <a:ext cx="5752465" cy="3618865"/>
          </a:xfrm>
          <a:prstGeom prst="rect">
            <a:avLst/>
          </a:prstGeom>
        </p:spPr>
      </p:pic>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014210" y="908685"/>
            <a:ext cx="4044950" cy="5261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030605" y="1607185"/>
            <a:ext cx="7512050" cy="645160"/>
          </a:xfrm>
          <a:prstGeom prst="rect">
            <a:avLst/>
          </a:prstGeom>
          <a:noFill/>
        </p:spPr>
        <p:txBody>
          <a:bodyPr wrap="square" rtlCol="0" anchor="t">
            <a:spAutoFit/>
          </a:bodyPr>
          <a:p>
            <a:r>
              <a:rPr lang="zh-CN" altLang="en-US" sz="3600" b="1">
                <a:latin typeface="宋体" panose="02010600030101010101" pitchFamily="2" charset="-122"/>
                <a:ea typeface="宋体" panose="02010600030101010101" pitchFamily="2" charset="-122"/>
                <a:cs typeface="宋体" panose="02010600030101010101" pitchFamily="2" charset="-122"/>
              </a:rPr>
              <a:t>2.近现代西方书籍设计的发展</a:t>
            </a: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392555" y="2652395"/>
            <a:ext cx="5339080"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英国设计师</a:t>
            </a:r>
            <a:r>
              <a:rPr lang="zh-CN" altLang="en-US" sz="3200" i="1" u="sng">
                <a:solidFill>
                  <a:srgbClr val="0070C0"/>
                </a:solidFill>
                <a:latin typeface="楷体" panose="02010609060101010101" charset="-122"/>
                <a:ea typeface="楷体" panose="02010609060101010101" charset="-122"/>
                <a:cs typeface="楷体" panose="02010609060101010101" charset="-122"/>
              </a:rPr>
              <a:t>威廉·莫里斯</a:t>
            </a:r>
            <a:r>
              <a:rPr lang="zh-CN" altLang="en-US" sz="3200">
                <a:latin typeface="楷体" panose="02010609060101010101" charset="-122"/>
                <a:ea typeface="楷体" panose="02010609060101010101" charset="-122"/>
                <a:cs typeface="楷体" panose="02010609060101010101" charset="-122"/>
              </a:rPr>
              <a:t>被西方人称为“现代书籍艺术之父”（图 1-2-29），</a:t>
            </a:r>
            <a:r>
              <a:rPr lang="zh-CN" altLang="en-US" sz="3200">
                <a:latin typeface="宋体" panose="02010600030101010101" pitchFamily="2" charset="-122"/>
                <a:ea typeface="宋体" panose="02010600030101010101" pitchFamily="2" charset="-122"/>
                <a:cs typeface="宋体" panose="02010600030101010101" pitchFamily="2" charset="-122"/>
              </a:rPr>
              <a:t>他的出现奠定了现代设计风格的基础。</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7323455" y="1144905"/>
            <a:ext cx="3629025" cy="4568190"/>
          </a:xfrm>
          <a:prstGeom prst="rect">
            <a:avLst/>
          </a:prstGeom>
        </p:spPr>
      </p:pic>
      <p:sp>
        <p:nvSpPr>
          <p:cNvPr id="5" name="文本框 4"/>
          <p:cNvSpPr txBox="1"/>
          <p:nvPr/>
        </p:nvSpPr>
        <p:spPr>
          <a:xfrm>
            <a:off x="7024370" y="5840730"/>
            <a:ext cx="422719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1-2-29 威廉·莫里斯</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577850" y="1176020"/>
            <a:ext cx="11036300" cy="1076325"/>
          </a:xfrm>
          <a:prstGeom prst="rect">
            <a:avLst/>
          </a:prstGeom>
          <a:noFill/>
        </p:spPr>
        <p:txBody>
          <a:bodyPr wrap="square" rtlCol="0" anchor="t">
            <a:spAutoFit/>
          </a:bodyPr>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1891年，为了复兴手工艺与倡导精致书籍的出版，莫里斯亲自创立了</a:t>
            </a:r>
            <a:r>
              <a:rPr lang="zh-CN" altLang="en-US" sz="3200" u="sng">
                <a:solidFill>
                  <a:srgbClr val="0070C0"/>
                </a:solidFill>
                <a:latin typeface="楷体" panose="02010609060101010101" charset="-122"/>
                <a:ea typeface="楷体" panose="02010609060101010101" charset="-122"/>
                <a:cs typeface="楷体" panose="02010609060101010101" charset="-122"/>
              </a:rPr>
              <a:t>凯姆斯科特出版印刷社</a:t>
            </a:r>
            <a:r>
              <a:rPr lang="zh-CN" altLang="en-US" sz="3200">
                <a:latin typeface="楷体" panose="02010609060101010101" charset="-122"/>
                <a:ea typeface="楷体" panose="02010609060101010101" charset="-122"/>
                <a:cs typeface="楷体" panose="02010609060101010101" charset="-122"/>
              </a:rPr>
              <a:t>，进行艺术设计工作。</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2631440" y="6079490"/>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1-2-30 威廉·莫里斯设计的书籍作品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31290" y="2355215"/>
            <a:ext cx="9328785" cy="35960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307330" y="1835150"/>
            <a:ext cx="5907405" cy="3538220"/>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公元前 16 世纪至前 11 世纪的商代，统治者将文字视为神的文字，在狩猎、征战等大型活动之前，使用甲骨占卜，祈求神灵的庇佑或预测未来，事后便会将占卜的结果刻在龟甲和兽骨上（图 1-2-1）。</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93470" y="1037590"/>
            <a:ext cx="3681095" cy="5133975"/>
          </a:xfrm>
          <a:prstGeom prst="rect">
            <a:avLst/>
          </a:prstGeom>
        </p:spPr>
      </p:pic>
      <p:sp>
        <p:nvSpPr>
          <p:cNvPr id="3" name="文本框 2"/>
          <p:cNvSpPr txBox="1"/>
          <p:nvPr/>
        </p:nvSpPr>
        <p:spPr>
          <a:xfrm>
            <a:off x="1225550" y="6171565"/>
            <a:ext cx="34169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1-2-1 甲骨形式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203960" y="137160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20 世纪初</a:t>
            </a:r>
            <a:endParaRPr lang="zh-CN" altLang="en-US" sz="3600" b="1">
              <a:solidFill>
                <a:srgbClr val="0070C0"/>
              </a:solidFill>
              <a:latin typeface="微软雅黑" panose="020B0503020204020204" charset="-122"/>
              <a:ea typeface="微软雅黑" panose="020B0503020204020204" charset="-122"/>
            </a:endParaRPr>
          </a:p>
        </p:txBody>
      </p:sp>
      <p:sp>
        <p:nvSpPr>
          <p:cNvPr id="4" name="文本框 3"/>
          <p:cNvSpPr txBox="1"/>
          <p:nvPr/>
        </p:nvSpPr>
        <p:spPr>
          <a:xfrm>
            <a:off x="1203960" y="2248535"/>
            <a:ext cx="9784715" cy="107632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表现主义</a:t>
            </a:r>
            <a:r>
              <a:rPr lang="zh-CN" altLang="en-US" sz="3200">
                <a:latin typeface="宋体" panose="02010600030101010101" pitchFamily="2" charset="-122"/>
                <a:ea typeface="宋体" panose="02010600030101010101" pitchFamily="2" charset="-122"/>
                <a:cs typeface="宋体" panose="02010600030101010101" pitchFamily="2" charset="-122"/>
              </a:rPr>
              <a:t>兴起，要求突破事物表象而突显其内在本质，深受</a:t>
            </a:r>
            <a:r>
              <a:rPr lang="zh-CN" altLang="en-US" sz="3200" i="1" u="sng">
                <a:solidFill>
                  <a:srgbClr val="0070C0"/>
                </a:solidFill>
                <a:latin typeface="宋体" panose="02010600030101010101" pitchFamily="2" charset="-122"/>
                <a:ea typeface="宋体" panose="02010600030101010101" pitchFamily="2" charset="-122"/>
                <a:cs typeface="宋体" panose="02010600030101010101" pitchFamily="2" charset="-122"/>
              </a:rPr>
              <a:t>康德、柏格森和弗洛伊德</a:t>
            </a:r>
            <a:r>
              <a:rPr lang="zh-CN" altLang="en-US" sz="3200">
                <a:latin typeface="宋体" panose="02010600030101010101" pitchFamily="2" charset="-122"/>
                <a:ea typeface="宋体" panose="02010600030101010101" pitchFamily="2" charset="-122"/>
                <a:cs typeface="宋体" panose="02010600030101010101" pitchFamily="2" charset="-122"/>
              </a:rPr>
              <a:t>等观念的影响。</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03325" y="3625215"/>
            <a:ext cx="9784715"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表现主义描写永恒品质，将文学性、戏剧性的自我表现很好地融入书籍设计之中，力求达到某种有共性的抽象与象征。由于过于注重从作者的主观出发，表现主义往往会有意识地将客观事实扭曲。</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577850" y="1176020"/>
            <a:ext cx="11036300" cy="1076325"/>
          </a:xfrm>
          <a:prstGeom prst="rect">
            <a:avLst/>
          </a:prstGeom>
          <a:noFill/>
        </p:spPr>
        <p:txBody>
          <a:bodyPr wrap="square" rtlCol="0" anchor="t">
            <a:spAutoFit/>
          </a:bodyPr>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表现主义的设计强调突显人物内在的情感和心理，多采用内心独白、梦境、潜台词、假面具等手段（图 1-2-31）。</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2631440" y="6079490"/>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1-2-31 表现主义作品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95045" y="2328545"/>
            <a:ext cx="10200005" cy="3559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203960" y="165354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1917 年十月革命之后</a:t>
            </a:r>
            <a:endParaRPr lang="zh-CN" altLang="en-US" sz="3600" b="1">
              <a:solidFill>
                <a:srgbClr val="0070C0"/>
              </a:solidFill>
              <a:latin typeface="微软雅黑" panose="020B0503020204020204" charset="-122"/>
              <a:ea typeface="微软雅黑" panose="020B0503020204020204" charset="-122"/>
            </a:endParaRPr>
          </a:p>
        </p:txBody>
      </p:sp>
      <p:sp>
        <p:nvSpPr>
          <p:cNvPr id="4" name="文本框 3"/>
          <p:cNvSpPr txBox="1"/>
          <p:nvPr/>
        </p:nvSpPr>
        <p:spPr>
          <a:xfrm>
            <a:off x="1203960" y="2530475"/>
            <a:ext cx="978471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俄国产生了</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构成主义</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他们主张艺术为政治服务，是一种理性的和逻辑性</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的艺术。</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03960" y="4310380"/>
            <a:ext cx="978471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其代表人</a:t>
            </a:r>
            <a:r>
              <a:rPr lang="zh-CN" altLang="en-US" sz="3200" i="1" u="sng">
                <a:solidFill>
                  <a:srgbClr val="0070C0"/>
                </a:solidFill>
                <a:latin typeface="楷体" panose="02010609060101010101" charset="-122"/>
                <a:ea typeface="楷体" panose="02010609060101010101" charset="-122"/>
                <a:cs typeface="楷体" panose="02010609060101010101" charset="-122"/>
              </a:rPr>
              <a:t>李捷斯基</a:t>
            </a:r>
            <a:r>
              <a:rPr lang="zh-CN" altLang="en-US" sz="3200">
                <a:latin typeface="楷体" panose="02010609060101010101" charset="-122"/>
                <a:ea typeface="楷体" panose="02010609060101010101" charset="-122"/>
                <a:cs typeface="楷体" panose="02010609060101010101" charset="-122"/>
              </a:rPr>
              <a:t>认为，世界是由一系有序的结构组合起来的，这些结构和组合也应该讲究变化。</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577850" y="1118235"/>
            <a:ext cx="11036300" cy="1076325"/>
          </a:xfrm>
          <a:prstGeom prst="rect">
            <a:avLst/>
          </a:prstGeom>
          <a:noFill/>
        </p:spPr>
        <p:txBody>
          <a:bodyPr wrap="square" rtlCol="0" anchor="t">
            <a:spAutoFit/>
          </a:bodyPr>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构成主义在书籍的版面编排设计中，以简单的几何图形和纵横结构为装饰基础，色彩单纯、简单明确（图 1-2-32）。</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2631440" y="6079490"/>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1-2-32 构成主义作品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19835" y="2252345"/>
            <a:ext cx="9751060" cy="3667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203960" y="2028190"/>
            <a:ext cx="978471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德国的</a:t>
            </a:r>
            <a:r>
              <a:rPr lang="zh-CN" altLang="en-US" sz="3200" i="1" u="sng">
                <a:solidFill>
                  <a:srgbClr val="0070C0"/>
                </a:solidFill>
                <a:latin typeface="宋体" panose="02010600030101010101" pitchFamily="2" charset="-122"/>
                <a:ea typeface="宋体" panose="02010600030101010101" pitchFamily="2" charset="-122"/>
                <a:cs typeface="宋体" panose="02010600030101010101" pitchFamily="2" charset="-122"/>
              </a:rPr>
              <a:t>约翰·契肖德</a:t>
            </a:r>
            <a:r>
              <a:rPr lang="zh-CN" altLang="en-US" sz="3200">
                <a:latin typeface="宋体" panose="02010600030101010101" pitchFamily="2" charset="-122"/>
                <a:ea typeface="宋体" panose="02010600030101010101" pitchFamily="2" charset="-122"/>
                <a:cs typeface="宋体" panose="02010600030101010101" pitchFamily="2" charset="-122"/>
              </a:rPr>
              <a:t>进一步发展了李捷斯基的观点，并使之演变成</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新客观主义</a:t>
            </a:r>
            <a:r>
              <a:rPr lang="zh-CN" altLang="en-US" sz="3200">
                <a:latin typeface="宋体" panose="02010600030101010101" pitchFamily="2" charset="-122"/>
                <a:ea typeface="宋体" panose="02010600030101010101" pitchFamily="2" charset="-122"/>
                <a:cs typeface="宋体" panose="02010600030101010101" pitchFamily="2" charset="-122"/>
              </a:rPr>
              <a:t>，成为现代书籍设计的重要里程碑，推动了 20 世纪书籍设计的发展。</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03960" y="3808095"/>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新客观主义的设计十分生动有趣，讲究绝对的不对称之美，充分运用强烈的明暗对比，拒绝使用装饰纹样，而通过块面和粗线条突出主题。</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7" name="文本框 6"/>
          <p:cNvSpPr txBox="1"/>
          <p:nvPr/>
        </p:nvSpPr>
        <p:spPr>
          <a:xfrm>
            <a:off x="744220" y="2745740"/>
            <a:ext cx="5495290"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其书籍设计主张形式简约，以及色彩搭配理性，强调主题鲜明、简洁明快、时代感强等艺术特点，为世界书籍设计做出了巨大的贡献。</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744220" y="1861820"/>
            <a:ext cx="2540000" cy="645160"/>
          </a:xfrm>
          <a:prstGeom prst="rect">
            <a:avLst/>
          </a:prstGeom>
          <a:noFill/>
        </p:spPr>
        <p:txBody>
          <a:bodyPr wrap="square" rtlCol="0" anchor="t">
            <a:spAutoFit/>
          </a:bodyPr>
          <a:p>
            <a:r>
              <a:rPr lang="zh-CN" altLang="en-US" sz="3600" b="1">
                <a:solidFill>
                  <a:srgbClr val="0070C0"/>
                </a:solidFill>
                <a:latin typeface="楷体" panose="02010609060101010101" charset="-122"/>
                <a:ea typeface="楷体" panose="02010609060101010101" charset="-122"/>
              </a:rPr>
              <a:t>包豪斯风格</a:t>
            </a:r>
            <a:endParaRPr lang="zh-CN" altLang="en-US" sz="3600" b="1">
              <a:solidFill>
                <a:srgbClr val="0070C0"/>
              </a:solidFill>
              <a:latin typeface="楷体" panose="02010609060101010101" charset="-122"/>
              <a:ea typeface="楷体" panose="02010609060101010101" charset="-122"/>
            </a:endParaRPr>
          </a:p>
        </p:txBody>
      </p:sp>
      <p:pic>
        <p:nvPicPr>
          <p:cNvPr id="3" name="图片 2"/>
          <p:cNvPicPr>
            <a:picLocks noChangeAspect="1"/>
          </p:cNvPicPr>
          <p:nvPr/>
        </p:nvPicPr>
        <p:blipFill>
          <a:blip r:embed="rId2"/>
          <a:stretch>
            <a:fillRect/>
          </a:stretch>
        </p:blipFill>
        <p:spPr>
          <a:xfrm>
            <a:off x="6488430" y="1056005"/>
            <a:ext cx="5123815" cy="4942840"/>
          </a:xfrm>
          <a:prstGeom prst="rect">
            <a:avLst/>
          </a:prstGeom>
        </p:spPr>
      </p:pic>
      <p:sp>
        <p:nvSpPr>
          <p:cNvPr id="5" name="文本框 4"/>
          <p:cNvSpPr txBox="1"/>
          <p:nvPr/>
        </p:nvSpPr>
        <p:spPr>
          <a:xfrm>
            <a:off x="6364605" y="6071235"/>
            <a:ext cx="537146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1-2-33 《魏玛国立包豪斯》</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2631440" y="5750560"/>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1-2-34 《包豪斯丛书》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147955" y="1286510"/>
            <a:ext cx="11895455" cy="4285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203960" y="165354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20 世纪 50 年代</a:t>
            </a:r>
            <a:endParaRPr lang="zh-CN" altLang="en-US" sz="3600" b="1">
              <a:solidFill>
                <a:srgbClr val="0070C0"/>
              </a:solidFill>
              <a:latin typeface="微软雅黑" panose="020B0503020204020204" charset="-122"/>
              <a:ea typeface="微软雅黑" panose="020B0503020204020204" charset="-122"/>
            </a:endParaRPr>
          </a:p>
        </p:txBody>
      </p:sp>
      <p:sp>
        <p:nvSpPr>
          <p:cNvPr id="4" name="文本框 3"/>
          <p:cNvSpPr txBox="1"/>
          <p:nvPr/>
        </p:nvSpPr>
        <p:spPr>
          <a:xfrm>
            <a:off x="1203960" y="2530475"/>
            <a:ext cx="9784715"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瑞士</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平面设计风格</a:t>
            </a:r>
            <a:r>
              <a:rPr lang="zh-CN" altLang="en-US" sz="3200">
                <a:latin typeface="宋体" panose="02010600030101010101" pitchFamily="2" charset="-122"/>
                <a:ea typeface="宋体" panose="02010600030101010101" pitchFamily="2" charset="-122"/>
                <a:cs typeface="宋体" panose="02010600030101010101" pitchFamily="2" charset="-122"/>
              </a:rPr>
              <a:t>诞生在德国与瑞士。</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03325" y="3511550"/>
            <a:ext cx="978471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这是一种简单明确，强调传达功能准确的设计风格，以网格作为设计的基础，所有的元素如文字、图片等都必须安排在标准化的网格框架之中（图 1-2-35）。</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3" name="图片 2"/>
          <p:cNvPicPr>
            <a:picLocks noChangeAspect="1"/>
          </p:cNvPicPr>
          <p:nvPr/>
        </p:nvPicPr>
        <p:blipFill>
          <a:blip r:embed="rId2"/>
          <a:stretch>
            <a:fillRect/>
          </a:stretch>
        </p:blipFill>
        <p:spPr>
          <a:xfrm>
            <a:off x="1652905" y="1073785"/>
            <a:ext cx="8886190" cy="5015865"/>
          </a:xfrm>
          <a:prstGeom prst="rect">
            <a:avLst/>
          </a:prstGeom>
        </p:spPr>
      </p:pic>
      <p:sp>
        <p:nvSpPr>
          <p:cNvPr id="4" name="文本框 3"/>
          <p:cNvSpPr txBox="1"/>
          <p:nvPr/>
        </p:nvSpPr>
        <p:spPr>
          <a:xfrm>
            <a:off x="2632075" y="6186805"/>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1-2-35 瑞士平面设计风格书籍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2632075" y="6186805"/>
            <a:ext cx="692785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1-2-35 瑞士平面设计风格书籍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1870710" y="965835"/>
            <a:ext cx="8450580" cy="5163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52220" y="1862455"/>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2.青铜形式</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252220" y="2716530"/>
            <a:ext cx="5881370" cy="2553335"/>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在甲骨文盛行的</a:t>
            </a:r>
            <a:r>
              <a:rPr lang="en-US" altLang="zh-CN" sz="3200" i="1" u="sng" dirty="0">
                <a:solidFill>
                  <a:srgbClr val="FF0000"/>
                </a:solidFill>
                <a:latin typeface="宋体" panose="02010600030101010101" pitchFamily="2" charset="-122"/>
                <a:ea typeface="宋体" panose="02010600030101010101" pitchFamily="2" charset="-122"/>
                <a:cs typeface="+mn-ea"/>
                <a:sym typeface="思源黑体 CN Normal" panose="020B0400000000000000" pitchFamily="34" charset="-122"/>
              </a:rPr>
              <a:t>商周时期</a:t>
            </a: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，刻了铭文的青铜器也可以被看作书籍的一种特殊形态。</a:t>
            </a: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青铜器上刻的铭文，也被称为“金文”“钟鼎文”，如图 1-2-2 所示。</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392670" y="1246505"/>
            <a:ext cx="3971290" cy="4752340"/>
          </a:xfrm>
          <a:prstGeom prst="rect">
            <a:avLst/>
          </a:prstGeom>
        </p:spPr>
      </p:pic>
      <p:sp>
        <p:nvSpPr>
          <p:cNvPr id="3" name="文本框 2"/>
          <p:cNvSpPr txBox="1"/>
          <p:nvPr/>
        </p:nvSpPr>
        <p:spPr>
          <a:xfrm>
            <a:off x="7669530" y="5840730"/>
            <a:ext cx="341693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1-2-2 青铜形式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三、近现代书籍设计的发展</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1203960" y="1287780"/>
            <a:ext cx="6845300" cy="645160"/>
          </a:xfrm>
          <a:prstGeom prst="rect">
            <a:avLst/>
          </a:prstGeom>
          <a:noFill/>
        </p:spPr>
        <p:txBody>
          <a:bodyPr wrap="square" rtlCol="0" anchor="t">
            <a:spAutoFit/>
          </a:bodyPr>
          <a:p>
            <a:r>
              <a:rPr lang="zh-CN" altLang="en-US" sz="3600" b="1">
                <a:solidFill>
                  <a:srgbClr val="0070C0"/>
                </a:solidFill>
                <a:latin typeface="微软雅黑" panose="020B0503020204020204" charset="-122"/>
                <a:ea typeface="微软雅黑" panose="020B0503020204020204" charset="-122"/>
              </a:rPr>
              <a:t>20 世纪中叶以后</a:t>
            </a:r>
            <a:endParaRPr lang="zh-CN" altLang="en-US" sz="3600" b="1">
              <a:solidFill>
                <a:srgbClr val="0070C0"/>
              </a:solidFill>
              <a:latin typeface="微软雅黑" panose="020B0503020204020204" charset="-122"/>
              <a:ea typeface="微软雅黑" panose="020B0503020204020204" charset="-122"/>
            </a:endParaRPr>
          </a:p>
        </p:txBody>
      </p:sp>
      <p:sp>
        <p:nvSpPr>
          <p:cNvPr id="4" name="文本框 3"/>
          <p:cNvSpPr txBox="1"/>
          <p:nvPr/>
        </p:nvSpPr>
        <p:spPr>
          <a:xfrm>
            <a:off x="1203325" y="2032635"/>
            <a:ext cx="9784715" cy="206121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经济、文化水平迅速发展，新机械和工艺的发明与应用，促使社会文化飞速发展，快节奏的生活方式使书籍设计艺术摒弃了以往繁琐、雕饰的风格，而代之以</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朴素、简约</a:t>
            </a:r>
            <a:r>
              <a:rPr lang="zh-CN" altLang="en-US" sz="3200">
                <a:latin typeface="宋体" panose="02010600030101010101" pitchFamily="2" charset="-122"/>
                <a:ea typeface="宋体" panose="02010600030101010101" pitchFamily="2" charset="-122"/>
                <a:cs typeface="宋体" panose="02010600030101010101" pitchFamily="2" charset="-122"/>
              </a:rPr>
              <a:t>的风格。</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02690" y="4157980"/>
            <a:ext cx="9784715"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设计者在设计过程中，应更注重</a:t>
            </a:r>
            <a:r>
              <a:rPr lang="zh-CN" altLang="en-US" sz="3200" i="1" u="sng">
                <a:solidFill>
                  <a:srgbClr val="0070C0"/>
                </a:solidFill>
                <a:latin typeface="楷体" panose="02010609060101010101" charset="-122"/>
                <a:ea typeface="楷体" panose="02010609060101010101" charset="-122"/>
                <a:cs typeface="楷体" panose="02010609060101010101" charset="-122"/>
              </a:rPr>
              <a:t>人性化设计理念</a:t>
            </a:r>
            <a:r>
              <a:rPr lang="zh-CN" altLang="en-US" sz="3200">
                <a:latin typeface="楷体" panose="02010609060101010101" charset="-122"/>
                <a:ea typeface="楷体" panose="02010609060101010101" charset="-122"/>
                <a:cs typeface="楷体" panose="02010609060101010101" charset="-122"/>
              </a:rPr>
              <a:t>，从生活中捕捉美的旋律和节奏，既要融入自己的创意和审美趣味，又要适应受众群体的需求，创造出更新颖、更独具一格的以人为本的书籍设计成果。</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ircle"/>
          <p:cNvSpPr/>
          <p:nvPr/>
        </p:nvSpPr>
        <p:spPr>
          <a:xfrm>
            <a:off x="8308550" y="-818001"/>
            <a:ext cx="4502183" cy="4502183"/>
          </a:xfrm>
          <a:prstGeom prst="ellipse">
            <a:avLst/>
          </a:prstGeom>
          <a:solidFill>
            <a:srgbClr val="EC6434"/>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4" name="文本框 3"/>
          <p:cNvSpPr txBox="1"/>
          <p:nvPr/>
        </p:nvSpPr>
        <p:spPr>
          <a:xfrm>
            <a:off x="3174107" y="2705645"/>
            <a:ext cx="5843486" cy="1446550"/>
          </a:xfrm>
          <a:prstGeom prst="rect">
            <a:avLst/>
          </a:prstGeom>
          <a:noFill/>
        </p:spPr>
        <p:txBody>
          <a:bodyPr wrap="square" rtlCol="0">
            <a:spAutoFit/>
          </a:bodyPr>
          <a:lstStyle/>
          <a:p>
            <a:pPr algn="ctr"/>
            <a:r>
              <a:rPr lang="en-US" altLang="zh-CN" sz="8800" dirty="0" smtClean="0">
                <a:ln w="38100">
                  <a:solidFill>
                    <a:schemeClr val="tx1"/>
                  </a:solidFill>
                </a:ln>
                <a:solidFill>
                  <a:srgbClr val="FBCB2B"/>
                </a:solidFill>
                <a:latin typeface="字魂64号-萌趣软糖体" panose="00000500000000000000" pitchFamily="2" charset="-122"/>
                <a:ea typeface="字魂64号-萌趣软糖体" panose="00000500000000000000" pitchFamily="2" charset="-122"/>
                <a:sym typeface="思源黑体 CN Normal" panose="020B0400000000000000" pitchFamily="34" charset="-122"/>
              </a:rPr>
              <a:t>Thank you</a:t>
            </a:r>
            <a:endParaRPr lang="zh-CN" altLang="en-US" sz="8800" dirty="0">
              <a:ln w="38100">
                <a:solidFill>
                  <a:schemeClr val="tx1"/>
                </a:solidFill>
              </a:ln>
              <a:solidFill>
                <a:srgbClr val="FBCB2B"/>
              </a:solidFill>
              <a:latin typeface="字魂64号-萌趣软糖体" panose="00000500000000000000" pitchFamily="2" charset="-122"/>
              <a:ea typeface="字魂64号-萌趣软糖体" panose="00000500000000000000" pitchFamily="2" charset="-122"/>
              <a:sym typeface="思源黑体 CN Normal" panose="020B0400000000000000" pitchFamily="34" charset="-122"/>
            </a:endParaRPr>
          </a:p>
        </p:txBody>
      </p:sp>
      <p:sp>
        <p:nvSpPr>
          <p:cNvPr id="5" name="箭头: V 形 15"/>
          <p:cNvSpPr/>
          <p:nvPr/>
        </p:nvSpPr>
        <p:spPr>
          <a:xfrm>
            <a:off x="402739" y="261663"/>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 name="箭头: V 形 16"/>
          <p:cNvSpPr/>
          <p:nvPr/>
        </p:nvSpPr>
        <p:spPr>
          <a:xfrm>
            <a:off x="1071856" y="261663"/>
            <a:ext cx="503648" cy="503648"/>
          </a:xfrm>
          <a:prstGeom prst="chevron">
            <a:avLst/>
          </a:prstGeom>
          <a:solidFill>
            <a:srgbClr val="4BD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箭头: V 形 17"/>
          <p:cNvSpPr/>
          <p:nvPr/>
        </p:nvSpPr>
        <p:spPr>
          <a:xfrm>
            <a:off x="1740973" y="261663"/>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 name="箭头: V 形 15"/>
          <p:cNvSpPr/>
          <p:nvPr/>
        </p:nvSpPr>
        <p:spPr>
          <a:xfrm>
            <a:off x="9890525" y="6070584"/>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箭头: V 形 16"/>
          <p:cNvSpPr/>
          <p:nvPr/>
        </p:nvSpPr>
        <p:spPr>
          <a:xfrm>
            <a:off x="10559642" y="6070584"/>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箭头: V 形 17"/>
          <p:cNvSpPr/>
          <p:nvPr/>
        </p:nvSpPr>
        <p:spPr>
          <a:xfrm>
            <a:off x="11228759" y="6070584"/>
            <a:ext cx="503648" cy="503648"/>
          </a:xfrm>
          <a:prstGeom prst="chevron">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Circle"/>
          <p:cNvSpPr/>
          <p:nvPr/>
        </p:nvSpPr>
        <p:spPr>
          <a:xfrm>
            <a:off x="9434169" y="314980"/>
            <a:ext cx="2298238" cy="2298238"/>
          </a:xfrm>
          <a:prstGeom prst="ellipse">
            <a:avLst/>
          </a:prstGeom>
          <a:solidFill>
            <a:schemeClr val="bg1"/>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9" name="流程图: 对照 18"/>
          <p:cNvSpPr/>
          <p:nvPr/>
        </p:nvSpPr>
        <p:spPr>
          <a:xfrm rot="1998952">
            <a:off x="949324" y="4951300"/>
            <a:ext cx="580962" cy="941560"/>
          </a:xfrm>
          <a:prstGeom prst="flowChartCollate">
            <a:avLst/>
          </a:prstGeom>
          <a:solidFill>
            <a:srgbClr val="FBCB2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rot="2599051">
            <a:off x="2301320" y="3320548"/>
            <a:ext cx="717699" cy="717699"/>
            <a:chOff x="1334385" y="3232298"/>
            <a:chExt cx="1626781" cy="1626781"/>
          </a:xfrm>
          <a:solidFill>
            <a:srgbClr val="4BD1EA"/>
          </a:solidFill>
        </p:grpSpPr>
        <p:sp>
          <p:nvSpPr>
            <p:cNvPr id="22" name="矩形 21"/>
            <p:cNvSpPr/>
            <p:nvPr/>
          </p:nvSpPr>
          <p:spPr>
            <a:xfrm>
              <a:off x="1977656"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5400000">
              <a:off x="1977655"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5" grpId="0" animBg="1"/>
      <p:bldP spid="4" grpId="0" build="p"/>
      <p:bldP spid="5" grpId="0" animBg="1"/>
      <p:bldP spid="6" grpId="0" animBg="1"/>
      <p:bldP spid="7" grpId="0" animBg="1"/>
      <p:bldP spid="8" grpId="0" animBg="1"/>
      <p:bldP spid="9" grpId="0" animBg="1"/>
      <p:bldP spid="10"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822960" y="1231900"/>
            <a:ext cx="10546715" cy="2553335"/>
          </a:xfrm>
          <a:prstGeom prst="rect">
            <a:avLst/>
          </a:prstGeom>
          <a:noFill/>
        </p:spPr>
        <p:txBody>
          <a:bodyPr wrap="square" rtlCol="0">
            <a:spAutoFit/>
            <a:scene3d>
              <a:camera prst="orthographicFront"/>
              <a:lightRig rig="threePt" dir="t"/>
            </a:scene3d>
            <a:sp3d contourW="12700"/>
          </a:bodyPr>
          <a:lstStyle/>
          <a:p>
            <a:pPr marL="457200" indent="-457200" algn="l">
              <a:lnSpc>
                <a:spcPct val="100000"/>
              </a:lnSpc>
              <a:buFont typeface="微软雅黑" panose="020B0503020204020204" charset="-122"/>
              <a:buChar char="■"/>
            </a:pP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古代经常会进行祭祀等大型活动，这些活动都被记录在青铜器的内壁或腹底，从而形成完整的文字记录，可以很好地被保存和流传下来。</a:t>
            </a:r>
            <a:endPar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endParaRPr>
          </a:p>
          <a:p>
            <a:pPr marL="457200" indent="-457200" algn="l">
              <a:lnSpc>
                <a:spcPct val="100000"/>
              </a:lnSpc>
              <a:buFont typeface="微软雅黑" panose="020B0503020204020204" charset="-122"/>
              <a:buChar char="■"/>
            </a:pPr>
            <a:r>
              <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rPr>
              <a:t>钟鼎文的排列在甲骨文的排列基础上更加完善，文字间的行距更符合阅读习惯与规范，整体篇章布局典雅大气。</a:t>
            </a:r>
            <a:endParaRPr lang="en-US" altLang="zh-CN" sz="3200" dirty="0">
              <a:latin typeface="宋体" panose="02010600030101010101" pitchFamily="2" charset="-122"/>
              <a:ea typeface="宋体" panose="02010600030101010101" pitchFamily="2" charset="-122"/>
              <a:cs typeface="+mn-ea"/>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PA-矩形 13"/>
          <p:cNvSpPr/>
          <p:nvPr>
            <p:custDataLst>
              <p:tags r:id="rId2"/>
            </p:custDataLst>
          </p:nvPr>
        </p:nvSpPr>
        <p:spPr>
          <a:xfrm>
            <a:off x="1212850" y="3982085"/>
            <a:ext cx="9765665" cy="200406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lnSpc>
                <a:spcPct val="100000"/>
              </a:lnSpc>
            </a:pPr>
            <a:r>
              <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rPr>
              <a:t>在清道光年间于陕西省岐山县周原出土的“毛公鼎”，是一件宗庙祭祀的器具。它的内壁铸有铭文 32 行，总计 499 字。鼎铭记录了关于周宣王的告诫，是一部较为完整的史册。</a:t>
            </a:r>
            <a:endParaRPr lang="zh-CN" altLang="en-US" sz="2800" noProof="1">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52220" y="1358900"/>
            <a:ext cx="4494530" cy="706755"/>
          </a:xfrm>
          <a:prstGeom prst="rect">
            <a:avLst/>
          </a:prstGeom>
          <a:noFill/>
        </p:spPr>
        <p:txBody>
          <a:bodyPr wrap="square" rtlCol="0">
            <a:spAutoFit/>
            <a:scene3d>
              <a:camera prst="orthographicFront"/>
              <a:lightRig rig="threePt" dir="t"/>
            </a:scene3d>
            <a:sp3d contourW="12700"/>
          </a:bodyPr>
          <a:lstStyle/>
          <a:p>
            <a:pPr algn="l"/>
            <a:r>
              <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3.简策形式</a:t>
            </a:r>
            <a:endParaRPr lang="zh-CN" altLang="en-US" sz="40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1" name="文本框 10"/>
          <p:cNvSpPr txBox="1"/>
          <p:nvPr/>
        </p:nvSpPr>
        <p:spPr>
          <a:xfrm>
            <a:off x="1252220" y="2212975"/>
            <a:ext cx="9972040" cy="583565"/>
          </a:xfrm>
          <a:prstGeom prst="rect">
            <a:avLst/>
          </a:prstGeom>
          <a:noFill/>
        </p:spPr>
        <p:txBody>
          <a:bodyPr wrap="square" rtlCol="0">
            <a:spAutoFit/>
            <a:scene3d>
              <a:camera prst="orthographicFront"/>
              <a:lightRig rig="threePt" dir="t"/>
            </a:scene3d>
            <a:sp3d contourW="12700"/>
          </a:bodyPr>
          <a:lstStyle/>
          <a:p>
            <a:pPr algn="l">
              <a:lnSpc>
                <a:spcPct val="100000"/>
              </a:lnSpc>
            </a:pPr>
            <a:r>
              <a:rPr lang="en-US" altLang="zh-CN" sz="3200" dirty="0">
                <a:latin typeface="宋体" panose="02010600030101010101" pitchFamily="2" charset="-122"/>
                <a:ea typeface="宋体" panose="02010600030101010101" pitchFamily="2" charset="-122"/>
                <a:sym typeface="思源黑体 CN Normal" panose="020B0400000000000000" pitchFamily="34" charset="-122"/>
              </a:rPr>
              <a:t>最早得到普遍认同的中国书籍形式是</a:t>
            </a:r>
            <a:r>
              <a:rPr lang="en-US" altLang="zh-CN" sz="3200" i="1" u="sng" dirty="0">
                <a:solidFill>
                  <a:srgbClr val="FF0000"/>
                </a:solidFill>
                <a:latin typeface="宋体" panose="02010600030101010101" pitchFamily="2" charset="-122"/>
                <a:ea typeface="宋体" panose="02010600030101010101" pitchFamily="2" charset="-122"/>
                <a:sym typeface="思源黑体 CN Normal" panose="020B0400000000000000" pitchFamily="34" charset="-122"/>
              </a:rPr>
              <a:t>西周时期</a:t>
            </a:r>
            <a:r>
              <a:rPr lang="en-US" altLang="zh-CN" sz="3200" dirty="0">
                <a:latin typeface="宋体" panose="02010600030101010101" pitchFamily="2" charset="-122"/>
                <a:ea typeface="宋体" panose="02010600030101010101" pitchFamily="2" charset="-122"/>
                <a:sym typeface="思源黑体 CN Normal" panose="020B0400000000000000" pitchFamily="34" charset="-122"/>
              </a:rPr>
              <a:t>的简策。</a:t>
            </a:r>
            <a:endParaRPr lang="en-US" altLang="zh-CN" sz="3200" dirty="0">
              <a:latin typeface="宋体" panose="02010600030101010101" pitchFamily="2" charset="-122"/>
              <a:ea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252220" y="2995295"/>
            <a:ext cx="590740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宋体" panose="02010600030101010101" pitchFamily="2" charset="-122"/>
                <a:ea typeface="宋体" panose="02010600030101010101" pitchFamily="2" charset="-122"/>
                <a:cs typeface="楷体" panose="02010609060101010101" charset="-122"/>
                <a:sym typeface="思源黑体 CN Normal" panose="020B0400000000000000" pitchFamily="34" charset="-122"/>
              </a:rPr>
              <a:t>简策是以</a:t>
            </a:r>
            <a:r>
              <a:rPr lang="en-US" altLang="zh-CN" sz="3200" i="1" u="sng" dirty="0">
                <a:solidFill>
                  <a:srgbClr val="FF0000"/>
                </a:solidFill>
                <a:latin typeface="宋体" panose="02010600030101010101" pitchFamily="2" charset="-122"/>
                <a:ea typeface="宋体" panose="02010600030101010101" pitchFamily="2" charset="-122"/>
                <a:cs typeface="楷体" panose="02010609060101010101" charset="-122"/>
                <a:sym typeface="思源黑体 CN Normal" panose="020B0400000000000000" pitchFamily="34" charset="-122"/>
              </a:rPr>
              <a:t>竹</a:t>
            </a:r>
            <a:r>
              <a:rPr lang="en-US" altLang="zh-CN" sz="3200" dirty="0">
                <a:latin typeface="宋体" panose="02010600030101010101" pitchFamily="2" charset="-122"/>
                <a:ea typeface="宋体" panose="02010600030101010101" pitchFamily="2" charset="-122"/>
                <a:cs typeface="楷体" panose="02010609060101010101" charset="-122"/>
                <a:sym typeface="思源黑体 CN Normal" panose="020B0400000000000000" pitchFamily="34" charset="-122"/>
              </a:rPr>
              <a:t>为材质的书。</a:t>
            </a:r>
            <a:endParaRPr lang="en-US" altLang="zh-CN" sz="3200" dirty="0">
              <a:latin typeface="宋体" panose="02010600030101010101" pitchFamily="2" charset="-122"/>
              <a:ea typeface="宋体" panose="02010600030101010101" pitchFamily="2" charset="-122"/>
              <a:cs typeface="楷体" panose="02010609060101010101" charset="-122"/>
              <a:sym typeface="思源黑体 CN Normal" panose="020B0400000000000000" pitchFamily="34" charset="-122"/>
            </a:endParaRPr>
          </a:p>
        </p:txBody>
      </p:sp>
      <p:sp>
        <p:nvSpPr>
          <p:cNvPr id="5" name="文本框 4"/>
          <p:cNvSpPr txBox="1"/>
          <p:nvPr/>
        </p:nvSpPr>
        <p:spPr>
          <a:xfrm>
            <a:off x="1252220" y="3711575"/>
            <a:ext cx="9971405" cy="107632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把竹子加工成统一规格的竹签，再放置在火上烘烤，以蒸发掉竹子中的水分，防止日久虫蛀或是变形。</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3615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一、中国书籍设计的历史演进</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960120" y="1413510"/>
            <a:ext cx="10272395" cy="107632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古人就在这一根根长条形的竹签上写字，而这根竹签就叫作</a:t>
            </a:r>
            <a:r>
              <a:rPr lang="en-US" altLang="zh-CN" sz="3200"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“简”</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。把许多的简编连起来就是</a:t>
            </a:r>
            <a:r>
              <a:rPr lang="en-US" altLang="zh-CN" sz="3200" i="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“策”</a:t>
            </a:r>
            <a:r>
              <a:rPr lang="en-US" altLang="zh-CN" sz="3200" dirty="0">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2" name="文本框 1"/>
          <p:cNvSpPr txBox="1"/>
          <p:nvPr/>
        </p:nvSpPr>
        <p:spPr>
          <a:xfrm>
            <a:off x="959485" y="2786380"/>
            <a:ext cx="10272395" cy="583565"/>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简的长度有三尺、尺半和一尺三种。</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
        <p:nvSpPr>
          <p:cNvPr id="3" name="文本框 2"/>
          <p:cNvSpPr txBox="1"/>
          <p:nvPr/>
        </p:nvSpPr>
        <p:spPr>
          <a:xfrm>
            <a:off x="960120" y="3789680"/>
            <a:ext cx="10272395" cy="1568450"/>
          </a:xfrm>
          <a:prstGeom prst="rect">
            <a:avLst/>
          </a:prstGeom>
          <a:noFill/>
        </p:spPr>
        <p:txBody>
          <a:bodyPr wrap="square" rtlCol="0">
            <a:spAutoFit/>
            <a:scene3d>
              <a:camera prst="orthographicFront"/>
              <a:lightRig rig="threePt" dir="t"/>
            </a:scene3d>
            <a:sp3d contourW="12700"/>
          </a:bodyPr>
          <a:p>
            <a:pPr algn="l">
              <a:lnSpc>
                <a:spcPct val="100000"/>
              </a:lnSpc>
            </a:pPr>
            <a:r>
              <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rPr>
              <a:t>编简成策的方法就是上下各一道绳将“简”编连起来，再用绳子的一端将“简”扎成一束，就成为一策书（图 1-2-3）。</a:t>
            </a:r>
            <a:endParaRPr lang="en-US" altLang="zh-CN" sz="3200" dirty="0">
              <a:latin typeface="楷体" panose="02010609060101010101" charset="-122"/>
              <a:ea typeface="楷体" panose="02010609060101010101" charset="-122"/>
              <a:cs typeface="楷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tags/tag1.xml><?xml version="1.0" encoding="utf-8"?>
<p:tagLst xmlns:p="http://schemas.openxmlformats.org/presentationml/2006/main">
  <p:tag name="PA" val="v5.2.4"/>
</p:tagLst>
</file>

<file path=ppt/tags/tag10.xml><?xml version="1.0" encoding="utf-8"?>
<p:tagLst xmlns:p="http://schemas.openxmlformats.org/presentationml/2006/main">
  <p:tag name="PA" val="v5.2.4"/>
</p:tagLst>
</file>

<file path=ppt/tags/tag11.xml><?xml version="1.0" encoding="utf-8"?>
<p:tagLst xmlns:p="http://schemas.openxmlformats.org/presentationml/2006/main">
  <p:tag name="PA" val="v5.2.4"/>
</p:tagLst>
</file>

<file path=ppt/tags/tag12.xml><?xml version="1.0" encoding="utf-8"?>
<p:tagLst xmlns:p="http://schemas.openxmlformats.org/presentationml/2006/main">
  <p:tag name="PA" val="v5.2.4"/>
</p:tagLst>
</file>

<file path=ppt/tags/tag13.xml><?xml version="1.0" encoding="utf-8"?>
<p:tagLst xmlns:p="http://schemas.openxmlformats.org/presentationml/2006/main">
  <p:tag name="PA" val="v5.2.4"/>
</p:tagLst>
</file>

<file path=ppt/tags/tag14.xml><?xml version="1.0" encoding="utf-8"?>
<p:tagLst xmlns:p="http://schemas.openxmlformats.org/presentationml/2006/main">
  <p:tag name="PA" val="v5.2.4"/>
</p:tagLst>
</file>

<file path=ppt/tags/tag15.xml><?xml version="1.0" encoding="utf-8"?>
<p:tagLst xmlns:p="http://schemas.openxmlformats.org/presentationml/2006/main">
  <p:tag name="PA" val="v5.2.4"/>
</p:tagLst>
</file>

<file path=ppt/tags/tag16.xml><?xml version="1.0" encoding="utf-8"?>
<p:tagLst xmlns:p="http://schemas.openxmlformats.org/presentationml/2006/main">
  <p:tag name="PA" val="v5.2.4"/>
</p:tagLst>
</file>

<file path=ppt/tags/tag17.xml><?xml version="1.0" encoding="utf-8"?>
<p:tagLst xmlns:p="http://schemas.openxmlformats.org/presentationml/2006/main">
  <p:tag name="PA" val="v5.2.4"/>
</p:tagLst>
</file>

<file path=ppt/tags/tag18.xml><?xml version="1.0" encoding="utf-8"?>
<p:tagLst xmlns:p="http://schemas.openxmlformats.org/presentationml/2006/main">
  <p:tag name="PA" val="v5.2.4"/>
</p:tagLst>
</file>

<file path=ppt/tags/tag19.xml><?xml version="1.0" encoding="utf-8"?>
<p:tagLst xmlns:p="http://schemas.openxmlformats.org/presentationml/2006/main">
  <p:tag name="PA" val="v5.2.4"/>
</p:tagLst>
</file>

<file path=ppt/tags/tag2.xml><?xml version="1.0" encoding="utf-8"?>
<p:tagLst xmlns:p="http://schemas.openxmlformats.org/presentationml/2006/main">
  <p:tag name="PA" val="v5.2.4"/>
</p:tagLst>
</file>

<file path=ppt/tags/tag20.xml><?xml version="1.0" encoding="utf-8"?>
<p:tagLst xmlns:p="http://schemas.openxmlformats.org/presentationml/2006/main">
  <p:tag name="PA" val="v5.2.4"/>
</p:tagLst>
</file>

<file path=ppt/tags/tag21.xml><?xml version="1.0" encoding="utf-8"?>
<p:tagLst xmlns:p="http://schemas.openxmlformats.org/presentationml/2006/main">
  <p:tag name="PA" val="v5.2.4"/>
</p:tagLst>
</file>

<file path=ppt/tags/tag22.xml><?xml version="1.0" encoding="utf-8"?>
<p:tagLst xmlns:p="http://schemas.openxmlformats.org/presentationml/2006/main">
  <p:tag name="PA" val="v5.2.4"/>
</p:tagLst>
</file>

<file path=ppt/tags/tag23.xml><?xml version="1.0" encoding="utf-8"?>
<p:tagLst xmlns:p="http://schemas.openxmlformats.org/presentationml/2006/main">
  <p:tag name="PA" val="v5.2.4"/>
</p:tagLst>
</file>

<file path=ppt/tags/tag24.xml><?xml version="1.0" encoding="utf-8"?>
<p:tagLst xmlns:p="http://schemas.openxmlformats.org/presentationml/2006/main">
  <p:tag name="PA" val="v5.2.4"/>
</p:tagLst>
</file>

<file path=ppt/tags/tag25.xml><?xml version="1.0" encoding="utf-8"?>
<p:tagLst xmlns:p="http://schemas.openxmlformats.org/presentationml/2006/main">
  <p:tag name="PA" val="v5.2.4"/>
</p:tagLst>
</file>

<file path=ppt/tags/tag26.xml><?xml version="1.0" encoding="utf-8"?>
<p:tagLst xmlns:p="http://schemas.openxmlformats.org/presentationml/2006/main">
  <p:tag name="PA" val="v5.2.4"/>
</p:tagLst>
</file>

<file path=ppt/tags/tag27.xml><?xml version="1.0" encoding="utf-8"?>
<p:tagLst xmlns:p="http://schemas.openxmlformats.org/presentationml/2006/main">
  <p:tag name="PA" val="v5.2.4"/>
</p:tagLst>
</file>

<file path=ppt/tags/tag28.xml><?xml version="1.0" encoding="utf-8"?>
<p:tagLst xmlns:p="http://schemas.openxmlformats.org/presentationml/2006/main">
  <p:tag name="PA" val="v5.2.4"/>
</p:tagLst>
</file>

<file path=ppt/tags/tag29.xml><?xml version="1.0" encoding="utf-8"?>
<p:tagLst xmlns:p="http://schemas.openxmlformats.org/presentationml/2006/main">
  <p:tag name="PA" val="v5.2.4"/>
</p:tagLst>
</file>

<file path=ppt/tags/tag3.xml><?xml version="1.0" encoding="utf-8"?>
<p:tagLst xmlns:p="http://schemas.openxmlformats.org/presentationml/2006/main">
  <p:tag name="PA" val="v5.2.4"/>
</p:tagLst>
</file>

<file path=ppt/tags/tag30.xml><?xml version="1.0" encoding="utf-8"?>
<p:tagLst xmlns:p="http://schemas.openxmlformats.org/presentationml/2006/main">
  <p:tag name="PA" val="v5.2.4"/>
</p:tagLst>
</file>

<file path=ppt/tags/tag31.xml><?xml version="1.0" encoding="utf-8"?>
<p:tagLst xmlns:p="http://schemas.openxmlformats.org/presentationml/2006/main">
  <p:tag name="PA" val="v5.2.4"/>
</p:tagLst>
</file>

<file path=ppt/tags/tag32.xml><?xml version="1.0" encoding="utf-8"?>
<p:tagLst xmlns:p="http://schemas.openxmlformats.org/presentationml/2006/main">
  <p:tag name="PA" val="v5.2.4"/>
</p:tagLst>
</file>

<file path=ppt/tags/tag33.xml><?xml version="1.0" encoding="utf-8"?>
<p:tagLst xmlns:p="http://schemas.openxmlformats.org/presentationml/2006/main">
  <p:tag name="PA" val="v5.2.4"/>
</p:tagLst>
</file>

<file path=ppt/tags/tag34.xml><?xml version="1.0" encoding="utf-8"?>
<p:tagLst xmlns:p="http://schemas.openxmlformats.org/presentationml/2006/main">
  <p:tag name="PA" val="v5.2.4"/>
</p:tagLst>
</file>

<file path=ppt/tags/tag35.xml><?xml version="1.0" encoding="utf-8"?>
<p:tagLst xmlns:p="http://schemas.openxmlformats.org/presentationml/2006/main">
  <p:tag name="PA" val="v5.2.4"/>
</p:tagLst>
</file>

<file path=ppt/tags/tag36.xml><?xml version="1.0" encoding="utf-8"?>
<p:tagLst xmlns:p="http://schemas.openxmlformats.org/presentationml/2006/main">
  <p:tag name="PA" val="v5.2.4"/>
</p:tagLst>
</file>

<file path=ppt/tags/tag37.xml><?xml version="1.0" encoding="utf-8"?>
<p:tagLst xmlns:p="http://schemas.openxmlformats.org/presentationml/2006/main">
  <p:tag name="PA" val="v5.2.4"/>
</p:tagLst>
</file>

<file path=ppt/tags/tag38.xml><?xml version="1.0" encoding="utf-8"?>
<p:tagLst xmlns:p="http://schemas.openxmlformats.org/presentationml/2006/main">
  <p:tag name="PA" val="v5.2.4"/>
</p:tagLst>
</file>

<file path=ppt/tags/tag39.xml><?xml version="1.0" encoding="utf-8"?>
<p:tagLst xmlns:p="http://schemas.openxmlformats.org/presentationml/2006/main">
  <p:tag name="PA" val="v5.2.4"/>
</p:tagLst>
</file>

<file path=ppt/tags/tag4.xml><?xml version="1.0" encoding="utf-8"?>
<p:tagLst xmlns:p="http://schemas.openxmlformats.org/presentationml/2006/main">
  <p:tag name="PA" val="v5.2.4"/>
</p:tagLst>
</file>

<file path=ppt/tags/tag40.xml><?xml version="1.0" encoding="utf-8"?>
<p:tagLst xmlns:p="http://schemas.openxmlformats.org/presentationml/2006/main">
  <p:tag name="PA" val="v5.2.4"/>
</p:tagLst>
</file>

<file path=ppt/tags/tag41.xml><?xml version="1.0" encoding="utf-8"?>
<p:tagLst xmlns:p="http://schemas.openxmlformats.org/presentationml/2006/main">
  <p:tag name="PA" val="v5.2.4"/>
</p:tagLst>
</file>

<file path=ppt/tags/tag42.xml><?xml version="1.0" encoding="utf-8"?>
<p:tagLst xmlns:p="http://schemas.openxmlformats.org/presentationml/2006/main">
  <p:tag name="PA" val="v5.2.4"/>
</p:tagLst>
</file>

<file path=ppt/tags/tag43.xml><?xml version="1.0" encoding="utf-8"?>
<p:tagLst xmlns:p="http://schemas.openxmlformats.org/presentationml/2006/main">
  <p:tag name="PA" val="v5.2.4"/>
</p:tagLst>
</file>

<file path=ppt/tags/tag44.xml><?xml version="1.0" encoding="utf-8"?>
<p:tagLst xmlns:p="http://schemas.openxmlformats.org/presentationml/2006/main">
  <p:tag name="PA" val="v5.2.4"/>
</p:tagLst>
</file>

<file path=ppt/tags/tag45.xml><?xml version="1.0" encoding="utf-8"?>
<p:tagLst xmlns:p="http://schemas.openxmlformats.org/presentationml/2006/main">
  <p:tag name="PA" val="v5.2.4"/>
</p:tagLst>
</file>

<file path=ppt/tags/tag46.xml><?xml version="1.0" encoding="utf-8"?>
<p:tagLst xmlns:p="http://schemas.openxmlformats.org/presentationml/2006/main">
  <p:tag name="PA" val="v5.2.4"/>
</p:tagLst>
</file>

<file path=ppt/tags/tag47.xml><?xml version="1.0" encoding="utf-8"?>
<p:tagLst xmlns:p="http://schemas.openxmlformats.org/presentationml/2006/main">
  <p:tag name="PA" val="v5.2.4"/>
</p:tagLst>
</file>

<file path=ppt/tags/tag48.xml><?xml version="1.0" encoding="utf-8"?>
<p:tagLst xmlns:p="http://schemas.openxmlformats.org/presentationml/2006/main">
  <p:tag name="PA" val="v5.2.4"/>
</p:tagLst>
</file>

<file path=ppt/tags/tag49.xml><?xml version="1.0" encoding="utf-8"?>
<p:tagLst xmlns:p="http://schemas.openxmlformats.org/presentationml/2006/main">
  <p:tag name="PA" val="v5.2.4"/>
</p:tagLst>
</file>

<file path=ppt/tags/tag5.xml><?xml version="1.0" encoding="utf-8"?>
<p:tagLst xmlns:p="http://schemas.openxmlformats.org/presentationml/2006/main">
  <p:tag name="PA" val="v5.2.4"/>
</p:tagLst>
</file>

<file path=ppt/tags/tag50.xml><?xml version="1.0" encoding="utf-8"?>
<p:tagLst xmlns:p="http://schemas.openxmlformats.org/presentationml/2006/main">
  <p:tag name="PA" val="v5.2.4"/>
</p:tagLst>
</file>

<file path=ppt/tags/tag51.xml><?xml version="1.0" encoding="utf-8"?>
<p:tagLst xmlns:p="http://schemas.openxmlformats.org/presentationml/2006/main">
  <p:tag name="PA" val="v5.2.4"/>
</p:tagLst>
</file>

<file path=ppt/tags/tag52.xml><?xml version="1.0" encoding="utf-8"?>
<p:tagLst xmlns:p="http://schemas.openxmlformats.org/presentationml/2006/main">
  <p:tag name="PA" val="v5.2.4"/>
</p:tagLst>
</file>

<file path=ppt/tags/tag53.xml><?xml version="1.0" encoding="utf-8"?>
<p:tagLst xmlns:p="http://schemas.openxmlformats.org/presentationml/2006/main">
  <p:tag name="PA" val="v5.2.4"/>
</p:tagLst>
</file>

<file path=ppt/tags/tag54.xml><?xml version="1.0" encoding="utf-8"?>
<p:tagLst xmlns:p="http://schemas.openxmlformats.org/presentationml/2006/main">
  <p:tag name="PA" val="v5.2.4"/>
</p:tagLst>
</file>

<file path=ppt/tags/tag55.xml><?xml version="1.0" encoding="utf-8"?>
<p:tagLst xmlns:p="http://schemas.openxmlformats.org/presentationml/2006/main">
  <p:tag name="PA" val="v5.2.4"/>
</p:tagLst>
</file>

<file path=ppt/tags/tag56.xml><?xml version="1.0" encoding="utf-8"?>
<p:tagLst xmlns:p="http://schemas.openxmlformats.org/presentationml/2006/main">
  <p:tag name="PA" val="v5.2.4"/>
</p:tagLst>
</file>

<file path=ppt/tags/tag57.xml><?xml version="1.0" encoding="utf-8"?>
<p:tagLst xmlns:p="http://schemas.openxmlformats.org/presentationml/2006/main">
  <p:tag name="PA" val="v5.2.4"/>
</p:tagLst>
</file>

<file path=ppt/tags/tag58.xml><?xml version="1.0" encoding="utf-8"?>
<p:tagLst xmlns:p="http://schemas.openxmlformats.org/presentationml/2006/main">
  <p:tag name="PA" val="v5.2.4"/>
</p:tagLst>
</file>

<file path=ppt/tags/tag59.xml><?xml version="1.0" encoding="utf-8"?>
<p:tagLst xmlns:p="http://schemas.openxmlformats.org/presentationml/2006/main">
  <p:tag name="PA" val="v5.2.4"/>
</p:tagLst>
</file>

<file path=ppt/tags/tag6.xml><?xml version="1.0" encoding="utf-8"?>
<p:tagLst xmlns:p="http://schemas.openxmlformats.org/presentationml/2006/main">
  <p:tag name="PA" val="v5.2.4"/>
</p:tagLst>
</file>

<file path=ppt/tags/tag60.xml><?xml version="1.0" encoding="utf-8"?>
<p:tagLst xmlns:p="http://schemas.openxmlformats.org/presentationml/2006/main">
  <p:tag name="PA" val="v5.2.4"/>
</p:tagLst>
</file>

<file path=ppt/tags/tag61.xml><?xml version="1.0" encoding="utf-8"?>
<p:tagLst xmlns:p="http://schemas.openxmlformats.org/presentationml/2006/main">
  <p:tag name="PA" val="v5.2.4"/>
</p:tagLst>
</file>

<file path=ppt/tags/tag62.xml><?xml version="1.0" encoding="utf-8"?>
<p:tagLst xmlns:p="http://schemas.openxmlformats.org/presentationml/2006/main">
  <p:tag name="PA" val="v5.2.4"/>
</p:tagLst>
</file>

<file path=ppt/tags/tag63.xml><?xml version="1.0" encoding="utf-8"?>
<p:tagLst xmlns:p="http://schemas.openxmlformats.org/presentationml/2006/main">
  <p:tag name="PA" val="v5.2.4"/>
</p:tagLst>
</file>

<file path=ppt/tags/tag64.xml><?xml version="1.0" encoding="utf-8"?>
<p:tagLst xmlns:p="http://schemas.openxmlformats.org/presentationml/2006/main">
  <p:tag name="PA" val="v5.2.4"/>
</p:tagLst>
</file>

<file path=ppt/tags/tag65.xml><?xml version="1.0" encoding="utf-8"?>
<p:tagLst xmlns:p="http://schemas.openxmlformats.org/presentationml/2006/main">
  <p:tag name="PA" val="v5.2.4"/>
</p:tagLst>
</file>

<file path=ppt/tags/tag66.xml><?xml version="1.0" encoding="utf-8"?>
<p:tagLst xmlns:p="http://schemas.openxmlformats.org/presentationml/2006/main">
  <p:tag name="PA" val="v5.2.4"/>
</p:tagLst>
</file>

<file path=ppt/tags/tag7.xml><?xml version="1.0" encoding="utf-8"?>
<p:tagLst xmlns:p="http://schemas.openxmlformats.org/presentationml/2006/main">
  <p:tag name="PA" val="v5.2.4"/>
</p:tagLst>
</file>

<file path=ppt/tags/tag8.xml><?xml version="1.0" encoding="utf-8"?>
<p:tagLst xmlns:p="http://schemas.openxmlformats.org/presentationml/2006/main">
  <p:tag name="PA" val="v5.2.4"/>
</p:tagLst>
</file>

<file path=ppt/tags/tag9.xml><?xml version="1.0" encoding="utf-8"?>
<p:tagLst xmlns:p="http://schemas.openxmlformats.org/presentationml/2006/main">
  <p:tag name="PA" val="v5.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5649</Words>
  <Application>WPS 演示</Application>
  <PresentationFormat>宽屏</PresentationFormat>
  <Paragraphs>426</Paragraphs>
  <Slides>61</Slides>
  <Notes>21</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61</vt:i4>
      </vt:variant>
    </vt:vector>
  </HeadingPairs>
  <TitlesOfParts>
    <vt:vector size="84" baseType="lpstr">
      <vt:lpstr>Arial</vt:lpstr>
      <vt:lpstr>宋体</vt:lpstr>
      <vt:lpstr>Wingdings</vt:lpstr>
      <vt:lpstr>Helvetica Light</vt:lpstr>
      <vt:lpstr>Century Gothic</vt:lpstr>
      <vt:lpstr>字魂36号-正文宋楷</vt:lpstr>
      <vt:lpstr>黑体</vt:lpstr>
      <vt:lpstr>思源黑体 CN Normal</vt:lpstr>
      <vt:lpstr>微软雅黑</vt:lpstr>
      <vt:lpstr>楷体</vt:lpstr>
      <vt:lpstr>Calibri</vt:lpstr>
      <vt:lpstr>Arial Unicode MS</vt:lpstr>
      <vt:lpstr>Calibri Light</vt:lpstr>
      <vt:lpstr>字魂64号-萌趣软糖体</vt:lpstr>
      <vt:lpstr>Helvetica</vt:lpstr>
      <vt:lpstr>思源宋体 Heavy</vt:lpstr>
      <vt:lpstr>Open Sans Light</vt:lpstr>
      <vt:lpstr>Wingdings 2</vt:lpstr>
      <vt:lpstr>GD-HighwayGothicJA-OTF</vt:lpstr>
      <vt:lpstr>MingLiU</vt:lpstr>
      <vt:lpstr>仿宋</vt:lpstr>
      <vt:lpstr>方正书宋繁体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MEB多色拼色艺术设计PPT模板</dc:title>
  <dc:creator>Dell</dc:creator>
  <cp:lastModifiedBy>看星星的女孩</cp:lastModifiedBy>
  <cp:revision>140</cp:revision>
  <dcterms:created xsi:type="dcterms:W3CDTF">2020-08-05T08:45:00Z</dcterms:created>
  <dcterms:modified xsi:type="dcterms:W3CDTF">2020-08-26T02:07:58Z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