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436" r:id="rId2"/>
    <p:sldId id="429" r:id="rId3"/>
    <p:sldId id="435" r:id="rId4"/>
    <p:sldId id="438" r:id="rId5"/>
    <p:sldId id="408" r:id="rId6"/>
    <p:sldId id="498" r:id="rId7"/>
    <p:sldId id="499" r:id="rId8"/>
    <p:sldId id="500" r:id="rId9"/>
    <p:sldId id="501" r:id="rId10"/>
    <p:sldId id="439" r:id="rId11"/>
    <p:sldId id="502" r:id="rId12"/>
    <p:sldId id="503" r:id="rId13"/>
    <p:sldId id="504" r:id="rId14"/>
    <p:sldId id="505" r:id="rId15"/>
    <p:sldId id="506" r:id="rId16"/>
    <p:sldId id="507" r:id="rId17"/>
    <p:sldId id="508" r:id="rId18"/>
    <p:sldId id="509" r:id="rId19"/>
    <p:sldId id="510" r:id="rId20"/>
    <p:sldId id="511" r:id="rId21"/>
    <p:sldId id="512" r:id="rId22"/>
    <p:sldId id="513" r:id="rId23"/>
    <p:sldId id="515" r:id="rId24"/>
    <p:sldId id="514" r:id="rId25"/>
    <p:sldId id="516" r:id="rId26"/>
    <p:sldId id="518" r:id="rId27"/>
    <p:sldId id="519" r:id="rId28"/>
    <p:sldId id="517" r:id="rId29"/>
    <p:sldId id="520" r:id="rId30"/>
    <p:sldId id="521" r:id="rId31"/>
    <p:sldId id="522" r:id="rId32"/>
    <p:sldId id="523" r:id="rId33"/>
    <p:sldId id="524" r:id="rId34"/>
    <p:sldId id="525" r:id="rId35"/>
    <p:sldId id="526" r:id="rId36"/>
    <p:sldId id="527" r:id="rId37"/>
    <p:sldId id="528" r:id="rId38"/>
    <p:sldId id="529" r:id="rId39"/>
    <p:sldId id="451" r:id="rId40"/>
    <p:sldId id="452" r:id="rId41"/>
    <p:sldId id="453" r:id="rId42"/>
    <p:sldId id="488" r:id="rId43"/>
    <p:sldId id="470" r:id="rId44"/>
    <p:sldId id="530" r:id="rId45"/>
    <p:sldId id="493" r:id="rId46"/>
    <p:sldId id="531" r:id="rId47"/>
    <p:sldId id="532" r:id="rId48"/>
    <p:sldId id="533" r:id="rId49"/>
    <p:sldId id="534" r:id="rId50"/>
    <p:sldId id="535" r:id="rId51"/>
    <p:sldId id="536" r:id="rId52"/>
    <p:sldId id="537" r:id="rId53"/>
    <p:sldId id="538" r:id="rId54"/>
    <p:sldId id="539" r:id="rId55"/>
    <p:sldId id="540" r:id="rId56"/>
    <p:sldId id="541" r:id="rId57"/>
    <p:sldId id="542" r:id="rId58"/>
    <p:sldId id="543" r:id="rId59"/>
    <p:sldId id="544" r:id="rId60"/>
    <p:sldId id="546" r:id="rId61"/>
    <p:sldId id="545" r:id="rId62"/>
    <p:sldId id="480" r:id="rId63"/>
  </p:sldIdLst>
  <p:sldSz cx="9144000" cy="5143500" type="screen16x9"/>
  <p:notesSz cx="6858000" cy="9144000"/>
  <p:custDataLst>
    <p:tags r:id="rId65"/>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39</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69215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3.emf"/></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5.emf"/></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7.emf"/></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32.emf"/></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8.emf"/></Relationships>
</file>

<file path=ppt/slides/_rels/slide3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image" Target="../media/image51.emf"/><Relationship Id="rId7" Type="http://schemas.openxmlformats.org/officeDocument/2006/relationships/image" Target="../media/image55.emf"/><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54.emf"/><Relationship Id="rId5" Type="http://schemas.openxmlformats.org/officeDocument/2006/relationships/image" Target="../media/image53.png"/><Relationship Id="rId4" Type="http://schemas.openxmlformats.org/officeDocument/2006/relationships/image" Target="../media/image52.png"/></Relationships>
</file>

<file path=ppt/slides/_rels/slide45.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61.emf"/><Relationship Id="rId4" Type="http://schemas.openxmlformats.org/officeDocument/2006/relationships/image" Target="../media/image60.emf"/></Relationships>
</file>

<file path=ppt/slides/_rels/slide48.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64.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67.emf"/><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9.emf"/></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71.emf"/></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73.emf"/></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76.emf"/></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78.emf"/></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80.emf"/></Relationships>
</file>

<file path=ppt/slides/_rels/slide5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82.emf"/></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84.emf"/></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60.xml"/><Relationship Id="rId1" Type="http://schemas.openxmlformats.org/officeDocument/2006/relationships/slideLayout" Target="../slideLayouts/slideLayout7.xml"/><Relationship Id="rId5" Type="http://schemas.openxmlformats.org/officeDocument/2006/relationships/image" Target="../media/image87.emf"/><Relationship Id="rId4" Type="http://schemas.openxmlformats.org/officeDocument/2006/relationships/image" Target="../media/image86.emf"/></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项目三  仓库布局与库房规划</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3" name="椭圆 64"/>
          <p:cNvSpPr>
            <a:spLocks noChangeArrowheads="1"/>
          </p:cNvSpPr>
          <p:nvPr/>
        </p:nvSpPr>
        <p:spPr bwMode="auto">
          <a:xfrm>
            <a:off x="953128" y="785805"/>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2267122" y="644479"/>
            <a:ext cx="4429069" cy="389351"/>
          </a:xfrm>
          <a:prstGeom prst="rect">
            <a:avLst/>
          </a:prstGeom>
          <a:noFill/>
        </p:spPr>
        <p:txBody>
          <a:bodyPr wrap="square" lIns="68595" tIns="34297" rIns="68595" bIns="34297" rtlCol="0">
            <a:spAutoFit/>
          </a:bodyPr>
          <a:lstStyle/>
          <a:p>
            <a:pPr>
              <a:lnSpc>
                <a:spcPct val="130000"/>
              </a:lnSpc>
            </a:pPr>
            <a:r>
              <a:rPr lang="zh-CN" altLang="en-US" sz="1600" b="1" dirty="0" smtClean="0">
                <a:solidFill>
                  <a:srgbClr val="FF0000"/>
                </a:solidFill>
                <a:latin typeface="微软雅黑" pitchFamily="34" charset="-122"/>
                <a:ea typeface="微软雅黑" pitchFamily="34" charset="-122"/>
              </a:rPr>
              <a:t>◆ 仓库区域规划基本思路</a:t>
            </a:r>
            <a:endParaRPr lang="en-US" altLang="zh-CN" sz="1600" b="1" dirty="0" smtClean="0">
              <a:solidFill>
                <a:srgbClr val="FF0000"/>
              </a:solidFill>
              <a:latin typeface="微软雅黑" pitchFamily="34" charset="-122"/>
              <a:ea typeface="微软雅黑" pitchFamily="34" charset="-122"/>
            </a:endParaRPr>
          </a:p>
        </p:txBody>
      </p:sp>
      <p:graphicFrame>
        <p:nvGraphicFramePr>
          <p:cNvPr id="57349" name="Object 5"/>
          <p:cNvGraphicFramePr>
            <a:graphicFrameLocks noChangeAspect="1"/>
          </p:cNvGraphicFramePr>
          <p:nvPr/>
        </p:nvGraphicFramePr>
        <p:xfrm>
          <a:off x="1857356" y="42711"/>
          <a:ext cx="6858048" cy="5100789"/>
        </p:xfrm>
        <a:graphic>
          <a:graphicData uri="http://schemas.openxmlformats.org/presentationml/2006/ole">
            <mc:AlternateContent xmlns:mc="http://schemas.openxmlformats.org/markup-compatibility/2006">
              <mc:Choice xmlns:v="urn:schemas-microsoft-com:vml" Requires="v">
                <p:oleObj spid="_x0000_s57350" name="文档" r:id="rId5" imgW="5418404" imgH="7691316" progId="Word.Document.12">
                  <p:embed/>
                </p:oleObj>
              </mc:Choice>
              <mc:Fallback>
                <p:oleObj name="文档" r:id="rId5" imgW="5418404" imgH="7691316" progId="Word.Document.12">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7356" y="42711"/>
                        <a:ext cx="6858048" cy="5100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ox(i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57349"/>
                                        </p:tgtEl>
                                        <p:attrNameLst>
                                          <p:attrName>style.visibility</p:attrName>
                                        </p:attrNameLst>
                                      </p:cBhvr>
                                      <p:to>
                                        <p:strVal val="visible"/>
                                      </p:to>
                                    </p:set>
                                    <p:animEffect transition="in" filter="box(in)">
                                      <p:cBhvr>
                                        <p:cTn id="30" dur="1000"/>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常见的几种储货区布局形式</a:t>
            </a:r>
            <a:endParaRPr lang="zh-CN" altLang="en-US" b="1" dirty="0">
              <a:solidFill>
                <a:srgbClr val="FF0000"/>
              </a:solidFill>
              <a:latin typeface="微软雅黑" pitchFamily="34" charset="-122"/>
              <a:ea typeface="微软雅黑" pitchFamily="34" charset="-122"/>
            </a:endParaRPr>
          </a:p>
        </p:txBody>
      </p:sp>
      <p:pic>
        <p:nvPicPr>
          <p:cNvPr id="82947" name="Picture 3"/>
          <p:cNvPicPr>
            <a:picLocks noChangeAspect="1" noChangeArrowheads="1"/>
          </p:cNvPicPr>
          <p:nvPr/>
        </p:nvPicPr>
        <p:blipFill>
          <a:blip r:embed="rId3"/>
          <a:srcRect/>
          <a:stretch>
            <a:fillRect/>
          </a:stretch>
        </p:blipFill>
        <p:spPr bwMode="auto">
          <a:xfrm>
            <a:off x="285293" y="2428874"/>
            <a:ext cx="8858707" cy="141968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82947"/>
                                        </p:tgtEl>
                                        <p:attrNameLst>
                                          <p:attrName>style.visibility</p:attrName>
                                        </p:attrNameLst>
                                      </p:cBhvr>
                                      <p:to>
                                        <p:strVal val="visible"/>
                                      </p:to>
                                    </p:set>
                                    <p:animEffect transition="in" filter="checkerboard(across)">
                                      <p:cBhvr>
                                        <p:cTn id="30" dur="1000"/>
                                        <p:tgtEl>
                                          <p:spTgt spid="82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83970" name="Picture 2"/>
          <p:cNvPicPr>
            <a:picLocks noChangeAspect="1" noChangeArrowheads="1"/>
          </p:cNvPicPr>
          <p:nvPr/>
        </p:nvPicPr>
        <p:blipFill>
          <a:blip r:embed="rId3"/>
          <a:srcRect/>
          <a:stretch>
            <a:fillRect/>
          </a:stretch>
        </p:blipFill>
        <p:spPr bwMode="auto">
          <a:xfrm>
            <a:off x="2500298" y="644479"/>
            <a:ext cx="6486551" cy="441353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83970"/>
                                        </p:tgtEl>
                                        <p:attrNameLst>
                                          <p:attrName>style.visibility</p:attrName>
                                        </p:attrNameLst>
                                      </p:cBhvr>
                                      <p:to>
                                        <p:strVal val="visible"/>
                                      </p:to>
                                    </p:set>
                                    <p:animEffect transition="in" filter="blinds(horizontal)">
                                      <p:cBhvr>
                                        <p:cTn id="25" dur="10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07039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3854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卡车回转区</a:t>
            </a:r>
          </a:p>
          <a:p>
            <a:pPr>
              <a:lnSpc>
                <a:spcPct val="130000"/>
              </a:lnSpc>
            </a:pPr>
            <a:r>
              <a:rPr lang="zh-CN" altLang="en-US" sz="1600" dirty="0" smtClean="0">
                <a:solidFill>
                  <a:sysClr val="windowText" lastClr="000000"/>
                </a:solidFill>
                <a:latin typeface="微软雅黑" pitchFamily="34" charset="-122"/>
                <a:ea typeface="微软雅黑" pitchFamily="34" charset="-122"/>
              </a:rPr>
              <a:t>卡车回转区的长度是根据卡车的长度不同设置，原则上是卡车全长的两倍。例：</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吨车为</a:t>
            </a:r>
            <a:r>
              <a:rPr lang="en-US" altLang="zh-CN" sz="1600" dirty="0" smtClean="0">
                <a:solidFill>
                  <a:sysClr val="windowText" lastClr="000000"/>
                </a:solidFill>
                <a:latin typeface="微软雅黑" pitchFamily="34" charset="-122"/>
                <a:ea typeface="微软雅黑" pitchFamily="34" charset="-122"/>
              </a:rPr>
              <a:t>11m</a:t>
            </a:r>
            <a:r>
              <a:rPr lang="zh-CN" altLang="en-US"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4</a:t>
            </a:r>
            <a:r>
              <a:rPr lang="zh-CN" altLang="en-US" sz="1600" dirty="0" smtClean="0">
                <a:solidFill>
                  <a:sysClr val="windowText" lastClr="000000"/>
                </a:solidFill>
                <a:latin typeface="微软雅黑" pitchFamily="34" charset="-122"/>
                <a:ea typeface="微软雅黑" pitchFamily="34" charset="-122"/>
              </a:rPr>
              <a:t>吨车为</a:t>
            </a:r>
            <a:r>
              <a:rPr lang="en-US" altLang="zh-CN" sz="1600" dirty="0" smtClean="0">
                <a:solidFill>
                  <a:sysClr val="windowText" lastClr="000000"/>
                </a:solidFill>
                <a:latin typeface="微软雅黑" pitchFamily="34" charset="-122"/>
                <a:ea typeface="微软雅黑" pitchFamily="34" charset="-122"/>
              </a:rPr>
              <a:t>13m</a:t>
            </a:r>
            <a:r>
              <a:rPr lang="zh-CN" altLang="en-US"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11</a:t>
            </a:r>
            <a:r>
              <a:rPr lang="zh-CN" altLang="en-US" sz="1600" dirty="0" smtClean="0">
                <a:solidFill>
                  <a:sysClr val="windowText" lastClr="000000"/>
                </a:solidFill>
                <a:latin typeface="微软雅黑" pitchFamily="34" charset="-122"/>
                <a:ea typeface="微软雅黑" pitchFamily="34" charset="-122"/>
              </a:rPr>
              <a:t>吨车为</a:t>
            </a:r>
            <a:r>
              <a:rPr lang="en-US" altLang="zh-CN" sz="1600" dirty="0" smtClean="0">
                <a:solidFill>
                  <a:sysClr val="windowText" lastClr="000000"/>
                </a:solidFill>
                <a:latin typeface="微软雅黑" pitchFamily="34" charset="-122"/>
                <a:ea typeface="微软雅黑" pitchFamily="34" charset="-122"/>
              </a:rPr>
              <a:t>20m</a:t>
            </a:r>
            <a:r>
              <a:rPr lang="zh-CN" altLang="en-US" sz="1600" dirty="0" smtClean="0">
                <a:solidFill>
                  <a:sysClr val="windowText" lastClr="000000"/>
                </a:solidFill>
                <a:latin typeface="微软雅黑" pitchFamily="34" charset="-122"/>
                <a:ea typeface="微软雅黑" pitchFamily="34" charset="-122"/>
              </a:rPr>
              <a:t>及拖车、货柜车为</a:t>
            </a:r>
            <a:r>
              <a:rPr lang="en-US" altLang="zh-CN" sz="1600" dirty="0" smtClean="0">
                <a:solidFill>
                  <a:sysClr val="windowText" lastClr="000000"/>
                </a:solidFill>
                <a:latin typeface="微软雅黑" pitchFamily="34" charset="-122"/>
                <a:ea typeface="微软雅黑" pitchFamily="34" charset="-122"/>
              </a:rPr>
              <a:t>33m</a:t>
            </a:r>
            <a:r>
              <a:rPr lang="zh-CN" altLang="en-US" sz="1600" dirty="0" smtClean="0">
                <a:solidFill>
                  <a:sysClr val="windowText" lastClr="000000"/>
                </a:solidFill>
                <a:latin typeface="微软雅黑" pitchFamily="34" charset="-122"/>
                <a:ea typeface="微软雅黑" pitchFamily="34" charset="-122"/>
              </a:rPr>
              <a:t>。</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仓库主要参数</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403065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259880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月台高度、宽度</a:t>
            </a:r>
          </a:p>
          <a:p>
            <a:pPr>
              <a:lnSpc>
                <a:spcPct val="130000"/>
              </a:lnSpc>
            </a:pPr>
            <a:r>
              <a:rPr lang="zh-CN" altLang="en-US" sz="1600" dirty="0" smtClean="0">
                <a:solidFill>
                  <a:sysClr val="windowText" lastClr="000000"/>
                </a:solidFill>
                <a:latin typeface="微软雅黑" pitchFamily="34" charset="-122"/>
                <a:ea typeface="微软雅黑" pitchFamily="34" charset="-122"/>
              </a:rPr>
              <a:t>月台高度一般与仓库常用车中吨位最低的为准，一般来说，月台的高度</a:t>
            </a:r>
            <a:r>
              <a:rPr lang="en-US" altLang="zh-CN" sz="1600" dirty="0" smtClean="0">
                <a:solidFill>
                  <a:sysClr val="windowText" lastClr="000000"/>
                </a:solidFill>
                <a:latin typeface="微软雅黑" pitchFamily="34" charset="-122"/>
                <a:ea typeface="微软雅黑" pitchFamily="34" charset="-122"/>
              </a:rPr>
              <a:t>2</a:t>
            </a:r>
            <a:r>
              <a:rPr lang="zh-CN" altLang="en-US" sz="1600" dirty="0" smtClean="0">
                <a:solidFill>
                  <a:sysClr val="windowText" lastClr="000000"/>
                </a:solidFill>
                <a:latin typeface="微软雅黑" pitchFamily="34" charset="-122"/>
                <a:ea typeface="微软雅黑" pitchFamily="34" charset="-122"/>
              </a:rPr>
              <a:t>吨车约为</a:t>
            </a:r>
            <a:r>
              <a:rPr lang="en-US" altLang="zh-CN" sz="1600" dirty="0" smtClean="0">
                <a:solidFill>
                  <a:sysClr val="windowText" lastClr="000000"/>
                </a:solidFill>
                <a:latin typeface="微软雅黑" pitchFamily="34" charset="-122"/>
                <a:ea typeface="微软雅黑" pitchFamily="34" charset="-122"/>
              </a:rPr>
              <a:t>0.7m</a:t>
            </a:r>
            <a:r>
              <a:rPr lang="zh-CN" altLang="en-US"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4</a:t>
            </a:r>
            <a:r>
              <a:rPr lang="zh-CN" altLang="en-US" sz="1600" dirty="0" smtClean="0">
                <a:solidFill>
                  <a:sysClr val="windowText" lastClr="000000"/>
                </a:solidFill>
                <a:latin typeface="微软雅黑" pitchFamily="34" charset="-122"/>
                <a:ea typeface="微软雅黑" pitchFamily="34" charset="-122"/>
              </a:rPr>
              <a:t>吨车约为</a:t>
            </a:r>
            <a:r>
              <a:rPr lang="en-US" altLang="zh-CN" sz="1600" dirty="0" smtClean="0">
                <a:solidFill>
                  <a:sysClr val="windowText" lastClr="000000"/>
                </a:solidFill>
                <a:latin typeface="微软雅黑" pitchFamily="34" charset="-122"/>
                <a:ea typeface="微软雅黑" pitchFamily="34" charset="-122"/>
              </a:rPr>
              <a:t>0.9m</a:t>
            </a:r>
            <a:r>
              <a:rPr lang="zh-CN" altLang="en-US" sz="1600" dirty="0" smtClean="0">
                <a:solidFill>
                  <a:sysClr val="windowText" lastClr="000000"/>
                </a:solidFill>
                <a:latin typeface="微软雅黑" pitchFamily="34" charset="-122"/>
                <a:ea typeface="微软雅黑" pitchFamily="34" charset="-122"/>
              </a:rPr>
              <a:t>，</a:t>
            </a:r>
            <a:r>
              <a:rPr lang="en-US" altLang="zh-CN" sz="1600" dirty="0" smtClean="0">
                <a:solidFill>
                  <a:sysClr val="windowText" lastClr="000000"/>
                </a:solidFill>
                <a:latin typeface="微软雅黑" pitchFamily="34" charset="-122"/>
                <a:ea typeface="微软雅黑" pitchFamily="34" charset="-122"/>
              </a:rPr>
              <a:t>11</a:t>
            </a:r>
            <a:r>
              <a:rPr lang="zh-CN" altLang="en-US" sz="1600" dirty="0" smtClean="0">
                <a:solidFill>
                  <a:sysClr val="windowText" lastClr="000000"/>
                </a:solidFill>
                <a:latin typeface="微软雅黑" pitchFamily="34" charset="-122"/>
                <a:ea typeface="微软雅黑" pitchFamily="34" charset="-122"/>
              </a:rPr>
              <a:t>吨车约为</a:t>
            </a:r>
            <a:r>
              <a:rPr lang="en-US" altLang="zh-CN" sz="1600" dirty="0" smtClean="0">
                <a:solidFill>
                  <a:sysClr val="windowText" lastClr="000000"/>
                </a:solidFill>
                <a:latin typeface="微软雅黑" pitchFamily="34" charset="-122"/>
                <a:ea typeface="微软雅黑" pitchFamily="34" charset="-122"/>
              </a:rPr>
              <a:t>1.2m</a:t>
            </a:r>
            <a:r>
              <a:rPr lang="zh-CN" altLang="en-US" sz="1600" dirty="0" smtClean="0">
                <a:solidFill>
                  <a:sysClr val="windowText" lastClr="000000"/>
                </a:solidFill>
                <a:latin typeface="微软雅黑" pitchFamily="34" charset="-122"/>
                <a:ea typeface="微软雅黑" pitchFamily="34" charset="-122"/>
              </a:rPr>
              <a:t>，而拖车及货柜车约为</a:t>
            </a:r>
            <a:r>
              <a:rPr lang="en-US" altLang="zh-CN" sz="1600" dirty="0" smtClean="0">
                <a:solidFill>
                  <a:sysClr val="windowText" lastClr="000000"/>
                </a:solidFill>
                <a:latin typeface="微软雅黑" pitchFamily="34" charset="-122"/>
                <a:ea typeface="微软雅黑" pitchFamily="34" charset="-122"/>
              </a:rPr>
              <a:t>1.3m</a:t>
            </a:r>
            <a:r>
              <a:rPr lang="zh-CN" altLang="en-US" sz="1600" dirty="0" smtClean="0">
                <a:solidFill>
                  <a:sysClr val="windowText" lastClr="000000"/>
                </a:solidFill>
                <a:latin typeface="微软雅黑" pitchFamily="34" charset="-122"/>
                <a:ea typeface="微软雅黑" pitchFamily="34" charset="-122"/>
              </a:rPr>
              <a:t>左右。考虑防撞的装置，避免月台遭卡车撞坏。低温仓库则必须配合门封设备。月台考虑到拣货和叉车回转，月台宽度一般为</a:t>
            </a:r>
            <a:r>
              <a:rPr lang="en-US" altLang="zh-CN" sz="1600" dirty="0" smtClean="0">
                <a:solidFill>
                  <a:sysClr val="windowText" lastClr="000000"/>
                </a:solidFill>
                <a:latin typeface="微软雅黑" pitchFamily="34" charset="-122"/>
                <a:ea typeface="微软雅黑" pitchFamily="34" charset="-122"/>
              </a:rPr>
              <a:t>3m</a:t>
            </a:r>
            <a:r>
              <a:rPr lang="zh-CN" altLang="en-US" sz="1600" dirty="0" smtClean="0">
                <a:solidFill>
                  <a:sysClr val="windowText" lastClr="000000"/>
                </a:solidFill>
                <a:latin typeface="微软雅黑" pitchFamily="34" charset="-122"/>
                <a:ea typeface="微软雅黑" pitchFamily="34" charset="-122"/>
              </a:rPr>
              <a:t>左右为宜。</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仓库主要参数</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07039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3854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遮阳</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雨</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棚高度及长度</a:t>
            </a:r>
          </a:p>
          <a:p>
            <a:pPr>
              <a:lnSpc>
                <a:spcPct val="130000"/>
              </a:lnSpc>
            </a:pPr>
            <a:r>
              <a:rPr lang="zh-CN" altLang="en-US" sz="1600" dirty="0" smtClean="0">
                <a:solidFill>
                  <a:sysClr val="windowText" lastClr="000000"/>
                </a:solidFill>
                <a:latin typeface="微软雅黑" pitchFamily="34" charset="-122"/>
                <a:ea typeface="微软雅黑" pitchFamily="34" charset="-122"/>
              </a:rPr>
              <a:t>遮阳</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雨</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棚与月台的高度至少需要</a:t>
            </a:r>
            <a:r>
              <a:rPr lang="en-US" altLang="zh-CN" sz="1600" dirty="0" smtClean="0">
                <a:solidFill>
                  <a:sysClr val="windowText" lastClr="000000"/>
                </a:solidFill>
                <a:latin typeface="微软雅黑" pitchFamily="34" charset="-122"/>
                <a:ea typeface="微软雅黑" pitchFamily="34" charset="-122"/>
              </a:rPr>
              <a:t>3m</a:t>
            </a:r>
            <a:r>
              <a:rPr lang="zh-CN" altLang="en-US" sz="1600" dirty="0" smtClean="0">
                <a:solidFill>
                  <a:sysClr val="windowText" lastClr="000000"/>
                </a:solidFill>
                <a:latin typeface="微软雅黑" pitchFamily="34" charset="-122"/>
                <a:ea typeface="微软雅黑" pitchFamily="34" charset="-122"/>
              </a:rPr>
              <a:t>以上，与地面的高度至少需要</a:t>
            </a:r>
            <a:r>
              <a:rPr lang="en-US" altLang="zh-CN" sz="1600" dirty="0" smtClean="0">
                <a:solidFill>
                  <a:sysClr val="windowText" lastClr="000000"/>
                </a:solidFill>
                <a:latin typeface="微软雅黑" pitchFamily="34" charset="-122"/>
                <a:ea typeface="微软雅黑" pitchFamily="34" charset="-122"/>
              </a:rPr>
              <a:t>4.5m</a:t>
            </a:r>
            <a:r>
              <a:rPr lang="zh-CN" altLang="en-US" sz="1600" dirty="0" smtClean="0">
                <a:solidFill>
                  <a:sysClr val="windowText" lastClr="000000"/>
                </a:solidFill>
                <a:latin typeface="微软雅黑" pitchFamily="34" charset="-122"/>
                <a:ea typeface="微软雅黑" pitchFamily="34" charset="-122"/>
              </a:rPr>
              <a:t>以上，遮阳</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雨</a:t>
            </a: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棚的长度至少需要</a:t>
            </a:r>
            <a:r>
              <a:rPr lang="en-US" altLang="zh-CN" sz="1600" dirty="0" smtClean="0">
                <a:solidFill>
                  <a:sysClr val="windowText" lastClr="000000"/>
                </a:solidFill>
                <a:latin typeface="微软雅黑" pitchFamily="34" charset="-122"/>
                <a:ea typeface="微软雅黑" pitchFamily="34" charset="-122"/>
              </a:rPr>
              <a:t>5m</a:t>
            </a:r>
            <a:r>
              <a:rPr lang="zh-CN" altLang="en-US" sz="1600" dirty="0" smtClean="0">
                <a:solidFill>
                  <a:sysClr val="windowText" lastClr="000000"/>
                </a:solidFill>
                <a:latin typeface="微软雅黑" pitchFamily="34" charset="-122"/>
                <a:ea typeface="微软雅黑" pitchFamily="34" charset="-122"/>
              </a:rPr>
              <a:t>以上；斜度最好是往内部顷斜，避免雨水滴落到车厢后被风吹进月台。</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仓库主要参数</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07039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3854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门窗</a:t>
            </a:r>
          </a:p>
          <a:p>
            <a:pPr>
              <a:lnSpc>
                <a:spcPct val="130000"/>
              </a:lnSpc>
            </a:pPr>
            <a:r>
              <a:rPr lang="zh-CN" altLang="en-US" sz="1600" dirty="0" smtClean="0">
                <a:solidFill>
                  <a:sysClr val="windowText" lastClr="000000"/>
                </a:solidFill>
                <a:latin typeface="微软雅黑" pitchFamily="34" charset="-122"/>
                <a:ea typeface="微软雅黑" pitchFamily="34" charset="-122"/>
              </a:rPr>
              <a:t>库房大门的高度应在</a:t>
            </a:r>
            <a:r>
              <a:rPr lang="en-US" altLang="zh-CN" sz="1600" dirty="0" smtClean="0">
                <a:solidFill>
                  <a:sysClr val="windowText" lastClr="000000"/>
                </a:solidFill>
                <a:latin typeface="微软雅黑" pitchFamily="34" charset="-122"/>
                <a:ea typeface="微软雅黑" pitchFamily="34" charset="-122"/>
              </a:rPr>
              <a:t>4</a:t>
            </a:r>
            <a:r>
              <a:rPr lang="zh-CN" altLang="en-US" sz="1600" dirty="0" smtClean="0">
                <a:solidFill>
                  <a:sysClr val="windowText" lastClr="000000"/>
                </a:solidFill>
                <a:latin typeface="微软雅黑" pitchFamily="34" charset="-122"/>
                <a:ea typeface="微软雅黑" pitchFamily="34" charset="-122"/>
              </a:rPr>
              <a:t>米，宽</a:t>
            </a:r>
            <a:r>
              <a:rPr lang="en-US" altLang="zh-CN" sz="1600" dirty="0" smtClean="0">
                <a:solidFill>
                  <a:sysClr val="windowText" lastClr="000000"/>
                </a:solidFill>
                <a:latin typeface="微软雅黑" pitchFamily="34" charset="-122"/>
                <a:ea typeface="微软雅黑" pitchFamily="34" charset="-122"/>
              </a:rPr>
              <a:t>4</a:t>
            </a:r>
            <a:r>
              <a:rPr lang="zh-CN" altLang="en-US" sz="1600" dirty="0" smtClean="0">
                <a:solidFill>
                  <a:sysClr val="windowText" lastClr="000000"/>
                </a:solidFill>
                <a:latin typeface="微软雅黑" pitchFamily="34" charset="-122"/>
                <a:ea typeface="微软雅黑" pitchFamily="34" charset="-122"/>
              </a:rPr>
              <a:t>米左右，开门方式为左右开门，也可用移门。没有装卸平台的地面仓库，门口要设有能安装防水闸设施。窗户尽量规划在较高的地方。</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仓库主要参数</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07039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31845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消防</a:t>
            </a:r>
          </a:p>
          <a:p>
            <a:pPr>
              <a:lnSpc>
                <a:spcPct val="130000"/>
              </a:lnSpc>
            </a:pPr>
            <a:r>
              <a:rPr lang="zh-CN" altLang="en-US" sz="1600" dirty="0" smtClean="0">
                <a:solidFill>
                  <a:sysClr val="windowText" lastClr="000000"/>
                </a:solidFill>
                <a:latin typeface="微软雅黑" pitchFamily="34" charset="-122"/>
                <a:ea typeface="微软雅黑" pitchFamily="34" charset="-122"/>
              </a:rPr>
              <a:t>仓库须设置足够的消防设备，种类有：烟感报警器；消防栓；灭火器；自动洒水系统；自动二氧化碳灭火系统等几种。</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仓库主要参数</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34020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95862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采光及照明</a:t>
            </a:r>
          </a:p>
          <a:p>
            <a:pPr>
              <a:lnSpc>
                <a:spcPct val="130000"/>
              </a:lnSpc>
            </a:pPr>
            <a:r>
              <a:rPr lang="zh-CN" altLang="en-US" sz="1600" dirty="0" smtClean="0">
                <a:solidFill>
                  <a:sysClr val="windowText" lastClr="000000"/>
                </a:solidFill>
                <a:latin typeface="微软雅黑" pitchFamily="34" charset="-122"/>
                <a:ea typeface="微软雅黑" pitchFamily="34" charset="-122"/>
              </a:rPr>
              <a:t>在规划照明使用人工光源时，必须把采光区规划在走道的上方。仓库的照明光度至少如下所列：进出货暂存区</a:t>
            </a:r>
            <a:r>
              <a:rPr lang="en-US" altLang="zh-CN" sz="1600" dirty="0" smtClean="0">
                <a:solidFill>
                  <a:sysClr val="windowText" lastClr="000000"/>
                </a:solidFill>
                <a:latin typeface="微软雅黑" pitchFamily="34" charset="-122"/>
                <a:ea typeface="微软雅黑" pitchFamily="34" charset="-122"/>
              </a:rPr>
              <a:t>100~200lux</a:t>
            </a:r>
            <a:r>
              <a:rPr lang="zh-CN" altLang="en-US" sz="1600" dirty="0" smtClean="0">
                <a:solidFill>
                  <a:sysClr val="windowText" lastClr="000000"/>
                </a:solidFill>
                <a:latin typeface="微软雅黑" pitchFamily="34" charset="-122"/>
                <a:ea typeface="微软雅黑" pitchFamily="34" charset="-122"/>
              </a:rPr>
              <a:t>；库存储存区</a:t>
            </a:r>
            <a:r>
              <a:rPr lang="en-US" altLang="zh-CN" sz="1600" dirty="0" smtClean="0">
                <a:solidFill>
                  <a:sysClr val="windowText" lastClr="000000"/>
                </a:solidFill>
                <a:latin typeface="微软雅黑" pitchFamily="34" charset="-122"/>
                <a:ea typeface="微软雅黑" pitchFamily="34" charset="-122"/>
              </a:rPr>
              <a:t>100~200lux</a:t>
            </a:r>
            <a:r>
              <a:rPr lang="zh-CN" altLang="en-US" sz="1600" dirty="0" smtClean="0">
                <a:solidFill>
                  <a:sysClr val="windowText" lastClr="000000"/>
                </a:solidFill>
                <a:latin typeface="微软雅黑" pitchFamily="34" charset="-122"/>
                <a:ea typeface="微软雅黑" pitchFamily="34" charset="-122"/>
              </a:rPr>
              <a:t>；拣货区</a:t>
            </a:r>
            <a:r>
              <a:rPr lang="en-US" altLang="zh-CN" sz="1600" dirty="0" smtClean="0">
                <a:solidFill>
                  <a:sysClr val="windowText" lastClr="000000"/>
                </a:solidFill>
                <a:latin typeface="微软雅黑" pitchFamily="34" charset="-122"/>
                <a:ea typeface="微软雅黑" pitchFamily="34" charset="-122"/>
              </a:rPr>
              <a:t>200~300lux</a:t>
            </a:r>
            <a:r>
              <a:rPr lang="zh-CN" altLang="en-US" sz="1600" dirty="0" smtClean="0">
                <a:solidFill>
                  <a:sysClr val="windowText" lastClr="000000"/>
                </a:solidFill>
                <a:latin typeface="微软雅黑" pitchFamily="34" charset="-122"/>
                <a:ea typeface="微软雅黑" pitchFamily="34" charset="-122"/>
              </a:rPr>
              <a:t>；检查区</a:t>
            </a:r>
            <a:r>
              <a:rPr lang="en-US" altLang="zh-CN" sz="1600" dirty="0" smtClean="0">
                <a:solidFill>
                  <a:sysClr val="windowText" lastClr="000000"/>
                </a:solidFill>
                <a:latin typeface="微软雅黑" pitchFamily="34" charset="-122"/>
                <a:ea typeface="微软雅黑" pitchFamily="34" charset="-122"/>
              </a:rPr>
              <a:t>200~400lux</a:t>
            </a:r>
            <a:r>
              <a:rPr lang="zh-CN" altLang="en-US" sz="1600" dirty="0" smtClean="0">
                <a:solidFill>
                  <a:sysClr val="windowText" lastClr="000000"/>
                </a:solidFill>
                <a:latin typeface="微软雅黑" pitchFamily="34" charset="-122"/>
                <a:ea typeface="微软雅黑" pitchFamily="34" charset="-122"/>
              </a:rPr>
              <a:t>；办公室</a:t>
            </a:r>
            <a:r>
              <a:rPr lang="en-US" altLang="zh-CN" sz="1600" dirty="0" smtClean="0">
                <a:solidFill>
                  <a:sysClr val="windowText" lastClr="000000"/>
                </a:solidFill>
                <a:latin typeface="微软雅黑" pitchFamily="34" charset="-122"/>
                <a:ea typeface="微软雅黑" pitchFamily="34" charset="-122"/>
              </a:rPr>
              <a:t>200~300lux</a:t>
            </a:r>
            <a:r>
              <a:rPr lang="zh-CN" altLang="en-US" sz="1600" dirty="0" smtClean="0">
                <a:solidFill>
                  <a:sysClr val="windowText" lastClr="000000"/>
                </a:solidFill>
                <a:latin typeface="微软雅黑" pitchFamily="34" charset="-122"/>
                <a:ea typeface="微软雅黑" pitchFamily="34" charset="-122"/>
              </a:rPr>
              <a:t>以上。</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仓库主要参数</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平面布局规划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仓库各区域规划流程分析</a:t>
            </a:r>
            <a:endParaRPr lang="zh-CN" altLang="en-US" b="1" dirty="0">
              <a:solidFill>
                <a:srgbClr val="FF0000"/>
              </a:solidFill>
              <a:latin typeface="微软雅黑" pitchFamily="34" charset="-122"/>
              <a:ea typeface="微软雅黑" pitchFamily="34" charset="-122"/>
            </a:endParaRPr>
          </a:p>
        </p:txBody>
      </p:sp>
      <p:pic>
        <p:nvPicPr>
          <p:cNvPr id="84994" name="Picture 2"/>
          <p:cNvPicPr>
            <a:picLocks noChangeAspect="1" noChangeArrowheads="1"/>
          </p:cNvPicPr>
          <p:nvPr/>
        </p:nvPicPr>
        <p:blipFill>
          <a:blip r:embed="rId3"/>
          <a:srcRect/>
          <a:stretch>
            <a:fillRect/>
          </a:stretch>
        </p:blipFill>
        <p:spPr bwMode="auto">
          <a:xfrm>
            <a:off x="571473" y="2280322"/>
            <a:ext cx="8429684" cy="398253"/>
          </a:xfrm>
          <a:prstGeom prst="rect">
            <a:avLst/>
          </a:prstGeom>
          <a:noFill/>
          <a:ln w="9525">
            <a:noFill/>
            <a:miter lim="800000"/>
            <a:headEnd/>
            <a:tailEnd/>
          </a:ln>
          <a:effectLst/>
        </p:spPr>
      </p:pic>
      <p:pic>
        <p:nvPicPr>
          <p:cNvPr id="84995" name="Picture 3"/>
          <p:cNvPicPr>
            <a:picLocks noChangeAspect="1" noChangeArrowheads="1"/>
          </p:cNvPicPr>
          <p:nvPr/>
        </p:nvPicPr>
        <p:blipFill>
          <a:blip r:embed="rId4"/>
          <a:srcRect/>
          <a:stretch>
            <a:fillRect/>
          </a:stretch>
        </p:blipFill>
        <p:spPr bwMode="auto">
          <a:xfrm>
            <a:off x="971600" y="844388"/>
            <a:ext cx="7400681" cy="3070279"/>
          </a:xfrm>
          <a:prstGeom prst="rect">
            <a:avLst/>
          </a:prstGeom>
          <a:noFill/>
          <a:ln w="9525">
            <a:noFill/>
            <a:miter lim="800000"/>
            <a:headEnd/>
            <a:tailEnd/>
          </a:ln>
          <a:effectLst/>
        </p:spPr>
      </p:pic>
      <p:pic>
        <p:nvPicPr>
          <p:cNvPr id="84996" name="Picture 4"/>
          <p:cNvPicPr>
            <a:picLocks noChangeAspect="1" noChangeArrowheads="1"/>
          </p:cNvPicPr>
          <p:nvPr/>
        </p:nvPicPr>
        <p:blipFill>
          <a:blip r:embed="rId5"/>
          <a:srcRect/>
          <a:stretch>
            <a:fillRect/>
          </a:stretch>
        </p:blipFill>
        <p:spPr bwMode="auto">
          <a:xfrm>
            <a:off x="953128" y="1571618"/>
            <a:ext cx="7779795" cy="3227560"/>
          </a:xfrm>
          <a:prstGeom prst="rect">
            <a:avLst/>
          </a:prstGeom>
          <a:noFill/>
          <a:ln w="9525">
            <a:noFill/>
            <a:miter lim="800000"/>
            <a:headEnd/>
            <a:tailEnd/>
          </a:ln>
          <a:effectLst/>
        </p:spPr>
      </p:pic>
      <p:pic>
        <p:nvPicPr>
          <p:cNvPr id="84997" name="Picture 5"/>
          <p:cNvPicPr>
            <a:picLocks noChangeAspect="1" noChangeArrowheads="1"/>
          </p:cNvPicPr>
          <p:nvPr/>
        </p:nvPicPr>
        <p:blipFill>
          <a:blip r:embed="rId6"/>
          <a:srcRect/>
          <a:stretch>
            <a:fillRect/>
          </a:stretch>
        </p:blipFill>
        <p:spPr bwMode="auto">
          <a:xfrm>
            <a:off x="906969" y="2071684"/>
            <a:ext cx="7825954" cy="1501782"/>
          </a:xfrm>
          <a:prstGeom prst="rect">
            <a:avLst/>
          </a:prstGeom>
          <a:noFill/>
          <a:ln w="9525">
            <a:noFill/>
            <a:miter lim="800000"/>
            <a:headEnd/>
            <a:tailEnd/>
          </a:ln>
          <a:effectLst/>
        </p:spPr>
      </p:pic>
      <p:pic>
        <p:nvPicPr>
          <p:cNvPr id="84998" name="Picture 6"/>
          <p:cNvPicPr>
            <a:picLocks noChangeAspect="1" noChangeArrowheads="1"/>
          </p:cNvPicPr>
          <p:nvPr/>
        </p:nvPicPr>
        <p:blipFill>
          <a:blip r:embed="rId7"/>
          <a:srcRect/>
          <a:stretch>
            <a:fillRect/>
          </a:stretch>
        </p:blipFill>
        <p:spPr bwMode="auto">
          <a:xfrm>
            <a:off x="571473" y="2678574"/>
            <a:ext cx="7358113" cy="1385109"/>
          </a:xfrm>
          <a:prstGeom prst="rect">
            <a:avLst/>
          </a:prstGeom>
          <a:noFill/>
          <a:ln w="9525">
            <a:noFill/>
            <a:miter lim="800000"/>
            <a:headEnd/>
            <a:tailEnd/>
          </a:ln>
          <a:effectLst/>
        </p:spPr>
      </p:pic>
      <p:pic>
        <p:nvPicPr>
          <p:cNvPr id="84999" name="Picture 7"/>
          <p:cNvPicPr>
            <a:picLocks noChangeAspect="1" noChangeArrowheads="1"/>
          </p:cNvPicPr>
          <p:nvPr/>
        </p:nvPicPr>
        <p:blipFill>
          <a:blip r:embed="rId8"/>
          <a:srcRect/>
          <a:stretch>
            <a:fillRect/>
          </a:stretch>
        </p:blipFill>
        <p:spPr bwMode="auto">
          <a:xfrm>
            <a:off x="1285852" y="1271584"/>
            <a:ext cx="7497103" cy="230188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84994"/>
                                        </p:tgtEl>
                                        <p:attrNameLst>
                                          <p:attrName>style.visibility</p:attrName>
                                        </p:attrNameLst>
                                      </p:cBhvr>
                                      <p:to>
                                        <p:strVal val="visible"/>
                                      </p:to>
                                    </p:set>
                                    <p:animEffect transition="in" filter="checkerboard(across)">
                                      <p:cBhvr>
                                        <p:cTn id="30" dur="1000"/>
                                        <p:tgtEl>
                                          <p:spTgt spid="84994"/>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84995"/>
                                        </p:tgtEl>
                                        <p:attrNameLst>
                                          <p:attrName>style.visibility</p:attrName>
                                        </p:attrNameLst>
                                      </p:cBhvr>
                                      <p:to>
                                        <p:strVal val="visible"/>
                                      </p:to>
                                    </p:set>
                                    <p:animEffect transition="in" filter="checkerboard(across)">
                                      <p:cBhvr>
                                        <p:cTn id="35" dur="1000"/>
                                        <p:tgtEl>
                                          <p:spTgt spid="8499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1000"/>
                                        <p:tgtEl>
                                          <p:spTgt spid="84995"/>
                                        </p:tgtEl>
                                        <p:attrNameLst>
                                          <p:attrName>ppt_x</p:attrName>
                                        </p:attrNameLst>
                                      </p:cBhvr>
                                      <p:tavLst>
                                        <p:tav tm="0">
                                          <p:val>
                                            <p:strVal val="ppt_x"/>
                                          </p:val>
                                        </p:tav>
                                        <p:tav tm="100000">
                                          <p:val>
                                            <p:strVal val="ppt_x"/>
                                          </p:val>
                                        </p:tav>
                                      </p:tavLst>
                                    </p:anim>
                                    <p:anim calcmode="lin" valueType="num">
                                      <p:cBhvr additive="base">
                                        <p:cTn id="40" dur="1000"/>
                                        <p:tgtEl>
                                          <p:spTgt spid="84995"/>
                                        </p:tgtEl>
                                        <p:attrNameLst>
                                          <p:attrName>ppt_y</p:attrName>
                                        </p:attrNameLst>
                                      </p:cBhvr>
                                      <p:tavLst>
                                        <p:tav tm="0">
                                          <p:val>
                                            <p:strVal val="ppt_y"/>
                                          </p:val>
                                        </p:tav>
                                        <p:tav tm="100000">
                                          <p:val>
                                            <p:strVal val="1+ppt_h/2"/>
                                          </p:val>
                                        </p:tav>
                                      </p:tavLst>
                                    </p:anim>
                                    <p:set>
                                      <p:cBhvr>
                                        <p:cTn id="41" dur="1" fill="hold">
                                          <p:stCondLst>
                                            <p:cond delay="999"/>
                                          </p:stCondLst>
                                        </p:cTn>
                                        <p:tgtEl>
                                          <p:spTgt spid="8499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84996"/>
                                        </p:tgtEl>
                                        <p:attrNameLst>
                                          <p:attrName>style.visibility</p:attrName>
                                        </p:attrNameLst>
                                      </p:cBhvr>
                                      <p:to>
                                        <p:strVal val="visible"/>
                                      </p:to>
                                    </p:set>
                                    <p:animEffect transition="in" filter="checkerboard(across)">
                                      <p:cBhvr>
                                        <p:cTn id="46" dur="1000"/>
                                        <p:tgtEl>
                                          <p:spTgt spid="84996"/>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xit" presetSubtype="4" fill="hold" nodeType="clickEffect">
                                  <p:stCondLst>
                                    <p:cond delay="0"/>
                                  </p:stCondLst>
                                  <p:childTnLst>
                                    <p:anim calcmode="lin" valueType="num">
                                      <p:cBhvr additive="base">
                                        <p:cTn id="50" dur="1000"/>
                                        <p:tgtEl>
                                          <p:spTgt spid="84996"/>
                                        </p:tgtEl>
                                        <p:attrNameLst>
                                          <p:attrName>ppt_x</p:attrName>
                                        </p:attrNameLst>
                                      </p:cBhvr>
                                      <p:tavLst>
                                        <p:tav tm="0">
                                          <p:val>
                                            <p:strVal val="ppt_x"/>
                                          </p:val>
                                        </p:tav>
                                        <p:tav tm="100000">
                                          <p:val>
                                            <p:strVal val="ppt_x"/>
                                          </p:val>
                                        </p:tav>
                                      </p:tavLst>
                                    </p:anim>
                                    <p:anim calcmode="lin" valueType="num">
                                      <p:cBhvr additive="base">
                                        <p:cTn id="51" dur="1000"/>
                                        <p:tgtEl>
                                          <p:spTgt spid="84996"/>
                                        </p:tgtEl>
                                        <p:attrNameLst>
                                          <p:attrName>ppt_y</p:attrName>
                                        </p:attrNameLst>
                                      </p:cBhvr>
                                      <p:tavLst>
                                        <p:tav tm="0">
                                          <p:val>
                                            <p:strVal val="ppt_y"/>
                                          </p:val>
                                        </p:tav>
                                        <p:tav tm="100000">
                                          <p:val>
                                            <p:strVal val="1+ppt_h/2"/>
                                          </p:val>
                                        </p:tav>
                                      </p:tavLst>
                                    </p:anim>
                                    <p:set>
                                      <p:cBhvr>
                                        <p:cTn id="52" dur="1" fill="hold">
                                          <p:stCondLst>
                                            <p:cond delay="999"/>
                                          </p:stCondLst>
                                        </p:cTn>
                                        <p:tgtEl>
                                          <p:spTgt spid="8499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84997"/>
                                        </p:tgtEl>
                                        <p:attrNameLst>
                                          <p:attrName>style.visibility</p:attrName>
                                        </p:attrNameLst>
                                      </p:cBhvr>
                                      <p:to>
                                        <p:strVal val="visible"/>
                                      </p:to>
                                    </p:set>
                                    <p:animEffect transition="in" filter="checkerboard(across)">
                                      <p:cBhvr>
                                        <p:cTn id="57" dur="1000"/>
                                        <p:tgtEl>
                                          <p:spTgt spid="84997"/>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nodeType="clickEffect">
                                  <p:stCondLst>
                                    <p:cond delay="0"/>
                                  </p:stCondLst>
                                  <p:childTnLst>
                                    <p:anim calcmode="lin" valueType="num">
                                      <p:cBhvr additive="base">
                                        <p:cTn id="61" dur="1000"/>
                                        <p:tgtEl>
                                          <p:spTgt spid="84997"/>
                                        </p:tgtEl>
                                        <p:attrNameLst>
                                          <p:attrName>ppt_x</p:attrName>
                                        </p:attrNameLst>
                                      </p:cBhvr>
                                      <p:tavLst>
                                        <p:tav tm="0">
                                          <p:val>
                                            <p:strVal val="ppt_x"/>
                                          </p:val>
                                        </p:tav>
                                        <p:tav tm="100000">
                                          <p:val>
                                            <p:strVal val="ppt_x"/>
                                          </p:val>
                                        </p:tav>
                                      </p:tavLst>
                                    </p:anim>
                                    <p:anim calcmode="lin" valueType="num">
                                      <p:cBhvr additive="base">
                                        <p:cTn id="62" dur="1000"/>
                                        <p:tgtEl>
                                          <p:spTgt spid="84997"/>
                                        </p:tgtEl>
                                        <p:attrNameLst>
                                          <p:attrName>ppt_y</p:attrName>
                                        </p:attrNameLst>
                                      </p:cBhvr>
                                      <p:tavLst>
                                        <p:tav tm="0">
                                          <p:val>
                                            <p:strVal val="ppt_y"/>
                                          </p:val>
                                        </p:tav>
                                        <p:tav tm="100000">
                                          <p:val>
                                            <p:strVal val="1+ppt_h/2"/>
                                          </p:val>
                                        </p:tav>
                                      </p:tavLst>
                                    </p:anim>
                                    <p:set>
                                      <p:cBhvr>
                                        <p:cTn id="63" dur="1" fill="hold">
                                          <p:stCondLst>
                                            <p:cond delay="999"/>
                                          </p:stCondLst>
                                        </p:cTn>
                                        <p:tgtEl>
                                          <p:spTgt spid="8499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84998"/>
                                        </p:tgtEl>
                                        <p:attrNameLst>
                                          <p:attrName>style.visibility</p:attrName>
                                        </p:attrNameLst>
                                      </p:cBhvr>
                                      <p:to>
                                        <p:strVal val="visible"/>
                                      </p:to>
                                    </p:set>
                                    <p:animEffect transition="in" filter="checkerboard(across)">
                                      <p:cBhvr>
                                        <p:cTn id="68" dur="1000"/>
                                        <p:tgtEl>
                                          <p:spTgt spid="84998"/>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1000"/>
                                        <p:tgtEl>
                                          <p:spTgt spid="84998"/>
                                        </p:tgtEl>
                                        <p:attrNameLst>
                                          <p:attrName>ppt_x</p:attrName>
                                        </p:attrNameLst>
                                      </p:cBhvr>
                                      <p:tavLst>
                                        <p:tav tm="0">
                                          <p:val>
                                            <p:strVal val="ppt_x"/>
                                          </p:val>
                                        </p:tav>
                                        <p:tav tm="100000">
                                          <p:val>
                                            <p:strVal val="ppt_x"/>
                                          </p:val>
                                        </p:tav>
                                      </p:tavLst>
                                    </p:anim>
                                    <p:anim calcmode="lin" valueType="num">
                                      <p:cBhvr additive="base">
                                        <p:cTn id="73" dur="1000"/>
                                        <p:tgtEl>
                                          <p:spTgt spid="84998"/>
                                        </p:tgtEl>
                                        <p:attrNameLst>
                                          <p:attrName>ppt_y</p:attrName>
                                        </p:attrNameLst>
                                      </p:cBhvr>
                                      <p:tavLst>
                                        <p:tav tm="0">
                                          <p:val>
                                            <p:strVal val="ppt_y"/>
                                          </p:val>
                                        </p:tav>
                                        <p:tav tm="100000">
                                          <p:val>
                                            <p:strVal val="1+ppt_h/2"/>
                                          </p:val>
                                        </p:tav>
                                      </p:tavLst>
                                    </p:anim>
                                    <p:set>
                                      <p:cBhvr>
                                        <p:cTn id="74" dur="1" fill="hold">
                                          <p:stCondLst>
                                            <p:cond delay="999"/>
                                          </p:stCondLst>
                                        </p:cTn>
                                        <p:tgtEl>
                                          <p:spTgt spid="84998"/>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5" presetClass="entr" presetSubtype="10" fill="hold" nodeType="clickEffect">
                                  <p:stCondLst>
                                    <p:cond delay="0"/>
                                  </p:stCondLst>
                                  <p:childTnLst>
                                    <p:set>
                                      <p:cBhvr>
                                        <p:cTn id="78" dur="1" fill="hold">
                                          <p:stCondLst>
                                            <p:cond delay="0"/>
                                          </p:stCondLst>
                                        </p:cTn>
                                        <p:tgtEl>
                                          <p:spTgt spid="84999"/>
                                        </p:tgtEl>
                                        <p:attrNameLst>
                                          <p:attrName>style.visibility</p:attrName>
                                        </p:attrNameLst>
                                      </p:cBhvr>
                                      <p:to>
                                        <p:strVal val="visible"/>
                                      </p:to>
                                    </p:set>
                                    <p:animEffect transition="in" filter="checkerboard(across)">
                                      <p:cBhvr>
                                        <p:cTn id="79" dur="1000"/>
                                        <p:tgtEl>
                                          <p:spTgt spid="84999"/>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xit" presetSubtype="4" fill="hold" nodeType="clickEffect">
                                  <p:stCondLst>
                                    <p:cond delay="0"/>
                                  </p:stCondLst>
                                  <p:childTnLst>
                                    <p:anim calcmode="lin" valueType="num">
                                      <p:cBhvr additive="base">
                                        <p:cTn id="83" dur="1000"/>
                                        <p:tgtEl>
                                          <p:spTgt spid="84999"/>
                                        </p:tgtEl>
                                        <p:attrNameLst>
                                          <p:attrName>ppt_x</p:attrName>
                                        </p:attrNameLst>
                                      </p:cBhvr>
                                      <p:tavLst>
                                        <p:tav tm="0">
                                          <p:val>
                                            <p:strVal val="ppt_x"/>
                                          </p:val>
                                        </p:tav>
                                        <p:tav tm="100000">
                                          <p:val>
                                            <p:strVal val="ppt_x"/>
                                          </p:val>
                                        </p:tav>
                                      </p:tavLst>
                                    </p:anim>
                                    <p:anim calcmode="lin" valueType="num">
                                      <p:cBhvr additive="base">
                                        <p:cTn id="84" dur="1000"/>
                                        <p:tgtEl>
                                          <p:spTgt spid="84999"/>
                                        </p:tgtEl>
                                        <p:attrNameLst>
                                          <p:attrName>ppt_y</p:attrName>
                                        </p:attrNameLst>
                                      </p:cBhvr>
                                      <p:tavLst>
                                        <p:tav tm="0">
                                          <p:val>
                                            <p:strVal val="ppt_y"/>
                                          </p:val>
                                        </p:tav>
                                        <p:tav tm="100000">
                                          <p:val>
                                            <p:strVal val="1+ppt_h/2"/>
                                          </p:val>
                                        </p:tav>
                                      </p:tavLst>
                                    </p:anim>
                                    <p:set>
                                      <p:cBhvr>
                                        <p:cTn id="85" dur="1" fill="hold">
                                          <p:stCondLst>
                                            <p:cond delay="999"/>
                                          </p:stCondLst>
                                        </p:cTn>
                                        <p:tgtEl>
                                          <p:spTgt spid="849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41028" y="1734466"/>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smtClean="0">
                  <a:latin typeface="微软雅黑" pitchFamily="34" charset="-122"/>
                  <a:ea typeface="微软雅黑" pitchFamily="34" charset="-122"/>
                </a:rPr>
                <a:t>仓库布局规划</a:t>
              </a:r>
              <a:endParaRPr lang="zh-CN" altLang="en-US" sz="1725" b="1" dirty="0">
                <a:latin typeface="微软雅黑" pitchFamily="34" charset="-122"/>
                <a:ea typeface="微软雅黑" pitchFamily="34" charset="-122"/>
              </a:endParaRPr>
            </a:p>
          </p:txBody>
        </p:sp>
      </p:grpSp>
      <p:grpSp>
        <p:nvGrpSpPr>
          <p:cNvPr id="19" name="组合 18"/>
          <p:cNvGrpSpPr/>
          <p:nvPr/>
        </p:nvGrpSpPr>
        <p:grpSpPr>
          <a:xfrm>
            <a:off x="3961016" y="2320568"/>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库房储存规划</a:t>
              </a:r>
              <a:endParaRPr lang="zh-CN" altLang="en-US" sz="1725" dirty="0">
                <a:solidFill>
                  <a:schemeClr val="tx1"/>
                </a:solidFill>
              </a:endParaRP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层架</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86018" name="Picture 2"/>
          <p:cNvPicPr>
            <a:picLocks noChangeAspect="1" noChangeArrowheads="1"/>
          </p:cNvPicPr>
          <p:nvPr/>
        </p:nvPicPr>
        <p:blipFill>
          <a:blip r:embed="rId3"/>
          <a:srcRect/>
          <a:stretch>
            <a:fillRect/>
          </a:stretch>
        </p:blipFill>
        <p:spPr bwMode="auto">
          <a:xfrm>
            <a:off x="1500166" y="2107403"/>
            <a:ext cx="3144766" cy="2357454"/>
          </a:xfrm>
          <a:prstGeom prst="rect">
            <a:avLst/>
          </a:prstGeom>
          <a:noFill/>
          <a:ln w="9525">
            <a:noFill/>
            <a:miter lim="800000"/>
            <a:headEnd/>
            <a:tailEnd/>
          </a:ln>
          <a:effectLst/>
        </p:spPr>
      </p:pic>
      <p:pic>
        <p:nvPicPr>
          <p:cNvPr id="86020" name="Picture 4"/>
          <p:cNvPicPr>
            <a:picLocks noChangeAspect="1" noChangeArrowheads="1"/>
          </p:cNvPicPr>
          <p:nvPr/>
        </p:nvPicPr>
        <p:blipFill>
          <a:blip r:embed="rId4"/>
          <a:srcRect/>
          <a:stretch>
            <a:fillRect/>
          </a:stretch>
        </p:blipFill>
        <p:spPr bwMode="auto">
          <a:xfrm>
            <a:off x="4845917" y="2107403"/>
            <a:ext cx="4038381" cy="178183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86018"/>
                                        </p:tgtEl>
                                        <p:attrNameLst>
                                          <p:attrName>style.visibility</p:attrName>
                                        </p:attrNameLst>
                                      </p:cBhvr>
                                      <p:to>
                                        <p:strVal val="visible"/>
                                      </p:to>
                                    </p:set>
                                    <p:animEffect transition="in" filter="checkerboard(across)">
                                      <p:cBhvr>
                                        <p:cTn id="42" dur="1000"/>
                                        <p:tgtEl>
                                          <p:spTgt spid="8601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6020"/>
                                        </p:tgtEl>
                                        <p:attrNameLst>
                                          <p:attrName>style.visibility</p:attrName>
                                        </p:attrNameLst>
                                      </p:cBhvr>
                                      <p:to>
                                        <p:strVal val="visible"/>
                                      </p:to>
                                    </p:set>
                                    <p:animEffect transition="in" filter="checkerboard(across)">
                                      <p:cBhvr>
                                        <p:cTn id="47" dur="10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悬臂式货架</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87042" name="Picture 2"/>
          <p:cNvPicPr>
            <a:picLocks noChangeAspect="1" noChangeArrowheads="1"/>
          </p:cNvPicPr>
          <p:nvPr/>
        </p:nvPicPr>
        <p:blipFill>
          <a:blip r:embed="rId3"/>
          <a:srcRect/>
          <a:stretch>
            <a:fillRect/>
          </a:stretch>
        </p:blipFill>
        <p:spPr bwMode="auto">
          <a:xfrm>
            <a:off x="1857356" y="2000246"/>
            <a:ext cx="2778895" cy="2778895"/>
          </a:xfrm>
          <a:prstGeom prst="rect">
            <a:avLst/>
          </a:prstGeom>
          <a:noFill/>
          <a:ln w="9525">
            <a:noFill/>
            <a:miter lim="800000"/>
            <a:headEnd/>
            <a:tailEnd/>
          </a:ln>
          <a:effectLst/>
        </p:spPr>
      </p:pic>
      <p:pic>
        <p:nvPicPr>
          <p:cNvPr id="87043" name="Picture 3"/>
          <p:cNvPicPr>
            <a:picLocks noChangeAspect="1" noChangeArrowheads="1"/>
          </p:cNvPicPr>
          <p:nvPr/>
        </p:nvPicPr>
        <p:blipFill>
          <a:blip r:embed="rId4"/>
          <a:srcRect/>
          <a:stretch>
            <a:fillRect/>
          </a:stretch>
        </p:blipFill>
        <p:spPr bwMode="auto">
          <a:xfrm>
            <a:off x="4707635" y="2000246"/>
            <a:ext cx="4314945" cy="254035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87042"/>
                                        </p:tgtEl>
                                        <p:attrNameLst>
                                          <p:attrName>style.visibility</p:attrName>
                                        </p:attrNameLst>
                                      </p:cBhvr>
                                      <p:to>
                                        <p:strVal val="visible"/>
                                      </p:to>
                                    </p:set>
                                    <p:animEffect transition="in" filter="checkerboard(across)">
                                      <p:cBhvr>
                                        <p:cTn id="42" dur="1000"/>
                                        <p:tgtEl>
                                          <p:spTgt spid="8704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7043"/>
                                        </p:tgtEl>
                                        <p:attrNameLst>
                                          <p:attrName>style.visibility</p:attrName>
                                        </p:attrNameLst>
                                      </p:cBhvr>
                                      <p:to>
                                        <p:strVal val="visible"/>
                                      </p:to>
                                    </p:set>
                                    <p:animEffect transition="in" filter="checkerboard(across)">
                                      <p:cBhvr>
                                        <p:cTn id="47" dur="1000"/>
                                        <p:tgtEl>
                                          <p:spTgt spid="87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托盘式货架（重型货架）</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1138" name="Picture 2"/>
          <p:cNvPicPr>
            <a:picLocks noChangeAspect="1" noChangeArrowheads="1"/>
          </p:cNvPicPr>
          <p:nvPr/>
        </p:nvPicPr>
        <p:blipFill>
          <a:blip r:embed="rId3"/>
          <a:srcRect/>
          <a:stretch>
            <a:fillRect/>
          </a:stretch>
        </p:blipFill>
        <p:spPr bwMode="auto">
          <a:xfrm>
            <a:off x="2087401" y="1928808"/>
            <a:ext cx="2049463" cy="2514600"/>
          </a:xfrm>
          <a:prstGeom prst="rect">
            <a:avLst/>
          </a:prstGeom>
          <a:noFill/>
          <a:ln w="9525">
            <a:noFill/>
            <a:miter lim="800000"/>
            <a:headEnd/>
            <a:tailEnd/>
          </a:ln>
          <a:effectLst/>
        </p:spPr>
      </p:pic>
      <p:pic>
        <p:nvPicPr>
          <p:cNvPr id="91139" name="Picture 3"/>
          <p:cNvPicPr>
            <a:picLocks noChangeAspect="1" noChangeArrowheads="1"/>
          </p:cNvPicPr>
          <p:nvPr/>
        </p:nvPicPr>
        <p:blipFill>
          <a:blip r:embed="rId4"/>
          <a:srcRect/>
          <a:stretch>
            <a:fillRect/>
          </a:stretch>
        </p:blipFill>
        <p:spPr bwMode="auto">
          <a:xfrm>
            <a:off x="4286248" y="1928808"/>
            <a:ext cx="4556760" cy="251460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1138"/>
                                        </p:tgtEl>
                                        <p:attrNameLst>
                                          <p:attrName>style.visibility</p:attrName>
                                        </p:attrNameLst>
                                      </p:cBhvr>
                                      <p:to>
                                        <p:strVal val="visible"/>
                                      </p:to>
                                    </p:set>
                                    <p:animEffect transition="in" filter="checkerboard(across)">
                                      <p:cBhvr>
                                        <p:cTn id="42" dur="1000"/>
                                        <p:tgtEl>
                                          <p:spTgt spid="9113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1139"/>
                                        </p:tgtEl>
                                        <p:attrNameLst>
                                          <p:attrName>style.visibility</p:attrName>
                                        </p:attrNameLst>
                                      </p:cBhvr>
                                      <p:to>
                                        <p:strVal val="visible"/>
                                      </p:to>
                                    </p:set>
                                    <p:animEffect transition="in" filter="checkerboard(across)">
                                      <p:cBhvr>
                                        <p:cTn id="47" dur="1000"/>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移动式货架</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2162" name="Picture 2"/>
          <p:cNvPicPr>
            <a:picLocks noChangeAspect="1" noChangeArrowheads="1"/>
          </p:cNvPicPr>
          <p:nvPr/>
        </p:nvPicPr>
        <p:blipFill>
          <a:blip r:embed="rId3"/>
          <a:srcRect/>
          <a:stretch>
            <a:fillRect/>
          </a:stretch>
        </p:blipFill>
        <p:spPr bwMode="auto">
          <a:xfrm>
            <a:off x="1857356" y="1928808"/>
            <a:ext cx="3223389" cy="2428892"/>
          </a:xfrm>
          <a:prstGeom prst="rect">
            <a:avLst/>
          </a:prstGeom>
          <a:noFill/>
          <a:ln w="9525">
            <a:noFill/>
            <a:miter lim="800000"/>
            <a:headEnd/>
            <a:tailEnd/>
          </a:ln>
          <a:effectLst/>
        </p:spPr>
      </p:pic>
      <p:pic>
        <p:nvPicPr>
          <p:cNvPr id="92163" name="Picture 3"/>
          <p:cNvPicPr>
            <a:picLocks noChangeAspect="1" noChangeArrowheads="1"/>
          </p:cNvPicPr>
          <p:nvPr/>
        </p:nvPicPr>
        <p:blipFill>
          <a:blip r:embed="rId4"/>
          <a:srcRect/>
          <a:stretch>
            <a:fillRect/>
          </a:stretch>
        </p:blipFill>
        <p:spPr bwMode="auto">
          <a:xfrm>
            <a:off x="5420726" y="1790045"/>
            <a:ext cx="3560062" cy="256765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2162"/>
                                        </p:tgtEl>
                                        <p:attrNameLst>
                                          <p:attrName>style.visibility</p:attrName>
                                        </p:attrNameLst>
                                      </p:cBhvr>
                                      <p:to>
                                        <p:strVal val="visible"/>
                                      </p:to>
                                    </p:set>
                                    <p:animEffect transition="in" filter="checkerboard(across)">
                                      <p:cBhvr>
                                        <p:cTn id="42" dur="1000"/>
                                        <p:tgtEl>
                                          <p:spTgt spid="9216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2163"/>
                                        </p:tgtEl>
                                        <p:attrNameLst>
                                          <p:attrName>style.visibility</p:attrName>
                                        </p:attrNameLst>
                                      </p:cBhvr>
                                      <p:to>
                                        <p:strVal val="visible"/>
                                      </p:to>
                                    </p:set>
                                    <p:animEffect transition="in" filter="checkerboard(across)">
                                      <p:cBhvr>
                                        <p:cTn id="47" dur="1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重力式货架</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3186" name="Picture 2"/>
          <p:cNvPicPr>
            <a:picLocks noChangeAspect="1" noChangeArrowheads="1"/>
          </p:cNvPicPr>
          <p:nvPr/>
        </p:nvPicPr>
        <p:blipFill>
          <a:blip r:embed="rId3"/>
          <a:srcRect/>
          <a:stretch>
            <a:fillRect/>
          </a:stretch>
        </p:blipFill>
        <p:spPr bwMode="auto">
          <a:xfrm>
            <a:off x="1962149" y="1928808"/>
            <a:ext cx="3407975" cy="2786082"/>
          </a:xfrm>
          <a:prstGeom prst="rect">
            <a:avLst/>
          </a:prstGeom>
          <a:noFill/>
          <a:ln w="9525">
            <a:noFill/>
            <a:miter lim="800000"/>
            <a:headEnd/>
            <a:tailEnd/>
          </a:ln>
          <a:effectLst/>
        </p:spPr>
      </p:pic>
      <p:pic>
        <p:nvPicPr>
          <p:cNvPr id="93187" name="Picture 3"/>
          <p:cNvPicPr>
            <a:picLocks noChangeAspect="1" noChangeArrowheads="1"/>
          </p:cNvPicPr>
          <p:nvPr/>
        </p:nvPicPr>
        <p:blipFill>
          <a:blip r:embed="rId4"/>
          <a:srcRect/>
          <a:stretch>
            <a:fillRect/>
          </a:stretch>
        </p:blipFill>
        <p:spPr bwMode="auto">
          <a:xfrm>
            <a:off x="5500694" y="1635125"/>
            <a:ext cx="3369223" cy="293688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3186"/>
                                        </p:tgtEl>
                                        <p:attrNameLst>
                                          <p:attrName>style.visibility</p:attrName>
                                        </p:attrNameLst>
                                      </p:cBhvr>
                                      <p:to>
                                        <p:strVal val="visible"/>
                                      </p:to>
                                    </p:set>
                                    <p:animEffect transition="in" filter="checkerboard(across)">
                                      <p:cBhvr>
                                        <p:cTn id="42" dur="1000"/>
                                        <p:tgtEl>
                                          <p:spTgt spid="9318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3187"/>
                                        </p:tgtEl>
                                        <p:attrNameLst>
                                          <p:attrName>style.visibility</p:attrName>
                                        </p:attrNameLst>
                                      </p:cBhvr>
                                      <p:to>
                                        <p:strVal val="visible"/>
                                      </p:to>
                                    </p:set>
                                    <p:animEffect transition="in" filter="checkerboard(across)">
                                      <p:cBhvr>
                                        <p:cTn id="47" dur="10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贯通式货架 </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4210" name="Picture 2"/>
          <p:cNvPicPr>
            <a:picLocks noChangeAspect="1" noChangeArrowheads="1"/>
          </p:cNvPicPr>
          <p:nvPr/>
        </p:nvPicPr>
        <p:blipFill>
          <a:blip r:embed="rId3"/>
          <a:srcRect/>
          <a:stretch>
            <a:fillRect/>
          </a:stretch>
        </p:blipFill>
        <p:spPr bwMode="auto">
          <a:xfrm>
            <a:off x="1643042" y="2000246"/>
            <a:ext cx="3276031" cy="2424779"/>
          </a:xfrm>
          <a:prstGeom prst="rect">
            <a:avLst/>
          </a:prstGeom>
          <a:noFill/>
          <a:ln w="9525">
            <a:noFill/>
            <a:miter lim="800000"/>
            <a:headEnd/>
            <a:tailEnd/>
          </a:ln>
          <a:effectLst/>
        </p:spPr>
      </p:pic>
      <p:pic>
        <p:nvPicPr>
          <p:cNvPr id="94211" name="Picture 3"/>
          <p:cNvPicPr>
            <a:picLocks noChangeAspect="1" noChangeArrowheads="1"/>
          </p:cNvPicPr>
          <p:nvPr/>
        </p:nvPicPr>
        <p:blipFill>
          <a:blip r:embed="rId4"/>
          <a:srcRect/>
          <a:stretch>
            <a:fillRect/>
          </a:stretch>
        </p:blipFill>
        <p:spPr bwMode="auto">
          <a:xfrm>
            <a:off x="4928893" y="1790045"/>
            <a:ext cx="3872429" cy="235334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4210"/>
                                        </p:tgtEl>
                                        <p:attrNameLst>
                                          <p:attrName>style.visibility</p:attrName>
                                        </p:attrNameLst>
                                      </p:cBhvr>
                                      <p:to>
                                        <p:strVal val="visible"/>
                                      </p:to>
                                    </p:set>
                                    <p:animEffect transition="in" filter="checkerboard(across)">
                                      <p:cBhvr>
                                        <p:cTn id="42" dur="1000"/>
                                        <p:tgtEl>
                                          <p:spTgt spid="9421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4211"/>
                                        </p:tgtEl>
                                        <p:attrNameLst>
                                          <p:attrName>style.visibility</p:attrName>
                                        </p:attrNameLst>
                                      </p:cBhvr>
                                      <p:to>
                                        <p:strVal val="visible"/>
                                      </p:to>
                                    </p:set>
                                    <p:animEffect transition="in" filter="checkerboard(across)">
                                      <p:cBhvr>
                                        <p:cTn id="47" dur="10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旋转式货架</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5234" name="Picture 2"/>
          <p:cNvPicPr>
            <a:picLocks noChangeAspect="1" noChangeArrowheads="1"/>
          </p:cNvPicPr>
          <p:nvPr/>
        </p:nvPicPr>
        <p:blipFill>
          <a:blip r:embed="rId3"/>
          <a:srcRect/>
          <a:stretch>
            <a:fillRect/>
          </a:stretch>
        </p:blipFill>
        <p:spPr bwMode="auto">
          <a:xfrm>
            <a:off x="953128" y="2500312"/>
            <a:ext cx="3658868" cy="2214578"/>
          </a:xfrm>
          <a:prstGeom prst="rect">
            <a:avLst/>
          </a:prstGeom>
          <a:noFill/>
          <a:ln w="9525">
            <a:noFill/>
            <a:miter lim="800000"/>
            <a:headEnd/>
            <a:tailEnd/>
          </a:ln>
          <a:effectLst/>
        </p:spPr>
      </p:pic>
      <p:pic>
        <p:nvPicPr>
          <p:cNvPr id="95235" name="Picture 3"/>
          <p:cNvPicPr>
            <a:picLocks noChangeAspect="1" noChangeArrowheads="1"/>
          </p:cNvPicPr>
          <p:nvPr/>
        </p:nvPicPr>
        <p:blipFill>
          <a:blip r:embed="rId4"/>
          <a:srcRect/>
          <a:stretch>
            <a:fillRect/>
          </a:stretch>
        </p:blipFill>
        <p:spPr bwMode="auto">
          <a:xfrm>
            <a:off x="4920734" y="1928808"/>
            <a:ext cx="3888747" cy="242577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5234"/>
                                        </p:tgtEl>
                                        <p:attrNameLst>
                                          <p:attrName>style.visibility</p:attrName>
                                        </p:attrNameLst>
                                      </p:cBhvr>
                                      <p:to>
                                        <p:strVal val="visible"/>
                                      </p:to>
                                    </p:set>
                                    <p:animEffect transition="in" filter="checkerboard(across)">
                                      <p:cBhvr>
                                        <p:cTn id="42" dur="1000"/>
                                        <p:tgtEl>
                                          <p:spTgt spid="9523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5235"/>
                                        </p:tgtEl>
                                        <p:attrNameLst>
                                          <p:attrName>style.visibility</p:attrName>
                                        </p:attrNameLst>
                                      </p:cBhvr>
                                      <p:to>
                                        <p:strVal val="visible"/>
                                      </p:to>
                                    </p:set>
                                    <p:animEffect transition="in" filter="checkerboard(across)">
                                      <p:cBhvr>
                                        <p:cTn id="47" dur="1000"/>
                                        <p:tgtEl>
                                          <p:spTgt spid="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自动货柜</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6258" name="Picture 2"/>
          <p:cNvPicPr>
            <a:picLocks noChangeAspect="1" noChangeArrowheads="1"/>
          </p:cNvPicPr>
          <p:nvPr/>
        </p:nvPicPr>
        <p:blipFill>
          <a:blip r:embed="rId3"/>
          <a:srcRect/>
          <a:stretch>
            <a:fillRect/>
          </a:stretch>
        </p:blipFill>
        <p:spPr bwMode="auto">
          <a:xfrm>
            <a:off x="1571604" y="2000246"/>
            <a:ext cx="3249044" cy="2496217"/>
          </a:xfrm>
          <a:prstGeom prst="rect">
            <a:avLst/>
          </a:prstGeom>
          <a:noFill/>
          <a:ln w="9525">
            <a:noFill/>
            <a:miter lim="800000"/>
            <a:headEnd/>
            <a:tailEnd/>
          </a:ln>
          <a:effectLst/>
        </p:spPr>
      </p:pic>
      <p:pic>
        <p:nvPicPr>
          <p:cNvPr id="96259" name="Picture 3"/>
          <p:cNvPicPr>
            <a:picLocks noChangeAspect="1" noChangeArrowheads="1"/>
          </p:cNvPicPr>
          <p:nvPr/>
        </p:nvPicPr>
        <p:blipFill>
          <a:blip r:embed="rId4"/>
          <a:srcRect/>
          <a:stretch>
            <a:fillRect/>
          </a:stretch>
        </p:blipFill>
        <p:spPr bwMode="auto">
          <a:xfrm>
            <a:off x="4929190" y="1649412"/>
            <a:ext cx="4112592" cy="2565411"/>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6258"/>
                                        </p:tgtEl>
                                        <p:attrNameLst>
                                          <p:attrName>style.visibility</p:attrName>
                                        </p:attrNameLst>
                                      </p:cBhvr>
                                      <p:to>
                                        <p:strVal val="visible"/>
                                      </p:to>
                                    </p:set>
                                    <p:animEffect transition="in" filter="checkerboard(across)">
                                      <p:cBhvr>
                                        <p:cTn id="42" dur="1000"/>
                                        <p:tgtEl>
                                          <p:spTgt spid="9625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6259"/>
                                        </p:tgtEl>
                                        <p:attrNameLst>
                                          <p:attrName>style.visibility</p:attrName>
                                        </p:attrNameLst>
                                      </p:cBhvr>
                                      <p:to>
                                        <p:strVal val="visible"/>
                                      </p:to>
                                    </p:set>
                                    <p:animEffect transition="in" filter="checkerboard(across)">
                                      <p:cBhvr>
                                        <p:cTn id="47" dur="1000"/>
                                        <p:tgtEl>
                                          <p:spTgt spid="96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货架系统</a:t>
            </a:r>
            <a:endParaRPr lang="zh-CN" altLang="en-US" b="1" dirty="0">
              <a:solidFill>
                <a:srgbClr val="FF0000"/>
              </a:solidFill>
              <a:latin typeface="微软雅黑" pitchFamily="34" charset="-122"/>
              <a:ea typeface="微软雅黑" pitchFamily="34" charset="-122"/>
            </a:endParaRPr>
          </a:p>
        </p:txBody>
      </p:sp>
      <p:pic>
        <p:nvPicPr>
          <p:cNvPr id="97283" name="Picture 3"/>
          <p:cNvPicPr>
            <a:picLocks noChangeAspect="1" noChangeArrowheads="1"/>
          </p:cNvPicPr>
          <p:nvPr/>
        </p:nvPicPr>
        <p:blipFill>
          <a:blip r:embed="rId3"/>
          <a:srcRect/>
          <a:stretch>
            <a:fillRect/>
          </a:stretch>
        </p:blipFill>
        <p:spPr bwMode="auto">
          <a:xfrm>
            <a:off x="1643042" y="1714494"/>
            <a:ext cx="6981854" cy="3000396"/>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10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97283"/>
                                        </p:tgtEl>
                                        <p:attrNameLst>
                                          <p:attrName>style.visibility</p:attrName>
                                        </p:attrNameLst>
                                      </p:cBhvr>
                                      <p:to>
                                        <p:strVal val="visible"/>
                                      </p:to>
                                    </p:set>
                                    <p:animEffect transition="in" filter="checkerboard(across)">
                                      <p:cBhvr>
                                        <p:cTn id="33" dur="1000"/>
                                        <p:tgtEl>
                                          <p:spTgt spid="97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巷道堆垛机</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98306" name="Picture 2"/>
          <p:cNvPicPr>
            <a:picLocks noChangeAspect="1" noChangeArrowheads="1"/>
          </p:cNvPicPr>
          <p:nvPr/>
        </p:nvPicPr>
        <p:blipFill>
          <a:blip r:embed="rId3"/>
          <a:srcRect/>
          <a:stretch>
            <a:fillRect/>
          </a:stretch>
        </p:blipFill>
        <p:spPr bwMode="auto">
          <a:xfrm>
            <a:off x="1428728" y="2000246"/>
            <a:ext cx="3201589" cy="2571768"/>
          </a:xfrm>
          <a:prstGeom prst="rect">
            <a:avLst/>
          </a:prstGeom>
          <a:noFill/>
          <a:ln w="9525">
            <a:noFill/>
            <a:miter lim="800000"/>
            <a:headEnd/>
            <a:tailEnd/>
          </a:ln>
          <a:effectLst/>
        </p:spPr>
      </p:pic>
      <p:pic>
        <p:nvPicPr>
          <p:cNvPr id="98307" name="Picture 3"/>
          <p:cNvPicPr>
            <a:picLocks noChangeAspect="1" noChangeArrowheads="1"/>
          </p:cNvPicPr>
          <p:nvPr/>
        </p:nvPicPr>
        <p:blipFill>
          <a:blip r:embed="rId4"/>
          <a:srcRect/>
          <a:stretch>
            <a:fillRect/>
          </a:stretch>
        </p:blipFill>
        <p:spPr bwMode="auto">
          <a:xfrm>
            <a:off x="4781496" y="1649412"/>
            <a:ext cx="4010077" cy="313691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8306"/>
                                        </p:tgtEl>
                                        <p:attrNameLst>
                                          <p:attrName>style.visibility</p:attrName>
                                        </p:attrNameLst>
                                      </p:cBhvr>
                                      <p:to>
                                        <p:strVal val="visible"/>
                                      </p:to>
                                    </p:set>
                                    <p:animEffect transition="in" filter="checkerboard(across)">
                                      <p:cBhvr>
                                        <p:cTn id="42" dur="1000"/>
                                        <p:tgtEl>
                                          <p:spTgt spid="9830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8307"/>
                                        </p:tgtEl>
                                        <p:attrNameLst>
                                          <p:attrName>style.visibility</p:attrName>
                                        </p:attrNameLst>
                                      </p:cBhvr>
                                      <p:to>
                                        <p:strVal val="visible"/>
                                      </p:to>
                                    </p:set>
                                    <p:animEffect transition="in" filter="checkerboard(across)">
                                      <p:cBhvr>
                                        <p:cTn id="47" dur="1000"/>
                                        <p:tgtEl>
                                          <p:spTgt spid="98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仓库布局规划</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叉车</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99330" name="Picture 2"/>
          <p:cNvPicPr>
            <a:picLocks noChangeAspect="1" noChangeArrowheads="1"/>
          </p:cNvPicPr>
          <p:nvPr/>
        </p:nvPicPr>
        <p:blipFill>
          <a:blip r:embed="rId3"/>
          <a:srcRect/>
          <a:stretch>
            <a:fillRect/>
          </a:stretch>
        </p:blipFill>
        <p:spPr bwMode="auto">
          <a:xfrm>
            <a:off x="1381350" y="2141065"/>
            <a:ext cx="3100307" cy="2567655"/>
          </a:xfrm>
          <a:prstGeom prst="rect">
            <a:avLst/>
          </a:prstGeom>
          <a:noFill/>
          <a:ln w="9525">
            <a:noFill/>
            <a:miter lim="800000"/>
            <a:headEnd/>
            <a:tailEnd/>
          </a:ln>
          <a:effectLst/>
        </p:spPr>
      </p:pic>
      <p:pic>
        <p:nvPicPr>
          <p:cNvPr id="99331" name="Picture 3"/>
          <p:cNvPicPr>
            <a:picLocks noChangeAspect="1" noChangeArrowheads="1"/>
          </p:cNvPicPr>
          <p:nvPr/>
        </p:nvPicPr>
        <p:blipFill>
          <a:blip r:embed="rId4"/>
          <a:srcRect/>
          <a:stretch>
            <a:fillRect/>
          </a:stretch>
        </p:blipFill>
        <p:spPr bwMode="auto">
          <a:xfrm>
            <a:off x="4698727" y="2500312"/>
            <a:ext cx="4175616" cy="135320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99330"/>
                                        </p:tgtEl>
                                        <p:attrNameLst>
                                          <p:attrName>style.visibility</p:attrName>
                                        </p:attrNameLst>
                                      </p:cBhvr>
                                      <p:to>
                                        <p:strVal val="visible"/>
                                      </p:to>
                                    </p:set>
                                    <p:animEffect transition="in" filter="checkerboard(across)">
                                      <p:cBhvr>
                                        <p:cTn id="42" dur="1000"/>
                                        <p:tgtEl>
                                          <p:spTgt spid="9933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99331"/>
                                        </p:tgtEl>
                                        <p:attrNameLst>
                                          <p:attrName>style.visibility</p:attrName>
                                        </p:attrNameLst>
                                      </p:cBhvr>
                                      <p:to>
                                        <p:strVal val="visible"/>
                                      </p:to>
                                    </p:set>
                                    <p:animEffect transition="in" filter="checkerboard(across)">
                                      <p:cBhvr>
                                        <p:cTn id="47" dur="10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搬运车（地牛）</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0354" name="Picture 2"/>
          <p:cNvPicPr>
            <a:picLocks noChangeAspect="1" noChangeArrowheads="1"/>
          </p:cNvPicPr>
          <p:nvPr/>
        </p:nvPicPr>
        <p:blipFill>
          <a:blip r:embed="rId3"/>
          <a:srcRect/>
          <a:stretch>
            <a:fillRect/>
          </a:stretch>
        </p:blipFill>
        <p:spPr bwMode="auto">
          <a:xfrm>
            <a:off x="2357466" y="1843088"/>
            <a:ext cx="4673063" cy="272892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00354"/>
                                        </p:tgtEl>
                                        <p:attrNameLst>
                                          <p:attrName>style.visibility</p:attrName>
                                        </p:attrNameLst>
                                      </p:cBhvr>
                                      <p:to>
                                        <p:strVal val="visible"/>
                                      </p:to>
                                    </p:set>
                                    <p:animEffect transition="in" filter="checkerboard(across)">
                                      <p:cBhvr>
                                        <p:cTn id="42" dur="10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输送机</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1378" name="Picture 2"/>
          <p:cNvPicPr>
            <a:picLocks noChangeAspect="1" noChangeArrowheads="1"/>
          </p:cNvPicPr>
          <p:nvPr/>
        </p:nvPicPr>
        <p:blipFill>
          <a:blip r:embed="rId3"/>
          <a:srcRect/>
          <a:stretch>
            <a:fillRect/>
          </a:stretch>
        </p:blipFill>
        <p:spPr bwMode="auto">
          <a:xfrm>
            <a:off x="3428949" y="1928808"/>
            <a:ext cx="3357586" cy="278309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01378"/>
                                        </p:tgtEl>
                                        <p:attrNameLst>
                                          <p:attrName>style.visibility</p:attrName>
                                        </p:attrNameLst>
                                      </p:cBhvr>
                                      <p:to>
                                        <p:strVal val="visible"/>
                                      </p:to>
                                    </p:set>
                                    <p:animEffect transition="in" filter="checkerboard(across)">
                                      <p:cBhvr>
                                        <p:cTn id="42" dur="1000"/>
                                        <p:tgtEl>
                                          <p:spTgt spid="101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起重机</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2402" name="Picture 2"/>
          <p:cNvPicPr>
            <a:picLocks noChangeAspect="1" noChangeArrowheads="1"/>
          </p:cNvPicPr>
          <p:nvPr/>
        </p:nvPicPr>
        <p:blipFill>
          <a:blip r:embed="rId3"/>
          <a:srcRect/>
          <a:stretch>
            <a:fillRect/>
          </a:stretch>
        </p:blipFill>
        <p:spPr bwMode="auto">
          <a:xfrm>
            <a:off x="953128" y="2714626"/>
            <a:ext cx="3425511" cy="1857388"/>
          </a:xfrm>
          <a:prstGeom prst="rect">
            <a:avLst/>
          </a:prstGeom>
          <a:noFill/>
          <a:ln w="9525">
            <a:noFill/>
            <a:miter lim="800000"/>
            <a:headEnd/>
            <a:tailEnd/>
          </a:ln>
          <a:effectLst/>
        </p:spPr>
      </p:pic>
      <p:pic>
        <p:nvPicPr>
          <p:cNvPr id="102403" name="Picture 3"/>
          <p:cNvPicPr>
            <a:picLocks noChangeAspect="1" noChangeArrowheads="1"/>
          </p:cNvPicPr>
          <p:nvPr/>
        </p:nvPicPr>
        <p:blipFill>
          <a:blip r:embed="rId4"/>
          <a:srcRect/>
          <a:stretch>
            <a:fillRect/>
          </a:stretch>
        </p:blipFill>
        <p:spPr bwMode="auto">
          <a:xfrm>
            <a:off x="4481657" y="2000246"/>
            <a:ext cx="3467115" cy="228601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02402"/>
                                        </p:tgtEl>
                                        <p:attrNameLst>
                                          <p:attrName>style.visibility</p:attrName>
                                        </p:attrNameLst>
                                      </p:cBhvr>
                                      <p:to>
                                        <p:strVal val="visible"/>
                                      </p:to>
                                    </p:set>
                                    <p:animEffect transition="in" filter="checkerboard(across)">
                                      <p:cBhvr>
                                        <p:cTn id="42" dur="1000"/>
                                        <p:tgtEl>
                                          <p:spTgt spid="102402"/>
                                        </p:tgtEl>
                                      </p:cBhvr>
                                    </p:animEffect>
                                  </p:childTnLst>
                                </p:cTn>
                              </p:par>
                              <p:par>
                                <p:cTn id="43" presetID="5" presetClass="entr" presetSubtype="10" fill="hold" nodeType="withEffect">
                                  <p:stCondLst>
                                    <p:cond delay="0"/>
                                  </p:stCondLst>
                                  <p:childTnLst>
                                    <p:set>
                                      <p:cBhvr>
                                        <p:cTn id="44" dur="1" fill="hold">
                                          <p:stCondLst>
                                            <p:cond delay="0"/>
                                          </p:stCondLst>
                                        </p:cTn>
                                        <p:tgtEl>
                                          <p:spTgt spid="102403"/>
                                        </p:tgtEl>
                                        <p:attrNameLst>
                                          <p:attrName>style.visibility</p:attrName>
                                        </p:attrNameLst>
                                      </p:cBhvr>
                                      <p:to>
                                        <p:strVal val="visible"/>
                                      </p:to>
                                    </p:set>
                                    <p:animEffect transition="in" filter="checkerboard(across)">
                                      <p:cBhvr>
                                        <p:cTn id="45" dur="1000"/>
                                        <p:tgtEl>
                                          <p:spTgt spid="102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仓库设施设备</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自动分拣机</a:t>
            </a: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3426" name="Picture 2"/>
          <p:cNvPicPr>
            <a:picLocks noChangeAspect="1" noChangeArrowheads="1"/>
          </p:cNvPicPr>
          <p:nvPr/>
        </p:nvPicPr>
        <p:blipFill>
          <a:blip r:embed="rId3"/>
          <a:srcRect/>
          <a:stretch>
            <a:fillRect/>
          </a:stretch>
        </p:blipFill>
        <p:spPr bwMode="auto">
          <a:xfrm>
            <a:off x="4481657" y="1571617"/>
            <a:ext cx="3305053" cy="3305053"/>
          </a:xfrm>
          <a:prstGeom prst="rect">
            <a:avLst/>
          </a:prstGeom>
          <a:noFill/>
          <a:ln w="9525">
            <a:noFill/>
            <a:miter lim="800000"/>
            <a:headEnd/>
            <a:tailEnd/>
          </a:ln>
          <a:effectLst/>
        </p:spPr>
      </p:pic>
      <p:pic>
        <p:nvPicPr>
          <p:cNvPr id="103427" name="Picture 3"/>
          <p:cNvPicPr>
            <a:picLocks noChangeAspect="1" noChangeArrowheads="1"/>
          </p:cNvPicPr>
          <p:nvPr/>
        </p:nvPicPr>
        <p:blipFill>
          <a:blip r:embed="rId4"/>
          <a:srcRect/>
          <a:stretch>
            <a:fillRect/>
          </a:stretch>
        </p:blipFill>
        <p:spPr bwMode="auto">
          <a:xfrm>
            <a:off x="500034" y="2303118"/>
            <a:ext cx="6365074" cy="229924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03426"/>
                                        </p:tgtEl>
                                        <p:attrNameLst>
                                          <p:attrName>style.visibility</p:attrName>
                                        </p:attrNameLst>
                                      </p:cBhvr>
                                      <p:to>
                                        <p:strVal val="visible"/>
                                      </p:to>
                                    </p:set>
                                    <p:animEffect transition="in" filter="checkerboard(across)">
                                      <p:cBhvr>
                                        <p:cTn id="42" dur="1000"/>
                                        <p:tgtEl>
                                          <p:spTgt spid="10342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nodeType="clickEffect">
                                  <p:stCondLst>
                                    <p:cond delay="0"/>
                                  </p:stCondLst>
                                  <p:childTnLst>
                                    <p:anim calcmode="lin" valueType="num">
                                      <p:cBhvr additive="base">
                                        <p:cTn id="46" dur="500"/>
                                        <p:tgtEl>
                                          <p:spTgt spid="103426"/>
                                        </p:tgtEl>
                                        <p:attrNameLst>
                                          <p:attrName>ppt_x</p:attrName>
                                        </p:attrNameLst>
                                      </p:cBhvr>
                                      <p:tavLst>
                                        <p:tav tm="0">
                                          <p:val>
                                            <p:strVal val="ppt_x"/>
                                          </p:val>
                                        </p:tav>
                                        <p:tav tm="100000">
                                          <p:val>
                                            <p:strVal val="ppt_x"/>
                                          </p:val>
                                        </p:tav>
                                      </p:tavLst>
                                    </p:anim>
                                    <p:anim calcmode="lin" valueType="num">
                                      <p:cBhvr additive="base">
                                        <p:cTn id="47" dur="500"/>
                                        <p:tgtEl>
                                          <p:spTgt spid="103426"/>
                                        </p:tgtEl>
                                        <p:attrNameLst>
                                          <p:attrName>ppt_y</p:attrName>
                                        </p:attrNameLst>
                                      </p:cBhvr>
                                      <p:tavLst>
                                        <p:tav tm="0">
                                          <p:val>
                                            <p:strVal val="ppt_y"/>
                                          </p:val>
                                        </p:tav>
                                        <p:tav tm="100000">
                                          <p:val>
                                            <p:strVal val="1+ppt_h/2"/>
                                          </p:val>
                                        </p:tav>
                                      </p:tavLst>
                                    </p:anim>
                                    <p:set>
                                      <p:cBhvr>
                                        <p:cTn id="48" dur="1" fill="hold">
                                          <p:stCondLst>
                                            <p:cond delay="499"/>
                                          </p:stCondLst>
                                        </p:cTn>
                                        <p:tgtEl>
                                          <p:spTgt spid="10342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nodeType="clickEffect">
                                  <p:stCondLst>
                                    <p:cond delay="0"/>
                                  </p:stCondLst>
                                  <p:childTnLst>
                                    <p:set>
                                      <p:cBhvr>
                                        <p:cTn id="52" dur="1" fill="hold">
                                          <p:stCondLst>
                                            <p:cond delay="0"/>
                                          </p:stCondLst>
                                        </p:cTn>
                                        <p:tgtEl>
                                          <p:spTgt spid="103427"/>
                                        </p:tgtEl>
                                        <p:attrNameLst>
                                          <p:attrName>style.visibility</p:attrName>
                                        </p:attrNameLst>
                                      </p:cBhvr>
                                      <p:to>
                                        <p:strVal val="visible"/>
                                      </p:to>
                                    </p:set>
                                    <p:animEffect transition="in" filter="checkerboard(across)">
                                      <p:cBhvr>
                                        <p:cTn id="53" dur="10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设备配置</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仓库设备配置过程</a:t>
            </a:r>
            <a:endParaRPr lang="zh-CN" altLang="en-US" b="1" dirty="0">
              <a:solidFill>
                <a:srgbClr val="FF0000"/>
              </a:solidFill>
              <a:latin typeface="微软雅黑" pitchFamily="34" charset="-122"/>
              <a:ea typeface="微软雅黑" pitchFamily="34" charset="-122"/>
            </a:endParaRPr>
          </a:p>
        </p:txBody>
      </p:sp>
      <p:pic>
        <p:nvPicPr>
          <p:cNvPr id="104450" name="Picture 2"/>
          <p:cNvPicPr>
            <a:picLocks noChangeAspect="1" noChangeArrowheads="1"/>
          </p:cNvPicPr>
          <p:nvPr/>
        </p:nvPicPr>
        <p:blipFill>
          <a:blip r:embed="rId3"/>
          <a:srcRect/>
          <a:stretch>
            <a:fillRect/>
          </a:stretch>
        </p:blipFill>
        <p:spPr bwMode="auto">
          <a:xfrm>
            <a:off x="41889" y="2714626"/>
            <a:ext cx="8879536" cy="121444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10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104450"/>
                                        </p:tgtEl>
                                        <p:attrNameLst>
                                          <p:attrName>style.visibility</p:attrName>
                                        </p:attrNameLst>
                                      </p:cBhvr>
                                      <p:to>
                                        <p:strVal val="visible"/>
                                      </p:to>
                                    </p:set>
                                    <p:animEffect transition="in" filter="checkerboard(across)">
                                      <p:cBhvr>
                                        <p:cTn id="33" dur="10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设备配置</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5474" name="Picture 2"/>
          <p:cNvPicPr>
            <a:picLocks noChangeAspect="1" noChangeArrowheads="1"/>
          </p:cNvPicPr>
          <p:nvPr/>
        </p:nvPicPr>
        <p:blipFill>
          <a:blip r:embed="rId3"/>
          <a:srcRect/>
          <a:stretch>
            <a:fillRect/>
          </a:stretch>
        </p:blipFill>
        <p:spPr bwMode="auto">
          <a:xfrm>
            <a:off x="1555722" y="1785932"/>
            <a:ext cx="7124891" cy="293212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05474"/>
                                        </p:tgtEl>
                                        <p:attrNameLst>
                                          <p:attrName>style.visibility</p:attrName>
                                        </p:attrNameLst>
                                      </p:cBhvr>
                                      <p:to>
                                        <p:strVal val="visible"/>
                                      </p:to>
                                    </p:set>
                                    <p:animEffect transition="in" filter="checkerboard(across)">
                                      <p:cBhvr>
                                        <p:cTn id="33" dur="1000"/>
                                        <p:tgtEl>
                                          <p:spTgt spid="10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设备配置</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6498" name="Picture 2"/>
          <p:cNvPicPr>
            <a:picLocks noChangeAspect="1" noChangeArrowheads="1"/>
          </p:cNvPicPr>
          <p:nvPr/>
        </p:nvPicPr>
        <p:blipFill>
          <a:blip r:embed="rId3"/>
          <a:srcRect/>
          <a:stretch>
            <a:fillRect/>
          </a:stretch>
        </p:blipFill>
        <p:spPr bwMode="auto">
          <a:xfrm>
            <a:off x="1555722" y="2071684"/>
            <a:ext cx="7029362" cy="248321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06498"/>
                                        </p:tgtEl>
                                        <p:attrNameLst>
                                          <p:attrName>style.visibility</p:attrName>
                                        </p:attrNameLst>
                                      </p:cBhvr>
                                      <p:to>
                                        <p:strVal val="visible"/>
                                      </p:to>
                                    </p:set>
                                    <p:animEffect transition="in" filter="checkerboard(across)">
                                      <p:cBhvr>
                                        <p:cTn id="33" dur="1000"/>
                                        <p:tgtEl>
                                          <p:spTgt spid="106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设备配置</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常见的装卸搬运设备</a:t>
            </a:r>
            <a:endParaRPr lang="zh-CN" altLang="en-US" b="1" dirty="0">
              <a:solidFill>
                <a:srgbClr val="FF0000"/>
              </a:solidFill>
              <a:latin typeface="微软雅黑" pitchFamily="34" charset="-122"/>
              <a:ea typeface="微软雅黑" pitchFamily="34" charset="-122"/>
            </a:endParaRPr>
          </a:p>
        </p:txBody>
      </p:sp>
      <p:pic>
        <p:nvPicPr>
          <p:cNvPr id="107522" name="Picture 2"/>
          <p:cNvPicPr>
            <a:picLocks noChangeAspect="1" noChangeArrowheads="1"/>
          </p:cNvPicPr>
          <p:nvPr/>
        </p:nvPicPr>
        <p:blipFill>
          <a:blip r:embed="rId3"/>
          <a:srcRect/>
          <a:stretch>
            <a:fillRect/>
          </a:stretch>
        </p:blipFill>
        <p:spPr bwMode="auto">
          <a:xfrm>
            <a:off x="1643042" y="1857370"/>
            <a:ext cx="7151424" cy="2522548"/>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07522"/>
                                        </p:tgtEl>
                                        <p:attrNameLst>
                                          <p:attrName>style.visibility</p:attrName>
                                        </p:attrNameLst>
                                      </p:cBhvr>
                                      <p:to>
                                        <p:strVal val="visible"/>
                                      </p:to>
                                    </p:set>
                                    <p:animEffect transition="in" filter="checkerboard(across)">
                                      <p:cBhvr>
                                        <p:cTn id="33" dur="10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smtClean="0">
                <a:latin typeface="微软雅黑" pitchFamily="34" charset="-122"/>
                <a:ea typeface="微软雅黑" pitchFamily="34" charset="-122"/>
              </a:rPr>
              <a:t>库房储存规划</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436039" y="3979887"/>
            <a:ext cx="577929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0" y="1059582"/>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160131"/>
            <a:ext cx="5779299" cy="2870031"/>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某公司新建原材料仓库和厂房，其设计如下图：</a:t>
            </a: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r>
              <a:rPr lang="zh-CN" altLang="en-US" sz="1400" dirty="0" smtClean="0">
                <a:solidFill>
                  <a:sysClr val="windowText" lastClr="000000"/>
                </a:solidFill>
                <a:latin typeface="微软雅黑" pitchFamily="34" charset="-122"/>
                <a:ea typeface="微软雅黑" pitchFamily="34" charset="-122"/>
              </a:rPr>
              <a:t>图中收货平台和发货平台的大小均为</a:t>
            </a:r>
            <a:r>
              <a:rPr lang="en-US" altLang="zh-CN" sz="1400" dirty="0" smtClean="0">
                <a:solidFill>
                  <a:sysClr val="windowText" lastClr="000000"/>
                </a:solidFill>
                <a:latin typeface="微软雅黑" pitchFamily="34" charset="-122"/>
                <a:ea typeface="微软雅黑" pitchFamily="34" charset="-122"/>
              </a:rPr>
              <a:t>100*30m</a:t>
            </a:r>
            <a:r>
              <a:rPr lang="zh-CN" altLang="en-US" sz="1400" dirty="0" smtClean="0">
                <a:solidFill>
                  <a:sysClr val="windowText" lastClr="000000"/>
                </a:solidFill>
                <a:latin typeface="微软雅黑" pitchFamily="34" charset="-122"/>
                <a:ea typeface="微软雅黑" pitchFamily="34" charset="-122"/>
              </a:rPr>
              <a:t>，仓库大小为</a:t>
            </a:r>
            <a:r>
              <a:rPr lang="en-US" altLang="zh-CN" sz="1400" dirty="0" smtClean="0">
                <a:solidFill>
                  <a:sysClr val="windowText" lastClr="000000"/>
                </a:solidFill>
                <a:latin typeface="微软雅黑" pitchFamily="34" charset="-122"/>
                <a:ea typeface="微软雅黑" pitchFamily="34" charset="-122"/>
              </a:rPr>
              <a:t>100*250m</a:t>
            </a:r>
            <a:r>
              <a:rPr lang="zh-CN" altLang="en-US" sz="1400" dirty="0" smtClean="0">
                <a:solidFill>
                  <a:sysClr val="windowText" lastClr="000000"/>
                </a:solidFill>
                <a:latin typeface="微软雅黑" pitchFamily="34" charset="-122"/>
                <a:ea typeface="微软雅黑" pitchFamily="34" charset="-122"/>
              </a:rPr>
              <a:t>，道路长度为</a:t>
            </a:r>
            <a:r>
              <a:rPr lang="en-US" altLang="zh-CN" sz="1400" dirty="0" smtClean="0">
                <a:solidFill>
                  <a:sysClr val="windowText" lastClr="000000"/>
                </a:solidFill>
                <a:latin typeface="微软雅黑" pitchFamily="34" charset="-122"/>
                <a:ea typeface="微软雅黑" pitchFamily="34" charset="-122"/>
              </a:rPr>
              <a:t>400m</a:t>
            </a:r>
            <a:r>
              <a:rPr lang="zh-CN" altLang="en-US" sz="1400" dirty="0" smtClean="0">
                <a:solidFill>
                  <a:sysClr val="windowText" lastClr="000000"/>
                </a:solidFill>
                <a:latin typeface="微软雅黑" pitchFamily="34" charset="-122"/>
                <a:ea typeface="微软雅黑" pitchFamily="34" charset="-122"/>
              </a:rPr>
              <a:t>，工厂大小为</a:t>
            </a:r>
            <a:r>
              <a:rPr lang="en-US" altLang="zh-CN" sz="1400" dirty="0" smtClean="0">
                <a:solidFill>
                  <a:sysClr val="windowText" lastClr="000000"/>
                </a:solidFill>
                <a:latin typeface="微软雅黑" pitchFamily="34" charset="-122"/>
                <a:ea typeface="微软雅黑" pitchFamily="34" charset="-122"/>
              </a:rPr>
              <a:t>100*300m</a:t>
            </a:r>
            <a:r>
              <a:rPr lang="zh-CN" altLang="en-US" sz="1400" dirty="0" smtClean="0">
                <a:solidFill>
                  <a:sysClr val="windowText" lastClr="000000"/>
                </a:solidFill>
                <a:latin typeface="微软雅黑" pitchFamily="34" charset="-122"/>
                <a:ea typeface="微软雅黑" pitchFamily="34" charset="-122"/>
              </a:rPr>
              <a:t>，工厂发货平台到工厂内最短的送货距离为</a:t>
            </a:r>
            <a:r>
              <a:rPr lang="en-US" altLang="zh-CN" sz="1400" dirty="0" smtClean="0">
                <a:solidFill>
                  <a:sysClr val="windowText" lastClr="000000"/>
                </a:solidFill>
                <a:latin typeface="微软雅黑" pitchFamily="34" charset="-122"/>
                <a:ea typeface="微软雅黑" pitchFamily="34" charset="-122"/>
              </a:rPr>
              <a:t>430m</a:t>
            </a:r>
            <a:r>
              <a:rPr lang="zh-CN" altLang="en-US" sz="1400" dirty="0" smtClean="0">
                <a:solidFill>
                  <a:sysClr val="windowText" lastClr="000000"/>
                </a:solidFill>
                <a:latin typeface="微软雅黑" pitchFamily="34" charset="-122"/>
                <a:ea typeface="微软雅黑" pitchFamily="34" charset="-122"/>
              </a:rPr>
              <a:t>，最长送货距离为</a:t>
            </a:r>
            <a:r>
              <a:rPr lang="en-US" altLang="zh-CN" sz="1400" dirty="0" smtClean="0">
                <a:solidFill>
                  <a:sysClr val="windowText" lastClr="000000"/>
                </a:solidFill>
                <a:latin typeface="微软雅黑" pitchFamily="34" charset="-122"/>
                <a:ea typeface="微软雅黑" pitchFamily="34" charset="-122"/>
              </a:rPr>
              <a:t>650m</a:t>
            </a:r>
            <a:r>
              <a:rPr lang="zh-CN" altLang="en-US" sz="1400" dirty="0" smtClean="0">
                <a:solidFill>
                  <a:sysClr val="windowText" lastClr="000000"/>
                </a:solidFill>
                <a:latin typeface="微软雅黑" pitchFamily="34" charset="-122"/>
                <a:ea typeface="微软雅黑" pitchFamily="34" charset="-122"/>
              </a:rPr>
              <a:t>，工厂生产采用</a:t>
            </a:r>
            <a:r>
              <a:rPr lang="en-US" altLang="zh-CN" sz="1400" dirty="0" smtClean="0">
                <a:solidFill>
                  <a:sysClr val="windowText" lastClr="000000"/>
                </a:solidFill>
                <a:latin typeface="微软雅黑" pitchFamily="34" charset="-122"/>
                <a:ea typeface="微软雅黑" pitchFamily="34" charset="-122"/>
              </a:rPr>
              <a:t>JIT</a:t>
            </a:r>
            <a:r>
              <a:rPr lang="zh-CN" altLang="en-US" sz="1400" dirty="0" smtClean="0">
                <a:solidFill>
                  <a:sysClr val="windowText" lastClr="000000"/>
                </a:solidFill>
                <a:latin typeface="微软雅黑" pitchFamily="34" charset="-122"/>
                <a:ea typeface="微软雅黑" pitchFamily="34" charset="-122"/>
              </a:rPr>
              <a:t>的生产方式，即仓库送货采用高频率小批量的送货量的送货方式。</a:t>
            </a:r>
          </a:p>
        </p:txBody>
      </p:sp>
      <p:sp>
        <p:nvSpPr>
          <p:cNvPr id="16" name="TextBox 15"/>
          <p:cNvSpPr txBox="1"/>
          <p:nvPr/>
        </p:nvSpPr>
        <p:spPr>
          <a:xfrm>
            <a:off x="2436038" y="4080436"/>
            <a:ext cx="5636423" cy="789461"/>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思考：你认为从收货到发货，最后给工厂送货这种布局方式是否合理？</a:t>
            </a:r>
            <a:endParaRPr lang="zh-CN" altLang="en-US" dirty="0">
              <a:solidFill>
                <a:srgbClr val="FF0000"/>
              </a:solidFill>
              <a:latin typeface="微软雅黑" pitchFamily="34" charset="-122"/>
              <a:ea typeface="微软雅黑" pitchFamily="34" charset="-122"/>
            </a:endParaRPr>
          </a:p>
        </p:txBody>
      </p:sp>
      <p:pic>
        <p:nvPicPr>
          <p:cNvPr id="8" name="图片 7"/>
          <p:cNvPicPr/>
          <p:nvPr/>
        </p:nvPicPr>
        <p:blipFill>
          <a:blip r:embed="rId3"/>
          <a:stretch>
            <a:fillRect/>
          </a:stretch>
        </p:blipFill>
        <p:spPr>
          <a:xfrm>
            <a:off x="2385020" y="1500180"/>
            <a:ext cx="5067300" cy="1323975"/>
          </a:xfrm>
          <a:prstGeom prst="rect">
            <a:avLst/>
          </a:prstGeom>
          <a:noFill/>
          <a:ln w="9525">
            <a:noFill/>
          </a:ln>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库房储存规划</a:t>
            </a:r>
            <a:endParaRPr lang="zh-CN" altLang="en-US" b="1" dirty="0">
              <a:latin typeface="微软雅黑"/>
              <a:ea typeface="微软雅黑"/>
            </a:endParaRPr>
          </a:p>
        </p:txBody>
      </p:sp>
      <p:sp>
        <p:nvSpPr>
          <p:cNvPr id="11" name="矩形 10"/>
          <p:cNvSpPr/>
          <p:nvPr/>
        </p:nvSpPr>
        <p:spPr>
          <a:xfrm>
            <a:off x="2928926" y="4326463"/>
            <a:ext cx="522084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0" y="1307024"/>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643174" y="1407573"/>
            <a:ext cx="5409291" cy="291889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万家灯饰有限公司是一家集灯饰开发、设计、生产的大中型私营企业。灯饰主要由五金配件组成，虽然物控部严格控制库存，但由于市场需求多变，使得平时对原材料的库存较多。仓库人员的主要工作是负责日常的收发货和物料的管理，以及负责车间生产中需要的备料。由于物料的摆放混乱经常会出现找不到物料的情况，且仓库的面积不大、物料繁多使得仓库有效的面积得不到最大的利用。除此之外，平时在管理和发料时也没有按照先进先出的原则，没有做到重点管理，导致仓库管理混乱，库存成本居高不下。</a:t>
            </a:r>
          </a:p>
        </p:txBody>
      </p:sp>
      <p:sp>
        <p:nvSpPr>
          <p:cNvPr id="16" name="TextBox 15"/>
          <p:cNvSpPr txBox="1"/>
          <p:nvPr/>
        </p:nvSpPr>
        <p:spPr>
          <a:xfrm>
            <a:off x="428596" y="4490508"/>
            <a:ext cx="8143932"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思考：你认为应如何改变万家灯饰有限公司的库存管理现状，从而降低库存成本？</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库房储存规划</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物料分区分类</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8546" name="Picture 2"/>
          <p:cNvPicPr>
            <a:picLocks noChangeAspect="1" noChangeArrowheads="1"/>
          </p:cNvPicPr>
          <p:nvPr/>
        </p:nvPicPr>
        <p:blipFill>
          <a:blip r:embed="rId3"/>
          <a:srcRect/>
          <a:stretch>
            <a:fillRect/>
          </a:stretch>
        </p:blipFill>
        <p:spPr bwMode="auto">
          <a:xfrm>
            <a:off x="1643042" y="925512"/>
            <a:ext cx="7049040" cy="3717939"/>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8546"/>
                                        </p:tgtEl>
                                        <p:attrNameLst>
                                          <p:attrName>style.visibility</p:attrName>
                                        </p:attrNameLst>
                                      </p:cBhvr>
                                      <p:to>
                                        <p:strVal val="visible"/>
                                      </p:to>
                                    </p:set>
                                    <p:animEffect transition="in" filter="checkerboard(across)">
                                      <p:cBhvr>
                                        <p:cTn id="25" dur="1000"/>
                                        <p:tgtEl>
                                          <p:spTgt spid="108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库房储存规划</a:t>
            </a:r>
            <a:endParaRPr lang="zh-CN" altLang="en-US"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物料分区分类</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109570" name="Picture 2"/>
          <p:cNvPicPr>
            <a:picLocks noChangeAspect="1" noChangeArrowheads="1"/>
          </p:cNvPicPr>
          <p:nvPr/>
        </p:nvPicPr>
        <p:blipFill>
          <a:blip r:embed="rId3"/>
          <a:srcRect/>
          <a:stretch>
            <a:fillRect/>
          </a:stretch>
        </p:blipFill>
        <p:spPr bwMode="auto">
          <a:xfrm>
            <a:off x="1785918" y="1928808"/>
            <a:ext cx="7059830" cy="249397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9570"/>
                                        </p:tgtEl>
                                        <p:attrNameLst>
                                          <p:attrName>style.visibility</p:attrName>
                                        </p:attrNameLst>
                                      </p:cBhvr>
                                      <p:to>
                                        <p:strVal val="visible"/>
                                      </p:to>
                                    </p:set>
                                    <p:animEffect transition="in" filter="checkerboard(across)">
                                      <p:cBhvr>
                                        <p:cTn id="25" dur="1000"/>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2" name="矩形 11"/>
          <p:cNvSpPr/>
          <p:nvPr/>
        </p:nvSpPr>
        <p:spPr>
          <a:xfrm>
            <a:off x="2307272" y="1428914"/>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内部布置规划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07272" y="1529463"/>
            <a:ext cx="6397915" cy="1189571"/>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 料场：仓库的露天货场，长方形，一般面积较大。设在仓储区的一侧、一端、一角或中心位置</a:t>
            </a:r>
          </a:p>
          <a:p>
            <a:pPr>
              <a:lnSpc>
                <a:spcPct val="130000"/>
              </a:lnSpc>
            </a:pPr>
            <a:r>
              <a:rPr lang="zh-CN" altLang="en-US" sz="1400" dirty="0" smtClean="0">
                <a:solidFill>
                  <a:sysClr val="windowText" lastClr="000000"/>
                </a:solidFill>
                <a:latin typeface="微软雅黑" pitchFamily="34" charset="-122"/>
                <a:ea typeface="微软雅黑" pitchFamily="34" charset="-122"/>
              </a:rPr>
              <a:t>◆ 库房：生产区的主要建筑物，是物料保管的主要场所</a:t>
            </a:r>
            <a:endParaRPr lang="en-US" altLang="zh-CN" sz="1400" dirty="0" smtClean="0">
              <a:solidFill>
                <a:sysClr val="windowText" lastClr="000000"/>
              </a:solidFill>
              <a:latin typeface="微软雅黑" pitchFamily="34" charset="-122"/>
              <a:ea typeface="微软雅黑" pitchFamily="34" charset="-122"/>
            </a:endParaRPr>
          </a:p>
          <a:p>
            <a:pPr>
              <a:lnSpc>
                <a:spcPct val="130000"/>
              </a:lnSpc>
            </a:pPr>
            <a:r>
              <a:rPr lang="zh-CN" altLang="en-US" sz="1400" dirty="0" smtClean="0">
                <a:solidFill>
                  <a:sysClr val="windowText" lastClr="000000"/>
                </a:solidFill>
                <a:latin typeface="微软雅黑" pitchFamily="34" charset="-122"/>
                <a:ea typeface="微软雅黑" pitchFamily="34" charset="-122"/>
              </a:rPr>
              <a:t>◆ 料棚：半封闭式仓库建筑物，是仓库的临时储存场所</a:t>
            </a:r>
          </a:p>
        </p:txBody>
      </p:sp>
      <p:sp>
        <p:nvSpPr>
          <p:cNvPr id="8" name="矩形 7"/>
          <p:cNvSpPr/>
          <p:nvPr/>
        </p:nvSpPr>
        <p:spPr>
          <a:xfrm>
            <a:off x="2417207" y="2719034"/>
            <a:ext cx="628798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矩形 8"/>
          <p:cNvSpPr/>
          <p:nvPr/>
        </p:nvSpPr>
        <p:spPr>
          <a:xfrm>
            <a:off x="2450332" y="1059582"/>
            <a:ext cx="2031325" cy="369332"/>
          </a:xfrm>
          <a:prstGeom prst="rect">
            <a:avLst/>
          </a:prstGeom>
        </p:spPr>
        <p:txBody>
          <a:bodyPr wrap="none">
            <a:spAutoFit/>
          </a:bodyPr>
          <a:lstStyle/>
          <a:p>
            <a:r>
              <a:rPr lang="zh-CN" altLang="en-US" b="1" dirty="0" smtClean="0">
                <a:solidFill>
                  <a:srgbClr val="FF0000"/>
                </a:solidFill>
              </a:rPr>
              <a:t>仓储区的平面布置</a:t>
            </a:r>
            <a:endParaRPr lang="zh-CN" altLang="en-US" b="1" dirty="0">
              <a:solidFill>
                <a:srgbClr val="FF0000"/>
              </a:solidFill>
            </a:endParaRPr>
          </a:p>
        </p:txBody>
      </p:sp>
      <p:pic>
        <p:nvPicPr>
          <p:cNvPr id="110594" name="Picture 2"/>
          <p:cNvPicPr>
            <a:picLocks noChangeAspect="1" noChangeArrowheads="1"/>
          </p:cNvPicPr>
          <p:nvPr/>
        </p:nvPicPr>
        <p:blipFill>
          <a:blip r:embed="rId3"/>
          <a:srcRect/>
          <a:stretch>
            <a:fillRect/>
          </a:stretch>
        </p:blipFill>
        <p:spPr bwMode="auto">
          <a:xfrm>
            <a:off x="953128" y="1059582"/>
            <a:ext cx="3833186" cy="2615586"/>
          </a:xfrm>
          <a:prstGeom prst="rect">
            <a:avLst/>
          </a:prstGeom>
          <a:noFill/>
          <a:ln w="9525">
            <a:noFill/>
            <a:miter lim="800000"/>
            <a:headEnd/>
            <a:tailEnd/>
          </a:ln>
          <a:effectLst/>
        </p:spPr>
      </p:pic>
      <p:pic>
        <p:nvPicPr>
          <p:cNvPr id="110595" name="Picture 3"/>
          <p:cNvPicPr>
            <a:picLocks noChangeAspect="1" noChangeArrowheads="1"/>
          </p:cNvPicPr>
          <p:nvPr/>
        </p:nvPicPr>
        <p:blipFill>
          <a:blip r:embed="rId4"/>
          <a:srcRect/>
          <a:stretch>
            <a:fillRect/>
          </a:stretch>
        </p:blipFill>
        <p:spPr bwMode="auto">
          <a:xfrm>
            <a:off x="3857620" y="1059582"/>
            <a:ext cx="3395680" cy="2348077"/>
          </a:xfrm>
          <a:prstGeom prst="rect">
            <a:avLst/>
          </a:prstGeom>
          <a:noFill/>
          <a:ln w="9525">
            <a:noFill/>
            <a:miter lim="800000"/>
            <a:headEnd/>
            <a:tailEnd/>
          </a:ln>
          <a:effectLst/>
        </p:spPr>
      </p:pic>
      <p:pic>
        <p:nvPicPr>
          <p:cNvPr id="110596" name="Picture 4"/>
          <p:cNvPicPr>
            <a:picLocks noChangeAspect="1" noChangeArrowheads="1"/>
          </p:cNvPicPr>
          <p:nvPr/>
        </p:nvPicPr>
        <p:blipFill>
          <a:blip r:embed="rId5"/>
          <a:srcRect/>
          <a:stretch>
            <a:fillRect/>
          </a:stretch>
        </p:blipFill>
        <p:spPr bwMode="auto">
          <a:xfrm>
            <a:off x="5190451" y="957385"/>
            <a:ext cx="3514737" cy="2450274"/>
          </a:xfrm>
          <a:prstGeom prst="rect">
            <a:avLst/>
          </a:prstGeom>
          <a:noFill/>
          <a:ln w="9525">
            <a:noFill/>
            <a:miter lim="800000"/>
            <a:headEnd/>
            <a:tailEnd/>
          </a:ln>
          <a:effectLst/>
        </p:spPr>
      </p:pic>
      <p:pic>
        <p:nvPicPr>
          <p:cNvPr id="110597" name="Picture 5"/>
          <p:cNvPicPr>
            <a:picLocks noChangeAspect="1" noChangeArrowheads="1"/>
          </p:cNvPicPr>
          <p:nvPr/>
        </p:nvPicPr>
        <p:blipFill>
          <a:blip r:embed="rId6"/>
          <a:srcRect/>
          <a:stretch>
            <a:fillRect/>
          </a:stretch>
        </p:blipFill>
        <p:spPr bwMode="auto">
          <a:xfrm>
            <a:off x="1094971" y="2303118"/>
            <a:ext cx="3386686" cy="2224391"/>
          </a:xfrm>
          <a:prstGeom prst="rect">
            <a:avLst/>
          </a:prstGeom>
          <a:noFill/>
          <a:ln w="9525">
            <a:noFill/>
            <a:miter lim="800000"/>
            <a:headEnd/>
            <a:tailEnd/>
          </a:ln>
          <a:effectLst/>
        </p:spPr>
      </p:pic>
      <p:pic>
        <p:nvPicPr>
          <p:cNvPr id="110598" name="Picture 6"/>
          <p:cNvPicPr>
            <a:picLocks noChangeAspect="1" noChangeArrowheads="1"/>
          </p:cNvPicPr>
          <p:nvPr/>
        </p:nvPicPr>
        <p:blipFill>
          <a:blip r:embed="rId7"/>
          <a:srcRect/>
          <a:stretch>
            <a:fillRect/>
          </a:stretch>
        </p:blipFill>
        <p:spPr bwMode="auto">
          <a:xfrm>
            <a:off x="4786314" y="1428914"/>
            <a:ext cx="3128977" cy="2947587"/>
          </a:xfrm>
          <a:prstGeom prst="rect">
            <a:avLst/>
          </a:prstGeom>
          <a:noFill/>
          <a:ln w="9525">
            <a:noFill/>
            <a:miter lim="800000"/>
            <a:headEnd/>
            <a:tailEnd/>
          </a:ln>
          <a:effectLst/>
        </p:spPr>
      </p:pic>
      <p:pic>
        <p:nvPicPr>
          <p:cNvPr id="110599" name="Picture 7"/>
          <p:cNvPicPr>
            <a:picLocks noChangeAspect="1" noChangeArrowheads="1"/>
          </p:cNvPicPr>
          <p:nvPr/>
        </p:nvPicPr>
        <p:blipFill>
          <a:blip r:embed="rId8"/>
          <a:srcRect/>
          <a:stretch>
            <a:fillRect/>
          </a:stretch>
        </p:blipFill>
        <p:spPr bwMode="auto">
          <a:xfrm>
            <a:off x="942649" y="1792288"/>
            <a:ext cx="6972642" cy="206534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1"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heckerboard(across)">
                                      <p:cBhvr>
                                        <p:cTn id="30" dur="1000"/>
                                        <p:tgtEl>
                                          <p:spTgt spid="8"/>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1000"/>
                                        <p:tgtEl>
                                          <p:spTgt spid="14"/>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checkerboard(across)">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10594"/>
                                        </p:tgtEl>
                                        <p:attrNameLst>
                                          <p:attrName>style.visibility</p:attrName>
                                        </p:attrNameLst>
                                      </p:cBhvr>
                                      <p:to>
                                        <p:strVal val="visible"/>
                                      </p:to>
                                    </p:set>
                                    <p:animEffect transition="in" filter="checkerboard(across)">
                                      <p:cBhvr>
                                        <p:cTn id="41" dur="500"/>
                                        <p:tgtEl>
                                          <p:spTgt spid="11059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110594"/>
                                        </p:tgtEl>
                                        <p:attrNameLst>
                                          <p:attrName>ppt_x</p:attrName>
                                        </p:attrNameLst>
                                      </p:cBhvr>
                                      <p:tavLst>
                                        <p:tav tm="0">
                                          <p:val>
                                            <p:strVal val="ppt_x"/>
                                          </p:val>
                                        </p:tav>
                                        <p:tav tm="100000">
                                          <p:val>
                                            <p:strVal val="ppt_x"/>
                                          </p:val>
                                        </p:tav>
                                      </p:tavLst>
                                    </p:anim>
                                    <p:anim calcmode="lin" valueType="num">
                                      <p:cBhvr additive="base">
                                        <p:cTn id="46" dur="500"/>
                                        <p:tgtEl>
                                          <p:spTgt spid="110594"/>
                                        </p:tgtEl>
                                        <p:attrNameLst>
                                          <p:attrName>ppt_y</p:attrName>
                                        </p:attrNameLst>
                                      </p:cBhvr>
                                      <p:tavLst>
                                        <p:tav tm="0">
                                          <p:val>
                                            <p:strVal val="ppt_y"/>
                                          </p:val>
                                        </p:tav>
                                        <p:tav tm="100000">
                                          <p:val>
                                            <p:strVal val="1+ppt_h/2"/>
                                          </p:val>
                                        </p:tav>
                                      </p:tavLst>
                                    </p:anim>
                                    <p:set>
                                      <p:cBhvr>
                                        <p:cTn id="47" dur="1" fill="hold">
                                          <p:stCondLst>
                                            <p:cond delay="499"/>
                                          </p:stCondLst>
                                        </p:cTn>
                                        <p:tgtEl>
                                          <p:spTgt spid="11059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10595"/>
                                        </p:tgtEl>
                                        <p:attrNameLst>
                                          <p:attrName>style.visibility</p:attrName>
                                        </p:attrNameLst>
                                      </p:cBhvr>
                                      <p:to>
                                        <p:strVal val="visible"/>
                                      </p:to>
                                    </p:set>
                                    <p:animEffect transition="in" filter="checkerboard(across)">
                                      <p:cBhvr>
                                        <p:cTn id="52" dur="500"/>
                                        <p:tgtEl>
                                          <p:spTgt spid="110595"/>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110595"/>
                                        </p:tgtEl>
                                        <p:attrNameLst>
                                          <p:attrName>ppt_x</p:attrName>
                                        </p:attrNameLst>
                                      </p:cBhvr>
                                      <p:tavLst>
                                        <p:tav tm="0">
                                          <p:val>
                                            <p:strVal val="ppt_x"/>
                                          </p:val>
                                        </p:tav>
                                        <p:tav tm="100000">
                                          <p:val>
                                            <p:strVal val="ppt_x"/>
                                          </p:val>
                                        </p:tav>
                                      </p:tavLst>
                                    </p:anim>
                                    <p:anim calcmode="lin" valueType="num">
                                      <p:cBhvr additive="base">
                                        <p:cTn id="57" dur="500"/>
                                        <p:tgtEl>
                                          <p:spTgt spid="110595"/>
                                        </p:tgtEl>
                                        <p:attrNameLst>
                                          <p:attrName>ppt_y</p:attrName>
                                        </p:attrNameLst>
                                      </p:cBhvr>
                                      <p:tavLst>
                                        <p:tav tm="0">
                                          <p:val>
                                            <p:strVal val="ppt_y"/>
                                          </p:val>
                                        </p:tav>
                                        <p:tav tm="100000">
                                          <p:val>
                                            <p:strVal val="1+ppt_h/2"/>
                                          </p:val>
                                        </p:tav>
                                      </p:tavLst>
                                    </p:anim>
                                    <p:set>
                                      <p:cBhvr>
                                        <p:cTn id="58" dur="1" fill="hold">
                                          <p:stCondLst>
                                            <p:cond delay="499"/>
                                          </p:stCondLst>
                                        </p:cTn>
                                        <p:tgtEl>
                                          <p:spTgt spid="11059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110596"/>
                                        </p:tgtEl>
                                        <p:attrNameLst>
                                          <p:attrName>style.visibility</p:attrName>
                                        </p:attrNameLst>
                                      </p:cBhvr>
                                      <p:to>
                                        <p:strVal val="visible"/>
                                      </p:to>
                                    </p:set>
                                    <p:animEffect transition="in" filter="checkerboard(across)">
                                      <p:cBhvr>
                                        <p:cTn id="63" dur="500"/>
                                        <p:tgtEl>
                                          <p:spTgt spid="110596"/>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10596"/>
                                        </p:tgtEl>
                                        <p:attrNameLst>
                                          <p:attrName>ppt_x</p:attrName>
                                        </p:attrNameLst>
                                      </p:cBhvr>
                                      <p:tavLst>
                                        <p:tav tm="0">
                                          <p:val>
                                            <p:strVal val="ppt_x"/>
                                          </p:val>
                                        </p:tav>
                                        <p:tav tm="100000">
                                          <p:val>
                                            <p:strVal val="ppt_x"/>
                                          </p:val>
                                        </p:tav>
                                      </p:tavLst>
                                    </p:anim>
                                    <p:anim calcmode="lin" valueType="num">
                                      <p:cBhvr additive="base">
                                        <p:cTn id="68" dur="500"/>
                                        <p:tgtEl>
                                          <p:spTgt spid="110596"/>
                                        </p:tgtEl>
                                        <p:attrNameLst>
                                          <p:attrName>ppt_y</p:attrName>
                                        </p:attrNameLst>
                                      </p:cBhvr>
                                      <p:tavLst>
                                        <p:tav tm="0">
                                          <p:val>
                                            <p:strVal val="ppt_y"/>
                                          </p:val>
                                        </p:tav>
                                        <p:tav tm="100000">
                                          <p:val>
                                            <p:strVal val="1+ppt_h/2"/>
                                          </p:val>
                                        </p:tav>
                                      </p:tavLst>
                                    </p:anim>
                                    <p:set>
                                      <p:cBhvr>
                                        <p:cTn id="69" dur="1" fill="hold">
                                          <p:stCondLst>
                                            <p:cond delay="499"/>
                                          </p:stCondLst>
                                        </p:cTn>
                                        <p:tgtEl>
                                          <p:spTgt spid="110596"/>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nodeType="clickEffect">
                                  <p:stCondLst>
                                    <p:cond delay="0"/>
                                  </p:stCondLst>
                                  <p:childTnLst>
                                    <p:set>
                                      <p:cBhvr>
                                        <p:cTn id="73" dur="1" fill="hold">
                                          <p:stCondLst>
                                            <p:cond delay="0"/>
                                          </p:stCondLst>
                                        </p:cTn>
                                        <p:tgtEl>
                                          <p:spTgt spid="110597"/>
                                        </p:tgtEl>
                                        <p:attrNameLst>
                                          <p:attrName>style.visibility</p:attrName>
                                        </p:attrNameLst>
                                      </p:cBhvr>
                                      <p:to>
                                        <p:strVal val="visible"/>
                                      </p:to>
                                    </p:set>
                                    <p:animEffect transition="in" filter="checkerboard(across)">
                                      <p:cBhvr>
                                        <p:cTn id="74" dur="500"/>
                                        <p:tgtEl>
                                          <p:spTgt spid="11059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110597"/>
                                        </p:tgtEl>
                                        <p:attrNameLst>
                                          <p:attrName>ppt_x</p:attrName>
                                        </p:attrNameLst>
                                      </p:cBhvr>
                                      <p:tavLst>
                                        <p:tav tm="0">
                                          <p:val>
                                            <p:strVal val="ppt_x"/>
                                          </p:val>
                                        </p:tav>
                                        <p:tav tm="100000">
                                          <p:val>
                                            <p:strVal val="ppt_x"/>
                                          </p:val>
                                        </p:tav>
                                      </p:tavLst>
                                    </p:anim>
                                    <p:anim calcmode="lin" valueType="num">
                                      <p:cBhvr additive="base">
                                        <p:cTn id="79" dur="500"/>
                                        <p:tgtEl>
                                          <p:spTgt spid="110597"/>
                                        </p:tgtEl>
                                        <p:attrNameLst>
                                          <p:attrName>ppt_y</p:attrName>
                                        </p:attrNameLst>
                                      </p:cBhvr>
                                      <p:tavLst>
                                        <p:tav tm="0">
                                          <p:val>
                                            <p:strVal val="ppt_y"/>
                                          </p:val>
                                        </p:tav>
                                        <p:tav tm="100000">
                                          <p:val>
                                            <p:strVal val="1+ppt_h/2"/>
                                          </p:val>
                                        </p:tav>
                                      </p:tavLst>
                                    </p:anim>
                                    <p:set>
                                      <p:cBhvr>
                                        <p:cTn id="80" dur="1" fill="hold">
                                          <p:stCondLst>
                                            <p:cond delay="499"/>
                                          </p:stCondLst>
                                        </p:cTn>
                                        <p:tgtEl>
                                          <p:spTgt spid="110597"/>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5" presetClass="entr" presetSubtype="10" fill="hold" nodeType="clickEffect">
                                  <p:stCondLst>
                                    <p:cond delay="0"/>
                                  </p:stCondLst>
                                  <p:childTnLst>
                                    <p:set>
                                      <p:cBhvr>
                                        <p:cTn id="84" dur="1" fill="hold">
                                          <p:stCondLst>
                                            <p:cond delay="0"/>
                                          </p:stCondLst>
                                        </p:cTn>
                                        <p:tgtEl>
                                          <p:spTgt spid="110598"/>
                                        </p:tgtEl>
                                        <p:attrNameLst>
                                          <p:attrName>style.visibility</p:attrName>
                                        </p:attrNameLst>
                                      </p:cBhvr>
                                      <p:to>
                                        <p:strVal val="visible"/>
                                      </p:to>
                                    </p:set>
                                    <p:animEffect transition="in" filter="checkerboard(across)">
                                      <p:cBhvr>
                                        <p:cTn id="85" dur="500"/>
                                        <p:tgtEl>
                                          <p:spTgt spid="110598"/>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xit" presetSubtype="4" fill="hold" nodeType="clickEffect">
                                  <p:stCondLst>
                                    <p:cond delay="0"/>
                                  </p:stCondLst>
                                  <p:childTnLst>
                                    <p:anim calcmode="lin" valueType="num">
                                      <p:cBhvr additive="base">
                                        <p:cTn id="89" dur="500"/>
                                        <p:tgtEl>
                                          <p:spTgt spid="110598"/>
                                        </p:tgtEl>
                                        <p:attrNameLst>
                                          <p:attrName>ppt_x</p:attrName>
                                        </p:attrNameLst>
                                      </p:cBhvr>
                                      <p:tavLst>
                                        <p:tav tm="0">
                                          <p:val>
                                            <p:strVal val="ppt_x"/>
                                          </p:val>
                                        </p:tav>
                                        <p:tav tm="100000">
                                          <p:val>
                                            <p:strVal val="ppt_x"/>
                                          </p:val>
                                        </p:tav>
                                      </p:tavLst>
                                    </p:anim>
                                    <p:anim calcmode="lin" valueType="num">
                                      <p:cBhvr additive="base">
                                        <p:cTn id="90" dur="500"/>
                                        <p:tgtEl>
                                          <p:spTgt spid="110598"/>
                                        </p:tgtEl>
                                        <p:attrNameLst>
                                          <p:attrName>ppt_y</p:attrName>
                                        </p:attrNameLst>
                                      </p:cBhvr>
                                      <p:tavLst>
                                        <p:tav tm="0">
                                          <p:val>
                                            <p:strVal val="ppt_y"/>
                                          </p:val>
                                        </p:tav>
                                        <p:tav tm="100000">
                                          <p:val>
                                            <p:strVal val="1+ppt_h/2"/>
                                          </p:val>
                                        </p:tav>
                                      </p:tavLst>
                                    </p:anim>
                                    <p:set>
                                      <p:cBhvr>
                                        <p:cTn id="91" dur="1" fill="hold">
                                          <p:stCondLst>
                                            <p:cond delay="499"/>
                                          </p:stCondLst>
                                        </p:cTn>
                                        <p:tgtEl>
                                          <p:spTgt spid="110598"/>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5" presetClass="entr" presetSubtype="10" fill="hold" nodeType="clickEffect">
                                  <p:stCondLst>
                                    <p:cond delay="0"/>
                                  </p:stCondLst>
                                  <p:childTnLst>
                                    <p:set>
                                      <p:cBhvr>
                                        <p:cTn id="95" dur="1" fill="hold">
                                          <p:stCondLst>
                                            <p:cond delay="0"/>
                                          </p:stCondLst>
                                        </p:cTn>
                                        <p:tgtEl>
                                          <p:spTgt spid="110599"/>
                                        </p:tgtEl>
                                        <p:attrNameLst>
                                          <p:attrName>style.visibility</p:attrName>
                                        </p:attrNameLst>
                                      </p:cBhvr>
                                      <p:to>
                                        <p:strVal val="visible"/>
                                      </p:to>
                                    </p:set>
                                    <p:animEffect transition="in" filter="checkerboard(across)">
                                      <p:cBhvr>
                                        <p:cTn id="96" dur="500"/>
                                        <p:tgtEl>
                                          <p:spTgt spid="110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8" grpId="0" animBg="1"/>
      <p:bldP spid="9"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2" name="矩形 11"/>
          <p:cNvSpPr/>
          <p:nvPr/>
        </p:nvSpPr>
        <p:spPr>
          <a:xfrm>
            <a:off x="2307272" y="1428914"/>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内部布置规划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矩形 8"/>
          <p:cNvSpPr/>
          <p:nvPr/>
        </p:nvSpPr>
        <p:spPr>
          <a:xfrm>
            <a:off x="2450332" y="1059582"/>
            <a:ext cx="2276585" cy="369332"/>
          </a:xfrm>
          <a:prstGeom prst="rect">
            <a:avLst/>
          </a:prstGeom>
        </p:spPr>
        <p:txBody>
          <a:bodyPr wrap="none">
            <a:spAutoFit/>
          </a:bodyPr>
          <a:lstStyle/>
          <a:p>
            <a:r>
              <a:rPr lang="zh-CN" altLang="en-US" b="1" dirty="0" smtClean="0">
                <a:solidFill>
                  <a:srgbClr val="FF0000"/>
                </a:solidFill>
              </a:rPr>
              <a:t>仓库存储区内部布置</a:t>
            </a:r>
            <a:endParaRPr lang="zh-CN" altLang="en-US" b="1" dirty="0">
              <a:solidFill>
                <a:srgbClr val="FF0000"/>
              </a:solidFill>
            </a:endParaRPr>
          </a:p>
        </p:txBody>
      </p:sp>
      <p:pic>
        <p:nvPicPr>
          <p:cNvPr id="111618" name="Picture 2"/>
          <p:cNvPicPr>
            <a:picLocks noChangeAspect="1" noChangeArrowheads="1"/>
          </p:cNvPicPr>
          <p:nvPr/>
        </p:nvPicPr>
        <p:blipFill>
          <a:blip r:embed="rId3"/>
          <a:srcRect/>
          <a:stretch>
            <a:fillRect/>
          </a:stretch>
        </p:blipFill>
        <p:spPr bwMode="auto">
          <a:xfrm>
            <a:off x="142876" y="2679701"/>
            <a:ext cx="8786842" cy="473258"/>
          </a:xfrm>
          <a:prstGeom prst="rect">
            <a:avLst/>
          </a:prstGeom>
          <a:noFill/>
          <a:ln w="9525">
            <a:noFill/>
            <a:miter lim="800000"/>
            <a:headEnd/>
            <a:tailEnd/>
          </a:ln>
          <a:effectLst/>
        </p:spPr>
      </p:pic>
      <p:pic>
        <p:nvPicPr>
          <p:cNvPr id="111619" name="Picture 3"/>
          <p:cNvPicPr>
            <a:picLocks noChangeAspect="1" noChangeArrowheads="1"/>
          </p:cNvPicPr>
          <p:nvPr/>
        </p:nvPicPr>
        <p:blipFill>
          <a:blip r:embed="rId4"/>
          <a:srcRect/>
          <a:stretch>
            <a:fillRect/>
          </a:stretch>
        </p:blipFill>
        <p:spPr bwMode="auto">
          <a:xfrm>
            <a:off x="1907667" y="1529463"/>
            <a:ext cx="5638499" cy="3113989"/>
          </a:xfrm>
          <a:prstGeom prst="rect">
            <a:avLst/>
          </a:prstGeom>
          <a:noFill/>
          <a:ln w="9525">
            <a:noFill/>
            <a:miter lim="800000"/>
            <a:headEnd/>
            <a:tailEnd/>
          </a:ln>
          <a:effectLst/>
        </p:spPr>
      </p:pic>
      <p:pic>
        <p:nvPicPr>
          <p:cNvPr id="111620" name="Picture 4"/>
          <p:cNvPicPr>
            <a:picLocks noChangeAspect="1" noChangeArrowheads="1"/>
          </p:cNvPicPr>
          <p:nvPr/>
        </p:nvPicPr>
        <p:blipFill>
          <a:blip r:embed="rId5"/>
          <a:srcRect/>
          <a:stretch>
            <a:fillRect/>
          </a:stretch>
        </p:blipFill>
        <p:spPr bwMode="auto">
          <a:xfrm>
            <a:off x="2662238" y="1538288"/>
            <a:ext cx="5342078" cy="2890850"/>
          </a:xfrm>
          <a:prstGeom prst="rect">
            <a:avLst/>
          </a:prstGeom>
          <a:noFill/>
          <a:ln w="9525">
            <a:noFill/>
            <a:miter lim="800000"/>
            <a:headEnd/>
            <a:tailEnd/>
          </a:ln>
          <a:effectLst/>
        </p:spPr>
      </p:pic>
      <p:pic>
        <p:nvPicPr>
          <p:cNvPr id="111621" name="Picture 5"/>
          <p:cNvPicPr>
            <a:picLocks noChangeAspect="1" noChangeArrowheads="1"/>
          </p:cNvPicPr>
          <p:nvPr/>
        </p:nvPicPr>
        <p:blipFill>
          <a:blip r:embed="rId6"/>
          <a:srcRect/>
          <a:stretch>
            <a:fillRect/>
          </a:stretch>
        </p:blipFill>
        <p:spPr bwMode="auto">
          <a:xfrm>
            <a:off x="1294032" y="863594"/>
            <a:ext cx="6865770" cy="3632214"/>
          </a:xfrm>
          <a:prstGeom prst="rect">
            <a:avLst/>
          </a:prstGeom>
          <a:noFill/>
          <a:ln w="9525">
            <a:noFill/>
            <a:miter lim="800000"/>
            <a:headEnd/>
            <a:tailEnd/>
          </a:ln>
          <a:effectLst/>
        </p:spPr>
      </p:pic>
      <p:pic>
        <p:nvPicPr>
          <p:cNvPr id="111622" name="Picture 6"/>
          <p:cNvPicPr>
            <a:picLocks noChangeAspect="1" noChangeArrowheads="1"/>
          </p:cNvPicPr>
          <p:nvPr/>
        </p:nvPicPr>
        <p:blipFill>
          <a:blip r:embed="rId7"/>
          <a:srcRect/>
          <a:stretch>
            <a:fillRect/>
          </a:stretch>
        </p:blipFill>
        <p:spPr bwMode="auto">
          <a:xfrm>
            <a:off x="1907667" y="0"/>
            <a:ext cx="4994291" cy="5132605"/>
          </a:xfrm>
          <a:prstGeom prst="rect">
            <a:avLst/>
          </a:prstGeom>
          <a:noFill/>
          <a:ln w="9525">
            <a:noFill/>
            <a:miter lim="800000"/>
            <a:headEnd/>
            <a:tailEnd/>
          </a:ln>
          <a:effectLst/>
        </p:spPr>
      </p:pic>
      <p:pic>
        <p:nvPicPr>
          <p:cNvPr id="111623" name="Picture 7"/>
          <p:cNvPicPr>
            <a:picLocks noChangeAspect="1" noChangeArrowheads="1"/>
          </p:cNvPicPr>
          <p:nvPr/>
        </p:nvPicPr>
        <p:blipFill>
          <a:blip r:embed="rId8"/>
          <a:srcRect/>
          <a:stretch>
            <a:fillRect/>
          </a:stretch>
        </p:blipFill>
        <p:spPr bwMode="auto">
          <a:xfrm>
            <a:off x="1115761" y="2008979"/>
            <a:ext cx="7222312" cy="134144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11618"/>
                                        </p:tgtEl>
                                        <p:attrNameLst>
                                          <p:attrName>style.visibility</p:attrName>
                                        </p:attrNameLst>
                                      </p:cBhvr>
                                      <p:to>
                                        <p:strVal val="visible"/>
                                      </p:to>
                                    </p:set>
                                    <p:animEffect transition="in" filter="checkerboard(across)">
                                      <p:cBhvr>
                                        <p:cTn id="33" dur="500"/>
                                        <p:tgtEl>
                                          <p:spTgt spid="111618"/>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11619"/>
                                        </p:tgtEl>
                                        <p:attrNameLst>
                                          <p:attrName>style.visibility</p:attrName>
                                        </p:attrNameLst>
                                      </p:cBhvr>
                                      <p:to>
                                        <p:strVal val="visible"/>
                                      </p:to>
                                    </p:set>
                                    <p:animEffect transition="in" filter="checkerboard(across)">
                                      <p:cBhvr>
                                        <p:cTn id="38" dur="500"/>
                                        <p:tgtEl>
                                          <p:spTgt spid="11161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11619"/>
                                        </p:tgtEl>
                                        <p:attrNameLst>
                                          <p:attrName>ppt_x</p:attrName>
                                        </p:attrNameLst>
                                      </p:cBhvr>
                                      <p:tavLst>
                                        <p:tav tm="0">
                                          <p:val>
                                            <p:strVal val="ppt_x"/>
                                          </p:val>
                                        </p:tav>
                                        <p:tav tm="100000">
                                          <p:val>
                                            <p:strVal val="ppt_x"/>
                                          </p:val>
                                        </p:tav>
                                      </p:tavLst>
                                    </p:anim>
                                    <p:anim calcmode="lin" valueType="num">
                                      <p:cBhvr additive="base">
                                        <p:cTn id="43" dur="500"/>
                                        <p:tgtEl>
                                          <p:spTgt spid="111619"/>
                                        </p:tgtEl>
                                        <p:attrNameLst>
                                          <p:attrName>ppt_y</p:attrName>
                                        </p:attrNameLst>
                                      </p:cBhvr>
                                      <p:tavLst>
                                        <p:tav tm="0">
                                          <p:val>
                                            <p:strVal val="ppt_y"/>
                                          </p:val>
                                        </p:tav>
                                        <p:tav tm="100000">
                                          <p:val>
                                            <p:strVal val="1+ppt_h/2"/>
                                          </p:val>
                                        </p:tav>
                                      </p:tavLst>
                                    </p:anim>
                                    <p:set>
                                      <p:cBhvr>
                                        <p:cTn id="44" dur="1" fill="hold">
                                          <p:stCondLst>
                                            <p:cond delay="499"/>
                                          </p:stCondLst>
                                        </p:cTn>
                                        <p:tgtEl>
                                          <p:spTgt spid="1116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111620"/>
                                        </p:tgtEl>
                                        <p:attrNameLst>
                                          <p:attrName>style.visibility</p:attrName>
                                        </p:attrNameLst>
                                      </p:cBhvr>
                                      <p:to>
                                        <p:strVal val="visible"/>
                                      </p:to>
                                    </p:set>
                                    <p:animEffect transition="in" filter="checkerboard(across)">
                                      <p:cBhvr>
                                        <p:cTn id="49" dur="500"/>
                                        <p:tgtEl>
                                          <p:spTgt spid="111620"/>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nodeType="clickEffect">
                                  <p:stCondLst>
                                    <p:cond delay="0"/>
                                  </p:stCondLst>
                                  <p:childTnLst>
                                    <p:anim calcmode="lin" valueType="num">
                                      <p:cBhvr additive="base">
                                        <p:cTn id="53" dur="500"/>
                                        <p:tgtEl>
                                          <p:spTgt spid="111620"/>
                                        </p:tgtEl>
                                        <p:attrNameLst>
                                          <p:attrName>ppt_x</p:attrName>
                                        </p:attrNameLst>
                                      </p:cBhvr>
                                      <p:tavLst>
                                        <p:tav tm="0">
                                          <p:val>
                                            <p:strVal val="ppt_x"/>
                                          </p:val>
                                        </p:tav>
                                        <p:tav tm="100000">
                                          <p:val>
                                            <p:strVal val="ppt_x"/>
                                          </p:val>
                                        </p:tav>
                                      </p:tavLst>
                                    </p:anim>
                                    <p:anim calcmode="lin" valueType="num">
                                      <p:cBhvr additive="base">
                                        <p:cTn id="54" dur="500"/>
                                        <p:tgtEl>
                                          <p:spTgt spid="111620"/>
                                        </p:tgtEl>
                                        <p:attrNameLst>
                                          <p:attrName>ppt_y</p:attrName>
                                        </p:attrNameLst>
                                      </p:cBhvr>
                                      <p:tavLst>
                                        <p:tav tm="0">
                                          <p:val>
                                            <p:strVal val="ppt_y"/>
                                          </p:val>
                                        </p:tav>
                                        <p:tav tm="100000">
                                          <p:val>
                                            <p:strVal val="1+ppt_h/2"/>
                                          </p:val>
                                        </p:tav>
                                      </p:tavLst>
                                    </p:anim>
                                    <p:set>
                                      <p:cBhvr>
                                        <p:cTn id="55" dur="1" fill="hold">
                                          <p:stCondLst>
                                            <p:cond delay="499"/>
                                          </p:stCondLst>
                                        </p:cTn>
                                        <p:tgtEl>
                                          <p:spTgt spid="111620"/>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nodeType="clickEffect">
                                  <p:stCondLst>
                                    <p:cond delay="0"/>
                                  </p:stCondLst>
                                  <p:childTnLst>
                                    <p:set>
                                      <p:cBhvr>
                                        <p:cTn id="59" dur="1" fill="hold">
                                          <p:stCondLst>
                                            <p:cond delay="0"/>
                                          </p:stCondLst>
                                        </p:cTn>
                                        <p:tgtEl>
                                          <p:spTgt spid="111621"/>
                                        </p:tgtEl>
                                        <p:attrNameLst>
                                          <p:attrName>style.visibility</p:attrName>
                                        </p:attrNameLst>
                                      </p:cBhvr>
                                      <p:to>
                                        <p:strVal val="visible"/>
                                      </p:to>
                                    </p:set>
                                    <p:animEffect transition="in" filter="checkerboard(across)">
                                      <p:cBhvr>
                                        <p:cTn id="60" dur="500"/>
                                        <p:tgtEl>
                                          <p:spTgt spid="111621"/>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nodeType="clickEffect">
                                  <p:stCondLst>
                                    <p:cond delay="0"/>
                                  </p:stCondLst>
                                  <p:childTnLst>
                                    <p:anim calcmode="lin" valueType="num">
                                      <p:cBhvr additive="base">
                                        <p:cTn id="64" dur="500"/>
                                        <p:tgtEl>
                                          <p:spTgt spid="111621"/>
                                        </p:tgtEl>
                                        <p:attrNameLst>
                                          <p:attrName>ppt_x</p:attrName>
                                        </p:attrNameLst>
                                      </p:cBhvr>
                                      <p:tavLst>
                                        <p:tav tm="0">
                                          <p:val>
                                            <p:strVal val="ppt_x"/>
                                          </p:val>
                                        </p:tav>
                                        <p:tav tm="100000">
                                          <p:val>
                                            <p:strVal val="ppt_x"/>
                                          </p:val>
                                        </p:tav>
                                      </p:tavLst>
                                    </p:anim>
                                    <p:anim calcmode="lin" valueType="num">
                                      <p:cBhvr additive="base">
                                        <p:cTn id="65" dur="500"/>
                                        <p:tgtEl>
                                          <p:spTgt spid="111621"/>
                                        </p:tgtEl>
                                        <p:attrNameLst>
                                          <p:attrName>ppt_y</p:attrName>
                                        </p:attrNameLst>
                                      </p:cBhvr>
                                      <p:tavLst>
                                        <p:tav tm="0">
                                          <p:val>
                                            <p:strVal val="ppt_y"/>
                                          </p:val>
                                        </p:tav>
                                        <p:tav tm="100000">
                                          <p:val>
                                            <p:strVal val="1+ppt_h/2"/>
                                          </p:val>
                                        </p:tav>
                                      </p:tavLst>
                                    </p:anim>
                                    <p:set>
                                      <p:cBhvr>
                                        <p:cTn id="66" dur="1" fill="hold">
                                          <p:stCondLst>
                                            <p:cond delay="499"/>
                                          </p:stCondLst>
                                        </p:cTn>
                                        <p:tgtEl>
                                          <p:spTgt spid="111621"/>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5" presetClass="entr" presetSubtype="10" fill="hold" nodeType="clickEffect">
                                  <p:stCondLst>
                                    <p:cond delay="0"/>
                                  </p:stCondLst>
                                  <p:childTnLst>
                                    <p:set>
                                      <p:cBhvr>
                                        <p:cTn id="70" dur="1" fill="hold">
                                          <p:stCondLst>
                                            <p:cond delay="0"/>
                                          </p:stCondLst>
                                        </p:cTn>
                                        <p:tgtEl>
                                          <p:spTgt spid="111622"/>
                                        </p:tgtEl>
                                        <p:attrNameLst>
                                          <p:attrName>style.visibility</p:attrName>
                                        </p:attrNameLst>
                                      </p:cBhvr>
                                      <p:to>
                                        <p:strVal val="visible"/>
                                      </p:to>
                                    </p:set>
                                    <p:animEffect transition="in" filter="checkerboard(across)">
                                      <p:cBhvr>
                                        <p:cTn id="71" dur="500"/>
                                        <p:tgtEl>
                                          <p:spTgt spid="111622"/>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xit" presetSubtype="4" fill="hold" nodeType="clickEffect">
                                  <p:stCondLst>
                                    <p:cond delay="0"/>
                                  </p:stCondLst>
                                  <p:childTnLst>
                                    <p:anim calcmode="lin" valueType="num">
                                      <p:cBhvr additive="base">
                                        <p:cTn id="75" dur="500"/>
                                        <p:tgtEl>
                                          <p:spTgt spid="111622"/>
                                        </p:tgtEl>
                                        <p:attrNameLst>
                                          <p:attrName>ppt_x</p:attrName>
                                        </p:attrNameLst>
                                      </p:cBhvr>
                                      <p:tavLst>
                                        <p:tav tm="0">
                                          <p:val>
                                            <p:strVal val="ppt_x"/>
                                          </p:val>
                                        </p:tav>
                                        <p:tav tm="100000">
                                          <p:val>
                                            <p:strVal val="ppt_x"/>
                                          </p:val>
                                        </p:tav>
                                      </p:tavLst>
                                    </p:anim>
                                    <p:anim calcmode="lin" valueType="num">
                                      <p:cBhvr additive="base">
                                        <p:cTn id="76" dur="500"/>
                                        <p:tgtEl>
                                          <p:spTgt spid="111622"/>
                                        </p:tgtEl>
                                        <p:attrNameLst>
                                          <p:attrName>ppt_y</p:attrName>
                                        </p:attrNameLst>
                                      </p:cBhvr>
                                      <p:tavLst>
                                        <p:tav tm="0">
                                          <p:val>
                                            <p:strVal val="ppt_y"/>
                                          </p:val>
                                        </p:tav>
                                        <p:tav tm="100000">
                                          <p:val>
                                            <p:strVal val="1+ppt_h/2"/>
                                          </p:val>
                                        </p:tav>
                                      </p:tavLst>
                                    </p:anim>
                                    <p:set>
                                      <p:cBhvr>
                                        <p:cTn id="77" dur="1" fill="hold">
                                          <p:stCondLst>
                                            <p:cond delay="499"/>
                                          </p:stCondLst>
                                        </p:cTn>
                                        <p:tgtEl>
                                          <p:spTgt spid="1116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111623"/>
                                        </p:tgtEl>
                                        <p:attrNameLst>
                                          <p:attrName>style.visibility</p:attrName>
                                        </p:attrNameLst>
                                      </p:cBhvr>
                                      <p:to>
                                        <p:strVal val="visible"/>
                                      </p:to>
                                    </p:set>
                                    <p:animEffect transition="in" filter="checkerboard(across)">
                                      <p:cBhvr>
                                        <p:cTn id="82" dur="500"/>
                                        <p:tgtEl>
                                          <p:spTgt spid="111623"/>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xit" presetSubtype="4" fill="hold" nodeType="clickEffect">
                                  <p:stCondLst>
                                    <p:cond delay="0"/>
                                  </p:stCondLst>
                                  <p:childTnLst>
                                    <p:anim calcmode="lin" valueType="num">
                                      <p:cBhvr additive="base">
                                        <p:cTn id="86" dur="500"/>
                                        <p:tgtEl>
                                          <p:spTgt spid="111623"/>
                                        </p:tgtEl>
                                        <p:attrNameLst>
                                          <p:attrName>ppt_x</p:attrName>
                                        </p:attrNameLst>
                                      </p:cBhvr>
                                      <p:tavLst>
                                        <p:tav tm="0">
                                          <p:val>
                                            <p:strVal val="ppt_x"/>
                                          </p:val>
                                        </p:tav>
                                        <p:tav tm="100000">
                                          <p:val>
                                            <p:strVal val="ppt_x"/>
                                          </p:val>
                                        </p:tav>
                                      </p:tavLst>
                                    </p:anim>
                                    <p:anim calcmode="lin" valueType="num">
                                      <p:cBhvr additive="base">
                                        <p:cTn id="87" dur="500"/>
                                        <p:tgtEl>
                                          <p:spTgt spid="111623"/>
                                        </p:tgtEl>
                                        <p:attrNameLst>
                                          <p:attrName>ppt_y</p:attrName>
                                        </p:attrNameLst>
                                      </p:cBhvr>
                                      <p:tavLst>
                                        <p:tav tm="0">
                                          <p:val>
                                            <p:strVal val="ppt_y"/>
                                          </p:val>
                                        </p:tav>
                                        <p:tav tm="100000">
                                          <p:val>
                                            <p:strVal val="1+ppt_h/2"/>
                                          </p:val>
                                        </p:tav>
                                      </p:tavLst>
                                    </p:anim>
                                    <p:set>
                                      <p:cBhvr>
                                        <p:cTn id="88" dur="1" fill="hold">
                                          <p:stCondLst>
                                            <p:cond delay="499"/>
                                          </p:stCondLst>
                                        </p:cTn>
                                        <p:tgtEl>
                                          <p:spTgt spid="1116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2" name="矩形 11"/>
          <p:cNvSpPr/>
          <p:nvPr/>
        </p:nvSpPr>
        <p:spPr>
          <a:xfrm>
            <a:off x="2197336" y="1428742"/>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货位编号规划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矩形 8"/>
          <p:cNvSpPr/>
          <p:nvPr/>
        </p:nvSpPr>
        <p:spPr>
          <a:xfrm>
            <a:off x="2309842" y="1059410"/>
            <a:ext cx="2262158" cy="369332"/>
          </a:xfrm>
          <a:prstGeom prst="rect">
            <a:avLst/>
          </a:prstGeom>
        </p:spPr>
        <p:txBody>
          <a:bodyPr wrap="none">
            <a:spAutoFit/>
          </a:bodyPr>
          <a:lstStyle/>
          <a:p>
            <a:r>
              <a:rPr lang="zh-CN" altLang="en-US" b="1" dirty="0" smtClean="0">
                <a:solidFill>
                  <a:srgbClr val="FF0000"/>
                </a:solidFill>
              </a:rPr>
              <a:t>物料货位的存放方式</a:t>
            </a:r>
            <a:endParaRPr lang="zh-CN" altLang="en-US" b="1" dirty="0">
              <a:solidFill>
                <a:srgbClr val="FF0000"/>
              </a:solidFill>
            </a:endParaRPr>
          </a:p>
        </p:txBody>
      </p:sp>
      <p:pic>
        <p:nvPicPr>
          <p:cNvPr id="112642" name="Picture 2"/>
          <p:cNvPicPr>
            <a:picLocks noChangeAspect="1" noChangeArrowheads="1"/>
          </p:cNvPicPr>
          <p:nvPr/>
        </p:nvPicPr>
        <p:blipFill>
          <a:blip r:embed="rId3"/>
          <a:srcRect/>
          <a:stretch>
            <a:fillRect/>
          </a:stretch>
        </p:blipFill>
        <p:spPr bwMode="auto">
          <a:xfrm>
            <a:off x="1854052" y="1714494"/>
            <a:ext cx="6741200" cy="279877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12642"/>
                                        </p:tgtEl>
                                        <p:attrNameLst>
                                          <p:attrName>style.visibility</p:attrName>
                                        </p:attrNameLst>
                                      </p:cBhvr>
                                      <p:to>
                                        <p:strVal val="visible"/>
                                      </p:to>
                                    </p:set>
                                    <p:animEffect transition="in" filter="checkerboard(across)">
                                      <p:cBhvr>
                                        <p:cTn id="33" dur="500"/>
                                        <p:tgtEl>
                                          <p:spTgt spid="112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2" name="矩形 11"/>
          <p:cNvSpPr/>
          <p:nvPr/>
        </p:nvSpPr>
        <p:spPr>
          <a:xfrm>
            <a:off x="2197336" y="1428742"/>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货位编号规划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矩形 8"/>
          <p:cNvSpPr/>
          <p:nvPr/>
        </p:nvSpPr>
        <p:spPr>
          <a:xfrm>
            <a:off x="2309842" y="1059410"/>
            <a:ext cx="1811714" cy="369332"/>
          </a:xfrm>
          <a:prstGeom prst="rect">
            <a:avLst/>
          </a:prstGeom>
        </p:spPr>
        <p:txBody>
          <a:bodyPr wrap="none">
            <a:spAutoFit/>
          </a:bodyPr>
          <a:lstStyle/>
          <a:p>
            <a:r>
              <a:rPr lang="zh-CN" altLang="en-US" b="1" dirty="0" smtClean="0">
                <a:solidFill>
                  <a:srgbClr val="FF0000"/>
                </a:solidFill>
              </a:rPr>
              <a:t>货位编号的规则</a:t>
            </a:r>
            <a:endParaRPr lang="zh-CN" altLang="en-US" b="1" dirty="0">
              <a:solidFill>
                <a:srgbClr val="FF0000"/>
              </a:solidFill>
            </a:endParaRPr>
          </a:p>
        </p:txBody>
      </p:sp>
      <p:sp>
        <p:nvSpPr>
          <p:cNvPr id="7" name="TextBox 6"/>
          <p:cNvSpPr txBox="1"/>
          <p:nvPr/>
        </p:nvSpPr>
        <p:spPr>
          <a:xfrm>
            <a:off x="2197336" y="1529291"/>
            <a:ext cx="6246982" cy="998364"/>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首先，确定编号先后顺序的准则</a:t>
            </a:r>
          </a:p>
          <a:p>
            <a:pPr>
              <a:lnSpc>
                <a:spcPct val="130000"/>
              </a:lnSpc>
            </a:pPr>
            <a:r>
              <a:rPr lang="zh-CN" altLang="en-US" sz="1600" dirty="0" smtClean="0">
                <a:solidFill>
                  <a:sysClr val="windowText" lastClr="000000"/>
                </a:solidFill>
                <a:latin typeface="微软雅黑" pitchFamily="34" charset="-122"/>
                <a:ea typeface="微软雅黑" pitchFamily="34" charset="-122"/>
              </a:rPr>
              <a:t>其次，采用统一的方式进行编号，每一货位的号码必须使用统一的形式、统一的层次和统一的含义编排</a:t>
            </a:r>
          </a:p>
        </p:txBody>
      </p:sp>
      <p:sp>
        <p:nvSpPr>
          <p:cNvPr id="8" name="矩形 7"/>
          <p:cNvSpPr/>
          <p:nvPr/>
        </p:nvSpPr>
        <p:spPr>
          <a:xfrm>
            <a:off x="2309842" y="2527655"/>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113666" name="Picture 2"/>
          <p:cNvPicPr>
            <a:picLocks noChangeAspect="1" noChangeArrowheads="1"/>
          </p:cNvPicPr>
          <p:nvPr/>
        </p:nvPicPr>
        <p:blipFill>
          <a:blip r:embed="rId3"/>
          <a:srcRect/>
          <a:stretch>
            <a:fillRect/>
          </a:stretch>
        </p:blipFill>
        <p:spPr bwMode="auto">
          <a:xfrm>
            <a:off x="1078861" y="2786064"/>
            <a:ext cx="7628897" cy="190148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heckerboard(across)">
                                      <p:cBhvr>
                                        <p:cTn id="33" dur="500"/>
                                        <p:tgtEl>
                                          <p:spTgt spid="7"/>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heckerboard(across)">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13666"/>
                                        </p:tgtEl>
                                        <p:attrNameLst>
                                          <p:attrName>style.visibility</p:attrName>
                                        </p:attrNameLst>
                                      </p:cBhvr>
                                      <p:to>
                                        <p:strVal val="visible"/>
                                      </p:to>
                                    </p:set>
                                    <p:animEffect transition="in" filter="checkerboard(across)">
                                      <p:cBhvr>
                                        <p:cTn id="41" dur="500"/>
                                        <p:tgtEl>
                                          <p:spTgt spid="11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P spid="7" grpId="0"/>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2" name="矩形 11"/>
          <p:cNvSpPr/>
          <p:nvPr/>
        </p:nvSpPr>
        <p:spPr>
          <a:xfrm>
            <a:off x="2197336" y="1428742"/>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货位编号规划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矩形 8"/>
          <p:cNvSpPr/>
          <p:nvPr/>
        </p:nvSpPr>
        <p:spPr>
          <a:xfrm>
            <a:off x="2309842" y="1059410"/>
            <a:ext cx="1811714" cy="369332"/>
          </a:xfrm>
          <a:prstGeom prst="rect">
            <a:avLst/>
          </a:prstGeom>
        </p:spPr>
        <p:txBody>
          <a:bodyPr wrap="none">
            <a:spAutoFit/>
          </a:bodyPr>
          <a:lstStyle/>
          <a:p>
            <a:r>
              <a:rPr lang="zh-CN" altLang="en-US" b="1" dirty="0" smtClean="0">
                <a:solidFill>
                  <a:srgbClr val="FF0000"/>
                </a:solidFill>
              </a:rPr>
              <a:t>货位编号的要求</a:t>
            </a:r>
            <a:endParaRPr lang="zh-CN" altLang="en-US" b="1" dirty="0">
              <a:solidFill>
                <a:srgbClr val="FF0000"/>
              </a:solidFill>
            </a:endParaRPr>
          </a:p>
        </p:txBody>
      </p:sp>
      <p:sp>
        <p:nvSpPr>
          <p:cNvPr id="7" name="TextBox 6"/>
          <p:cNvSpPr txBox="1"/>
          <p:nvPr/>
        </p:nvSpPr>
        <p:spPr>
          <a:xfrm>
            <a:off x="2197336" y="1529291"/>
            <a:ext cx="6246982" cy="1349614"/>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标志设置要适宜</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标志制作要规范</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编号顺序要一致</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段位间隔要恰当</a:t>
            </a:r>
          </a:p>
        </p:txBody>
      </p:sp>
      <p:sp>
        <p:nvSpPr>
          <p:cNvPr id="8" name="矩形 7"/>
          <p:cNvSpPr/>
          <p:nvPr/>
        </p:nvSpPr>
        <p:spPr>
          <a:xfrm>
            <a:off x="2309842" y="2878905"/>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pic>
        <p:nvPicPr>
          <p:cNvPr id="114690" name="Picture 2"/>
          <p:cNvPicPr>
            <a:picLocks noChangeAspect="1" noChangeArrowheads="1"/>
          </p:cNvPicPr>
          <p:nvPr/>
        </p:nvPicPr>
        <p:blipFill>
          <a:blip r:embed="rId3"/>
          <a:srcRect/>
          <a:stretch>
            <a:fillRect/>
          </a:stretch>
        </p:blipFill>
        <p:spPr bwMode="auto">
          <a:xfrm>
            <a:off x="1086905" y="3173275"/>
            <a:ext cx="7357413" cy="1368718"/>
          </a:xfrm>
          <a:prstGeom prst="rect">
            <a:avLst/>
          </a:prstGeom>
          <a:noFill/>
          <a:ln w="9525">
            <a:noFill/>
            <a:miter lim="800000"/>
            <a:headEnd/>
            <a:tailEnd/>
          </a:ln>
          <a:effectLst/>
        </p:spPr>
      </p:pic>
      <p:pic>
        <p:nvPicPr>
          <p:cNvPr id="114691" name="Picture 3"/>
          <p:cNvPicPr>
            <a:picLocks noChangeAspect="1" noChangeArrowheads="1"/>
          </p:cNvPicPr>
          <p:nvPr/>
        </p:nvPicPr>
        <p:blipFill>
          <a:blip r:embed="rId4"/>
          <a:srcRect/>
          <a:stretch>
            <a:fillRect/>
          </a:stretch>
        </p:blipFill>
        <p:spPr bwMode="auto">
          <a:xfrm>
            <a:off x="610946" y="3208994"/>
            <a:ext cx="7741421" cy="1440156"/>
          </a:xfrm>
          <a:prstGeom prst="rect">
            <a:avLst/>
          </a:prstGeom>
          <a:noFill/>
          <a:ln w="9525">
            <a:noFill/>
            <a:miter lim="800000"/>
            <a:headEnd/>
            <a:tailEnd/>
          </a:ln>
          <a:effectLst/>
        </p:spPr>
      </p:pic>
      <p:pic>
        <p:nvPicPr>
          <p:cNvPr id="114692" name="Picture 4"/>
          <p:cNvPicPr>
            <a:picLocks noChangeAspect="1" noChangeArrowheads="1"/>
          </p:cNvPicPr>
          <p:nvPr/>
        </p:nvPicPr>
        <p:blipFill>
          <a:blip r:embed="rId5"/>
          <a:srcRect/>
          <a:stretch>
            <a:fillRect/>
          </a:stretch>
        </p:blipFill>
        <p:spPr bwMode="auto">
          <a:xfrm>
            <a:off x="500750" y="3063198"/>
            <a:ext cx="7961814" cy="147879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heckerboard(across)">
                                      <p:cBhvr>
                                        <p:cTn id="33" dur="500"/>
                                        <p:tgtEl>
                                          <p:spTgt spid="7"/>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heckerboard(across)">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14690"/>
                                        </p:tgtEl>
                                        <p:attrNameLst>
                                          <p:attrName>style.visibility</p:attrName>
                                        </p:attrNameLst>
                                      </p:cBhvr>
                                      <p:to>
                                        <p:strVal val="visible"/>
                                      </p:to>
                                    </p:set>
                                    <p:animEffect transition="in" filter="checkerboard(across)">
                                      <p:cBhvr>
                                        <p:cTn id="41" dur="500"/>
                                        <p:tgtEl>
                                          <p:spTgt spid="114690"/>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114690"/>
                                        </p:tgtEl>
                                        <p:attrNameLst>
                                          <p:attrName>ppt_x</p:attrName>
                                        </p:attrNameLst>
                                      </p:cBhvr>
                                      <p:tavLst>
                                        <p:tav tm="0">
                                          <p:val>
                                            <p:strVal val="ppt_x"/>
                                          </p:val>
                                        </p:tav>
                                        <p:tav tm="100000">
                                          <p:val>
                                            <p:strVal val="ppt_x"/>
                                          </p:val>
                                        </p:tav>
                                      </p:tavLst>
                                    </p:anim>
                                    <p:anim calcmode="lin" valueType="num">
                                      <p:cBhvr additive="base">
                                        <p:cTn id="46" dur="500"/>
                                        <p:tgtEl>
                                          <p:spTgt spid="114690"/>
                                        </p:tgtEl>
                                        <p:attrNameLst>
                                          <p:attrName>ppt_y</p:attrName>
                                        </p:attrNameLst>
                                      </p:cBhvr>
                                      <p:tavLst>
                                        <p:tav tm="0">
                                          <p:val>
                                            <p:strVal val="ppt_y"/>
                                          </p:val>
                                        </p:tav>
                                        <p:tav tm="100000">
                                          <p:val>
                                            <p:strVal val="1+ppt_h/2"/>
                                          </p:val>
                                        </p:tav>
                                      </p:tavLst>
                                    </p:anim>
                                    <p:set>
                                      <p:cBhvr>
                                        <p:cTn id="47" dur="1" fill="hold">
                                          <p:stCondLst>
                                            <p:cond delay="499"/>
                                          </p:stCondLst>
                                        </p:cTn>
                                        <p:tgtEl>
                                          <p:spTgt spid="11469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14691"/>
                                        </p:tgtEl>
                                        <p:attrNameLst>
                                          <p:attrName>style.visibility</p:attrName>
                                        </p:attrNameLst>
                                      </p:cBhvr>
                                      <p:to>
                                        <p:strVal val="visible"/>
                                      </p:to>
                                    </p:set>
                                    <p:animEffect transition="in" filter="checkerboard(across)">
                                      <p:cBhvr>
                                        <p:cTn id="52" dur="500"/>
                                        <p:tgtEl>
                                          <p:spTgt spid="114691"/>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114691"/>
                                        </p:tgtEl>
                                        <p:attrNameLst>
                                          <p:attrName>ppt_x</p:attrName>
                                        </p:attrNameLst>
                                      </p:cBhvr>
                                      <p:tavLst>
                                        <p:tav tm="0">
                                          <p:val>
                                            <p:strVal val="ppt_x"/>
                                          </p:val>
                                        </p:tav>
                                        <p:tav tm="100000">
                                          <p:val>
                                            <p:strVal val="ppt_x"/>
                                          </p:val>
                                        </p:tav>
                                      </p:tavLst>
                                    </p:anim>
                                    <p:anim calcmode="lin" valueType="num">
                                      <p:cBhvr additive="base">
                                        <p:cTn id="57" dur="500"/>
                                        <p:tgtEl>
                                          <p:spTgt spid="114691"/>
                                        </p:tgtEl>
                                        <p:attrNameLst>
                                          <p:attrName>ppt_y</p:attrName>
                                        </p:attrNameLst>
                                      </p:cBhvr>
                                      <p:tavLst>
                                        <p:tav tm="0">
                                          <p:val>
                                            <p:strVal val="ppt_y"/>
                                          </p:val>
                                        </p:tav>
                                        <p:tav tm="100000">
                                          <p:val>
                                            <p:strVal val="1+ppt_h/2"/>
                                          </p:val>
                                        </p:tav>
                                      </p:tavLst>
                                    </p:anim>
                                    <p:set>
                                      <p:cBhvr>
                                        <p:cTn id="58" dur="1" fill="hold">
                                          <p:stCondLst>
                                            <p:cond delay="499"/>
                                          </p:stCondLst>
                                        </p:cTn>
                                        <p:tgtEl>
                                          <p:spTgt spid="11469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114692"/>
                                        </p:tgtEl>
                                        <p:attrNameLst>
                                          <p:attrName>style.visibility</p:attrName>
                                        </p:attrNameLst>
                                      </p:cBhvr>
                                      <p:to>
                                        <p:strVal val="visible"/>
                                      </p:to>
                                    </p:set>
                                    <p:animEffect transition="in" filter="checkerboard(across)">
                                      <p:cBhvr>
                                        <p:cTn id="63" dur="500"/>
                                        <p:tgtEl>
                                          <p:spTgt spid="114692"/>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14692"/>
                                        </p:tgtEl>
                                        <p:attrNameLst>
                                          <p:attrName>ppt_x</p:attrName>
                                        </p:attrNameLst>
                                      </p:cBhvr>
                                      <p:tavLst>
                                        <p:tav tm="0">
                                          <p:val>
                                            <p:strVal val="ppt_x"/>
                                          </p:val>
                                        </p:tav>
                                        <p:tav tm="100000">
                                          <p:val>
                                            <p:strVal val="ppt_x"/>
                                          </p:val>
                                        </p:tav>
                                      </p:tavLst>
                                    </p:anim>
                                    <p:anim calcmode="lin" valueType="num">
                                      <p:cBhvr additive="base">
                                        <p:cTn id="68" dur="500"/>
                                        <p:tgtEl>
                                          <p:spTgt spid="114692"/>
                                        </p:tgtEl>
                                        <p:attrNameLst>
                                          <p:attrName>ppt_y</p:attrName>
                                        </p:attrNameLst>
                                      </p:cBhvr>
                                      <p:tavLst>
                                        <p:tav tm="0">
                                          <p:val>
                                            <p:strVal val="ppt_y"/>
                                          </p:val>
                                        </p:tav>
                                        <p:tav tm="100000">
                                          <p:val>
                                            <p:strVal val="1+ppt_h/2"/>
                                          </p:val>
                                        </p:tav>
                                      </p:tavLst>
                                    </p:anim>
                                    <p:set>
                                      <p:cBhvr>
                                        <p:cTn id="69" dur="1" fill="hold">
                                          <p:stCondLst>
                                            <p:cond delay="499"/>
                                          </p:stCondLst>
                                        </p:cTn>
                                        <p:tgtEl>
                                          <p:spTgt spid="1146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9" grpId="0"/>
      <p:bldP spid="7" grpId="0"/>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货位编号规划</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9" name="矩形 8"/>
          <p:cNvSpPr/>
          <p:nvPr/>
        </p:nvSpPr>
        <p:spPr>
          <a:xfrm>
            <a:off x="2309842" y="1059410"/>
            <a:ext cx="1346844" cy="369332"/>
          </a:xfrm>
          <a:prstGeom prst="rect">
            <a:avLst/>
          </a:prstGeom>
        </p:spPr>
        <p:txBody>
          <a:bodyPr wrap="none">
            <a:spAutoFit/>
          </a:bodyPr>
          <a:lstStyle/>
          <a:p>
            <a:r>
              <a:rPr lang="zh-CN" altLang="en-US" b="1" dirty="0" smtClean="0">
                <a:solidFill>
                  <a:srgbClr val="FF0000"/>
                </a:solidFill>
              </a:rPr>
              <a:t>四号定位法</a:t>
            </a:r>
            <a:endParaRPr lang="zh-CN" altLang="en-US" b="1" dirty="0">
              <a:solidFill>
                <a:srgbClr val="FF0000"/>
              </a:solidFill>
            </a:endParaRPr>
          </a:p>
        </p:txBody>
      </p:sp>
      <p:pic>
        <p:nvPicPr>
          <p:cNvPr id="115714" name="Picture 2"/>
          <p:cNvPicPr>
            <a:picLocks noChangeAspect="1" noChangeArrowheads="1"/>
          </p:cNvPicPr>
          <p:nvPr/>
        </p:nvPicPr>
        <p:blipFill>
          <a:blip r:embed="rId3"/>
          <a:srcRect/>
          <a:stretch>
            <a:fillRect/>
          </a:stretch>
        </p:blipFill>
        <p:spPr bwMode="auto">
          <a:xfrm>
            <a:off x="2714612" y="1573213"/>
            <a:ext cx="4626092" cy="2784487"/>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15714"/>
                                        </p:tgtEl>
                                        <p:attrNameLst>
                                          <p:attrName>style.visibility</p:attrName>
                                        </p:attrNameLst>
                                      </p:cBhvr>
                                      <p:to>
                                        <p:strVal val="visible"/>
                                      </p:to>
                                    </p:set>
                                    <p:animEffect transition="in" filter="checkerboard(across)">
                                      <p:cBhvr>
                                        <p:cTn id="30" dur="500"/>
                                        <p:tgtEl>
                                          <p:spTgt spid="115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172116" cy="369332"/>
          </a:xfrm>
          <a:prstGeom prst="rect">
            <a:avLst/>
          </a:prstGeom>
        </p:spPr>
        <p:txBody>
          <a:bodyPr wrap="none">
            <a:spAutoFit/>
          </a:bodyPr>
          <a:lstStyle/>
          <a:p>
            <a:r>
              <a:rPr lang="zh-CN" altLang="en-US" dirty="0" smtClean="0"/>
              <a:t>◆ 重叠式</a:t>
            </a:r>
            <a:endParaRPr lang="zh-CN" altLang="en-US" dirty="0"/>
          </a:p>
        </p:txBody>
      </p:sp>
      <p:pic>
        <p:nvPicPr>
          <p:cNvPr id="116739" name="Picture 3"/>
          <p:cNvPicPr>
            <a:picLocks noChangeAspect="1" noChangeArrowheads="1"/>
          </p:cNvPicPr>
          <p:nvPr/>
        </p:nvPicPr>
        <p:blipFill>
          <a:blip r:embed="rId3"/>
          <a:srcRect/>
          <a:stretch>
            <a:fillRect/>
          </a:stretch>
        </p:blipFill>
        <p:spPr bwMode="auto">
          <a:xfrm>
            <a:off x="1757507" y="2143122"/>
            <a:ext cx="2724150" cy="2171700"/>
          </a:xfrm>
          <a:prstGeom prst="rect">
            <a:avLst/>
          </a:prstGeom>
          <a:noFill/>
          <a:ln w="9525">
            <a:noFill/>
            <a:miter lim="800000"/>
            <a:headEnd/>
            <a:tailEnd/>
          </a:ln>
          <a:effectLst/>
        </p:spPr>
      </p:pic>
      <p:pic>
        <p:nvPicPr>
          <p:cNvPr id="91138" name="Picture 2"/>
          <p:cNvPicPr>
            <a:picLocks noChangeAspect="1" noChangeArrowheads="1"/>
          </p:cNvPicPr>
          <p:nvPr/>
        </p:nvPicPr>
        <p:blipFill>
          <a:blip r:embed="rId4"/>
          <a:srcRect/>
          <a:stretch>
            <a:fillRect/>
          </a:stretch>
        </p:blipFill>
        <p:spPr bwMode="auto">
          <a:xfrm>
            <a:off x="4714876" y="1798074"/>
            <a:ext cx="3643338" cy="311692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16739"/>
                                        </p:tgtEl>
                                        <p:attrNameLst>
                                          <p:attrName>style.visibility</p:attrName>
                                        </p:attrNameLst>
                                      </p:cBhvr>
                                      <p:to>
                                        <p:strVal val="visible"/>
                                      </p:to>
                                    </p:set>
                                    <p:animEffect transition="in" filter="checkerboard(across)">
                                      <p:cBhvr>
                                        <p:cTn id="38" dur="500"/>
                                        <p:tgtEl>
                                          <p:spTgt spid="116739"/>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91138"/>
                                        </p:tgtEl>
                                        <p:attrNameLst>
                                          <p:attrName>style.visibility</p:attrName>
                                        </p:attrNameLst>
                                      </p:cBhvr>
                                      <p:to>
                                        <p:strVal val="visible"/>
                                      </p:to>
                                    </p:set>
                                    <p:animEffect transition="in" filter="checkerboard(across)">
                                      <p:cBhvr>
                                        <p:cTn id="43" dur="500"/>
                                        <p:tgtEl>
                                          <p:spTgt spid="91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00037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面积确定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30717"/>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从仓库外墙线算起，整个围墙内所占的全部面积。若在墙外还有仓库的生活区、行政区或库外专用线，则应包括在总面积之内。</a:t>
            </a:r>
            <a:endParaRPr lang="zh-CN" altLang="en-US" sz="20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仓库总面积</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569660" cy="369332"/>
          </a:xfrm>
          <a:prstGeom prst="rect">
            <a:avLst/>
          </a:prstGeom>
        </p:spPr>
        <p:txBody>
          <a:bodyPr wrap="none">
            <a:spAutoFit/>
          </a:bodyPr>
          <a:lstStyle/>
          <a:p>
            <a:r>
              <a:rPr lang="zh-CN" altLang="en-US" dirty="0" smtClean="0"/>
              <a:t>◆纵横交错式</a:t>
            </a:r>
            <a:endParaRPr lang="zh-CN" altLang="en-US" dirty="0"/>
          </a:p>
        </p:txBody>
      </p:sp>
      <p:grpSp>
        <p:nvGrpSpPr>
          <p:cNvPr id="12" name="组合 11"/>
          <p:cNvGrpSpPr/>
          <p:nvPr/>
        </p:nvGrpSpPr>
        <p:grpSpPr>
          <a:xfrm>
            <a:off x="714348" y="2571750"/>
            <a:ext cx="4503373" cy="2085975"/>
            <a:chOff x="714348" y="2571750"/>
            <a:chExt cx="4503373" cy="2085975"/>
          </a:xfrm>
        </p:grpSpPr>
        <p:pic>
          <p:nvPicPr>
            <p:cNvPr id="92162" name="Picture 2"/>
            <p:cNvPicPr>
              <a:picLocks noChangeAspect="1" noChangeArrowheads="1"/>
            </p:cNvPicPr>
            <p:nvPr/>
          </p:nvPicPr>
          <p:blipFill>
            <a:blip r:embed="rId3"/>
            <a:srcRect/>
            <a:stretch>
              <a:fillRect/>
            </a:stretch>
          </p:blipFill>
          <p:spPr bwMode="auto">
            <a:xfrm>
              <a:off x="714348" y="2571750"/>
              <a:ext cx="2286000" cy="2085975"/>
            </a:xfrm>
            <a:prstGeom prst="rect">
              <a:avLst/>
            </a:prstGeom>
            <a:noFill/>
            <a:ln w="9525">
              <a:noFill/>
              <a:miter lim="800000"/>
              <a:headEnd/>
              <a:tailEnd/>
            </a:ln>
            <a:effectLst/>
          </p:spPr>
        </p:pic>
        <p:pic>
          <p:nvPicPr>
            <p:cNvPr id="92163" name="Picture 3"/>
            <p:cNvPicPr>
              <a:picLocks noChangeAspect="1" noChangeArrowheads="1"/>
            </p:cNvPicPr>
            <p:nvPr/>
          </p:nvPicPr>
          <p:blipFill>
            <a:blip r:embed="rId4"/>
            <a:srcRect/>
            <a:stretch>
              <a:fillRect/>
            </a:stretch>
          </p:blipFill>
          <p:spPr bwMode="auto">
            <a:xfrm>
              <a:off x="3065071" y="2928940"/>
              <a:ext cx="2152650" cy="1495425"/>
            </a:xfrm>
            <a:prstGeom prst="rect">
              <a:avLst/>
            </a:prstGeom>
            <a:noFill/>
            <a:ln w="9525">
              <a:noFill/>
              <a:miter lim="800000"/>
              <a:headEnd/>
              <a:tailEnd/>
            </a:ln>
            <a:effectLst/>
          </p:spPr>
        </p:pic>
      </p:grpSp>
      <p:pic>
        <p:nvPicPr>
          <p:cNvPr id="92164" name="Picture 4"/>
          <p:cNvPicPr>
            <a:picLocks noChangeAspect="1" noChangeArrowheads="1"/>
          </p:cNvPicPr>
          <p:nvPr/>
        </p:nvPicPr>
        <p:blipFill>
          <a:blip r:embed="rId5"/>
          <a:srcRect/>
          <a:stretch>
            <a:fillRect/>
          </a:stretch>
        </p:blipFill>
        <p:spPr bwMode="auto">
          <a:xfrm>
            <a:off x="2150789" y="2023380"/>
            <a:ext cx="6940493" cy="212000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heckerboard(across)">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2"/>
                                        </p:tgtEl>
                                        <p:attrNameLst>
                                          <p:attrName>ppt_x</p:attrName>
                                        </p:attrNameLst>
                                      </p:cBhvr>
                                      <p:tavLst>
                                        <p:tav tm="0">
                                          <p:val>
                                            <p:strVal val="ppt_x"/>
                                          </p:val>
                                        </p:tav>
                                        <p:tav tm="100000">
                                          <p:val>
                                            <p:strVal val="ppt_x"/>
                                          </p:val>
                                        </p:tav>
                                      </p:tavLst>
                                    </p:anim>
                                    <p:anim calcmode="lin" valueType="num">
                                      <p:cBhvr additive="base">
                                        <p:cTn id="43" dur="500"/>
                                        <p:tgtEl>
                                          <p:spTgt spid="12"/>
                                        </p:tgtEl>
                                        <p:attrNameLst>
                                          <p:attrName>ppt_y</p:attrName>
                                        </p:attrNameLst>
                                      </p:cBhvr>
                                      <p:tavLst>
                                        <p:tav tm="0">
                                          <p:val>
                                            <p:strVal val="ppt_y"/>
                                          </p:val>
                                        </p:tav>
                                        <p:tav tm="100000">
                                          <p:val>
                                            <p:strVal val="1+ppt_h/2"/>
                                          </p:val>
                                        </p:tav>
                                      </p:tavLst>
                                    </p:anim>
                                    <p:set>
                                      <p:cBhvr>
                                        <p:cTn id="44" dur="1" fill="hold">
                                          <p:stCondLst>
                                            <p:cond delay="499"/>
                                          </p:stCondLst>
                                        </p:cTn>
                                        <p:tgtEl>
                                          <p:spTgt spid="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92164"/>
                                        </p:tgtEl>
                                        <p:attrNameLst>
                                          <p:attrName>style.visibility</p:attrName>
                                        </p:attrNameLst>
                                      </p:cBhvr>
                                      <p:to>
                                        <p:strVal val="visible"/>
                                      </p:to>
                                    </p:set>
                                    <p:animEffect transition="in" filter="checkerboard(across)">
                                      <p:cBhvr>
                                        <p:cTn id="49" dur="500"/>
                                        <p:tgtEl>
                                          <p:spTgt spid="9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569660" cy="369332"/>
          </a:xfrm>
          <a:prstGeom prst="rect">
            <a:avLst/>
          </a:prstGeom>
        </p:spPr>
        <p:txBody>
          <a:bodyPr wrap="none">
            <a:spAutoFit/>
          </a:bodyPr>
          <a:lstStyle/>
          <a:p>
            <a:r>
              <a:rPr lang="zh-CN" altLang="en-US" dirty="0" smtClean="0"/>
              <a:t>◆仰伏相间式</a:t>
            </a:r>
            <a:endParaRPr lang="zh-CN" altLang="en-US" dirty="0"/>
          </a:p>
        </p:txBody>
      </p:sp>
      <p:pic>
        <p:nvPicPr>
          <p:cNvPr id="93186" name="Picture 2"/>
          <p:cNvPicPr>
            <a:picLocks noChangeAspect="1" noChangeArrowheads="1"/>
          </p:cNvPicPr>
          <p:nvPr/>
        </p:nvPicPr>
        <p:blipFill>
          <a:blip r:embed="rId3"/>
          <a:srcRect/>
          <a:stretch>
            <a:fillRect/>
          </a:stretch>
        </p:blipFill>
        <p:spPr bwMode="auto">
          <a:xfrm>
            <a:off x="2476992" y="2000246"/>
            <a:ext cx="6045685" cy="1647831"/>
          </a:xfrm>
          <a:prstGeom prst="rect">
            <a:avLst/>
          </a:prstGeom>
          <a:noFill/>
          <a:ln w="9525">
            <a:noFill/>
            <a:miter lim="800000"/>
            <a:headEnd/>
            <a:tailEnd/>
          </a:ln>
          <a:effectLst/>
        </p:spPr>
      </p:pic>
      <p:pic>
        <p:nvPicPr>
          <p:cNvPr id="93187" name="Picture 3"/>
          <p:cNvPicPr>
            <a:picLocks noChangeAspect="1" noChangeArrowheads="1"/>
          </p:cNvPicPr>
          <p:nvPr/>
        </p:nvPicPr>
        <p:blipFill>
          <a:blip r:embed="rId4"/>
          <a:srcRect/>
          <a:stretch>
            <a:fillRect/>
          </a:stretch>
        </p:blipFill>
        <p:spPr bwMode="auto">
          <a:xfrm>
            <a:off x="971600" y="3648077"/>
            <a:ext cx="7391357" cy="135732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3186"/>
                                        </p:tgtEl>
                                        <p:attrNameLst>
                                          <p:attrName>style.visibility</p:attrName>
                                        </p:attrNameLst>
                                      </p:cBhvr>
                                      <p:to>
                                        <p:strVal val="visible"/>
                                      </p:to>
                                    </p:set>
                                    <p:animEffect transition="in" filter="checkerboard(across)">
                                      <p:cBhvr>
                                        <p:cTn id="38" dur="500"/>
                                        <p:tgtEl>
                                          <p:spTgt spid="93186"/>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93187"/>
                                        </p:tgtEl>
                                        <p:attrNameLst>
                                          <p:attrName>style.visibility</p:attrName>
                                        </p:attrNameLst>
                                      </p:cBhvr>
                                      <p:to>
                                        <p:strVal val="visible"/>
                                      </p:to>
                                    </p:set>
                                    <p:animEffect transition="in" filter="checkerboard(across)">
                                      <p:cBhvr>
                                        <p:cTn id="43" dur="5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107996" cy="369332"/>
          </a:xfrm>
          <a:prstGeom prst="rect">
            <a:avLst/>
          </a:prstGeom>
        </p:spPr>
        <p:txBody>
          <a:bodyPr wrap="none">
            <a:spAutoFit/>
          </a:bodyPr>
          <a:lstStyle/>
          <a:p>
            <a:r>
              <a:rPr lang="zh-CN" altLang="en-US" dirty="0" smtClean="0"/>
              <a:t>◆压缝式</a:t>
            </a:r>
            <a:endParaRPr lang="zh-CN" altLang="en-US" dirty="0"/>
          </a:p>
        </p:txBody>
      </p:sp>
      <p:pic>
        <p:nvPicPr>
          <p:cNvPr id="94210" name="Picture 2"/>
          <p:cNvPicPr>
            <a:picLocks noChangeAspect="1" noChangeArrowheads="1"/>
          </p:cNvPicPr>
          <p:nvPr/>
        </p:nvPicPr>
        <p:blipFill>
          <a:blip r:embed="rId3"/>
          <a:srcRect/>
          <a:stretch>
            <a:fillRect/>
          </a:stretch>
        </p:blipFill>
        <p:spPr bwMode="auto">
          <a:xfrm>
            <a:off x="1692355" y="1995488"/>
            <a:ext cx="6902897" cy="1504956"/>
          </a:xfrm>
          <a:prstGeom prst="rect">
            <a:avLst/>
          </a:prstGeom>
          <a:noFill/>
          <a:ln w="9525">
            <a:noFill/>
            <a:miter lim="800000"/>
            <a:headEnd/>
            <a:tailEnd/>
          </a:ln>
          <a:effectLst/>
        </p:spPr>
      </p:pic>
      <p:pic>
        <p:nvPicPr>
          <p:cNvPr id="94211" name="Picture 3"/>
          <p:cNvPicPr>
            <a:picLocks noChangeAspect="1" noChangeArrowheads="1"/>
          </p:cNvPicPr>
          <p:nvPr/>
        </p:nvPicPr>
        <p:blipFill>
          <a:blip r:embed="rId4"/>
          <a:srcRect/>
          <a:stretch>
            <a:fillRect/>
          </a:stretch>
        </p:blipFill>
        <p:spPr bwMode="auto">
          <a:xfrm>
            <a:off x="718651" y="3714758"/>
            <a:ext cx="7526011" cy="92869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4210"/>
                                        </p:tgtEl>
                                        <p:attrNameLst>
                                          <p:attrName>style.visibility</p:attrName>
                                        </p:attrNameLst>
                                      </p:cBhvr>
                                      <p:to>
                                        <p:strVal val="visible"/>
                                      </p:to>
                                    </p:set>
                                    <p:animEffect transition="in" filter="checkerboard(across)">
                                      <p:cBhvr>
                                        <p:cTn id="38" dur="500"/>
                                        <p:tgtEl>
                                          <p:spTgt spid="94210"/>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94211"/>
                                        </p:tgtEl>
                                        <p:attrNameLst>
                                          <p:attrName>style.visibility</p:attrName>
                                        </p:attrNameLst>
                                      </p:cBhvr>
                                      <p:to>
                                        <p:strVal val="visible"/>
                                      </p:to>
                                    </p:set>
                                    <p:animEffect transition="in" filter="checkerboard(across)">
                                      <p:cBhvr>
                                        <p:cTn id="43" dur="5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569660" cy="369332"/>
          </a:xfrm>
          <a:prstGeom prst="rect">
            <a:avLst/>
          </a:prstGeom>
        </p:spPr>
        <p:txBody>
          <a:bodyPr wrap="none">
            <a:spAutoFit/>
          </a:bodyPr>
          <a:lstStyle/>
          <a:p>
            <a:r>
              <a:rPr lang="zh-CN" altLang="en-US" dirty="0" smtClean="0"/>
              <a:t>◆宝塔式堆垛</a:t>
            </a:r>
            <a:endParaRPr lang="zh-CN" altLang="en-US" dirty="0"/>
          </a:p>
        </p:txBody>
      </p:sp>
      <p:pic>
        <p:nvPicPr>
          <p:cNvPr id="95234" name="Picture 2"/>
          <p:cNvPicPr>
            <a:picLocks noChangeAspect="1" noChangeArrowheads="1"/>
          </p:cNvPicPr>
          <p:nvPr/>
        </p:nvPicPr>
        <p:blipFill>
          <a:blip r:embed="rId3"/>
          <a:srcRect/>
          <a:stretch>
            <a:fillRect/>
          </a:stretch>
        </p:blipFill>
        <p:spPr bwMode="auto">
          <a:xfrm>
            <a:off x="1914525" y="1971674"/>
            <a:ext cx="6453894" cy="1457331"/>
          </a:xfrm>
          <a:prstGeom prst="rect">
            <a:avLst/>
          </a:prstGeom>
          <a:noFill/>
          <a:ln w="9525">
            <a:noFill/>
            <a:miter lim="800000"/>
            <a:headEnd/>
            <a:tailEnd/>
          </a:ln>
          <a:effectLst/>
        </p:spPr>
      </p:pic>
      <p:pic>
        <p:nvPicPr>
          <p:cNvPr id="95235" name="Picture 3"/>
          <p:cNvPicPr>
            <a:picLocks noChangeAspect="1" noChangeArrowheads="1"/>
          </p:cNvPicPr>
          <p:nvPr/>
        </p:nvPicPr>
        <p:blipFill>
          <a:blip r:embed="rId4"/>
          <a:srcRect/>
          <a:stretch>
            <a:fillRect/>
          </a:stretch>
        </p:blipFill>
        <p:spPr bwMode="auto">
          <a:xfrm>
            <a:off x="714348" y="3643320"/>
            <a:ext cx="7858180" cy="100013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5234"/>
                                        </p:tgtEl>
                                        <p:attrNameLst>
                                          <p:attrName>style.visibility</p:attrName>
                                        </p:attrNameLst>
                                      </p:cBhvr>
                                      <p:to>
                                        <p:strVal val="visible"/>
                                      </p:to>
                                    </p:set>
                                    <p:animEffect transition="in" filter="checkerboard(across)">
                                      <p:cBhvr>
                                        <p:cTn id="38" dur="500"/>
                                        <p:tgtEl>
                                          <p:spTgt spid="95234"/>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95235"/>
                                        </p:tgtEl>
                                        <p:attrNameLst>
                                          <p:attrName>style.visibility</p:attrName>
                                        </p:attrNameLst>
                                      </p:cBhvr>
                                      <p:to>
                                        <p:strVal val="visible"/>
                                      </p:to>
                                    </p:set>
                                    <p:animEffect transition="in" filter="checkerboard(across)">
                                      <p:cBhvr>
                                        <p:cTn id="43" dur="500"/>
                                        <p:tgtEl>
                                          <p:spTgt spid="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569660" cy="369332"/>
          </a:xfrm>
          <a:prstGeom prst="rect">
            <a:avLst/>
          </a:prstGeom>
        </p:spPr>
        <p:txBody>
          <a:bodyPr wrap="none">
            <a:spAutoFit/>
          </a:bodyPr>
          <a:lstStyle/>
          <a:p>
            <a:r>
              <a:rPr lang="zh-CN" altLang="en-US" dirty="0" smtClean="0"/>
              <a:t>◆通风式堆垛</a:t>
            </a:r>
            <a:endParaRPr lang="zh-CN" altLang="en-US" dirty="0"/>
          </a:p>
        </p:txBody>
      </p:sp>
      <p:pic>
        <p:nvPicPr>
          <p:cNvPr id="96258" name="Picture 2"/>
          <p:cNvPicPr>
            <a:picLocks noChangeAspect="1" noChangeArrowheads="1"/>
          </p:cNvPicPr>
          <p:nvPr/>
        </p:nvPicPr>
        <p:blipFill>
          <a:blip r:embed="rId3"/>
          <a:srcRect/>
          <a:stretch>
            <a:fillRect/>
          </a:stretch>
        </p:blipFill>
        <p:spPr bwMode="auto">
          <a:xfrm>
            <a:off x="1643042" y="2571750"/>
            <a:ext cx="6501792" cy="17859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6258"/>
                                        </p:tgtEl>
                                        <p:attrNameLst>
                                          <p:attrName>style.visibility</p:attrName>
                                        </p:attrNameLst>
                                      </p:cBhvr>
                                      <p:to>
                                        <p:strVal val="visible"/>
                                      </p:to>
                                    </p:set>
                                    <p:animEffect transition="in" filter="checkerboard(across)">
                                      <p:cBhvr>
                                        <p:cTn id="38" dur="500"/>
                                        <p:tgtEl>
                                          <p:spTgt spid="96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107996" cy="369332"/>
          </a:xfrm>
          <a:prstGeom prst="rect">
            <a:avLst/>
          </a:prstGeom>
        </p:spPr>
        <p:txBody>
          <a:bodyPr wrap="none">
            <a:spAutoFit/>
          </a:bodyPr>
          <a:lstStyle/>
          <a:p>
            <a:r>
              <a:rPr lang="zh-CN" altLang="en-US" dirty="0" smtClean="0"/>
              <a:t>◆栽柱式</a:t>
            </a:r>
            <a:endParaRPr lang="zh-CN" altLang="en-US" dirty="0"/>
          </a:p>
        </p:txBody>
      </p:sp>
      <p:pic>
        <p:nvPicPr>
          <p:cNvPr id="97282" name="Picture 2"/>
          <p:cNvPicPr>
            <a:picLocks noChangeAspect="1" noChangeArrowheads="1"/>
          </p:cNvPicPr>
          <p:nvPr/>
        </p:nvPicPr>
        <p:blipFill>
          <a:blip r:embed="rId3"/>
          <a:srcRect/>
          <a:stretch>
            <a:fillRect/>
          </a:stretch>
        </p:blipFill>
        <p:spPr bwMode="auto">
          <a:xfrm>
            <a:off x="2571736" y="2000246"/>
            <a:ext cx="5286375" cy="2762250"/>
          </a:xfrm>
          <a:prstGeom prst="rect">
            <a:avLst/>
          </a:prstGeom>
          <a:noFill/>
          <a:ln w="9525">
            <a:noFill/>
            <a:miter lim="800000"/>
            <a:headEnd/>
            <a:tailEnd/>
          </a:ln>
          <a:effectLst/>
        </p:spPr>
      </p:pic>
      <p:pic>
        <p:nvPicPr>
          <p:cNvPr id="97283" name="Picture 3"/>
          <p:cNvPicPr>
            <a:picLocks noChangeAspect="1" noChangeArrowheads="1"/>
          </p:cNvPicPr>
          <p:nvPr/>
        </p:nvPicPr>
        <p:blipFill>
          <a:blip r:embed="rId4"/>
          <a:srcRect/>
          <a:stretch>
            <a:fillRect/>
          </a:stretch>
        </p:blipFill>
        <p:spPr bwMode="auto">
          <a:xfrm>
            <a:off x="826492" y="2573338"/>
            <a:ext cx="7310330" cy="1355734"/>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7282"/>
                                        </p:tgtEl>
                                        <p:attrNameLst>
                                          <p:attrName>style.visibility</p:attrName>
                                        </p:attrNameLst>
                                      </p:cBhvr>
                                      <p:to>
                                        <p:strVal val="visible"/>
                                      </p:to>
                                    </p:set>
                                    <p:animEffect transition="in" filter="checkerboard(across)">
                                      <p:cBhvr>
                                        <p:cTn id="38" dur="500"/>
                                        <p:tgtEl>
                                          <p:spTgt spid="9728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97282"/>
                                        </p:tgtEl>
                                        <p:attrNameLst>
                                          <p:attrName>ppt_x</p:attrName>
                                        </p:attrNameLst>
                                      </p:cBhvr>
                                      <p:tavLst>
                                        <p:tav tm="0">
                                          <p:val>
                                            <p:strVal val="ppt_x"/>
                                          </p:val>
                                        </p:tav>
                                        <p:tav tm="100000">
                                          <p:val>
                                            <p:strVal val="ppt_x"/>
                                          </p:val>
                                        </p:tav>
                                      </p:tavLst>
                                    </p:anim>
                                    <p:anim calcmode="lin" valueType="num">
                                      <p:cBhvr additive="base">
                                        <p:cTn id="43" dur="500"/>
                                        <p:tgtEl>
                                          <p:spTgt spid="97282"/>
                                        </p:tgtEl>
                                        <p:attrNameLst>
                                          <p:attrName>ppt_y</p:attrName>
                                        </p:attrNameLst>
                                      </p:cBhvr>
                                      <p:tavLst>
                                        <p:tav tm="0">
                                          <p:val>
                                            <p:strVal val="ppt_y"/>
                                          </p:val>
                                        </p:tav>
                                        <p:tav tm="100000">
                                          <p:val>
                                            <p:strVal val="1+ppt_h/2"/>
                                          </p:val>
                                        </p:tav>
                                      </p:tavLst>
                                    </p:anim>
                                    <p:set>
                                      <p:cBhvr>
                                        <p:cTn id="44" dur="1" fill="hold">
                                          <p:stCondLst>
                                            <p:cond delay="499"/>
                                          </p:stCondLst>
                                        </p:cTn>
                                        <p:tgtEl>
                                          <p:spTgt spid="9728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97283"/>
                                        </p:tgtEl>
                                        <p:attrNameLst>
                                          <p:attrName>style.visibility</p:attrName>
                                        </p:attrNameLst>
                                      </p:cBhvr>
                                      <p:to>
                                        <p:strVal val="visible"/>
                                      </p:to>
                                    </p:set>
                                    <p:animEffect transition="in" filter="checkerboard(across)">
                                      <p:cBhvr>
                                        <p:cTn id="49" dur="500"/>
                                        <p:tgtEl>
                                          <p:spTgt spid="97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107996" cy="369332"/>
          </a:xfrm>
          <a:prstGeom prst="rect">
            <a:avLst/>
          </a:prstGeom>
        </p:spPr>
        <p:txBody>
          <a:bodyPr wrap="none">
            <a:spAutoFit/>
          </a:bodyPr>
          <a:lstStyle/>
          <a:p>
            <a:r>
              <a:rPr lang="zh-CN" altLang="en-US" dirty="0" smtClean="0"/>
              <a:t>◆衬垫式</a:t>
            </a:r>
            <a:endParaRPr lang="zh-CN" altLang="en-US" dirty="0"/>
          </a:p>
        </p:txBody>
      </p:sp>
      <p:pic>
        <p:nvPicPr>
          <p:cNvPr id="98306" name="Picture 2"/>
          <p:cNvPicPr>
            <a:picLocks noChangeAspect="1" noChangeArrowheads="1"/>
          </p:cNvPicPr>
          <p:nvPr/>
        </p:nvPicPr>
        <p:blipFill>
          <a:blip r:embed="rId3"/>
          <a:srcRect/>
          <a:stretch>
            <a:fillRect/>
          </a:stretch>
        </p:blipFill>
        <p:spPr bwMode="auto">
          <a:xfrm>
            <a:off x="3692750" y="1328193"/>
            <a:ext cx="3629025" cy="2705100"/>
          </a:xfrm>
          <a:prstGeom prst="rect">
            <a:avLst/>
          </a:prstGeom>
          <a:noFill/>
          <a:ln w="9525">
            <a:noFill/>
            <a:miter lim="800000"/>
            <a:headEnd/>
            <a:tailEnd/>
          </a:ln>
          <a:effectLst/>
        </p:spPr>
      </p:pic>
      <p:pic>
        <p:nvPicPr>
          <p:cNvPr id="98307" name="Picture 3"/>
          <p:cNvPicPr>
            <a:picLocks noChangeAspect="1" noChangeArrowheads="1"/>
          </p:cNvPicPr>
          <p:nvPr/>
        </p:nvPicPr>
        <p:blipFill>
          <a:blip r:embed="rId4"/>
          <a:srcRect/>
          <a:stretch>
            <a:fillRect/>
          </a:stretch>
        </p:blipFill>
        <p:spPr bwMode="auto">
          <a:xfrm>
            <a:off x="785786" y="4133842"/>
            <a:ext cx="6535989" cy="83185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8306"/>
                                        </p:tgtEl>
                                        <p:attrNameLst>
                                          <p:attrName>style.visibility</p:attrName>
                                        </p:attrNameLst>
                                      </p:cBhvr>
                                      <p:to>
                                        <p:strVal val="visible"/>
                                      </p:to>
                                    </p:set>
                                    <p:animEffect transition="in" filter="checkerboard(across)">
                                      <p:cBhvr>
                                        <p:cTn id="38" dur="500"/>
                                        <p:tgtEl>
                                          <p:spTgt spid="98306"/>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98307"/>
                                        </p:tgtEl>
                                        <p:attrNameLst>
                                          <p:attrName>style.visibility</p:attrName>
                                        </p:attrNameLst>
                                      </p:cBhvr>
                                      <p:to>
                                        <p:strVal val="visible"/>
                                      </p:to>
                                    </p:set>
                                    <p:animEffect transition="in" filter="checkerboard(across)">
                                      <p:cBhvr>
                                        <p:cTn id="43" dur="500"/>
                                        <p:tgtEl>
                                          <p:spTgt spid="98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2031325" cy="369332"/>
          </a:xfrm>
          <a:prstGeom prst="rect">
            <a:avLst/>
          </a:prstGeom>
        </p:spPr>
        <p:txBody>
          <a:bodyPr wrap="none">
            <a:spAutoFit/>
          </a:bodyPr>
          <a:lstStyle/>
          <a:p>
            <a:r>
              <a:rPr lang="zh-CN" altLang="en-US" dirty="0" smtClean="0"/>
              <a:t>◆“五五化”堆垛</a:t>
            </a:r>
            <a:endParaRPr lang="zh-CN" altLang="en-US" dirty="0"/>
          </a:p>
        </p:txBody>
      </p:sp>
      <p:pic>
        <p:nvPicPr>
          <p:cNvPr id="99330" name="Picture 2"/>
          <p:cNvPicPr>
            <a:picLocks noChangeAspect="1" noChangeArrowheads="1"/>
          </p:cNvPicPr>
          <p:nvPr/>
        </p:nvPicPr>
        <p:blipFill>
          <a:blip r:embed="rId3"/>
          <a:srcRect/>
          <a:stretch>
            <a:fillRect/>
          </a:stretch>
        </p:blipFill>
        <p:spPr bwMode="auto">
          <a:xfrm>
            <a:off x="2447925" y="1866900"/>
            <a:ext cx="5267348" cy="1747909"/>
          </a:xfrm>
          <a:prstGeom prst="rect">
            <a:avLst/>
          </a:prstGeom>
          <a:noFill/>
          <a:ln w="9525">
            <a:noFill/>
            <a:miter lim="800000"/>
            <a:headEnd/>
            <a:tailEnd/>
          </a:ln>
          <a:effectLst/>
        </p:spPr>
      </p:pic>
      <p:pic>
        <p:nvPicPr>
          <p:cNvPr id="99331" name="Picture 3"/>
          <p:cNvPicPr>
            <a:picLocks noChangeAspect="1" noChangeArrowheads="1"/>
          </p:cNvPicPr>
          <p:nvPr/>
        </p:nvPicPr>
        <p:blipFill>
          <a:blip r:embed="rId4"/>
          <a:srcRect/>
          <a:stretch>
            <a:fillRect/>
          </a:stretch>
        </p:blipFill>
        <p:spPr bwMode="auto">
          <a:xfrm>
            <a:off x="822210" y="3614809"/>
            <a:ext cx="7318893" cy="1357322"/>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99330"/>
                                        </p:tgtEl>
                                        <p:attrNameLst>
                                          <p:attrName>style.visibility</p:attrName>
                                        </p:attrNameLst>
                                      </p:cBhvr>
                                      <p:to>
                                        <p:strVal val="visible"/>
                                      </p:to>
                                    </p:set>
                                    <p:animEffect transition="in" filter="checkerboard(across)">
                                      <p:cBhvr>
                                        <p:cTn id="38" dur="500"/>
                                        <p:tgtEl>
                                          <p:spTgt spid="99330"/>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99331"/>
                                        </p:tgtEl>
                                        <p:attrNameLst>
                                          <p:attrName>style.visibility</p:attrName>
                                        </p:attrNameLst>
                                      </p:cBhvr>
                                      <p:to>
                                        <p:strVal val="visible"/>
                                      </p:to>
                                    </p:set>
                                    <p:animEffect transition="in" filter="checkerboard(across)">
                                      <p:cBhvr>
                                        <p:cTn id="43"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338828" cy="369332"/>
          </a:xfrm>
          <a:prstGeom prst="rect">
            <a:avLst/>
          </a:prstGeom>
        </p:spPr>
        <p:txBody>
          <a:bodyPr wrap="none">
            <a:spAutoFit/>
          </a:bodyPr>
          <a:lstStyle/>
          <a:p>
            <a:r>
              <a:rPr lang="zh-CN" altLang="en-US" dirty="0" smtClean="0"/>
              <a:t>◆架式堆垛</a:t>
            </a:r>
            <a:endParaRPr lang="zh-CN" altLang="en-US" dirty="0"/>
          </a:p>
        </p:txBody>
      </p:sp>
      <p:pic>
        <p:nvPicPr>
          <p:cNvPr id="100354" name="Picture 2"/>
          <p:cNvPicPr>
            <a:picLocks noChangeAspect="1" noChangeArrowheads="1"/>
          </p:cNvPicPr>
          <p:nvPr/>
        </p:nvPicPr>
        <p:blipFill>
          <a:blip r:embed="rId3"/>
          <a:srcRect/>
          <a:stretch>
            <a:fillRect/>
          </a:stretch>
        </p:blipFill>
        <p:spPr bwMode="auto">
          <a:xfrm>
            <a:off x="4286248" y="1428742"/>
            <a:ext cx="3945634" cy="2357454"/>
          </a:xfrm>
          <a:prstGeom prst="rect">
            <a:avLst/>
          </a:prstGeom>
          <a:noFill/>
          <a:ln w="9525">
            <a:noFill/>
            <a:miter lim="800000"/>
            <a:headEnd/>
            <a:tailEnd/>
          </a:ln>
          <a:effectLst/>
        </p:spPr>
      </p:pic>
      <p:pic>
        <p:nvPicPr>
          <p:cNvPr id="100355" name="Picture 3"/>
          <p:cNvPicPr>
            <a:picLocks noChangeAspect="1" noChangeArrowheads="1"/>
          </p:cNvPicPr>
          <p:nvPr/>
        </p:nvPicPr>
        <p:blipFill>
          <a:blip r:embed="rId4"/>
          <a:srcRect/>
          <a:stretch>
            <a:fillRect/>
          </a:stretch>
        </p:blipFill>
        <p:spPr bwMode="auto">
          <a:xfrm>
            <a:off x="652689" y="3000378"/>
            <a:ext cx="7267118" cy="178595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00354"/>
                                        </p:tgtEl>
                                        <p:attrNameLst>
                                          <p:attrName>style.visibility</p:attrName>
                                        </p:attrNameLst>
                                      </p:cBhvr>
                                      <p:to>
                                        <p:strVal val="visible"/>
                                      </p:to>
                                    </p:set>
                                    <p:animEffect transition="in" filter="checkerboard(across)">
                                      <p:cBhvr>
                                        <p:cTn id="38" dur="500"/>
                                        <p:tgtEl>
                                          <p:spTgt spid="10035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00354"/>
                                        </p:tgtEl>
                                        <p:attrNameLst>
                                          <p:attrName>ppt_x</p:attrName>
                                        </p:attrNameLst>
                                      </p:cBhvr>
                                      <p:tavLst>
                                        <p:tav tm="0">
                                          <p:val>
                                            <p:strVal val="ppt_x"/>
                                          </p:val>
                                        </p:tav>
                                        <p:tav tm="100000">
                                          <p:val>
                                            <p:strVal val="ppt_x"/>
                                          </p:val>
                                        </p:tav>
                                      </p:tavLst>
                                    </p:anim>
                                    <p:anim calcmode="lin" valueType="num">
                                      <p:cBhvr additive="base">
                                        <p:cTn id="43" dur="500"/>
                                        <p:tgtEl>
                                          <p:spTgt spid="100354"/>
                                        </p:tgtEl>
                                        <p:attrNameLst>
                                          <p:attrName>ppt_y</p:attrName>
                                        </p:attrNameLst>
                                      </p:cBhvr>
                                      <p:tavLst>
                                        <p:tav tm="0">
                                          <p:val>
                                            <p:strVal val="ppt_y"/>
                                          </p:val>
                                        </p:tav>
                                        <p:tav tm="100000">
                                          <p:val>
                                            <p:strVal val="1+ppt_h/2"/>
                                          </p:val>
                                        </p:tav>
                                      </p:tavLst>
                                    </p:anim>
                                    <p:set>
                                      <p:cBhvr>
                                        <p:cTn id="44" dur="1" fill="hold">
                                          <p:stCondLst>
                                            <p:cond delay="499"/>
                                          </p:stCondLst>
                                        </p:cTn>
                                        <p:tgtEl>
                                          <p:spTgt spid="10035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100355"/>
                                        </p:tgtEl>
                                        <p:attrNameLst>
                                          <p:attrName>style.visibility</p:attrName>
                                        </p:attrNameLst>
                                      </p:cBhvr>
                                      <p:to>
                                        <p:strVal val="visible"/>
                                      </p:to>
                                    </p:set>
                                    <p:animEffect transition="in" filter="checkerboard(across)">
                                      <p:cBhvr>
                                        <p:cTn id="49" dur="500"/>
                                        <p:tgtEl>
                                          <p:spTgt spid="100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sp>
        <p:nvSpPr>
          <p:cNvPr id="10" name="矩形 9"/>
          <p:cNvSpPr/>
          <p:nvPr/>
        </p:nvSpPr>
        <p:spPr>
          <a:xfrm>
            <a:off x="2571736" y="1428742"/>
            <a:ext cx="1338828" cy="369332"/>
          </a:xfrm>
          <a:prstGeom prst="rect">
            <a:avLst/>
          </a:prstGeom>
        </p:spPr>
        <p:txBody>
          <a:bodyPr wrap="none">
            <a:spAutoFit/>
          </a:bodyPr>
          <a:lstStyle/>
          <a:p>
            <a:r>
              <a:rPr lang="zh-CN" altLang="en-US" dirty="0" smtClean="0"/>
              <a:t>◆托盘堆垛</a:t>
            </a:r>
            <a:endParaRPr lang="zh-CN" altLang="en-US" dirty="0"/>
          </a:p>
        </p:txBody>
      </p:sp>
      <p:pic>
        <p:nvPicPr>
          <p:cNvPr id="101378" name="Picture 2"/>
          <p:cNvPicPr>
            <a:picLocks noChangeAspect="1" noChangeArrowheads="1"/>
          </p:cNvPicPr>
          <p:nvPr/>
        </p:nvPicPr>
        <p:blipFill>
          <a:blip r:embed="rId3"/>
          <a:srcRect/>
          <a:stretch>
            <a:fillRect/>
          </a:stretch>
        </p:blipFill>
        <p:spPr bwMode="auto">
          <a:xfrm>
            <a:off x="2197336" y="1928808"/>
            <a:ext cx="2425534" cy="2500330"/>
          </a:xfrm>
          <a:prstGeom prst="rect">
            <a:avLst/>
          </a:prstGeom>
          <a:noFill/>
          <a:ln w="9525">
            <a:noFill/>
            <a:miter lim="800000"/>
            <a:headEnd/>
            <a:tailEnd/>
          </a:ln>
          <a:effectLst/>
        </p:spPr>
      </p:pic>
      <p:pic>
        <p:nvPicPr>
          <p:cNvPr id="101379" name="Picture 3"/>
          <p:cNvPicPr>
            <a:picLocks noChangeAspect="1" noChangeArrowheads="1"/>
          </p:cNvPicPr>
          <p:nvPr/>
        </p:nvPicPr>
        <p:blipFill>
          <a:blip r:embed="rId4"/>
          <a:srcRect/>
          <a:stretch>
            <a:fillRect/>
          </a:stretch>
        </p:blipFill>
        <p:spPr bwMode="auto">
          <a:xfrm>
            <a:off x="4906011" y="1798074"/>
            <a:ext cx="3689241" cy="2841636"/>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01378"/>
                                        </p:tgtEl>
                                        <p:attrNameLst>
                                          <p:attrName>style.visibility</p:attrName>
                                        </p:attrNameLst>
                                      </p:cBhvr>
                                      <p:to>
                                        <p:strVal val="visible"/>
                                      </p:to>
                                    </p:set>
                                    <p:animEffect transition="in" filter="checkerboard(across)">
                                      <p:cBhvr>
                                        <p:cTn id="38" dur="500"/>
                                        <p:tgtEl>
                                          <p:spTgt spid="101378"/>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101379"/>
                                        </p:tgtEl>
                                        <p:attrNameLst>
                                          <p:attrName>style.visibility</p:attrName>
                                        </p:attrNameLst>
                                      </p:cBhvr>
                                      <p:to>
                                        <p:strVal val="visible"/>
                                      </p:to>
                                    </p:set>
                                    <p:animEffect transition="in" filter="checkerboard(across)">
                                      <p:cBhvr>
                                        <p:cTn id="43" dur="500"/>
                                        <p:tgtEl>
                                          <p:spTgt spid="101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2662463"/>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面积确定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230607"/>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仓库内所有建筑物所占平面面积之和。若有多层建筑，则还应加上多层面积的累计数</a:t>
            </a:r>
            <a:endParaRPr lang="zh-CN" altLang="en-US" sz="20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仓库建筑面积</a:t>
            </a:r>
            <a:endParaRPr lang="zh-CN" altLang="en-US" b="1" dirty="0">
              <a:solidFill>
                <a:srgbClr val="FF0000"/>
              </a:solidFill>
              <a:latin typeface="微软雅黑" pitchFamily="34" charset="-122"/>
              <a:ea typeface="微软雅黑" pitchFamily="34" charset="-122"/>
            </a:endParaRPr>
          </a:p>
        </p:txBody>
      </p:sp>
      <p:pic>
        <p:nvPicPr>
          <p:cNvPr id="8197" name="Picture 5"/>
          <p:cNvPicPr>
            <a:picLocks noChangeAspect="1" noChangeArrowheads="1"/>
          </p:cNvPicPr>
          <p:nvPr/>
        </p:nvPicPr>
        <p:blipFill>
          <a:blip r:embed="rId3"/>
          <a:srcRect/>
          <a:stretch>
            <a:fillRect/>
          </a:stretch>
        </p:blipFill>
        <p:spPr bwMode="auto">
          <a:xfrm>
            <a:off x="799032" y="3000378"/>
            <a:ext cx="7365250" cy="1770880"/>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197"/>
                                        </p:tgtEl>
                                        <p:attrNameLst>
                                          <p:attrName>style.visibility</p:attrName>
                                        </p:attrNameLst>
                                      </p:cBhvr>
                                      <p:to>
                                        <p:strVal val="visible"/>
                                      </p:to>
                                    </p:set>
                                    <p:animEffect transition="in" filter="checkerboard(across)">
                                      <p:cBhvr>
                                        <p:cTn id="47" dur="1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2805576" cy="369332"/>
          </a:xfrm>
          <a:prstGeom prst="rect">
            <a:avLst/>
          </a:prstGeom>
        </p:spPr>
        <p:txBody>
          <a:bodyPr wrap="none">
            <a:spAutoFit/>
          </a:bodyPr>
          <a:lstStyle/>
          <a:p>
            <a:r>
              <a:rPr lang="zh-CN" altLang="en-US" b="1" dirty="0" smtClean="0">
                <a:solidFill>
                  <a:srgbClr val="FF0000"/>
                </a:solidFill>
              </a:rPr>
              <a:t>常见的集中货物堆垛形式</a:t>
            </a:r>
            <a:endParaRPr lang="zh-CN" altLang="en-US" b="1" dirty="0">
              <a:solidFill>
                <a:srgbClr val="FF0000"/>
              </a:solidFill>
            </a:endParaRPr>
          </a:p>
        </p:txBody>
      </p:sp>
      <p:pic>
        <p:nvPicPr>
          <p:cNvPr id="102402" name="Picture 2"/>
          <p:cNvPicPr>
            <a:picLocks noChangeAspect="1" noChangeArrowheads="1"/>
          </p:cNvPicPr>
          <p:nvPr/>
        </p:nvPicPr>
        <p:blipFill>
          <a:blip r:embed="rId3"/>
          <a:srcRect/>
          <a:stretch>
            <a:fillRect/>
          </a:stretch>
        </p:blipFill>
        <p:spPr bwMode="auto">
          <a:xfrm>
            <a:off x="2309842" y="1328193"/>
            <a:ext cx="5877302" cy="3670315"/>
          </a:xfrm>
          <a:prstGeom prst="rect">
            <a:avLst/>
          </a:prstGeom>
          <a:noFill/>
          <a:ln w="9525">
            <a:noFill/>
            <a:miter lim="800000"/>
            <a:headEnd/>
            <a:tailEnd/>
          </a:ln>
          <a:effectLst/>
        </p:spPr>
      </p:pic>
      <p:pic>
        <p:nvPicPr>
          <p:cNvPr id="102403" name="Picture 3"/>
          <p:cNvPicPr>
            <a:picLocks noChangeAspect="1" noChangeArrowheads="1"/>
          </p:cNvPicPr>
          <p:nvPr/>
        </p:nvPicPr>
        <p:blipFill>
          <a:blip r:embed="rId4"/>
          <a:srcRect/>
          <a:stretch>
            <a:fillRect/>
          </a:stretch>
        </p:blipFill>
        <p:spPr bwMode="auto">
          <a:xfrm>
            <a:off x="971600" y="2573338"/>
            <a:ext cx="7312778" cy="1784362"/>
          </a:xfrm>
          <a:prstGeom prst="rect">
            <a:avLst/>
          </a:prstGeom>
          <a:noFill/>
          <a:ln w="9525">
            <a:noFill/>
            <a:miter lim="800000"/>
            <a:headEnd/>
            <a:tailEnd/>
          </a:ln>
          <a:effectLst/>
        </p:spPr>
      </p:pic>
      <p:pic>
        <p:nvPicPr>
          <p:cNvPr id="102404" name="Picture 4"/>
          <p:cNvPicPr>
            <a:picLocks noChangeAspect="1" noChangeArrowheads="1"/>
          </p:cNvPicPr>
          <p:nvPr/>
        </p:nvPicPr>
        <p:blipFill>
          <a:blip r:embed="rId5"/>
          <a:srcRect/>
          <a:stretch>
            <a:fillRect/>
          </a:stretch>
        </p:blipFill>
        <p:spPr bwMode="auto">
          <a:xfrm>
            <a:off x="971600" y="2573338"/>
            <a:ext cx="7599834" cy="1322393"/>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02402"/>
                                        </p:tgtEl>
                                        <p:attrNameLst>
                                          <p:attrName>style.visibility</p:attrName>
                                        </p:attrNameLst>
                                      </p:cBhvr>
                                      <p:to>
                                        <p:strVal val="visible"/>
                                      </p:to>
                                    </p:set>
                                    <p:animEffect transition="in" filter="checkerboard(across)">
                                      <p:cBhvr>
                                        <p:cTn id="33" dur="500"/>
                                        <p:tgtEl>
                                          <p:spTgt spid="10240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102402"/>
                                        </p:tgtEl>
                                        <p:attrNameLst>
                                          <p:attrName>ppt_x</p:attrName>
                                        </p:attrNameLst>
                                      </p:cBhvr>
                                      <p:tavLst>
                                        <p:tav tm="0">
                                          <p:val>
                                            <p:strVal val="ppt_x"/>
                                          </p:val>
                                        </p:tav>
                                        <p:tav tm="100000">
                                          <p:val>
                                            <p:strVal val="ppt_x"/>
                                          </p:val>
                                        </p:tav>
                                      </p:tavLst>
                                    </p:anim>
                                    <p:anim calcmode="lin" valueType="num">
                                      <p:cBhvr additive="base">
                                        <p:cTn id="38" dur="500"/>
                                        <p:tgtEl>
                                          <p:spTgt spid="102402"/>
                                        </p:tgtEl>
                                        <p:attrNameLst>
                                          <p:attrName>ppt_y</p:attrName>
                                        </p:attrNameLst>
                                      </p:cBhvr>
                                      <p:tavLst>
                                        <p:tav tm="0">
                                          <p:val>
                                            <p:strVal val="ppt_y"/>
                                          </p:val>
                                        </p:tav>
                                        <p:tav tm="100000">
                                          <p:val>
                                            <p:strVal val="1+ppt_h/2"/>
                                          </p:val>
                                        </p:tav>
                                      </p:tavLst>
                                    </p:anim>
                                    <p:set>
                                      <p:cBhvr>
                                        <p:cTn id="39" dur="1" fill="hold">
                                          <p:stCondLst>
                                            <p:cond delay="499"/>
                                          </p:stCondLst>
                                        </p:cTn>
                                        <p:tgtEl>
                                          <p:spTgt spid="10240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102403"/>
                                        </p:tgtEl>
                                        <p:attrNameLst>
                                          <p:attrName>style.visibility</p:attrName>
                                        </p:attrNameLst>
                                      </p:cBhvr>
                                      <p:to>
                                        <p:strVal val="visible"/>
                                      </p:to>
                                    </p:set>
                                    <p:animEffect transition="in" filter="checkerboard(across)">
                                      <p:cBhvr>
                                        <p:cTn id="44" dur="500"/>
                                        <p:tgtEl>
                                          <p:spTgt spid="10240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02403"/>
                                        </p:tgtEl>
                                        <p:attrNameLst>
                                          <p:attrName>ppt_x</p:attrName>
                                        </p:attrNameLst>
                                      </p:cBhvr>
                                      <p:tavLst>
                                        <p:tav tm="0">
                                          <p:val>
                                            <p:strVal val="ppt_x"/>
                                          </p:val>
                                        </p:tav>
                                        <p:tav tm="100000">
                                          <p:val>
                                            <p:strVal val="ppt_x"/>
                                          </p:val>
                                        </p:tav>
                                      </p:tavLst>
                                    </p:anim>
                                    <p:anim calcmode="lin" valueType="num">
                                      <p:cBhvr additive="base">
                                        <p:cTn id="49" dur="500"/>
                                        <p:tgtEl>
                                          <p:spTgt spid="102403"/>
                                        </p:tgtEl>
                                        <p:attrNameLst>
                                          <p:attrName>ppt_y</p:attrName>
                                        </p:attrNameLst>
                                      </p:cBhvr>
                                      <p:tavLst>
                                        <p:tav tm="0">
                                          <p:val>
                                            <p:strVal val="ppt_y"/>
                                          </p:val>
                                        </p:tav>
                                        <p:tav tm="100000">
                                          <p:val>
                                            <p:strVal val="1+ppt_h/2"/>
                                          </p:val>
                                        </p:tav>
                                      </p:tavLst>
                                    </p:anim>
                                    <p:set>
                                      <p:cBhvr>
                                        <p:cTn id="50" dur="1" fill="hold">
                                          <p:stCondLst>
                                            <p:cond delay="499"/>
                                          </p:stCondLst>
                                        </p:cTn>
                                        <p:tgtEl>
                                          <p:spTgt spid="10240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102404"/>
                                        </p:tgtEl>
                                        <p:attrNameLst>
                                          <p:attrName>style.visibility</p:attrName>
                                        </p:attrNameLst>
                                      </p:cBhvr>
                                      <p:to>
                                        <p:strVal val="visible"/>
                                      </p:to>
                                    </p:set>
                                    <p:animEffect transition="in" filter="checkerboard(across)">
                                      <p:cBhvr>
                                        <p:cTn id="55" dur="500"/>
                                        <p:tgtEl>
                                          <p:spTgt spid="102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sz="1400" b="1" dirty="0" smtClean="0">
                <a:latin typeface="微软雅黑" pitchFamily="34" charset="-122"/>
                <a:ea typeface="微软雅黑" pitchFamily="34" charset="-122"/>
              </a:rPr>
              <a:t>库房储存规划</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货物堆垛设计</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矩形 6"/>
          <p:cNvSpPr/>
          <p:nvPr/>
        </p:nvSpPr>
        <p:spPr>
          <a:xfrm>
            <a:off x="2197336" y="1328193"/>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309842" y="958861"/>
            <a:ext cx="1579278" cy="369332"/>
          </a:xfrm>
          <a:prstGeom prst="rect">
            <a:avLst/>
          </a:prstGeom>
        </p:spPr>
        <p:txBody>
          <a:bodyPr wrap="none">
            <a:spAutoFit/>
          </a:bodyPr>
          <a:lstStyle/>
          <a:p>
            <a:r>
              <a:rPr lang="zh-CN" altLang="en-US" b="1" dirty="0" smtClean="0">
                <a:solidFill>
                  <a:srgbClr val="FF0000"/>
                </a:solidFill>
              </a:rPr>
              <a:t>堆垛场地要求</a:t>
            </a:r>
            <a:endParaRPr lang="zh-CN" altLang="en-US" b="1" dirty="0">
              <a:solidFill>
                <a:srgbClr val="FF0000"/>
              </a:solidFill>
            </a:endParaRPr>
          </a:p>
        </p:txBody>
      </p:sp>
      <p:sp>
        <p:nvSpPr>
          <p:cNvPr id="12" name="矩形 11"/>
          <p:cNvSpPr/>
          <p:nvPr/>
        </p:nvSpPr>
        <p:spPr>
          <a:xfrm>
            <a:off x="2309842" y="1428742"/>
            <a:ext cx="6499724" cy="1754326"/>
          </a:xfrm>
          <a:prstGeom prst="rect">
            <a:avLst/>
          </a:prstGeom>
        </p:spPr>
        <p:txBody>
          <a:bodyPr wrap="square">
            <a:spAutoFit/>
          </a:bodyPr>
          <a:lstStyle/>
          <a:p>
            <a:r>
              <a:rPr lang="zh-CN" altLang="en-US" dirty="0" smtClean="0"/>
              <a:t>◆ 库内堆垛：垛底垫高，这样一方面易于移动，另一方面可避免货物受潮或弄脏。</a:t>
            </a:r>
          </a:p>
          <a:p>
            <a:r>
              <a:rPr lang="zh-CN" altLang="en-US" dirty="0" smtClean="0"/>
              <a:t>◆ 货棚内堆垛：货棚两侧或四周必须有排水沟或管道，货棚内地坪应高于货棚外地面，垫垛一般高</a:t>
            </a:r>
            <a:r>
              <a:rPr lang="en-US" altLang="zh-CN" dirty="0" smtClean="0"/>
              <a:t>30-40cm</a:t>
            </a:r>
            <a:r>
              <a:rPr lang="zh-CN" altLang="en-US" dirty="0" smtClean="0"/>
              <a:t>。</a:t>
            </a:r>
          </a:p>
          <a:p>
            <a:r>
              <a:rPr lang="zh-CN" altLang="en-US" dirty="0" smtClean="0"/>
              <a:t>◆ 露天堆垛：堆垛场地须高于四周地面，垫高</a:t>
            </a:r>
            <a:r>
              <a:rPr lang="en-US" altLang="zh-CN" dirty="0" smtClean="0"/>
              <a:t>40cm</a:t>
            </a:r>
            <a:r>
              <a:rPr lang="zh-CN" altLang="en-US" dirty="0" smtClean="0"/>
              <a:t>，四周排水畅通。</a:t>
            </a:r>
            <a:endParaRPr lang="zh-CN" altLang="en-US" dirty="0"/>
          </a:p>
        </p:txBody>
      </p:sp>
      <p:sp>
        <p:nvSpPr>
          <p:cNvPr id="14" name="矩形 13"/>
          <p:cNvSpPr/>
          <p:nvPr/>
        </p:nvSpPr>
        <p:spPr>
          <a:xfrm>
            <a:off x="2197336" y="3183068"/>
            <a:ext cx="639791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heckerboard(across)">
                                      <p:cBhvr>
                                        <p:cTn id="30" dur="500"/>
                                        <p:tgtEl>
                                          <p:spTgt spid="7"/>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heckerboard(across)">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animBg="1"/>
      <p:bldP spid="8" grpId="0"/>
      <p:bldP spid="12" grpId="0"/>
      <p:bldP spid="1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57466" y="4088130"/>
            <a:ext cx="626469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771550"/>
            <a:ext cx="624698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57466" y="923403"/>
            <a:ext cx="6246982" cy="3164727"/>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上个世纪七十年代，上海的一家汽制造厂的汽车零配件是由其协作单位生产的，为了避免缺货，他们建造了一座自动化立体仓库作为存放装配汽车所需的各种零配件的中间仓库。这个厂是我国第一批发展自动化立体仓库的企业之一。该仓库结构分高库和整理室两部分，高库是采用固定式高层货架与巷道堆垛机结构，从整理室到高库之间设有辊式输送机。整理室的作用是用来对货物的包装进行重新整理，以便于进入自动化立体仓库存放。当入库的货物包装规格不符合托盘或标准货箱时，则需要进入整理室进行重新整理。由于当时各种包装没有统一的标准，因此，整理工作的工作量相当大。货物的出入库是运用电脑控制与人工操作相结合的人机系统。该库建在该厂的东南角，距离装配车间较远，因此，在仓库与装配车间之间需要进行二次运输，也就是说，所需的零配件先出库，装车运输到装配车间，然后才能进行组装。自动化仓库建成后，这个先进设施在企业的生产经营中所起的作用并不大。因此其利用率也逐年下降，最后不得不拆除。</a:t>
            </a:r>
          </a:p>
        </p:txBody>
      </p:sp>
      <p:sp>
        <p:nvSpPr>
          <p:cNvPr id="6" name="TextBox 5"/>
          <p:cNvSpPr txBox="1"/>
          <p:nvPr/>
        </p:nvSpPr>
        <p:spPr>
          <a:xfrm>
            <a:off x="785786" y="4188679"/>
            <a:ext cx="7363288" cy="754388"/>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请分析下列问题：帮助该企业分析自动化仓库为什么在该企业没有发挥其应有作用的原因。我们从中得到哪些启示？</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ppt_x</p:attrName>
                                        </p:attrNameLst>
                                      </p:cBhvr>
                                      <p:tavLst>
                                        <p:tav tm="0">
                                          <p:val>
                                            <p:strVal val="#ppt_x-.2"/>
                                          </p:val>
                                        </p:tav>
                                        <p:tav tm="100000">
                                          <p:val>
                                            <p:strVal val="#ppt_x"/>
                                          </p:val>
                                        </p:tav>
                                      </p:tavLst>
                                    </p:anim>
                                    <p:anim calcmode="lin" valueType="num">
                                      <p:cBhvr>
                                        <p:cTn id="1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ppt_x</p:attrName>
                                        </p:attrNameLst>
                                      </p:cBhvr>
                                      <p:tavLst>
                                        <p:tav tm="0">
                                          <p:val>
                                            <p:strVal val="#ppt_x-.2"/>
                                          </p:val>
                                        </p:tav>
                                        <p:tav tm="100000">
                                          <p:val>
                                            <p:strVal val="#ppt_x"/>
                                          </p:val>
                                        </p:tav>
                                      </p:tavLst>
                                    </p:anim>
                                    <p:anim calcmode="lin" valueType="num">
                                      <p:cBhvr>
                                        <p:cTn id="2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4"/>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ppt_x</p:attrName>
                                        </p:attrNameLst>
                                      </p:cBhvr>
                                      <p:tavLst>
                                        <p:tav tm="0">
                                          <p:val>
                                            <p:strVal val="#ppt_x-.2"/>
                                          </p:val>
                                        </p:tav>
                                        <p:tav tm="100000">
                                          <p:val>
                                            <p:strVal val="#ppt_x"/>
                                          </p:val>
                                        </p:tav>
                                      </p:tavLst>
                                    </p:anim>
                                    <p:anim calcmode="lin" valueType="num">
                                      <p:cBhvr>
                                        <p:cTn id="2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300037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面积确定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474585"/>
          </a:xfrm>
          <a:prstGeom prst="rect">
            <a:avLst/>
          </a:prstGeom>
          <a:noFill/>
        </p:spPr>
        <p:txBody>
          <a:bodyPr wrap="square" lIns="68595" tIns="34297" rIns="68595" bIns="34297" rtlCol="0">
            <a:spAutoFit/>
          </a:bodyPr>
          <a:lstStyle/>
          <a:p>
            <a:pPr>
              <a:lnSpc>
                <a:spcPct val="130000"/>
              </a:lnSpc>
            </a:pPr>
            <a:r>
              <a:rPr lang="zh-CN" altLang="en-US" dirty="0" smtClean="0">
                <a:solidFill>
                  <a:sysClr val="windowText" lastClr="000000"/>
                </a:solidFill>
                <a:latin typeface="微软雅黑" pitchFamily="34" charset="-122"/>
                <a:ea typeface="微软雅黑" pitchFamily="34" charset="-122"/>
              </a:rPr>
              <a:t>仓库内可以用来存放商品的面积之和，即库房、货棚、货场的使用面积之和。其中库房的使用面积为库房建筑面积减去外墙、内柱、间隔墙及固定设施等所占的面积。</a:t>
            </a:r>
            <a:endParaRPr lang="zh-CN" altLang="en-US"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仓库使用面积</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436039" y="2500312"/>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面积确定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830498"/>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在库房、货棚、货场内计划用来存放商品的面积之和。</a:t>
            </a:r>
            <a:endParaRPr lang="zh-CN" altLang="en-US" sz="20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仓库有效面积</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smtClean="0">
                <a:latin typeface="微软雅黑"/>
                <a:ea typeface="微软雅黑"/>
              </a:rPr>
              <a:t>仓库布局规划</a:t>
            </a:r>
            <a:endParaRPr lang="en-US" altLang="zh-CN" b="1" dirty="0">
              <a:latin typeface="微软雅黑"/>
              <a:ea typeface="微软雅黑"/>
            </a:endParaRPr>
          </a:p>
        </p:txBody>
      </p:sp>
      <p:sp>
        <p:nvSpPr>
          <p:cNvPr id="11" name="矩形 10"/>
          <p:cNvSpPr/>
          <p:nvPr/>
        </p:nvSpPr>
        <p:spPr>
          <a:xfrm>
            <a:off x="2519504" y="275030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面积确定</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31845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指在仓库使用面积中，实际用来堆放商品所占的面积，即库房使用面积减去必须的通道、垛距、墙距及进行收发、验收、备料等作业区后所剩余的面积。</a:t>
            </a:r>
            <a:endParaRPr lang="zh-CN" altLang="en-US" sz="1600" dirty="0">
              <a:solidFill>
                <a:sysClr val="windowText" lastClr="000000"/>
              </a:solidFill>
              <a:latin typeface="微软雅黑" pitchFamily="34" charset="-122"/>
              <a:ea typeface="微软雅黑" pitchFamily="34" charset="-122"/>
            </a:endParaRPr>
          </a:p>
        </p:txBody>
      </p:sp>
      <p:sp>
        <p:nvSpPr>
          <p:cNvPr id="9" name="TextBox 8"/>
          <p:cNvSpPr txBox="1"/>
          <p:nvPr/>
        </p:nvSpPr>
        <p:spPr>
          <a:xfrm>
            <a:off x="2357466" y="844388"/>
            <a:ext cx="4429069"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仓库实用面积</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ppt_x</p:attrName>
                                        </p:attrNameLst>
                                      </p:cBhvr>
                                      <p:tavLst>
                                        <p:tav tm="0">
                                          <p:val>
                                            <p:strVal val="#ppt_x-.2"/>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1567</TotalTime>
  <Pages>0</Pages>
  <Words>1957</Words>
  <Characters>0</Characters>
  <Application>Microsoft Office PowerPoint</Application>
  <DocSecurity>0</DocSecurity>
  <PresentationFormat>全屏显示(16:9)</PresentationFormat>
  <Lines>0</Lines>
  <Paragraphs>309</Paragraphs>
  <Slides>62</Slides>
  <Notes>62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62</vt:i4>
      </vt:variant>
    </vt:vector>
  </HeadingPairs>
  <TitlesOfParts>
    <vt:vector size="72" baseType="lpstr">
      <vt:lpstr>Source Han Sans ExtraLight</vt:lpstr>
      <vt:lpstr>仿宋_GB2312</vt:lpstr>
      <vt:lpstr>宋体</vt:lpstr>
      <vt:lpstr>微软雅黑</vt:lpstr>
      <vt:lpstr>Arial</vt:lpstr>
      <vt:lpstr>Calibri</vt:lpstr>
      <vt:lpstr>Century Gothic</vt:lpstr>
      <vt:lpstr>Impact</vt:lpstr>
      <vt:lpstr>第一PPT，www.1ppt.com</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393</cp:revision>
  <dcterms:created xsi:type="dcterms:W3CDTF">2013-01-25T01:44:32Z</dcterms:created>
  <dcterms:modified xsi:type="dcterms:W3CDTF">2020-01-06T12:30:55Z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