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Override1.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3"/>
  </p:notesMasterIdLst>
  <p:sldIdLst>
    <p:sldId id="436" r:id="rId2"/>
    <p:sldId id="429" r:id="rId3"/>
    <p:sldId id="435" r:id="rId4"/>
    <p:sldId id="438" r:id="rId5"/>
    <p:sldId id="408" r:id="rId6"/>
    <p:sldId id="547" r:id="rId7"/>
    <p:sldId id="548" r:id="rId8"/>
    <p:sldId id="549" r:id="rId9"/>
    <p:sldId id="550" r:id="rId10"/>
    <p:sldId id="551" r:id="rId11"/>
    <p:sldId id="552" r:id="rId12"/>
    <p:sldId id="553" r:id="rId13"/>
    <p:sldId id="554" r:id="rId14"/>
    <p:sldId id="555" r:id="rId15"/>
    <p:sldId id="556" r:id="rId16"/>
    <p:sldId id="557" r:id="rId17"/>
    <p:sldId id="558" r:id="rId18"/>
    <p:sldId id="559" r:id="rId19"/>
    <p:sldId id="560" r:id="rId20"/>
    <p:sldId id="451" r:id="rId21"/>
    <p:sldId id="452" r:id="rId22"/>
    <p:sldId id="561" r:id="rId23"/>
    <p:sldId id="453" r:id="rId24"/>
    <p:sldId id="562" r:id="rId25"/>
    <p:sldId id="563" r:id="rId26"/>
    <p:sldId id="564" r:id="rId27"/>
    <p:sldId id="565" r:id="rId28"/>
    <p:sldId id="567" r:id="rId29"/>
    <p:sldId id="568" r:id="rId30"/>
    <p:sldId id="566" r:id="rId31"/>
    <p:sldId id="570" r:id="rId32"/>
    <p:sldId id="571" r:id="rId33"/>
    <p:sldId id="572" r:id="rId34"/>
    <p:sldId id="573" r:id="rId35"/>
    <p:sldId id="574" r:id="rId36"/>
    <p:sldId id="575" r:id="rId37"/>
    <p:sldId id="576" r:id="rId38"/>
    <p:sldId id="577" r:id="rId39"/>
    <p:sldId id="578" r:id="rId40"/>
    <p:sldId id="579" r:id="rId41"/>
    <p:sldId id="580" r:id="rId42"/>
    <p:sldId id="581" r:id="rId43"/>
    <p:sldId id="582" r:id="rId44"/>
    <p:sldId id="583" r:id="rId45"/>
    <p:sldId id="584" r:id="rId46"/>
    <p:sldId id="585" r:id="rId47"/>
    <p:sldId id="586" r:id="rId48"/>
    <p:sldId id="587" r:id="rId49"/>
    <p:sldId id="588" r:id="rId50"/>
    <p:sldId id="589" r:id="rId51"/>
    <p:sldId id="590" r:id="rId52"/>
    <p:sldId id="591" r:id="rId53"/>
    <p:sldId id="592" r:id="rId54"/>
    <p:sldId id="593" r:id="rId55"/>
    <p:sldId id="594" r:id="rId56"/>
    <p:sldId id="595" r:id="rId57"/>
    <p:sldId id="596" r:id="rId58"/>
    <p:sldId id="597" r:id="rId59"/>
    <p:sldId id="598" r:id="rId60"/>
    <p:sldId id="599" r:id="rId61"/>
    <p:sldId id="480" r:id="rId62"/>
  </p:sldIdLst>
  <p:sldSz cx="9144000" cy="5143500" type="screen16x9"/>
  <p:notesSz cx="6858000" cy="9144000"/>
  <p:custDataLst>
    <p:tags r:id="rId64"/>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342809"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685617"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028426"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371234"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1714043" algn="l" defTabSz="685617" rtl="0" eaLnBrk="1" latinLnBrk="0" hangingPunct="1">
      <a:defRPr kern="1200">
        <a:solidFill>
          <a:schemeClr val="tx1"/>
        </a:solidFill>
        <a:latin typeface="Arial" pitchFamily="34" charset="0"/>
        <a:ea typeface="宋体" pitchFamily="2" charset="-122"/>
        <a:cs typeface="+mn-cs"/>
      </a:defRPr>
    </a:lvl6pPr>
    <a:lvl7pPr marL="2056851" algn="l" defTabSz="685617" rtl="0" eaLnBrk="1" latinLnBrk="0" hangingPunct="1">
      <a:defRPr kern="1200">
        <a:solidFill>
          <a:schemeClr val="tx1"/>
        </a:solidFill>
        <a:latin typeface="Arial" pitchFamily="34" charset="0"/>
        <a:ea typeface="宋体" pitchFamily="2" charset="-122"/>
        <a:cs typeface="+mn-cs"/>
      </a:defRPr>
    </a:lvl7pPr>
    <a:lvl8pPr marL="2399660" algn="l" defTabSz="685617" rtl="0" eaLnBrk="1" latinLnBrk="0" hangingPunct="1">
      <a:defRPr kern="1200">
        <a:solidFill>
          <a:schemeClr val="tx1"/>
        </a:solidFill>
        <a:latin typeface="Arial" pitchFamily="34" charset="0"/>
        <a:ea typeface="宋体" pitchFamily="2" charset="-122"/>
        <a:cs typeface="+mn-cs"/>
      </a:defRPr>
    </a:lvl8pPr>
    <a:lvl9pPr marL="2742468" algn="l" defTabSz="685617"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619">
          <p15:clr>
            <a:srgbClr val="A4A3A4"/>
          </p15:clr>
        </p15:guide>
        <p15:guide id="2" pos="289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BECB"/>
    <a:srgbClr val="CC0000"/>
    <a:srgbClr val="F595DC"/>
    <a:srgbClr val="21A3D0"/>
    <a:srgbClr val="F8F8F8"/>
    <a:srgbClr val="D01C63"/>
    <a:srgbClr val="0067AC"/>
    <a:srgbClr val="DDDDDD"/>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35" autoAdjust="0"/>
    <p:restoredTop sz="94678" autoAdjust="0"/>
  </p:normalViewPr>
  <p:slideViewPr>
    <p:cSldViewPr snapToObjects="1">
      <p:cViewPr varScale="1">
        <p:scale>
          <a:sx n="90" d="100"/>
          <a:sy n="90" d="100"/>
        </p:scale>
        <p:origin x="1512" y="72"/>
      </p:cViewPr>
      <p:guideLst>
        <p:guide orient="horz" pos="1619"/>
        <p:guide pos="2894"/>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3A93C214-0B12-46AB-8A79-327EE726E8C2}" type="datetimeFigureOut">
              <a:rPr lang="zh-CN" altLang="en-US"/>
              <a:pPr/>
              <a:t>2020/1/6</a:t>
            </a:fld>
            <a:endParaRPr lang="en-US"/>
          </a:p>
        </p:txBody>
      </p:sp>
      <p:sp>
        <p:nvSpPr>
          <p:cNvPr id="4100"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B36EE78B-84D8-412F-BC69-ACC7C447BAFC}" type="slidenum">
              <a:rPr lang="zh-CN" altLang="en-US"/>
              <a:pPr/>
              <a:t>‹#›</a:t>
            </a:fld>
            <a:endParaRPr lang="en-US"/>
          </a:p>
        </p:txBody>
      </p:sp>
    </p:spTree>
    <p:extLst>
      <p:ext uri="{BB962C8B-B14F-4D97-AF65-F5344CB8AC3E}">
        <p14:creationId xmlns:p14="http://schemas.microsoft.com/office/powerpoint/2010/main" val="39605988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1pPr>
    <a:lvl2pPr marL="342809"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2pPr>
    <a:lvl3pPr marL="685617"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3pPr>
    <a:lvl4pPr marL="1028426"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4pPr>
    <a:lvl5pPr marL="1371234"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5pPr>
    <a:lvl6pPr marL="1714043" algn="l" defTabSz="685617" rtl="0" eaLnBrk="1" latinLnBrk="0" hangingPunct="1">
      <a:defRPr sz="900" kern="1200">
        <a:solidFill>
          <a:schemeClr val="tx1"/>
        </a:solidFill>
        <a:latin typeface="+mn-lt"/>
        <a:ea typeface="+mn-ea"/>
        <a:cs typeface="+mn-cs"/>
      </a:defRPr>
    </a:lvl6pPr>
    <a:lvl7pPr marL="2056851" algn="l" defTabSz="685617" rtl="0" eaLnBrk="1" latinLnBrk="0" hangingPunct="1">
      <a:defRPr sz="900" kern="1200">
        <a:solidFill>
          <a:schemeClr val="tx1"/>
        </a:solidFill>
        <a:latin typeface="+mn-lt"/>
        <a:ea typeface="+mn-ea"/>
        <a:cs typeface="+mn-cs"/>
      </a:defRPr>
    </a:lvl7pPr>
    <a:lvl8pPr marL="2399660" algn="l" defTabSz="685617" rtl="0" eaLnBrk="1" latinLnBrk="0" hangingPunct="1">
      <a:defRPr sz="900" kern="1200">
        <a:solidFill>
          <a:schemeClr val="tx1"/>
        </a:solidFill>
        <a:latin typeface="+mn-lt"/>
        <a:ea typeface="+mn-ea"/>
        <a:cs typeface="+mn-cs"/>
      </a:defRPr>
    </a:lvl8pPr>
    <a:lvl9pPr marL="2742468" algn="l" defTabSz="68561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712843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10</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11</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12</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13</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19</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2</a:t>
            </a:fld>
            <a:endParaRPr lang="zh-CN" altLang="en-US"/>
          </a:p>
        </p:txBody>
      </p:sp>
    </p:spTree>
    <p:extLst>
      <p:ext uri="{BB962C8B-B14F-4D97-AF65-F5344CB8AC3E}">
        <p14:creationId xmlns:p14="http://schemas.microsoft.com/office/powerpoint/2010/main" val="27968507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20</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21</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22</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23</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28</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29</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3</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30</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31</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32</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33</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39</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40</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41</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42</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43</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45</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49</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50</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51</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52</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53</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54</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59</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60</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61</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9</a:t>
            </a:fld>
            <a:endParaRPr lang="en-US"/>
          </a:p>
        </p:txBody>
      </p:sp>
    </p:spTree>
    <p:extLst>
      <p:ext uri="{BB962C8B-B14F-4D97-AF65-F5344CB8AC3E}">
        <p14:creationId xmlns:p14="http://schemas.microsoft.com/office/powerpoint/2010/main" val="1692153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532" y="1597819"/>
            <a:ext cx="7772936"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065" y="2914650"/>
            <a:ext cx="6401871" cy="1314450"/>
          </a:xfrm>
        </p:spPr>
        <p:txBody>
          <a:bodyPr/>
          <a:lstStyle>
            <a:lvl1pPr marL="0" indent="0" algn="ctr">
              <a:buNone/>
              <a:defRPr/>
            </a:lvl1pPr>
            <a:lvl2pPr marL="342809" indent="0" algn="ctr">
              <a:buNone/>
              <a:defRPr/>
            </a:lvl2pPr>
            <a:lvl3pPr marL="685617" indent="0" algn="ctr">
              <a:buNone/>
              <a:defRPr/>
            </a:lvl3pPr>
            <a:lvl4pPr marL="1028426" indent="0" algn="ctr">
              <a:buNone/>
              <a:defRPr/>
            </a:lvl4pPr>
            <a:lvl5pPr marL="1371234" indent="0" algn="ctr">
              <a:buNone/>
              <a:defRPr/>
            </a:lvl5pPr>
            <a:lvl6pPr marL="1714043" indent="0" algn="ctr">
              <a:buNone/>
              <a:defRPr/>
            </a:lvl6pPr>
            <a:lvl7pPr marL="2056851" indent="0" algn="ctr">
              <a:buNone/>
              <a:defRPr/>
            </a:lvl7pPr>
            <a:lvl8pPr marL="2399660" indent="0" algn="ctr">
              <a:buNone/>
              <a:defRPr/>
            </a:lvl8pPr>
            <a:lvl9pPr marL="2742468"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750059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92634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382" y="681038"/>
            <a:ext cx="2056597" cy="391358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022" y="681038"/>
            <a:ext cx="6059105" cy="391358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9375260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80348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044340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28" y="3305176"/>
            <a:ext cx="7771745"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28" y="2180035"/>
            <a:ext cx="7771745" cy="1125140"/>
          </a:xfrm>
        </p:spPr>
        <p:txBody>
          <a:bodyPr anchor="b"/>
          <a:lstStyle>
            <a:lvl1pPr marL="0" indent="0">
              <a:buNone/>
              <a:defRPr sz="1500"/>
            </a:lvl1pPr>
            <a:lvl2pPr marL="342809" indent="0">
              <a:buNone/>
              <a:defRPr sz="1300"/>
            </a:lvl2pPr>
            <a:lvl3pPr marL="685617" indent="0">
              <a:buNone/>
              <a:defRPr sz="1200"/>
            </a:lvl3pPr>
            <a:lvl4pPr marL="1028426" indent="0">
              <a:buNone/>
              <a:defRPr sz="1000"/>
            </a:lvl4pPr>
            <a:lvl5pPr marL="1371234" indent="0">
              <a:buNone/>
              <a:defRPr sz="1000"/>
            </a:lvl5pPr>
            <a:lvl6pPr marL="1714043" indent="0">
              <a:buNone/>
              <a:defRPr sz="1000"/>
            </a:lvl6pPr>
            <a:lvl7pPr marL="2056851" indent="0">
              <a:buNone/>
              <a:defRPr sz="1000"/>
            </a:lvl7pPr>
            <a:lvl8pPr marL="2399660" indent="0">
              <a:buNone/>
              <a:defRPr sz="1000"/>
            </a:lvl8pPr>
            <a:lvl9pPr marL="2742468"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516759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021" y="1200151"/>
            <a:ext cx="405725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8533" y="1200151"/>
            <a:ext cx="405844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73101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022" y="205979"/>
            <a:ext cx="8229957"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022" y="1151335"/>
            <a:ext cx="404059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022" y="1631156"/>
            <a:ext cx="404059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195" y="1151335"/>
            <a:ext cx="404178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195" y="1631156"/>
            <a:ext cx="404178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72899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20767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
        <p:nvSpPr>
          <p:cNvPr id="9" name="矩形 8"/>
          <p:cNvSpPr/>
          <p:nvPr userDrawn="1"/>
        </p:nvSpPr>
        <p:spPr>
          <a:xfrm>
            <a:off x="360040" y="195486"/>
            <a:ext cx="360040" cy="360040"/>
          </a:xfrm>
          <a:prstGeom prst="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535190" y="342518"/>
            <a:ext cx="290264" cy="290264"/>
          </a:xfrm>
          <a:prstGeom prst="rect">
            <a:avLst/>
          </a:prstGeom>
          <a:solidFill>
            <a:srgbClr val="FF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13" name="直接连接符 12"/>
          <p:cNvCxnSpPr/>
          <p:nvPr userDrawn="1"/>
        </p:nvCxnSpPr>
        <p:spPr>
          <a:xfrm>
            <a:off x="897462" y="608534"/>
            <a:ext cx="8355058"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1389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300" fill="hold"/>
                                        <p:tgtEl>
                                          <p:spTgt spid="9"/>
                                        </p:tgtEl>
                                        <p:attrNameLst>
                                          <p:attrName>ppt_w</p:attrName>
                                        </p:attrNameLst>
                                      </p:cBhvr>
                                      <p:tavLst>
                                        <p:tav tm="0">
                                          <p:val>
                                            <p:fltVal val="0"/>
                                          </p:val>
                                        </p:tav>
                                        <p:tav tm="100000">
                                          <p:val>
                                            <p:strVal val="#ppt_w"/>
                                          </p:val>
                                        </p:tav>
                                      </p:tavLst>
                                    </p:anim>
                                    <p:anim calcmode="lin" valueType="num">
                                      <p:cBhvr>
                                        <p:cTn id="8" dur="300" fill="hold"/>
                                        <p:tgtEl>
                                          <p:spTgt spid="9"/>
                                        </p:tgtEl>
                                        <p:attrNameLst>
                                          <p:attrName>ppt_h</p:attrName>
                                        </p:attrNameLst>
                                      </p:cBhvr>
                                      <p:tavLst>
                                        <p:tav tm="0">
                                          <p:val>
                                            <p:fltVal val="0"/>
                                          </p:val>
                                        </p:tav>
                                        <p:tav tm="100000">
                                          <p:val>
                                            <p:strVal val="#ppt_h"/>
                                          </p:val>
                                        </p:tav>
                                      </p:tavLst>
                                    </p:anim>
                                    <p:anim calcmode="lin" valueType="num">
                                      <p:cBhvr>
                                        <p:cTn id="9" dur="300" fill="hold"/>
                                        <p:tgtEl>
                                          <p:spTgt spid="9"/>
                                        </p:tgtEl>
                                        <p:attrNameLst>
                                          <p:attrName>style.rotation</p:attrName>
                                        </p:attrNameLst>
                                      </p:cBhvr>
                                      <p:tavLst>
                                        <p:tav tm="0">
                                          <p:val>
                                            <p:fltVal val="90"/>
                                          </p:val>
                                        </p:tav>
                                        <p:tav tm="100000">
                                          <p:val>
                                            <p:fltVal val="0"/>
                                          </p:val>
                                        </p:tav>
                                      </p:tavLst>
                                    </p:anim>
                                    <p:animEffect transition="in" filter="fade">
                                      <p:cBhvr>
                                        <p:cTn id="10" dur="300"/>
                                        <p:tgtEl>
                                          <p:spTgt spid="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300" fill="hold"/>
                                        <p:tgtEl>
                                          <p:spTgt spid="12"/>
                                        </p:tgtEl>
                                        <p:attrNameLst>
                                          <p:attrName>ppt_w</p:attrName>
                                        </p:attrNameLst>
                                      </p:cBhvr>
                                      <p:tavLst>
                                        <p:tav tm="0">
                                          <p:val>
                                            <p:fltVal val="0"/>
                                          </p:val>
                                        </p:tav>
                                        <p:tav tm="100000">
                                          <p:val>
                                            <p:strVal val="#ppt_w"/>
                                          </p:val>
                                        </p:tav>
                                      </p:tavLst>
                                    </p:anim>
                                    <p:anim calcmode="lin" valueType="num">
                                      <p:cBhvr>
                                        <p:cTn id="14" dur="300" fill="hold"/>
                                        <p:tgtEl>
                                          <p:spTgt spid="12"/>
                                        </p:tgtEl>
                                        <p:attrNameLst>
                                          <p:attrName>ppt_h</p:attrName>
                                        </p:attrNameLst>
                                      </p:cBhvr>
                                      <p:tavLst>
                                        <p:tav tm="0">
                                          <p:val>
                                            <p:fltVal val="0"/>
                                          </p:val>
                                        </p:tav>
                                        <p:tav tm="100000">
                                          <p:val>
                                            <p:strVal val="#ppt_h"/>
                                          </p:val>
                                        </p:tav>
                                      </p:tavLst>
                                    </p:anim>
                                    <p:anim calcmode="lin" valueType="num">
                                      <p:cBhvr>
                                        <p:cTn id="15" dur="300" fill="hold"/>
                                        <p:tgtEl>
                                          <p:spTgt spid="12"/>
                                        </p:tgtEl>
                                        <p:attrNameLst>
                                          <p:attrName>style.rotation</p:attrName>
                                        </p:attrNameLst>
                                      </p:cBhvr>
                                      <p:tavLst>
                                        <p:tav tm="0">
                                          <p:val>
                                            <p:fltVal val="90"/>
                                          </p:val>
                                        </p:tav>
                                        <p:tav tm="100000">
                                          <p:val>
                                            <p:fltVal val="0"/>
                                          </p:val>
                                        </p:tav>
                                      </p:tavLst>
                                    </p:anim>
                                    <p:animEffect transition="in" filter="fade">
                                      <p:cBhvr>
                                        <p:cTn id="16" dur="300"/>
                                        <p:tgtEl>
                                          <p:spTgt spid="12"/>
                                        </p:tgtEl>
                                      </p:cBhvr>
                                    </p:animEffect>
                                  </p:childTnLst>
                                </p:cTn>
                              </p:par>
                              <p:par>
                                <p:cTn id="17" presetID="22" presetClass="entr" presetSubtype="8"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82762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381" y="3600450"/>
            <a:ext cx="5486638"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381" y="459581"/>
            <a:ext cx="5486638" cy="3086100"/>
          </a:xfrm>
        </p:spPr>
        <p:txBody>
          <a:bodyPr/>
          <a:lstStyle>
            <a:lvl1pPr marL="0" indent="0">
              <a:buNone/>
              <a:defRPr sz="2400"/>
            </a:lvl1pPr>
            <a:lvl2pPr marL="342809" indent="0">
              <a:buNone/>
              <a:defRPr sz="2100"/>
            </a:lvl2pPr>
            <a:lvl3pPr marL="685617" indent="0">
              <a:buNone/>
              <a:defRPr sz="1800"/>
            </a:lvl3pPr>
            <a:lvl4pPr marL="1028426" indent="0">
              <a:buNone/>
              <a:defRPr sz="1500"/>
            </a:lvl4pPr>
            <a:lvl5pPr marL="1371234" indent="0">
              <a:buNone/>
              <a:defRPr sz="1500"/>
            </a:lvl5pPr>
            <a:lvl6pPr marL="1714043" indent="0">
              <a:buNone/>
              <a:defRPr sz="1500"/>
            </a:lvl6pPr>
            <a:lvl7pPr marL="2056851" indent="0">
              <a:buNone/>
              <a:defRPr sz="1500"/>
            </a:lvl7pPr>
            <a:lvl8pPr marL="2399660" indent="0">
              <a:buNone/>
              <a:defRPr sz="1500"/>
            </a:lvl8pPr>
            <a:lvl9pPr marL="2742468" indent="0">
              <a:buNone/>
              <a:defRPr sz="1500"/>
            </a:lvl9pPr>
          </a:lstStyle>
          <a:p>
            <a:endParaRPr lang="zh-CN" altLang="en-US"/>
          </a:p>
        </p:txBody>
      </p:sp>
      <p:sp>
        <p:nvSpPr>
          <p:cNvPr id="4" name="文本占位符 3"/>
          <p:cNvSpPr>
            <a:spLocks noGrp="1"/>
          </p:cNvSpPr>
          <p:nvPr>
            <p:ph type="body" sz="half" idx="2"/>
          </p:nvPr>
        </p:nvSpPr>
        <p:spPr>
          <a:xfrm>
            <a:off x="1792381" y="4025503"/>
            <a:ext cx="5486638" cy="603647"/>
          </a:xfrm>
        </p:spPr>
        <p:txBody>
          <a:bodyPr/>
          <a:lstStyle>
            <a:lvl1pPr marL="0" indent="0">
              <a:buNone/>
              <a:defRPr sz="1000"/>
            </a:lvl1pPr>
            <a:lvl2pPr marL="342809" indent="0">
              <a:buNone/>
              <a:defRPr sz="900"/>
            </a:lvl2pPr>
            <a:lvl3pPr marL="685617" indent="0">
              <a:buNone/>
              <a:defRPr sz="700"/>
            </a:lvl3pPr>
            <a:lvl4pPr marL="1028426" indent="0">
              <a:buNone/>
              <a:defRPr sz="700"/>
            </a:lvl4pPr>
            <a:lvl5pPr marL="1371234" indent="0">
              <a:buNone/>
              <a:defRPr sz="700"/>
            </a:lvl5pPr>
            <a:lvl6pPr marL="1714043" indent="0">
              <a:buNone/>
              <a:defRPr sz="700"/>
            </a:lvl6pPr>
            <a:lvl7pPr marL="2056851" indent="0">
              <a:buNone/>
              <a:defRPr sz="700"/>
            </a:lvl7pPr>
            <a:lvl8pPr marL="2399660" indent="0">
              <a:buNone/>
              <a:defRPr sz="700"/>
            </a:lvl8pPr>
            <a:lvl9pPr marL="2742468" indent="0">
              <a:buNone/>
              <a:defRPr sz="700"/>
            </a:lvl9pPr>
          </a:lstStyle>
          <a:p>
            <a:pPr lvl="0"/>
            <a:r>
              <a:rPr lang="zh-CN" altLang="en-US" smtClean="0"/>
              <a:t>单击此处编辑母版文本样式</a:t>
            </a:r>
          </a:p>
        </p:txBody>
      </p:sp>
    </p:spTree>
    <p:extLst>
      <p:ext uri="{BB962C8B-B14F-4D97-AF65-F5344CB8AC3E}">
        <p14:creationId xmlns:p14="http://schemas.microsoft.com/office/powerpoint/2010/main" val="3592941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022" y="681038"/>
            <a:ext cx="822995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457022" y="1200151"/>
            <a:ext cx="8229957"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iming>
    <p:tnLst>
      <p:par>
        <p:cTn id="1" dur="indefinite" restart="never" nodeType="tmRoot"/>
      </p:par>
    </p:tnLst>
  </p:timing>
  <p:txStyles>
    <p:titleStyle>
      <a:lvl1pPr algn="l" rtl="0" eaLnBrk="0" fontAlgn="base" hangingPunct="0">
        <a:spcBef>
          <a:spcPct val="0"/>
        </a:spcBef>
        <a:spcAft>
          <a:spcPct val="0"/>
        </a:spcAft>
        <a:defRPr sz="1800">
          <a:solidFill>
            <a:schemeClr val="tx2"/>
          </a:solidFill>
          <a:latin typeface="+mj-lt"/>
          <a:ea typeface="+mj-ea"/>
          <a:cs typeface="+mj-cs"/>
        </a:defRPr>
      </a:lvl1pPr>
      <a:lvl2pPr algn="l" rtl="0" eaLnBrk="0" fontAlgn="base" hangingPunct="0">
        <a:spcBef>
          <a:spcPct val="0"/>
        </a:spcBef>
        <a:spcAft>
          <a:spcPct val="0"/>
        </a:spcAft>
        <a:defRPr sz="1800">
          <a:solidFill>
            <a:schemeClr val="tx2"/>
          </a:solidFill>
          <a:latin typeface="Arial" pitchFamily="34" charset="0"/>
          <a:ea typeface="微软雅黑" pitchFamily="34" charset="-122"/>
        </a:defRPr>
      </a:lvl2pPr>
      <a:lvl3pPr algn="l" rtl="0" eaLnBrk="0" fontAlgn="base" hangingPunct="0">
        <a:spcBef>
          <a:spcPct val="0"/>
        </a:spcBef>
        <a:spcAft>
          <a:spcPct val="0"/>
        </a:spcAft>
        <a:defRPr sz="1800">
          <a:solidFill>
            <a:schemeClr val="tx2"/>
          </a:solidFill>
          <a:latin typeface="Arial" pitchFamily="34" charset="0"/>
          <a:ea typeface="微软雅黑" pitchFamily="34" charset="-122"/>
        </a:defRPr>
      </a:lvl3pPr>
      <a:lvl4pPr algn="l" rtl="0" eaLnBrk="0" fontAlgn="base" hangingPunct="0">
        <a:spcBef>
          <a:spcPct val="0"/>
        </a:spcBef>
        <a:spcAft>
          <a:spcPct val="0"/>
        </a:spcAft>
        <a:defRPr sz="1800">
          <a:solidFill>
            <a:schemeClr val="tx2"/>
          </a:solidFill>
          <a:latin typeface="Arial" pitchFamily="34" charset="0"/>
          <a:ea typeface="微软雅黑" pitchFamily="34" charset="-122"/>
        </a:defRPr>
      </a:lvl4pPr>
      <a:lvl5pPr algn="l" rtl="0" eaLnBrk="0" fontAlgn="base" hangingPunct="0">
        <a:spcBef>
          <a:spcPct val="0"/>
        </a:spcBef>
        <a:spcAft>
          <a:spcPct val="0"/>
        </a:spcAft>
        <a:defRPr sz="1800">
          <a:solidFill>
            <a:schemeClr val="tx2"/>
          </a:solidFill>
          <a:latin typeface="Arial" pitchFamily="34" charset="0"/>
          <a:ea typeface="微软雅黑" pitchFamily="34" charset="-122"/>
        </a:defRPr>
      </a:lvl5pPr>
      <a:lvl6pPr marL="342809" algn="l" rtl="0" eaLnBrk="0" fontAlgn="base" hangingPunct="0">
        <a:spcBef>
          <a:spcPct val="0"/>
        </a:spcBef>
        <a:spcAft>
          <a:spcPct val="0"/>
        </a:spcAft>
        <a:defRPr sz="1800">
          <a:solidFill>
            <a:schemeClr val="tx2"/>
          </a:solidFill>
          <a:latin typeface="Arial" pitchFamily="34" charset="0"/>
          <a:ea typeface="微软雅黑" pitchFamily="34" charset="-122"/>
        </a:defRPr>
      </a:lvl6pPr>
      <a:lvl7pPr marL="685617" algn="l" rtl="0" eaLnBrk="0" fontAlgn="base" hangingPunct="0">
        <a:spcBef>
          <a:spcPct val="0"/>
        </a:spcBef>
        <a:spcAft>
          <a:spcPct val="0"/>
        </a:spcAft>
        <a:defRPr sz="1800">
          <a:solidFill>
            <a:schemeClr val="tx2"/>
          </a:solidFill>
          <a:latin typeface="Arial" pitchFamily="34" charset="0"/>
          <a:ea typeface="微软雅黑" pitchFamily="34" charset="-122"/>
        </a:defRPr>
      </a:lvl7pPr>
      <a:lvl8pPr marL="1028426" algn="l" rtl="0" eaLnBrk="0" fontAlgn="base" hangingPunct="0">
        <a:spcBef>
          <a:spcPct val="0"/>
        </a:spcBef>
        <a:spcAft>
          <a:spcPct val="0"/>
        </a:spcAft>
        <a:defRPr sz="1800">
          <a:solidFill>
            <a:schemeClr val="tx2"/>
          </a:solidFill>
          <a:latin typeface="Arial" pitchFamily="34" charset="0"/>
          <a:ea typeface="微软雅黑" pitchFamily="34" charset="-122"/>
        </a:defRPr>
      </a:lvl8pPr>
      <a:lvl9pPr marL="1371234" algn="l" rtl="0" eaLnBrk="0" fontAlgn="base" hangingPunct="0">
        <a:spcBef>
          <a:spcPct val="0"/>
        </a:spcBef>
        <a:spcAft>
          <a:spcPct val="0"/>
        </a:spcAft>
        <a:defRPr sz="1800">
          <a:solidFill>
            <a:schemeClr val="tx2"/>
          </a:solidFill>
          <a:latin typeface="Arial" pitchFamily="34" charset="0"/>
          <a:ea typeface="微软雅黑" pitchFamily="34" charset="-122"/>
        </a:defRPr>
      </a:lvl9pPr>
    </p:titleStyle>
    <p:bodyStyle>
      <a:lvl1pPr marL="257106" indent="-257106" algn="l" rtl="0" eaLnBrk="0" fontAlgn="base" hangingPunct="0">
        <a:spcBef>
          <a:spcPct val="20000"/>
        </a:spcBef>
        <a:spcAft>
          <a:spcPct val="0"/>
        </a:spcAft>
        <a:buChar char="•"/>
        <a:defRPr sz="1500">
          <a:solidFill>
            <a:schemeClr val="tx1"/>
          </a:solidFill>
          <a:latin typeface="+mn-lt"/>
          <a:ea typeface="+mn-ea"/>
          <a:cs typeface="+mn-cs"/>
        </a:defRPr>
      </a:lvl1pPr>
      <a:lvl2pPr marL="557064" indent="-214255" algn="l" rtl="0" eaLnBrk="0" fontAlgn="base" hangingPunct="0">
        <a:spcBef>
          <a:spcPct val="20000"/>
        </a:spcBef>
        <a:spcAft>
          <a:spcPct val="0"/>
        </a:spcAft>
        <a:buChar char="–"/>
        <a:defRPr sz="1500">
          <a:solidFill>
            <a:schemeClr val="tx1"/>
          </a:solidFill>
          <a:latin typeface="+mn-lt"/>
          <a:ea typeface="仿宋_GB2312" pitchFamily="1" charset="-122"/>
        </a:defRPr>
      </a:lvl2pPr>
      <a:lvl3pPr marL="857021" indent="-171404" algn="l" rtl="0" eaLnBrk="0" fontAlgn="base" hangingPunct="0">
        <a:spcBef>
          <a:spcPct val="20000"/>
        </a:spcBef>
        <a:spcAft>
          <a:spcPct val="0"/>
        </a:spcAft>
        <a:buChar char="•"/>
        <a:defRPr sz="1800">
          <a:solidFill>
            <a:schemeClr val="tx1"/>
          </a:solidFill>
          <a:latin typeface="+mn-lt"/>
          <a:ea typeface="宋体" pitchFamily="2" charset="-122"/>
        </a:defRPr>
      </a:lvl3pPr>
      <a:lvl4pPr marL="1199830" indent="-171404" algn="l" rtl="0" eaLnBrk="0" fontAlgn="base" hangingPunct="0">
        <a:spcBef>
          <a:spcPct val="20000"/>
        </a:spcBef>
        <a:spcAft>
          <a:spcPct val="0"/>
        </a:spcAft>
        <a:buChar char="–"/>
        <a:defRPr sz="1500">
          <a:solidFill>
            <a:schemeClr val="tx1"/>
          </a:solidFill>
          <a:latin typeface="+mn-lt"/>
          <a:ea typeface="宋体" pitchFamily="2" charset="-122"/>
        </a:defRPr>
      </a:lvl4pPr>
      <a:lvl5pPr marL="1542639" indent="-171404" algn="l" rtl="0" eaLnBrk="0" fontAlgn="base" hangingPunct="0">
        <a:spcBef>
          <a:spcPct val="20000"/>
        </a:spcBef>
        <a:spcAft>
          <a:spcPct val="0"/>
        </a:spcAft>
        <a:buChar char="»"/>
        <a:defRPr sz="1500">
          <a:solidFill>
            <a:schemeClr val="tx1"/>
          </a:solidFill>
          <a:latin typeface="+mn-lt"/>
          <a:ea typeface="宋体" pitchFamily="2" charset="-122"/>
        </a:defRPr>
      </a:lvl5pPr>
      <a:lvl6pPr marL="1885447" indent="-171404" algn="l" rtl="0" eaLnBrk="0" fontAlgn="base" hangingPunct="0">
        <a:spcBef>
          <a:spcPct val="20000"/>
        </a:spcBef>
        <a:spcAft>
          <a:spcPct val="0"/>
        </a:spcAft>
        <a:buChar char="»"/>
        <a:defRPr sz="1500">
          <a:solidFill>
            <a:schemeClr val="tx1"/>
          </a:solidFill>
          <a:latin typeface="+mn-lt"/>
          <a:ea typeface="宋体" pitchFamily="2" charset="-122"/>
        </a:defRPr>
      </a:lvl6pPr>
      <a:lvl7pPr marL="2228256" indent="-171404" algn="l" rtl="0" eaLnBrk="0" fontAlgn="base" hangingPunct="0">
        <a:spcBef>
          <a:spcPct val="20000"/>
        </a:spcBef>
        <a:spcAft>
          <a:spcPct val="0"/>
        </a:spcAft>
        <a:buChar char="»"/>
        <a:defRPr sz="1500">
          <a:solidFill>
            <a:schemeClr val="tx1"/>
          </a:solidFill>
          <a:latin typeface="+mn-lt"/>
          <a:ea typeface="宋体" pitchFamily="2" charset="-122"/>
        </a:defRPr>
      </a:lvl7pPr>
      <a:lvl8pPr marL="2571064" indent="-171404" algn="l" rtl="0" eaLnBrk="0" fontAlgn="base" hangingPunct="0">
        <a:spcBef>
          <a:spcPct val="20000"/>
        </a:spcBef>
        <a:spcAft>
          <a:spcPct val="0"/>
        </a:spcAft>
        <a:buChar char="»"/>
        <a:defRPr sz="1500">
          <a:solidFill>
            <a:schemeClr val="tx1"/>
          </a:solidFill>
          <a:latin typeface="+mn-lt"/>
          <a:ea typeface="宋体" pitchFamily="2" charset="-122"/>
        </a:defRPr>
      </a:lvl8pPr>
      <a:lvl9pPr marL="2913873" indent="-171404" algn="l" rtl="0" eaLnBrk="0" fontAlgn="base" hangingPunct="0">
        <a:spcBef>
          <a:spcPct val="20000"/>
        </a:spcBef>
        <a:spcAft>
          <a:spcPct val="0"/>
        </a:spcAft>
        <a:buChar char="»"/>
        <a:defRPr sz="1500">
          <a:solidFill>
            <a:schemeClr val="tx1"/>
          </a:solidFill>
          <a:latin typeface="+mn-lt"/>
          <a:ea typeface="宋体" pitchFamily="2" charset="-122"/>
        </a:defRPr>
      </a:lvl9pPr>
    </p:bodyStyle>
    <p:otherStyle>
      <a:defPPr>
        <a:defRPr lang="zh-CN"/>
      </a:defPPr>
      <a:lvl1pPr marL="0" algn="l" defTabSz="685617" rtl="0" eaLnBrk="1" latinLnBrk="0" hangingPunct="1">
        <a:defRPr sz="1300" kern="1200">
          <a:solidFill>
            <a:schemeClr val="tx1"/>
          </a:solidFill>
          <a:latin typeface="+mn-lt"/>
          <a:ea typeface="+mn-ea"/>
          <a:cs typeface="+mn-cs"/>
        </a:defRPr>
      </a:lvl1pPr>
      <a:lvl2pPr marL="342809" algn="l" defTabSz="685617" rtl="0" eaLnBrk="1" latinLnBrk="0" hangingPunct="1">
        <a:defRPr sz="1300" kern="1200">
          <a:solidFill>
            <a:schemeClr val="tx1"/>
          </a:solidFill>
          <a:latin typeface="+mn-lt"/>
          <a:ea typeface="+mn-ea"/>
          <a:cs typeface="+mn-cs"/>
        </a:defRPr>
      </a:lvl2pPr>
      <a:lvl3pPr marL="685617" algn="l" defTabSz="685617" rtl="0" eaLnBrk="1" latinLnBrk="0" hangingPunct="1">
        <a:defRPr sz="1300" kern="1200">
          <a:solidFill>
            <a:schemeClr val="tx1"/>
          </a:solidFill>
          <a:latin typeface="+mn-lt"/>
          <a:ea typeface="+mn-ea"/>
          <a:cs typeface="+mn-cs"/>
        </a:defRPr>
      </a:lvl3pPr>
      <a:lvl4pPr marL="1028426" algn="l" defTabSz="685617" rtl="0" eaLnBrk="1" latinLnBrk="0" hangingPunct="1">
        <a:defRPr sz="1300" kern="1200">
          <a:solidFill>
            <a:schemeClr val="tx1"/>
          </a:solidFill>
          <a:latin typeface="+mn-lt"/>
          <a:ea typeface="+mn-ea"/>
          <a:cs typeface="+mn-cs"/>
        </a:defRPr>
      </a:lvl4pPr>
      <a:lvl5pPr marL="1371234" algn="l" defTabSz="685617" rtl="0" eaLnBrk="1" latinLnBrk="0" hangingPunct="1">
        <a:defRPr sz="1300" kern="1200">
          <a:solidFill>
            <a:schemeClr val="tx1"/>
          </a:solidFill>
          <a:latin typeface="+mn-lt"/>
          <a:ea typeface="+mn-ea"/>
          <a:cs typeface="+mn-cs"/>
        </a:defRPr>
      </a:lvl5pPr>
      <a:lvl6pPr marL="1714043" algn="l" defTabSz="685617" rtl="0" eaLnBrk="1" latinLnBrk="0" hangingPunct="1">
        <a:defRPr sz="1300" kern="1200">
          <a:solidFill>
            <a:schemeClr val="tx1"/>
          </a:solidFill>
          <a:latin typeface="+mn-lt"/>
          <a:ea typeface="+mn-ea"/>
          <a:cs typeface="+mn-cs"/>
        </a:defRPr>
      </a:lvl6pPr>
      <a:lvl7pPr marL="2056851" algn="l" defTabSz="685617" rtl="0" eaLnBrk="1" latinLnBrk="0" hangingPunct="1">
        <a:defRPr sz="1300" kern="1200">
          <a:solidFill>
            <a:schemeClr val="tx1"/>
          </a:solidFill>
          <a:latin typeface="+mn-lt"/>
          <a:ea typeface="+mn-ea"/>
          <a:cs typeface="+mn-cs"/>
        </a:defRPr>
      </a:lvl7pPr>
      <a:lvl8pPr marL="2399660" algn="l" defTabSz="685617" rtl="0" eaLnBrk="1" latinLnBrk="0" hangingPunct="1">
        <a:defRPr sz="1300" kern="1200">
          <a:solidFill>
            <a:schemeClr val="tx1"/>
          </a:solidFill>
          <a:latin typeface="+mn-lt"/>
          <a:ea typeface="+mn-ea"/>
          <a:cs typeface="+mn-cs"/>
        </a:defRPr>
      </a:lvl8pPr>
      <a:lvl9pPr marL="2742468" algn="l" defTabSz="68561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file:///C:\Documents%20and%20Settings\microsoft\Application%20Data\Tencent\Users\36097392\QQ\WinTemp\RichOle\6JD)MHE_(8$PY_)8%5d%25~ECWY.jpg"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file:///C:\Documents%20and%20Settings\microsoft\Application%20Data\Tencent\Users\36097392\QQ\WinTemp\RichOle\2@VIWUWM4%60RT352%7bATY$X%606.jpg"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19.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0.w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5.gif"/></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0.gif"/></Relationships>
</file>

<file path=ppt/slides/_rels/slide3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48.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5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5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5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46.gif"/><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47.gif"/><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椭圆 139"/>
          <p:cNvSpPr/>
          <p:nvPr/>
        </p:nvSpPr>
        <p:spPr>
          <a:xfrm>
            <a:off x="656823" y="1491666"/>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8" name="椭圆 137"/>
          <p:cNvSpPr/>
          <p:nvPr/>
        </p:nvSpPr>
        <p:spPr>
          <a:xfrm>
            <a:off x="632485" y="3600787"/>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41" name="椭圆 140"/>
          <p:cNvSpPr/>
          <p:nvPr/>
        </p:nvSpPr>
        <p:spPr>
          <a:xfrm>
            <a:off x="-980157" y="4050771"/>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42" name="椭圆 141"/>
          <p:cNvSpPr/>
          <p:nvPr/>
        </p:nvSpPr>
        <p:spPr>
          <a:xfrm>
            <a:off x="-3644453" y="-185092"/>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nvGrpSpPr>
          <p:cNvPr id="146" name="组合 145"/>
          <p:cNvGrpSpPr/>
          <p:nvPr/>
        </p:nvGrpSpPr>
        <p:grpSpPr>
          <a:xfrm flipH="1">
            <a:off x="3344100" y="2684694"/>
            <a:ext cx="5551177" cy="583387"/>
            <a:chOff x="3929063" y="2641879"/>
            <a:chExt cx="5214937" cy="0"/>
          </a:xfrm>
        </p:grpSpPr>
        <p:cxnSp>
          <p:nvCxnSpPr>
            <p:cNvPr id="147" name="直接连接符 146"/>
            <p:cNvCxnSpPr/>
            <p:nvPr/>
          </p:nvCxnSpPr>
          <p:spPr>
            <a:xfrm>
              <a:off x="3929063" y="2641879"/>
              <a:ext cx="4105804" cy="0"/>
            </a:xfrm>
            <a:prstGeom prst="line">
              <a:avLst/>
            </a:prstGeom>
            <a:ln w="7620">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8103924" y="2641879"/>
              <a:ext cx="754055" cy="0"/>
            </a:xfrm>
            <a:prstGeom prst="line">
              <a:avLst/>
            </a:prstGeom>
            <a:ln w="7620">
              <a:solidFill>
                <a:srgbClr val="333333"/>
              </a:solidFill>
              <a:prstDash val="dash"/>
              <a:tailEnd type="diamond"/>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8948986" y="2641879"/>
              <a:ext cx="195014" cy="0"/>
            </a:xfrm>
            <a:prstGeom prst="line">
              <a:avLst/>
            </a:prstGeom>
            <a:ln w="7620">
              <a:solidFill>
                <a:srgbClr val="333333"/>
              </a:solidFill>
            </a:ln>
          </p:spPr>
          <p:style>
            <a:lnRef idx="1">
              <a:schemeClr val="accent1"/>
            </a:lnRef>
            <a:fillRef idx="0">
              <a:schemeClr val="accent1"/>
            </a:fillRef>
            <a:effectRef idx="0">
              <a:schemeClr val="accent1"/>
            </a:effectRef>
            <a:fontRef idx="minor">
              <a:schemeClr val="tx1"/>
            </a:fontRef>
          </p:style>
        </p:cxnSp>
      </p:grpSp>
      <p:sp>
        <p:nvSpPr>
          <p:cNvPr id="150" name="矩形 17"/>
          <p:cNvSpPr>
            <a:spLocks noChangeArrowheads="1"/>
          </p:cNvSpPr>
          <p:nvPr/>
        </p:nvSpPr>
        <p:spPr bwMode="auto">
          <a:xfrm>
            <a:off x="4035917" y="2005374"/>
            <a:ext cx="530067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4000" b="1" dirty="0" smtClean="0">
                <a:solidFill>
                  <a:srgbClr val="333333"/>
                </a:solidFill>
                <a:latin typeface="微软雅黑" panose="020B0503020204020204" pitchFamily="34" charset="-122"/>
                <a:ea typeface="微软雅黑" panose="020B0503020204020204" pitchFamily="34" charset="-122"/>
              </a:rPr>
              <a:t>仓储与配送管理</a:t>
            </a:r>
            <a:endParaRPr lang="zh-CN" altLang="en-US" sz="4000" b="1" dirty="0">
              <a:solidFill>
                <a:srgbClr val="333333"/>
              </a:solidFill>
              <a:latin typeface="微软雅黑" panose="020B0503020204020204" pitchFamily="34" charset="-122"/>
              <a:ea typeface="微软雅黑" panose="020B0503020204020204" pitchFamily="34" charset="-122"/>
            </a:endParaRPr>
          </a:p>
        </p:txBody>
      </p:sp>
      <p:sp>
        <p:nvSpPr>
          <p:cNvPr id="151" name="矩形 150"/>
          <p:cNvSpPr/>
          <p:nvPr/>
        </p:nvSpPr>
        <p:spPr>
          <a:xfrm>
            <a:off x="4035917" y="2722056"/>
            <a:ext cx="4955411" cy="442045"/>
          </a:xfrm>
          <a:prstGeom prst="rect">
            <a:avLst/>
          </a:prstGeom>
        </p:spPr>
        <p:txBody>
          <a:bodyPr wrap="square" lIns="72008" tIns="36005" rIns="72008" bIns="36005">
            <a:spAutoFit/>
          </a:bodyPr>
          <a:lstStyle/>
          <a:p>
            <a:pPr algn="ctr"/>
            <a:r>
              <a:rPr lang="zh-CN" altLang="en-US" sz="2400" dirty="0" smtClean="0">
                <a:solidFill>
                  <a:srgbClr val="333333"/>
                </a:solidFill>
                <a:latin typeface="Century Gothic" panose="020B0502020202020204" pitchFamily="34" charset="0"/>
                <a:ea typeface="Source Han Sans ExtraLight" panose="020B0200000000000000" pitchFamily="34" charset="-122"/>
                <a:cs typeface="Arial" panose="020B0604020202020204" pitchFamily="34" charset="0"/>
              </a:rPr>
              <a:t>项目四  货物入库作业</a:t>
            </a:r>
            <a:endParaRPr lang="en-US" altLang="zh-CN" sz="2400" dirty="0">
              <a:solidFill>
                <a:srgbClr val="333333"/>
              </a:solidFill>
              <a:latin typeface="Century Gothic" panose="020B0502020202020204" pitchFamily="34" charset="0"/>
              <a:ea typeface="Source Han Sans ExtraLight" panose="020B0200000000000000" pitchFamily="34" charset="-122"/>
              <a:cs typeface="Arial" panose="020B0604020202020204" pitchFamily="34" charset="0"/>
            </a:endParaRPr>
          </a:p>
        </p:txBody>
      </p:sp>
    </p:spTree>
    <p:extLst>
      <p:ext uri="{BB962C8B-B14F-4D97-AF65-F5344CB8AC3E}">
        <p14:creationId xmlns:p14="http://schemas.microsoft.com/office/powerpoint/2010/main" val="370263290"/>
      </p:ext>
    </p:extLst>
  </p:cSld>
  <p:clrMapOvr>
    <a:masterClrMapping/>
  </p:clrMapOvr>
  <p:transition spd="med"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fade">
                                      <p:cBhvr>
                                        <p:cTn id="7" dur="500"/>
                                        <p:tgtEl>
                                          <p:spTgt spid="1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1"/>
                                        </p:tgtEl>
                                        <p:attrNameLst>
                                          <p:attrName>style.visibility</p:attrName>
                                        </p:attrNameLst>
                                      </p:cBhvr>
                                      <p:to>
                                        <p:strVal val="visible"/>
                                      </p:to>
                                    </p:set>
                                    <p:animEffect transition="in" filter="fade">
                                      <p:cBhvr>
                                        <p:cTn id="11" dur="500"/>
                                        <p:tgtEl>
                                          <p:spTgt spid="14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0"/>
                                        </p:tgtEl>
                                        <p:attrNameLst>
                                          <p:attrName>style.visibility</p:attrName>
                                        </p:attrNameLst>
                                      </p:cBhvr>
                                      <p:to>
                                        <p:strVal val="visible"/>
                                      </p:to>
                                    </p:set>
                                    <p:animEffect transition="in" filter="fade">
                                      <p:cBhvr>
                                        <p:cTn id="15" dur="500"/>
                                        <p:tgtEl>
                                          <p:spTgt spid="14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8"/>
                                        </p:tgtEl>
                                        <p:attrNameLst>
                                          <p:attrName>style.visibility</p:attrName>
                                        </p:attrNameLst>
                                      </p:cBhvr>
                                      <p:to>
                                        <p:strVal val="visible"/>
                                      </p:to>
                                    </p:set>
                                    <p:animEffect transition="in" filter="fade">
                                      <p:cBhvr>
                                        <p:cTn id="19" dur="500"/>
                                        <p:tgtEl>
                                          <p:spTgt spid="138"/>
                                        </p:tgtEl>
                                      </p:cBhvr>
                                    </p:animEffect>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150"/>
                                        </p:tgtEl>
                                        <p:attrNameLst>
                                          <p:attrName>style.visibility</p:attrName>
                                        </p:attrNameLst>
                                      </p:cBhvr>
                                      <p:to>
                                        <p:strVal val="visible"/>
                                      </p:to>
                                    </p:set>
                                    <p:anim calcmode="lin" valueType="num">
                                      <p:cBhvr additive="base">
                                        <p:cTn id="23" dur="500" fill="hold"/>
                                        <p:tgtEl>
                                          <p:spTgt spid="150"/>
                                        </p:tgtEl>
                                        <p:attrNameLst>
                                          <p:attrName>ppt_x</p:attrName>
                                        </p:attrNameLst>
                                      </p:cBhvr>
                                      <p:tavLst>
                                        <p:tav tm="0">
                                          <p:val>
                                            <p:strVal val="1+#ppt_w/2"/>
                                          </p:val>
                                        </p:tav>
                                        <p:tav tm="100000">
                                          <p:val>
                                            <p:strVal val="#ppt_x"/>
                                          </p:val>
                                        </p:tav>
                                      </p:tavLst>
                                    </p:anim>
                                    <p:anim calcmode="lin" valueType="num">
                                      <p:cBhvr additive="base">
                                        <p:cTn id="24" dur="500" fill="hold"/>
                                        <p:tgtEl>
                                          <p:spTgt spid="150"/>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146"/>
                                        </p:tgtEl>
                                        <p:attrNameLst>
                                          <p:attrName>style.visibility</p:attrName>
                                        </p:attrNameLst>
                                      </p:cBhvr>
                                      <p:to>
                                        <p:strVal val="visible"/>
                                      </p:to>
                                    </p:set>
                                    <p:anim calcmode="lin" valueType="num">
                                      <p:cBhvr additive="base">
                                        <p:cTn id="28" dur="500" fill="hold"/>
                                        <p:tgtEl>
                                          <p:spTgt spid="146"/>
                                        </p:tgtEl>
                                        <p:attrNameLst>
                                          <p:attrName>ppt_x</p:attrName>
                                        </p:attrNameLst>
                                      </p:cBhvr>
                                      <p:tavLst>
                                        <p:tav tm="0">
                                          <p:val>
                                            <p:strVal val="1+#ppt_w/2"/>
                                          </p:val>
                                        </p:tav>
                                        <p:tav tm="100000">
                                          <p:val>
                                            <p:strVal val="#ppt_x"/>
                                          </p:val>
                                        </p:tav>
                                      </p:tavLst>
                                    </p:anim>
                                    <p:anim calcmode="lin" valueType="num">
                                      <p:cBhvr additive="base">
                                        <p:cTn id="29" dur="500" fill="hold"/>
                                        <p:tgtEl>
                                          <p:spTgt spid="146"/>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2" fill="hold" grpId="0" nodeType="afterEffect">
                                  <p:stCondLst>
                                    <p:cond delay="0"/>
                                  </p:stCondLst>
                                  <p:childTnLst>
                                    <p:set>
                                      <p:cBhvr>
                                        <p:cTn id="32" dur="1" fill="hold">
                                          <p:stCondLst>
                                            <p:cond delay="0"/>
                                          </p:stCondLst>
                                        </p:cTn>
                                        <p:tgtEl>
                                          <p:spTgt spid="151"/>
                                        </p:tgtEl>
                                        <p:attrNameLst>
                                          <p:attrName>style.visibility</p:attrName>
                                        </p:attrNameLst>
                                      </p:cBhvr>
                                      <p:to>
                                        <p:strVal val="visible"/>
                                      </p:to>
                                    </p:set>
                                    <p:anim calcmode="lin" valueType="num">
                                      <p:cBhvr additive="base">
                                        <p:cTn id="33" dur="500" fill="hold"/>
                                        <p:tgtEl>
                                          <p:spTgt spid="151"/>
                                        </p:tgtEl>
                                        <p:attrNameLst>
                                          <p:attrName>ppt_x</p:attrName>
                                        </p:attrNameLst>
                                      </p:cBhvr>
                                      <p:tavLst>
                                        <p:tav tm="0">
                                          <p:val>
                                            <p:strVal val="1+#ppt_w/2"/>
                                          </p:val>
                                        </p:tav>
                                        <p:tav tm="100000">
                                          <p:val>
                                            <p:strVal val="#ppt_x"/>
                                          </p:val>
                                        </p:tav>
                                      </p:tavLst>
                                    </p:anim>
                                    <p:anim calcmode="lin" valueType="num">
                                      <p:cBhvr additive="base">
                                        <p:cTn id="34" dur="500" fill="hold"/>
                                        <p:tgtEl>
                                          <p:spTgt spid="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animBg="1"/>
      <p:bldP spid="138" grpId="0" animBg="1"/>
      <p:bldP spid="141" grpId="0" animBg="1"/>
      <p:bldP spid="142" grpId="0" animBg="1"/>
      <p:bldP spid="150" grpId="0"/>
      <p:bldP spid="15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订货方法选择</a:t>
            </a:r>
            <a:endParaRPr lang="en-US" altLang="zh-CN" b="1" dirty="0">
              <a:latin typeface="微软雅黑"/>
              <a:ea typeface="微软雅黑"/>
            </a:endParaRPr>
          </a:p>
        </p:txBody>
      </p:sp>
      <p:sp>
        <p:nvSpPr>
          <p:cNvPr id="11" name="矩形 10"/>
          <p:cNvSpPr/>
          <p:nvPr/>
        </p:nvSpPr>
        <p:spPr>
          <a:xfrm>
            <a:off x="2197337" y="4500576"/>
            <a:ext cx="57322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197336" y="1256749"/>
            <a:ext cx="5732249"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定量订货模型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定量订货模型的基本原理</a:t>
            </a:r>
            <a:endParaRPr lang="zh-CN" altLang="en-US" b="1" dirty="0">
              <a:solidFill>
                <a:srgbClr val="FF0000"/>
              </a:solidFill>
              <a:latin typeface="微软雅黑" pitchFamily="34" charset="-122"/>
              <a:ea typeface="微软雅黑" pitchFamily="34" charset="-122"/>
            </a:endParaRPr>
          </a:p>
        </p:txBody>
      </p:sp>
      <p:pic>
        <p:nvPicPr>
          <p:cNvPr id="8" name="图片 7"/>
          <p:cNvPicPr/>
          <p:nvPr/>
        </p:nvPicPr>
        <p:blipFill>
          <a:blip r:embed="rId3" r:link="rId4"/>
          <a:stretch>
            <a:fillRect/>
          </a:stretch>
        </p:blipFill>
        <p:spPr>
          <a:xfrm>
            <a:off x="2197336" y="2143122"/>
            <a:ext cx="3562350" cy="1600200"/>
          </a:xfrm>
          <a:prstGeom prst="rect">
            <a:avLst/>
          </a:prstGeom>
          <a:noFill/>
          <a:ln w="9525">
            <a:noFill/>
          </a:ln>
        </p:spPr>
      </p:pic>
      <p:sp>
        <p:nvSpPr>
          <p:cNvPr id="94210" name="椭圆形标注 90662"/>
          <p:cNvSpPr>
            <a:spLocks noChangeArrowheads="1"/>
          </p:cNvSpPr>
          <p:nvPr/>
        </p:nvSpPr>
        <p:spPr bwMode="auto">
          <a:xfrm>
            <a:off x="5643570" y="1571618"/>
            <a:ext cx="2638425" cy="2019300"/>
          </a:xfrm>
          <a:prstGeom prst="wedgeEllipseCallout">
            <a:avLst>
              <a:gd name="adj1" fmla="val -65557"/>
              <a:gd name="adj2" fmla="val 18775"/>
            </a:avLst>
          </a:prstGeom>
          <a:solidFill>
            <a:srgbClr val="FFCCCC"/>
          </a:solidFill>
          <a:ln w="12700">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库存量下降到订货点</a:t>
            </a:r>
            <a:r>
              <a:rPr kumimoji="0" lang="en-US" altLang="zh-CN" sz="12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R</a:t>
            </a:r>
            <a:r>
              <a:rPr kumimoji="0" lang="zh-CN" altLang="en-US" sz="12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时，即按预先确定的订购量</a:t>
            </a:r>
            <a:r>
              <a:rPr kumimoji="0" lang="en-US" altLang="zh-CN" sz="12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Q</a:t>
            </a:r>
            <a:r>
              <a:rPr kumimoji="0" lang="zh-CN" altLang="en-US" sz="12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发出订货单，经过订货提前期（订货至到货间隔时间）</a:t>
            </a:r>
            <a:r>
              <a:rPr kumimoji="0" lang="en-US" altLang="zh-CN" sz="12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LT</a:t>
            </a:r>
            <a:r>
              <a:rPr kumimoji="0" lang="zh-CN" altLang="en-US" sz="12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，库存量继续下降，到达安全库存量</a:t>
            </a:r>
            <a:r>
              <a:rPr kumimoji="0" lang="en-US" altLang="zh-CN" sz="12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S</a:t>
            </a:r>
            <a:r>
              <a:rPr kumimoji="0" lang="zh-CN" altLang="en-US" sz="12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时，收到订货</a:t>
            </a:r>
            <a:r>
              <a:rPr kumimoji="0" lang="en-US" altLang="zh-CN" sz="12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Q</a:t>
            </a:r>
            <a:r>
              <a:rPr kumimoji="0" lang="zh-CN" altLang="en-US" sz="12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，库存水平上升</a:t>
            </a:r>
            <a:endParaRPr kumimoji="0" lang="zh-CN" sz="12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heckerboard(across)">
                                      <p:cBhvr>
                                        <p:cTn id="30" dur="500"/>
                                        <p:tgtEl>
                                          <p:spTgt spid="12"/>
                                        </p:tgtEl>
                                      </p:cBhvr>
                                    </p:animEffect>
                                  </p:childTnLst>
                                </p:cTn>
                              </p:par>
                              <p:par>
                                <p:cTn id="31" presetID="5" presetClass="entr" presetSubtype="1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checkerboard(across)">
                                      <p:cBhvr>
                                        <p:cTn id="33" dur="500"/>
                                        <p:tgtEl>
                                          <p:spTgt spid="8"/>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checkerboard(across)">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94210"/>
                                        </p:tgtEl>
                                        <p:attrNameLst>
                                          <p:attrName>style.visibility</p:attrName>
                                        </p:attrNameLst>
                                      </p:cBhvr>
                                      <p:to>
                                        <p:strVal val="visible"/>
                                      </p:to>
                                    </p:set>
                                    <p:animEffect transition="in" filter="checkerboard(across)">
                                      <p:cBhvr>
                                        <p:cTn id="41" dur="500"/>
                                        <p:tgtEl>
                                          <p:spTgt spid="94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9" grpId="0"/>
      <p:bldP spid="942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订货方法选择</a:t>
            </a:r>
            <a:endParaRPr lang="en-US" altLang="zh-CN" b="1" dirty="0">
              <a:latin typeface="微软雅黑"/>
              <a:ea typeface="微软雅黑"/>
            </a:endParaRPr>
          </a:p>
        </p:txBody>
      </p:sp>
      <p:sp>
        <p:nvSpPr>
          <p:cNvPr id="11" name="矩形 10"/>
          <p:cNvSpPr/>
          <p:nvPr/>
        </p:nvSpPr>
        <p:spPr>
          <a:xfrm>
            <a:off x="2197337" y="4500576"/>
            <a:ext cx="57322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197336" y="1256749"/>
            <a:ext cx="5732249"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定量订货模型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定量订货模型的基本原理</a:t>
            </a:r>
            <a:endParaRPr lang="zh-CN" altLang="en-US" b="1" dirty="0">
              <a:solidFill>
                <a:srgbClr val="FF0000"/>
              </a:solidFill>
              <a:latin typeface="微软雅黑" pitchFamily="34" charset="-122"/>
              <a:ea typeface="微软雅黑" pitchFamily="34" charset="-122"/>
            </a:endParaRPr>
          </a:p>
        </p:txBody>
      </p:sp>
      <p:sp>
        <p:nvSpPr>
          <p:cNvPr id="95234" name="Text Box 2"/>
          <p:cNvSpPr txBox="1">
            <a:spLocks noChangeArrowheads="1"/>
          </p:cNvSpPr>
          <p:nvPr/>
        </p:nvSpPr>
        <p:spPr bwMode="auto">
          <a:xfrm>
            <a:off x="2357466" y="1369661"/>
            <a:ext cx="5238750" cy="3063888"/>
          </a:xfrm>
          <a:prstGeom prst="rect">
            <a:avLst/>
          </a:prstGeom>
          <a:solidFill>
            <a:srgbClr val="FBE4D5"/>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知识链接：</a:t>
            </a:r>
            <a:endParaRPr kumimoji="0" lang="zh-CN" altLang="en-US" sz="1400" b="1"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这种方法主要靠控制订货点</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R</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和订货批量</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Q</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两个参数来控制订货，达到既最好地满足库存需求，又能使总费用最低的目的。</a:t>
            </a:r>
            <a:endPar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通常订货点的确定主要取决于需要量和订货交纳周期这两个因素。在需要是固定均匀、订货交纳周期不变的情况下，不需要设安全库存，这时订货点：</a:t>
            </a:r>
            <a:endPar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R=LT×D/365</a:t>
            </a: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式中，</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R</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是订货点的库存量；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LT</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是订货提前期，即从发出订单至该批货物入库间隔的时间；</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D</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是该商品的年需求量。</a:t>
            </a:r>
            <a:endPar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但在实际工作中，常常会遇到各种波动的情况，如需要量发生变化，交纳周期因某种原因而延长等，这时必须要设置安全库存</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S</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，这时订货点则应用下式确定：</a:t>
            </a:r>
            <a:endPar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R</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LT×D</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365+S</a:t>
            </a:r>
            <a:endPar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式中，</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S</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是安全库存量。</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95234"/>
                                        </p:tgtEl>
                                        <p:attrNameLst>
                                          <p:attrName>style.visibility</p:attrName>
                                        </p:attrNameLst>
                                      </p:cBhvr>
                                      <p:to>
                                        <p:strVal val="visible"/>
                                      </p:to>
                                    </p:set>
                                    <p:animEffect transition="in" filter="checkerboard(across)">
                                      <p:cBhvr>
                                        <p:cTn id="30" dur="500"/>
                                        <p:tgtEl>
                                          <p:spTgt spid="95234"/>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checkerboard(across)">
                                      <p:cBhvr>
                                        <p:cTn id="33" dur="500"/>
                                        <p:tgtEl>
                                          <p:spTgt spid="12"/>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checkerboard(across)">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9" grpId="0"/>
      <p:bldP spid="9523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订货方法选择</a:t>
            </a:r>
            <a:endParaRPr lang="en-US" altLang="zh-CN" b="1" dirty="0">
              <a:latin typeface="微软雅黑"/>
              <a:ea typeface="微软雅黑"/>
            </a:endParaRPr>
          </a:p>
        </p:txBody>
      </p:sp>
      <p:sp>
        <p:nvSpPr>
          <p:cNvPr id="11" name="矩形 10"/>
          <p:cNvSpPr/>
          <p:nvPr/>
        </p:nvSpPr>
        <p:spPr>
          <a:xfrm>
            <a:off x="2197336" y="4857766"/>
            <a:ext cx="57322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197336" y="1256749"/>
            <a:ext cx="5732249"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spcBef>
                <a:spcPts val="0"/>
              </a:spcBef>
              <a:spcAft>
                <a:spcPts val="0"/>
              </a:spcAft>
            </a:pPr>
            <a:r>
              <a:rPr lang="zh-CN" altLang="en-US" sz="2100" b="1" dirty="0" smtClean="0">
                <a:solidFill>
                  <a:schemeClr val="bg1"/>
                </a:solidFill>
                <a:latin typeface="微软雅黑"/>
                <a:ea typeface="微软雅黑"/>
              </a:rPr>
              <a:t>定量订货模型</a:t>
            </a:r>
            <a:endParaRPr lang="zh-CN" altLang="en-US" sz="2100" b="1" dirty="0">
              <a:solidFill>
                <a:schemeClr val="bg1"/>
              </a:solidFill>
              <a:latin typeface="微软雅黑"/>
              <a:ea typeface="微软雅黑"/>
            </a:endParaRPr>
          </a:p>
        </p:txBody>
      </p:sp>
      <p:sp>
        <p:nvSpPr>
          <p:cNvPr id="14" name="TextBox 13"/>
          <p:cNvSpPr txBox="1"/>
          <p:nvPr/>
        </p:nvSpPr>
        <p:spPr>
          <a:xfrm>
            <a:off x="2293162" y="1350469"/>
            <a:ext cx="5636423" cy="3300918"/>
          </a:xfrm>
          <a:prstGeom prst="rect">
            <a:avLst/>
          </a:prstGeom>
          <a:noFill/>
        </p:spPr>
        <p:txBody>
          <a:bodyPr wrap="square" lIns="68595" tIns="34297" rIns="68595" bIns="34297" rtlCol="0">
            <a:spAutoFit/>
          </a:bodyPr>
          <a:lstStyle/>
          <a:p>
            <a:r>
              <a:rPr lang="zh-CN" altLang="en-US" sz="1400" dirty="0" smtClean="0"/>
              <a:t>年总库存成本＝年购置成本</a:t>
            </a:r>
            <a:r>
              <a:rPr lang="en-US" sz="1400" dirty="0" smtClean="0"/>
              <a:t>+</a:t>
            </a:r>
            <a:r>
              <a:rPr lang="zh-CN" altLang="en-US" sz="1400" dirty="0" smtClean="0"/>
              <a:t>年订货成本</a:t>
            </a:r>
            <a:r>
              <a:rPr lang="en-US" sz="1400" dirty="0" smtClean="0"/>
              <a:t>+</a:t>
            </a:r>
            <a:r>
              <a:rPr lang="zh-CN" altLang="en-US" sz="1400" dirty="0" smtClean="0"/>
              <a:t>年保管成本</a:t>
            </a:r>
            <a:r>
              <a:rPr lang="en-US" sz="1400" dirty="0" smtClean="0"/>
              <a:t>+</a:t>
            </a:r>
            <a:r>
              <a:rPr lang="zh-CN" altLang="en-US" sz="1400" dirty="0" smtClean="0"/>
              <a:t>缺货成本</a:t>
            </a:r>
          </a:p>
          <a:p>
            <a:r>
              <a:rPr lang="zh-CN" altLang="en-US" sz="1400" dirty="0" smtClean="0"/>
              <a:t>假设不允许缺货的条件下，年总库存成本＝年购置成本</a:t>
            </a:r>
            <a:r>
              <a:rPr lang="en-US" sz="1400" dirty="0" smtClean="0"/>
              <a:t>+</a:t>
            </a:r>
            <a:r>
              <a:rPr lang="zh-CN" altLang="en-US" sz="1400" dirty="0" smtClean="0"/>
              <a:t>年订货成本</a:t>
            </a:r>
            <a:r>
              <a:rPr lang="en-US" sz="1400" dirty="0" smtClean="0"/>
              <a:t>+</a:t>
            </a:r>
            <a:r>
              <a:rPr lang="zh-CN" altLang="en-US" sz="1400" dirty="0" smtClean="0"/>
              <a:t>年保管成本，即</a:t>
            </a:r>
            <a:endParaRPr lang="en-US" altLang="zh-CN" sz="1400" dirty="0" smtClean="0"/>
          </a:p>
          <a:p>
            <a:endParaRPr lang="en-US" altLang="zh-CN" sz="1400" dirty="0" smtClean="0"/>
          </a:p>
          <a:p>
            <a:endParaRPr lang="zh-CN" altLang="en-US" sz="1400" dirty="0" smtClean="0"/>
          </a:p>
          <a:p>
            <a:r>
              <a:rPr lang="en-US" sz="1400" dirty="0" smtClean="0"/>
              <a:t>TC</a:t>
            </a:r>
            <a:r>
              <a:rPr lang="zh-CN" altLang="en-US" sz="1400" dirty="0" smtClean="0"/>
              <a:t>是年总库存成本；</a:t>
            </a:r>
            <a:r>
              <a:rPr lang="en-US" sz="1400" dirty="0" smtClean="0"/>
              <a:t>D</a:t>
            </a:r>
            <a:r>
              <a:rPr lang="zh-CN" altLang="en-US" sz="1400" dirty="0" smtClean="0"/>
              <a:t>是年总需求量；</a:t>
            </a:r>
            <a:r>
              <a:rPr lang="en-US" sz="1400" dirty="0" smtClean="0"/>
              <a:t>P</a:t>
            </a:r>
            <a:r>
              <a:rPr lang="zh-CN" altLang="en-US" sz="1400" dirty="0" smtClean="0"/>
              <a:t>是单位商品的购置成本；</a:t>
            </a:r>
            <a:r>
              <a:rPr lang="en-US" sz="1400" dirty="0" smtClean="0"/>
              <a:t>C</a:t>
            </a:r>
            <a:r>
              <a:rPr lang="zh-CN" altLang="en-US" sz="1400" dirty="0" smtClean="0"/>
              <a:t>是每次订货成本，元／次；</a:t>
            </a:r>
            <a:r>
              <a:rPr lang="en-US" sz="1400" dirty="0" smtClean="0"/>
              <a:t>H</a:t>
            </a:r>
            <a:r>
              <a:rPr lang="zh-CN" altLang="en-US" sz="1400" dirty="0" smtClean="0"/>
              <a:t>是单位商品年保管成本，元／年，（</a:t>
            </a:r>
            <a:r>
              <a:rPr lang="en-US" sz="1400" dirty="0" smtClean="0"/>
              <a:t>H</a:t>
            </a:r>
            <a:r>
              <a:rPr lang="zh-CN" altLang="en-US" sz="1400" dirty="0" smtClean="0"/>
              <a:t>＝</a:t>
            </a:r>
            <a:r>
              <a:rPr lang="en-US" sz="1400" dirty="0" smtClean="0"/>
              <a:t>P×F</a:t>
            </a:r>
            <a:r>
              <a:rPr lang="zh-CN" altLang="en-US" sz="1400" dirty="0" smtClean="0"/>
              <a:t>，</a:t>
            </a:r>
            <a:r>
              <a:rPr lang="en-US" sz="1400" dirty="0" smtClean="0"/>
              <a:t>F</a:t>
            </a:r>
            <a:r>
              <a:rPr lang="zh-CN" altLang="en-US" sz="1400" dirty="0" smtClean="0"/>
              <a:t>为年仓储保管费用率）；</a:t>
            </a:r>
            <a:r>
              <a:rPr lang="en-US" sz="1400" dirty="0" smtClean="0"/>
              <a:t>Q</a:t>
            </a:r>
            <a:r>
              <a:rPr lang="zh-CN" altLang="en-US" sz="1400" dirty="0" smtClean="0"/>
              <a:t>是订货批量。</a:t>
            </a:r>
            <a:endParaRPr lang="en-US" altLang="zh-CN" sz="1400" dirty="0" smtClean="0"/>
          </a:p>
          <a:p>
            <a:endParaRPr lang="en-US" altLang="zh-CN" sz="1400" dirty="0" smtClean="0"/>
          </a:p>
          <a:p>
            <a:endParaRPr lang="en-US" altLang="zh-CN" sz="1400" dirty="0" smtClean="0"/>
          </a:p>
          <a:p>
            <a:endParaRPr lang="en-US" altLang="zh-CN" sz="1400" dirty="0" smtClean="0"/>
          </a:p>
          <a:p>
            <a:r>
              <a:rPr lang="zh-CN" altLang="en-US" sz="1400" dirty="0" smtClean="0"/>
              <a:t>年订货次数：</a:t>
            </a:r>
            <a:endParaRPr lang="en-US" altLang="zh-CN" sz="1400" dirty="0" smtClean="0"/>
          </a:p>
          <a:p>
            <a:endParaRPr lang="en-US" altLang="zh-CN" sz="1400" dirty="0" smtClean="0"/>
          </a:p>
          <a:p>
            <a:r>
              <a:rPr lang="zh-CN" altLang="en-US" sz="1400" dirty="0" smtClean="0"/>
              <a:t>平均订货间隔周期：</a:t>
            </a:r>
            <a:endParaRPr lang="en-US" altLang="zh-CN" sz="1400" dirty="0" smtClean="0"/>
          </a:p>
          <a:p>
            <a:endParaRPr lang="zh-CN" altLang="en-US" sz="1400" dirty="0"/>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基本经济订货批量（</a:t>
            </a:r>
            <a:r>
              <a:rPr lang="en-US" altLang="zh-CN" b="1" dirty="0" smtClean="0">
                <a:solidFill>
                  <a:srgbClr val="FF0000"/>
                </a:solidFill>
                <a:latin typeface="微软雅黑" pitchFamily="34" charset="-122"/>
                <a:ea typeface="微软雅黑" pitchFamily="34" charset="-122"/>
              </a:rPr>
              <a:t>EOQ</a:t>
            </a:r>
            <a:r>
              <a:rPr lang="zh-CN" altLang="en-US" b="1" dirty="0" smtClean="0">
                <a:solidFill>
                  <a:srgbClr val="FF0000"/>
                </a:solidFill>
                <a:latin typeface="微软雅黑" pitchFamily="34" charset="-122"/>
                <a:ea typeface="微软雅黑" pitchFamily="34" charset="-122"/>
              </a:rPr>
              <a:t>）</a:t>
            </a:r>
            <a:endParaRPr lang="zh-CN" altLang="en-US" b="1" dirty="0">
              <a:solidFill>
                <a:srgbClr val="FF0000"/>
              </a:solidFill>
              <a:latin typeface="微软雅黑" pitchFamily="34" charset="-122"/>
              <a:ea typeface="微软雅黑" pitchFamily="34" charset="-122"/>
            </a:endParaRPr>
          </a:p>
        </p:txBody>
      </p:sp>
      <p:pic>
        <p:nvPicPr>
          <p:cNvPr id="96258" name="Picture 2"/>
          <p:cNvPicPr>
            <a:picLocks noChangeAspect="1" noChangeArrowheads="1"/>
          </p:cNvPicPr>
          <p:nvPr/>
        </p:nvPicPr>
        <p:blipFill>
          <a:blip r:embed="rId3"/>
          <a:srcRect/>
          <a:stretch>
            <a:fillRect/>
          </a:stretch>
        </p:blipFill>
        <p:spPr bwMode="auto">
          <a:xfrm>
            <a:off x="3857620" y="1928808"/>
            <a:ext cx="1838325" cy="466725"/>
          </a:xfrm>
          <a:prstGeom prst="rect">
            <a:avLst/>
          </a:prstGeom>
          <a:noFill/>
          <a:ln w="9525">
            <a:noFill/>
            <a:miter lim="800000"/>
            <a:headEnd/>
            <a:tailEnd/>
          </a:ln>
          <a:effectLst/>
        </p:spPr>
      </p:pic>
      <p:pic>
        <p:nvPicPr>
          <p:cNvPr id="96259" name="Picture 3"/>
          <p:cNvPicPr>
            <a:picLocks noChangeAspect="1" noChangeArrowheads="1"/>
          </p:cNvPicPr>
          <p:nvPr/>
        </p:nvPicPr>
        <p:blipFill>
          <a:blip r:embed="rId4"/>
          <a:srcRect/>
          <a:stretch>
            <a:fillRect/>
          </a:stretch>
        </p:blipFill>
        <p:spPr bwMode="auto">
          <a:xfrm>
            <a:off x="4000496" y="3143282"/>
            <a:ext cx="2114550" cy="466725"/>
          </a:xfrm>
          <a:prstGeom prst="rect">
            <a:avLst/>
          </a:prstGeom>
          <a:noFill/>
          <a:ln w="9525">
            <a:noFill/>
            <a:miter lim="800000"/>
            <a:headEnd/>
            <a:tailEnd/>
          </a:ln>
          <a:effectLst/>
        </p:spPr>
      </p:pic>
      <p:pic>
        <p:nvPicPr>
          <p:cNvPr id="96260" name="Picture 4"/>
          <p:cNvPicPr>
            <a:picLocks noChangeAspect="1" noChangeArrowheads="1"/>
          </p:cNvPicPr>
          <p:nvPr/>
        </p:nvPicPr>
        <p:blipFill>
          <a:blip r:embed="rId5"/>
          <a:srcRect/>
          <a:stretch>
            <a:fillRect/>
          </a:stretch>
        </p:blipFill>
        <p:spPr bwMode="auto">
          <a:xfrm>
            <a:off x="3500430" y="3610007"/>
            <a:ext cx="1381125" cy="466725"/>
          </a:xfrm>
          <a:prstGeom prst="rect">
            <a:avLst/>
          </a:prstGeom>
          <a:noFill/>
          <a:ln w="9525">
            <a:noFill/>
            <a:miter lim="800000"/>
            <a:headEnd/>
            <a:tailEnd/>
          </a:ln>
          <a:effectLst/>
        </p:spPr>
      </p:pic>
      <p:pic>
        <p:nvPicPr>
          <p:cNvPr id="96261" name="Picture 5"/>
          <p:cNvPicPr>
            <a:picLocks noChangeAspect="1" noChangeArrowheads="1"/>
          </p:cNvPicPr>
          <p:nvPr/>
        </p:nvPicPr>
        <p:blipFill>
          <a:blip r:embed="rId6"/>
          <a:srcRect/>
          <a:stretch>
            <a:fillRect/>
          </a:stretch>
        </p:blipFill>
        <p:spPr bwMode="auto">
          <a:xfrm>
            <a:off x="3857620" y="4279912"/>
            <a:ext cx="1476375" cy="371475"/>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ppt_x</p:attrName>
                                        </p:attrNameLst>
                                      </p:cBhvr>
                                      <p:tavLst>
                                        <p:tav tm="0">
                                          <p:val>
                                            <p:strVal val="#ppt_x-.2"/>
                                          </p:val>
                                        </p:tav>
                                        <p:tav tm="100000">
                                          <p:val>
                                            <p:strVal val="#ppt_x"/>
                                          </p:val>
                                        </p:tav>
                                      </p:tavLst>
                                    </p:anim>
                                    <p:anim calcmode="lin" valueType="num">
                                      <p:cBhvr>
                                        <p:cTn id="4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订货方法选择</a:t>
            </a:r>
            <a:endParaRPr lang="en-US" altLang="zh-CN" b="1" dirty="0">
              <a:latin typeface="微软雅黑"/>
              <a:ea typeface="微软雅黑"/>
            </a:endParaRPr>
          </a:p>
        </p:txBody>
      </p:sp>
      <p:sp>
        <p:nvSpPr>
          <p:cNvPr id="11" name="矩形 10"/>
          <p:cNvSpPr/>
          <p:nvPr/>
        </p:nvSpPr>
        <p:spPr>
          <a:xfrm>
            <a:off x="2197336" y="4857766"/>
            <a:ext cx="57322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197336" y="1256749"/>
            <a:ext cx="5732249"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spcBef>
                <a:spcPts val="0"/>
              </a:spcBef>
              <a:spcAft>
                <a:spcPts val="0"/>
              </a:spcAft>
            </a:pPr>
            <a:r>
              <a:rPr lang="zh-CN" altLang="en-US" sz="2100" b="1" dirty="0" smtClean="0">
                <a:solidFill>
                  <a:schemeClr val="bg1"/>
                </a:solidFill>
                <a:latin typeface="微软雅黑"/>
                <a:ea typeface="微软雅黑"/>
              </a:rPr>
              <a:t>定量订货模型</a:t>
            </a:r>
            <a:endParaRPr lang="zh-CN" altLang="en-US" sz="2100" b="1" dirty="0">
              <a:solidFill>
                <a:schemeClr val="bg1"/>
              </a:solidFill>
              <a:latin typeface="微软雅黑"/>
              <a:ea typeface="微软雅黑"/>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基本经济订货批量（</a:t>
            </a:r>
            <a:r>
              <a:rPr lang="en-US" altLang="zh-CN" b="1" dirty="0" smtClean="0">
                <a:solidFill>
                  <a:srgbClr val="FF0000"/>
                </a:solidFill>
                <a:latin typeface="微软雅黑" pitchFamily="34" charset="-122"/>
                <a:ea typeface="微软雅黑" pitchFamily="34" charset="-122"/>
              </a:rPr>
              <a:t>EOQ</a:t>
            </a:r>
            <a:r>
              <a:rPr lang="zh-CN" altLang="en-US" b="1" dirty="0" smtClean="0">
                <a:solidFill>
                  <a:srgbClr val="FF0000"/>
                </a:solidFill>
                <a:latin typeface="微软雅黑" pitchFamily="34" charset="-122"/>
                <a:ea typeface="微软雅黑" pitchFamily="34" charset="-122"/>
              </a:rPr>
              <a:t>）</a:t>
            </a:r>
            <a:endParaRPr lang="zh-CN" altLang="en-US" b="1" dirty="0">
              <a:solidFill>
                <a:srgbClr val="FF0000"/>
              </a:solidFill>
              <a:latin typeface="微软雅黑" pitchFamily="34" charset="-122"/>
              <a:ea typeface="微软雅黑" pitchFamily="34" charset="-122"/>
            </a:endParaRPr>
          </a:p>
        </p:txBody>
      </p:sp>
      <p:sp>
        <p:nvSpPr>
          <p:cNvPr id="97282" name="Text Box 2"/>
          <p:cNvSpPr txBox="1">
            <a:spLocks noChangeArrowheads="1"/>
          </p:cNvSpPr>
          <p:nvPr/>
        </p:nvSpPr>
        <p:spPr bwMode="auto">
          <a:xfrm>
            <a:off x="2405085" y="1571618"/>
            <a:ext cx="5524500" cy="3000396"/>
          </a:xfrm>
          <a:prstGeom prst="rect">
            <a:avLst/>
          </a:prstGeom>
          <a:solidFill>
            <a:srgbClr val="DEEAF6"/>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例</a:t>
            </a:r>
            <a:r>
              <a:rPr kumimoji="0" lang="en-US" altLang="zh-CN"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4</a:t>
            </a:r>
            <a:r>
              <a:rPr kumimoji="0" lang="en-US" altLang="zh-CN" b="1"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2</a:t>
            </a:r>
            <a:r>
              <a:rPr kumimoji="0" lang="zh-CN" altLang="en-US"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甲仓库</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商品年需求量为</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30 000</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个，单位商品的购买价格为</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20</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元，每次订货成本为</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240</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元，单位商品的年保管费为</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10</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元，求：该商品的经济订购批量，最低年总库存成本，每年的订货次数及平均订货间隔周期。</a:t>
            </a:r>
            <a:endPar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解：经济批量</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EOQ</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1200</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（个）</a:t>
            </a:r>
            <a:endPar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每年总库存成本</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TC=30000×20</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十</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10×1 200=612000</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（元）</a:t>
            </a:r>
            <a:endPar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每年的订货次数</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N</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30000</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1200</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25</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（次）</a:t>
            </a:r>
            <a:endPar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平均订货间隔周期</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T=365</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25=14.6</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（天）</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heckerboard(across)">
                                      <p:cBhvr>
                                        <p:cTn id="30" dur="500"/>
                                        <p:tgtEl>
                                          <p:spTgt spid="12"/>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97282"/>
                                        </p:tgtEl>
                                        <p:attrNameLst>
                                          <p:attrName>style.visibility</p:attrName>
                                        </p:attrNameLst>
                                      </p:cBhvr>
                                      <p:to>
                                        <p:strVal val="visible"/>
                                      </p:to>
                                    </p:set>
                                    <p:animEffect transition="in" filter="checkerboard(across)">
                                      <p:cBhvr>
                                        <p:cTn id="33" dur="500"/>
                                        <p:tgtEl>
                                          <p:spTgt spid="97282"/>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checkerboard(across)">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9" grpId="0"/>
      <p:bldP spid="9728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订货方法选择</a:t>
            </a:r>
            <a:endParaRPr lang="en-US" altLang="zh-CN" b="1" dirty="0">
              <a:latin typeface="微软雅黑"/>
              <a:ea typeface="微软雅黑"/>
            </a:endParaRPr>
          </a:p>
        </p:txBody>
      </p:sp>
      <p:sp>
        <p:nvSpPr>
          <p:cNvPr id="12" name="矩形 11"/>
          <p:cNvSpPr/>
          <p:nvPr/>
        </p:nvSpPr>
        <p:spPr>
          <a:xfrm>
            <a:off x="2197336" y="1256749"/>
            <a:ext cx="5732249"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spcBef>
                <a:spcPts val="0"/>
              </a:spcBef>
              <a:spcAft>
                <a:spcPts val="0"/>
              </a:spcAft>
            </a:pPr>
            <a:r>
              <a:rPr lang="zh-CN" altLang="en-US" sz="2100" b="1" dirty="0" smtClean="0">
                <a:solidFill>
                  <a:schemeClr val="bg1"/>
                </a:solidFill>
                <a:latin typeface="微软雅黑"/>
                <a:ea typeface="微软雅黑"/>
              </a:rPr>
              <a:t>定量订货模型</a:t>
            </a:r>
            <a:endParaRPr lang="zh-CN" altLang="en-US" sz="2100" b="1" dirty="0">
              <a:solidFill>
                <a:schemeClr val="bg1"/>
              </a:solidFill>
              <a:latin typeface="微软雅黑"/>
              <a:ea typeface="微软雅黑"/>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批量折扣购货的订货批量</a:t>
            </a:r>
            <a:endParaRPr lang="zh-CN" altLang="en-US" b="1" dirty="0">
              <a:solidFill>
                <a:srgbClr val="FF0000"/>
              </a:solidFill>
              <a:latin typeface="微软雅黑" pitchFamily="34" charset="-122"/>
              <a:ea typeface="微软雅黑" pitchFamily="34" charset="-122"/>
            </a:endParaRPr>
          </a:p>
        </p:txBody>
      </p:sp>
      <p:pic>
        <p:nvPicPr>
          <p:cNvPr id="98306" name="Picture 2"/>
          <p:cNvPicPr>
            <a:picLocks noChangeAspect="1" noChangeArrowheads="1"/>
          </p:cNvPicPr>
          <p:nvPr/>
        </p:nvPicPr>
        <p:blipFill>
          <a:blip r:embed="rId3"/>
          <a:srcRect/>
          <a:stretch>
            <a:fillRect/>
          </a:stretch>
        </p:blipFill>
        <p:spPr bwMode="auto">
          <a:xfrm>
            <a:off x="2643174" y="428610"/>
            <a:ext cx="4981546" cy="4541197"/>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500"/>
                                        <p:tgtEl>
                                          <p:spTgt spid="9"/>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heckerboard(across)">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98306"/>
                                        </p:tgtEl>
                                        <p:attrNameLst>
                                          <p:attrName>style.visibility</p:attrName>
                                        </p:attrNameLst>
                                      </p:cBhvr>
                                      <p:to>
                                        <p:strVal val="visible"/>
                                      </p:to>
                                    </p:set>
                                    <p:animEffect transition="in" filter="checkerboard(across)">
                                      <p:cBhvr>
                                        <p:cTn id="33" dur="500"/>
                                        <p:tgtEl>
                                          <p:spTgt spid="98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订货方法选择</a:t>
            </a:r>
            <a:endParaRPr lang="en-US" altLang="zh-CN" b="1" dirty="0">
              <a:latin typeface="微软雅黑"/>
              <a:ea typeface="微软雅黑"/>
            </a:endParaRPr>
          </a:p>
        </p:txBody>
      </p:sp>
      <p:sp>
        <p:nvSpPr>
          <p:cNvPr id="11" name="矩形 10"/>
          <p:cNvSpPr/>
          <p:nvPr/>
        </p:nvSpPr>
        <p:spPr>
          <a:xfrm>
            <a:off x="2197337" y="4500576"/>
            <a:ext cx="57322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197336" y="1256749"/>
            <a:ext cx="5732249"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定期订货模型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定期订货模型的基本原理</a:t>
            </a:r>
            <a:endParaRPr lang="zh-CN" altLang="en-US" b="1" dirty="0">
              <a:solidFill>
                <a:srgbClr val="FF0000"/>
              </a:solidFill>
              <a:latin typeface="微软雅黑" pitchFamily="34" charset="-122"/>
              <a:ea typeface="微软雅黑" pitchFamily="34" charset="-122"/>
            </a:endParaRPr>
          </a:p>
        </p:txBody>
      </p:sp>
      <p:pic>
        <p:nvPicPr>
          <p:cNvPr id="10" name="图片 9"/>
          <p:cNvPicPr/>
          <p:nvPr/>
        </p:nvPicPr>
        <p:blipFill>
          <a:blip r:embed="rId3" r:link="rId4"/>
          <a:stretch>
            <a:fillRect/>
          </a:stretch>
        </p:blipFill>
        <p:spPr>
          <a:xfrm>
            <a:off x="2197337" y="1928808"/>
            <a:ext cx="3500462" cy="1785950"/>
          </a:xfrm>
          <a:prstGeom prst="rect">
            <a:avLst/>
          </a:prstGeom>
          <a:noFill/>
          <a:ln w="9525">
            <a:noFill/>
          </a:ln>
        </p:spPr>
      </p:pic>
      <p:sp>
        <p:nvSpPr>
          <p:cNvPr id="99330" name="椭圆形标注 90661"/>
          <p:cNvSpPr>
            <a:spLocks noChangeArrowheads="1"/>
          </p:cNvSpPr>
          <p:nvPr/>
        </p:nvSpPr>
        <p:spPr bwMode="auto">
          <a:xfrm>
            <a:off x="5786446" y="1466858"/>
            <a:ext cx="2638425" cy="2247900"/>
          </a:xfrm>
          <a:prstGeom prst="wedgeEllipseCallout">
            <a:avLst>
              <a:gd name="adj1" fmla="val -68759"/>
              <a:gd name="adj2" fmla="val -3162"/>
            </a:avLst>
          </a:prstGeom>
          <a:solidFill>
            <a:srgbClr val="FFCCCC"/>
          </a:solidFill>
          <a:ln w="12700">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每隔一个固定的时间周期检查库存项目的储备量。根据盘点结果与预定的目标库存水平的差额确定每次订购批量。假设需求为随机变化，因此，每次盘点时的储备量都是不相等的，为达到目标库存水平</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Q</a:t>
            </a:r>
            <a:r>
              <a:rPr kumimoji="0" lang="en-US" altLang="zh-CN" sz="1000" b="0" i="0" u="none" strike="noStrike" cap="none" normalizeH="0" baseline="-25000" smtClean="0">
                <a:ln>
                  <a:noFill/>
                </a:ln>
                <a:solidFill>
                  <a:schemeClr val="tx1"/>
                </a:solidFill>
                <a:effectLst/>
                <a:latin typeface="Times New Roman" pitchFamily="18" charset="0"/>
                <a:ea typeface="宋体" pitchFamily="2" charset="-122"/>
                <a:cs typeface="宋体" pitchFamily="2" charset="-122"/>
              </a:rPr>
              <a:t>0</a:t>
            </a: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而</a:t>
            </a:r>
            <a:endParaRPr kumimoji="0" lang="zh-CN" altLang="en-US" sz="1000" b="0" i="0" u="none" strike="noStrike" cap="none" normalizeH="0" baseline="0" smtClean="0">
              <a:ln>
                <a:noFill/>
              </a:ln>
              <a:solidFill>
                <a:schemeClr val="tx1"/>
              </a:solidFill>
              <a:effectLst/>
              <a:latin typeface="Times New Roman" pitchFamily="18"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需要补充的数量也随之变化。</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9331" name="Text Box 3"/>
          <p:cNvSpPr txBox="1">
            <a:spLocks noChangeArrowheads="1"/>
          </p:cNvSpPr>
          <p:nvPr/>
        </p:nvSpPr>
        <p:spPr bwMode="auto">
          <a:xfrm>
            <a:off x="1357290" y="3857634"/>
            <a:ext cx="5238750" cy="538161"/>
          </a:xfrm>
          <a:prstGeom prst="rect">
            <a:avLst/>
          </a:prstGeom>
          <a:solidFill>
            <a:srgbClr val="FBE4D5"/>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知识链接：</a:t>
            </a:r>
            <a:endParaRPr kumimoji="0" lang="zh-CN" altLang="en-US" sz="1400" b="1"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这类系统的决策变量应是：检查时间周期</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T</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、目标库存水平</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Q</a:t>
            </a:r>
            <a:r>
              <a:rPr kumimoji="0" lang="en-US" altLang="zh-CN" sz="1400" b="0" i="0" u="none" strike="noStrike" cap="none" normalizeH="0" baseline="-25000" dirty="0" smtClean="0">
                <a:ln>
                  <a:noFill/>
                </a:ln>
                <a:solidFill>
                  <a:schemeClr val="tx1"/>
                </a:solidFill>
                <a:effectLst/>
                <a:latin typeface="Times New Roman" pitchFamily="18" charset="0"/>
                <a:ea typeface="宋体" pitchFamily="2" charset="-122"/>
                <a:cs typeface="宋体" pitchFamily="2" charset="-122"/>
              </a:rPr>
              <a:t>0</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heckerboard(across)">
                                      <p:cBhvr>
                                        <p:cTn id="30" dur="500"/>
                                        <p:tgtEl>
                                          <p:spTgt spid="12"/>
                                        </p:tgtEl>
                                      </p:cBhvr>
                                    </p:animEffect>
                                  </p:childTnLst>
                                </p:cTn>
                              </p:par>
                              <p:par>
                                <p:cTn id="31" presetID="5" presetClass="entr" presetSubtype="1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heckerboard(across)">
                                      <p:cBhvr>
                                        <p:cTn id="33" dur="500"/>
                                        <p:tgtEl>
                                          <p:spTgt spid="10"/>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checkerboard(across)">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99330"/>
                                        </p:tgtEl>
                                        <p:attrNameLst>
                                          <p:attrName>style.visibility</p:attrName>
                                        </p:attrNameLst>
                                      </p:cBhvr>
                                      <p:to>
                                        <p:strVal val="visible"/>
                                      </p:to>
                                    </p:set>
                                    <p:animEffect transition="in" filter="checkerboard(across)">
                                      <p:cBhvr>
                                        <p:cTn id="41" dur="500"/>
                                        <p:tgtEl>
                                          <p:spTgt spid="99330"/>
                                        </p:tgtEl>
                                      </p:cBhvr>
                                    </p:animEffect>
                                  </p:childTnLst>
                                </p:cTn>
                              </p:par>
                            </p:childTnLst>
                          </p:cTn>
                        </p:par>
                      </p:childTnLst>
                    </p:cTn>
                  </p:par>
                  <p:par>
                    <p:cTn id="42" fill="hold">
                      <p:stCondLst>
                        <p:cond delay="indefinite"/>
                      </p:stCondLst>
                      <p:childTnLst>
                        <p:par>
                          <p:cTn id="43" fill="hold">
                            <p:stCondLst>
                              <p:cond delay="0"/>
                            </p:stCondLst>
                            <p:childTnLst>
                              <p:par>
                                <p:cTn id="44" presetID="5" presetClass="entr" presetSubtype="10" fill="hold" grpId="0" nodeType="clickEffect">
                                  <p:stCondLst>
                                    <p:cond delay="0"/>
                                  </p:stCondLst>
                                  <p:childTnLst>
                                    <p:set>
                                      <p:cBhvr>
                                        <p:cTn id="45" dur="1" fill="hold">
                                          <p:stCondLst>
                                            <p:cond delay="0"/>
                                          </p:stCondLst>
                                        </p:cTn>
                                        <p:tgtEl>
                                          <p:spTgt spid="99331"/>
                                        </p:tgtEl>
                                        <p:attrNameLst>
                                          <p:attrName>style.visibility</p:attrName>
                                        </p:attrNameLst>
                                      </p:cBhvr>
                                      <p:to>
                                        <p:strVal val="visible"/>
                                      </p:to>
                                    </p:set>
                                    <p:animEffect transition="in" filter="checkerboard(across)">
                                      <p:cBhvr>
                                        <p:cTn id="46" dur="500"/>
                                        <p:tgtEl>
                                          <p:spTgt spid="99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9" grpId="0"/>
      <p:bldP spid="99330" grpId="0" animBg="1"/>
      <p:bldP spid="993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订货方法选择</a:t>
            </a:r>
            <a:endParaRPr lang="en-US" altLang="zh-CN" b="1" dirty="0">
              <a:latin typeface="微软雅黑"/>
              <a:ea typeface="微软雅黑"/>
            </a:endParaRPr>
          </a:p>
        </p:txBody>
      </p:sp>
      <p:sp>
        <p:nvSpPr>
          <p:cNvPr id="11" name="矩形 10"/>
          <p:cNvSpPr/>
          <p:nvPr/>
        </p:nvSpPr>
        <p:spPr>
          <a:xfrm>
            <a:off x="2197337" y="4500576"/>
            <a:ext cx="57322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197336" y="1256749"/>
            <a:ext cx="5732249"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定期订货模型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订货周期的确定</a:t>
            </a:r>
            <a:endParaRPr lang="zh-CN" altLang="en-US" b="1" dirty="0">
              <a:solidFill>
                <a:srgbClr val="FF0000"/>
              </a:solidFill>
              <a:latin typeface="微软雅黑" pitchFamily="34" charset="-122"/>
              <a:ea typeface="微软雅黑" pitchFamily="34" charset="-122"/>
            </a:endParaRPr>
          </a:p>
        </p:txBody>
      </p:sp>
      <p:sp>
        <p:nvSpPr>
          <p:cNvPr id="14" name="矩形 13"/>
          <p:cNvSpPr/>
          <p:nvPr/>
        </p:nvSpPr>
        <p:spPr>
          <a:xfrm>
            <a:off x="3143240" y="1714494"/>
            <a:ext cx="3493264" cy="369332"/>
          </a:xfrm>
          <a:prstGeom prst="rect">
            <a:avLst/>
          </a:prstGeom>
        </p:spPr>
        <p:txBody>
          <a:bodyPr wrap="none">
            <a:spAutoFit/>
          </a:bodyPr>
          <a:lstStyle/>
          <a:p>
            <a:r>
              <a:rPr lang="zh-CN" altLang="en-US" dirty="0" smtClean="0"/>
              <a:t>订货周期＝</a:t>
            </a:r>
            <a:r>
              <a:rPr lang="en-US" dirty="0" smtClean="0"/>
              <a:t>1</a:t>
            </a:r>
            <a:r>
              <a:rPr lang="zh-CN" altLang="en-US" dirty="0" smtClean="0"/>
              <a:t>／订货次数＝</a:t>
            </a:r>
            <a:r>
              <a:rPr lang="en-US" dirty="0" smtClean="0"/>
              <a:t>Q</a:t>
            </a:r>
            <a:r>
              <a:rPr lang="zh-CN" altLang="en-US" dirty="0" smtClean="0"/>
              <a:t>／</a:t>
            </a:r>
            <a:r>
              <a:rPr lang="en-US" dirty="0" smtClean="0"/>
              <a:t>D </a:t>
            </a:r>
            <a:endParaRPr lang="zh-CN" altLang="en-US" dirty="0"/>
          </a:p>
        </p:txBody>
      </p:sp>
      <p:sp>
        <p:nvSpPr>
          <p:cNvPr id="100354" name="Text Box 2"/>
          <p:cNvSpPr txBox="1">
            <a:spLocks noChangeArrowheads="1"/>
          </p:cNvSpPr>
          <p:nvPr/>
        </p:nvSpPr>
        <p:spPr bwMode="auto">
          <a:xfrm>
            <a:off x="2357466" y="2571750"/>
            <a:ext cx="5229225" cy="942975"/>
          </a:xfrm>
          <a:prstGeom prst="rect">
            <a:avLst/>
          </a:prstGeom>
          <a:solidFill>
            <a:srgbClr val="FBE4D5"/>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知识拓展：</a:t>
            </a:r>
            <a:endParaRPr kumimoji="0" lang="zh-CN" altLang="en-US" sz="1600" b="1"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订货周期一般根据经验确定，主要考虑制定生产计划的周期时间，常取月或季度作为库存检查周期。</a:t>
            </a:r>
            <a:endParaRPr kumimoji="0" lang="zh-CN"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heckerboard(across)">
                                      <p:cBhvr>
                                        <p:cTn id="30" dur="500"/>
                                        <p:tgtEl>
                                          <p:spTgt spid="12"/>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checkerboard(across)">
                                      <p:cBhvr>
                                        <p:cTn id="33" dur="500"/>
                                        <p:tgtEl>
                                          <p:spTgt spid="11"/>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checkerboard(across)">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100354"/>
                                        </p:tgtEl>
                                        <p:attrNameLst>
                                          <p:attrName>style.visibility</p:attrName>
                                        </p:attrNameLst>
                                      </p:cBhvr>
                                      <p:to>
                                        <p:strVal val="visible"/>
                                      </p:to>
                                    </p:set>
                                    <p:animEffect transition="in" filter="checkerboard(across)">
                                      <p:cBhvr>
                                        <p:cTn id="41" dur="500"/>
                                        <p:tgtEl>
                                          <p:spTgt spid="100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9" grpId="0"/>
      <p:bldP spid="14" grpId="0"/>
      <p:bldP spid="10035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订货方法选择</a:t>
            </a:r>
            <a:endParaRPr lang="en-US" altLang="zh-CN" b="1" dirty="0">
              <a:latin typeface="微软雅黑"/>
              <a:ea typeface="微软雅黑"/>
            </a:endParaRPr>
          </a:p>
        </p:txBody>
      </p:sp>
      <p:sp>
        <p:nvSpPr>
          <p:cNvPr id="11" name="矩形 10"/>
          <p:cNvSpPr/>
          <p:nvPr/>
        </p:nvSpPr>
        <p:spPr>
          <a:xfrm>
            <a:off x="2197337" y="4714890"/>
            <a:ext cx="57322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197336" y="1256749"/>
            <a:ext cx="5732249"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定期订货模型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目标库存水平的确定</a:t>
            </a:r>
            <a:endParaRPr lang="zh-CN" altLang="en-US" b="1" dirty="0">
              <a:solidFill>
                <a:srgbClr val="FF0000"/>
              </a:solidFill>
              <a:latin typeface="微软雅黑" pitchFamily="34" charset="-122"/>
              <a:ea typeface="微软雅黑" pitchFamily="34" charset="-122"/>
            </a:endParaRPr>
          </a:p>
        </p:txBody>
      </p:sp>
      <p:pic>
        <p:nvPicPr>
          <p:cNvPr id="101378" name="Picture 2"/>
          <p:cNvPicPr>
            <a:picLocks noChangeAspect="1" noChangeArrowheads="1"/>
          </p:cNvPicPr>
          <p:nvPr/>
        </p:nvPicPr>
        <p:blipFill>
          <a:blip r:embed="rId3"/>
          <a:srcRect/>
          <a:stretch>
            <a:fillRect/>
          </a:stretch>
        </p:blipFill>
        <p:spPr bwMode="auto">
          <a:xfrm>
            <a:off x="2714612" y="1369661"/>
            <a:ext cx="4590783" cy="3190884"/>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01378"/>
                                        </p:tgtEl>
                                        <p:attrNameLst>
                                          <p:attrName>style.visibility</p:attrName>
                                        </p:attrNameLst>
                                      </p:cBhvr>
                                      <p:to>
                                        <p:strVal val="visible"/>
                                      </p:to>
                                    </p:set>
                                    <p:animEffect transition="in" filter="checkerboard(across)">
                                      <p:cBhvr>
                                        <p:cTn id="30" dur="500"/>
                                        <p:tgtEl>
                                          <p:spTgt spid="101378"/>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checkerboard(across)">
                                      <p:cBhvr>
                                        <p:cTn id="33" dur="500"/>
                                        <p:tgtEl>
                                          <p:spTgt spid="12"/>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checkerboard(across)">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订货方法选择</a:t>
            </a:r>
            <a:endParaRPr lang="en-US" altLang="zh-CN" b="1" dirty="0">
              <a:latin typeface="微软雅黑"/>
              <a:ea typeface="微软雅黑"/>
            </a:endParaRPr>
          </a:p>
        </p:txBody>
      </p:sp>
      <p:sp>
        <p:nvSpPr>
          <p:cNvPr id="11" name="矩形 10"/>
          <p:cNvSpPr/>
          <p:nvPr/>
        </p:nvSpPr>
        <p:spPr>
          <a:xfrm>
            <a:off x="2197337" y="4714890"/>
            <a:ext cx="57322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197336" y="1256749"/>
            <a:ext cx="5732249"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定期订货模型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目标库存水平的确定</a:t>
            </a:r>
            <a:endParaRPr lang="zh-CN" altLang="en-US" b="1" dirty="0">
              <a:solidFill>
                <a:srgbClr val="FF0000"/>
              </a:solidFill>
              <a:latin typeface="微软雅黑" pitchFamily="34" charset="-122"/>
              <a:ea typeface="微软雅黑" pitchFamily="34" charset="-122"/>
            </a:endParaRPr>
          </a:p>
        </p:txBody>
      </p:sp>
      <p:sp>
        <p:nvSpPr>
          <p:cNvPr id="102402" name="Text Box 2"/>
          <p:cNvSpPr txBox="1">
            <a:spLocks noChangeArrowheads="1"/>
          </p:cNvSpPr>
          <p:nvPr/>
        </p:nvSpPr>
        <p:spPr bwMode="auto">
          <a:xfrm>
            <a:off x="2405085" y="1500180"/>
            <a:ext cx="5524500" cy="3071834"/>
          </a:xfrm>
          <a:prstGeom prst="rect">
            <a:avLst/>
          </a:prstGeom>
          <a:solidFill>
            <a:srgbClr val="DEEAF6"/>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例</a:t>
            </a:r>
            <a:r>
              <a:rPr kumimoji="0" lang="en-US" altLang="zh-CN"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4</a:t>
            </a:r>
            <a:r>
              <a:rPr kumimoji="0" lang="en-US" altLang="zh-CN" b="1"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5</a:t>
            </a:r>
            <a:r>
              <a:rPr kumimoji="0" lang="zh-CN" altLang="en-US"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某货品的需求率服从正态分布，其日均需求量为</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200</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件，标准差为</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25</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件，订购的提前期为</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5</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天，要求的服务水平为</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95%</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，每次订购成本为</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450 </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元，年保管费率为</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?20</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％，货品单价为</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1</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元，企业全年工作</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250</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天，本次盘存量为</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500</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件，经济订货周期为</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24</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天。计算目标库存水平与本次订购批量。</a:t>
            </a:r>
            <a:endPar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解：（</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1</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T+L</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）期内的平均需求量</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24+5</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×200</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5800</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件</a:t>
            </a:r>
            <a:endPar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T+L)</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期内的需求变动标准差</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=135</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件</a:t>
            </a:r>
            <a:endPar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）目标库存水平：</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Q0</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5800+1.96×135</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6065</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件</a:t>
            </a:r>
            <a:endPar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4</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）订购批量：</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Q</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6065—500=5565</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件</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920266571"/>
      </p:ext>
    </p:extLst>
  </p:cSld>
  <p:clrMapOvr>
    <a:overrideClrMapping bg1="lt1" tx1="dk1" bg2="lt2" tx2="dk2" accent1="accent1" accent2="accent2" accent3="accent3" accent4="accent4" accent5="accent5" accent6="accent6" hlink="hlink" folHlink="folHlink"/>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heckerboard(across)">
                                      <p:cBhvr>
                                        <p:cTn id="30" dur="500"/>
                                        <p:tgtEl>
                                          <p:spTgt spid="12"/>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102402"/>
                                        </p:tgtEl>
                                        <p:attrNameLst>
                                          <p:attrName>style.visibility</p:attrName>
                                        </p:attrNameLst>
                                      </p:cBhvr>
                                      <p:to>
                                        <p:strVal val="visible"/>
                                      </p:to>
                                    </p:set>
                                    <p:animEffect transition="in" filter="checkerboard(across)">
                                      <p:cBhvr>
                                        <p:cTn id="33" dur="500"/>
                                        <p:tgtEl>
                                          <p:spTgt spid="102402"/>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checkerboard(across)">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9" grpId="0"/>
      <p:bldP spid="10240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订货方法选择</a:t>
            </a:r>
            <a:endParaRPr lang="en-US" altLang="zh-CN" b="1" dirty="0">
              <a:latin typeface="微软雅黑"/>
              <a:ea typeface="微软雅黑"/>
            </a:endParaRPr>
          </a:p>
        </p:txBody>
      </p:sp>
      <p:sp>
        <p:nvSpPr>
          <p:cNvPr id="11" name="矩形 10"/>
          <p:cNvSpPr/>
          <p:nvPr/>
        </p:nvSpPr>
        <p:spPr>
          <a:xfrm>
            <a:off x="2197337" y="4714890"/>
            <a:ext cx="57322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197336" y="1256749"/>
            <a:ext cx="5732249"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定期订货模型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目标库存水平的确定</a:t>
            </a:r>
            <a:endParaRPr lang="zh-CN" altLang="en-US" b="1" dirty="0">
              <a:solidFill>
                <a:srgbClr val="FF0000"/>
              </a:solidFill>
              <a:latin typeface="微软雅黑" pitchFamily="34" charset="-122"/>
              <a:ea typeface="微软雅黑" pitchFamily="34" charset="-122"/>
            </a:endParaRPr>
          </a:p>
        </p:txBody>
      </p:sp>
      <p:pic>
        <p:nvPicPr>
          <p:cNvPr id="103426" name="Picture 2"/>
          <p:cNvPicPr>
            <a:picLocks noChangeAspect="1" noChangeArrowheads="1"/>
          </p:cNvPicPr>
          <p:nvPr/>
        </p:nvPicPr>
        <p:blipFill>
          <a:blip r:embed="rId3"/>
          <a:srcRect/>
          <a:stretch>
            <a:fillRect/>
          </a:stretch>
        </p:blipFill>
        <p:spPr bwMode="auto">
          <a:xfrm>
            <a:off x="2357466" y="2000246"/>
            <a:ext cx="6468624" cy="1928826"/>
          </a:xfrm>
          <a:prstGeom prst="rect">
            <a:avLst/>
          </a:prstGeom>
          <a:noFill/>
          <a:ln w="9525">
            <a:noFill/>
            <a:miter lim="800000"/>
            <a:headEnd/>
            <a:tailEnd/>
          </a:ln>
          <a:effectLst/>
        </p:spPr>
      </p:pic>
      <p:pic>
        <p:nvPicPr>
          <p:cNvPr id="103427" name="Picture 3"/>
          <p:cNvPicPr>
            <a:picLocks noChangeAspect="1" noChangeArrowheads="1"/>
          </p:cNvPicPr>
          <p:nvPr/>
        </p:nvPicPr>
        <p:blipFill>
          <a:blip r:embed="rId4"/>
          <a:srcRect/>
          <a:stretch>
            <a:fillRect/>
          </a:stretch>
        </p:blipFill>
        <p:spPr bwMode="auto">
          <a:xfrm>
            <a:off x="142844" y="4071948"/>
            <a:ext cx="8883510" cy="500066"/>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heckerboard(across)">
                                      <p:cBhvr>
                                        <p:cTn id="30" dur="500"/>
                                        <p:tgtEl>
                                          <p:spTgt spid="12"/>
                                        </p:tgtEl>
                                      </p:cBhvr>
                                    </p:animEffect>
                                  </p:childTnLst>
                                </p:cTn>
                              </p:par>
                              <p:par>
                                <p:cTn id="31" presetID="5" presetClass="entr" presetSubtype="10" fill="hold" nodeType="withEffect">
                                  <p:stCondLst>
                                    <p:cond delay="0"/>
                                  </p:stCondLst>
                                  <p:childTnLst>
                                    <p:set>
                                      <p:cBhvr>
                                        <p:cTn id="32" dur="1" fill="hold">
                                          <p:stCondLst>
                                            <p:cond delay="0"/>
                                          </p:stCondLst>
                                        </p:cTn>
                                        <p:tgtEl>
                                          <p:spTgt spid="103426"/>
                                        </p:tgtEl>
                                        <p:attrNameLst>
                                          <p:attrName>style.visibility</p:attrName>
                                        </p:attrNameLst>
                                      </p:cBhvr>
                                      <p:to>
                                        <p:strVal val="visible"/>
                                      </p:to>
                                    </p:set>
                                    <p:animEffect transition="in" filter="checkerboard(across)">
                                      <p:cBhvr>
                                        <p:cTn id="33" dur="500"/>
                                        <p:tgtEl>
                                          <p:spTgt spid="103426"/>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checkerboard(across)">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103427"/>
                                        </p:tgtEl>
                                        <p:attrNameLst>
                                          <p:attrName>style.visibility</p:attrName>
                                        </p:attrNameLst>
                                      </p:cBhvr>
                                      <p:to>
                                        <p:strVal val="visible"/>
                                      </p:to>
                                    </p:set>
                                    <p:animEffect transition="in" filter="checkerboard(across)">
                                      <p:cBhvr>
                                        <p:cTn id="41" dur="500"/>
                                        <p:tgtEl>
                                          <p:spTgt spid="1034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689733" y="566698"/>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4" name="椭圆 53"/>
          <p:cNvSpPr/>
          <p:nvPr/>
        </p:nvSpPr>
        <p:spPr>
          <a:xfrm>
            <a:off x="1271858" y="2612720"/>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5" name="文本框 5"/>
          <p:cNvSpPr txBox="1"/>
          <p:nvPr/>
        </p:nvSpPr>
        <p:spPr>
          <a:xfrm>
            <a:off x="1684531" y="1148364"/>
            <a:ext cx="1340103" cy="715452"/>
          </a:xfrm>
          <a:prstGeom prst="rect">
            <a:avLst/>
          </a:prstGeom>
          <a:noFill/>
        </p:spPr>
        <p:txBody>
          <a:bodyPr wrap="square" rtlCol="0">
            <a:spAutoFit/>
          </a:bodyPr>
          <a:lstStyle/>
          <a:p>
            <a:pPr algn="ctr"/>
            <a:r>
              <a:rPr lang="zh-CN" altLang="en-US" sz="4049" dirty="0">
                <a:solidFill>
                  <a:schemeClr val="bg1"/>
                </a:solidFill>
                <a:latin typeface="微软雅黑" pitchFamily="34" charset="-122"/>
                <a:ea typeface="微软雅黑" pitchFamily="34" charset="-122"/>
              </a:rPr>
              <a:t>目录</a:t>
            </a:r>
          </a:p>
        </p:txBody>
      </p:sp>
      <p:sp>
        <p:nvSpPr>
          <p:cNvPr id="141" name="矩形 140"/>
          <p:cNvSpPr/>
          <p:nvPr/>
        </p:nvSpPr>
        <p:spPr>
          <a:xfrm>
            <a:off x="1343196" y="1970854"/>
            <a:ext cx="1824973" cy="300082"/>
          </a:xfrm>
          <a:prstGeom prst="rect">
            <a:avLst/>
          </a:prstGeom>
        </p:spPr>
        <p:txBody>
          <a:bodyPr wrap="square">
            <a:spAutoFit/>
          </a:bodyPr>
          <a:lstStyle/>
          <a:p>
            <a:pPr algn="dist" fontAlgn="auto">
              <a:spcBef>
                <a:spcPts val="0"/>
              </a:spcBef>
              <a:spcAft>
                <a:spcPts val="0"/>
              </a:spcAft>
              <a:defRPr/>
            </a:pPr>
            <a:r>
              <a:rPr lang="en-US" altLang="zh-CN" sz="1350" dirty="0">
                <a:solidFill>
                  <a:schemeClr val="bg1"/>
                </a:solidFill>
              </a:rPr>
              <a:t>CONTENTS</a:t>
            </a:r>
            <a:endParaRPr lang="zh-CN" altLang="en-US" sz="1350" dirty="0">
              <a:solidFill>
                <a:schemeClr val="bg1"/>
              </a:solidFill>
            </a:endParaRPr>
          </a:p>
        </p:txBody>
      </p:sp>
      <p:grpSp>
        <p:nvGrpSpPr>
          <p:cNvPr id="9" name="组合 8"/>
          <p:cNvGrpSpPr/>
          <p:nvPr/>
        </p:nvGrpSpPr>
        <p:grpSpPr>
          <a:xfrm>
            <a:off x="3991330" y="1275606"/>
            <a:ext cx="3091040" cy="438453"/>
            <a:chOff x="4951064" y="1579652"/>
            <a:chExt cx="4122341" cy="584739"/>
          </a:xfrm>
        </p:grpSpPr>
        <p:sp>
          <p:nvSpPr>
            <p:cNvPr id="6" name="圆角矩形 5"/>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等腰三角形 4"/>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 name="TextBox 3"/>
            <p:cNvSpPr txBox="1"/>
            <p:nvPr/>
          </p:nvSpPr>
          <p:spPr>
            <a:xfrm>
              <a:off x="5040957" y="1579652"/>
              <a:ext cx="459236" cy="584739"/>
            </a:xfrm>
            <a:prstGeom prst="rect">
              <a:avLst/>
            </a:prstGeom>
            <a:noFill/>
          </p:spPr>
          <p:txBody>
            <a:bodyPr wrap="square" rtlCol="0">
              <a:spAutoFit/>
            </a:bodyPr>
            <a:lstStyle/>
            <a:p>
              <a:r>
                <a:rPr lang="en-US" altLang="zh-CN" sz="2249" dirty="0">
                  <a:solidFill>
                    <a:schemeClr val="bg1"/>
                  </a:solidFill>
                  <a:latin typeface="Impact" pitchFamily="34" charset="0"/>
                  <a:ea typeface="微软雅黑" pitchFamily="34" charset="-122"/>
                </a:rPr>
                <a:t>1</a:t>
              </a:r>
              <a:endParaRPr lang="zh-CN" altLang="en-US" sz="2249" dirty="0">
                <a:solidFill>
                  <a:schemeClr val="bg1"/>
                </a:solidFill>
                <a:latin typeface="Impact" pitchFamily="34" charset="0"/>
                <a:ea typeface="微软雅黑" pitchFamily="34" charset="-122"/>
              </a:endParaRPr>
            </a:p>
          </p:txBody>
        </p:sp>
        <p:sp>
          <p:nvSpPr>
            <p:cNvPr id="40" name="文本框 33"/>
            <p:cNvSpPr txBox="1"/>
            <p:nvPr/>
          </p:nvSpPr>
          <p:spPr>
            <a:xfrm>
              <a:off x="5693567" y="1662990"/>
              <a:ext cx="3307830" cy="477163"/>
            </a:xfrm>
            <a:prstGeom prst="rect">
              <a:avLst/>
            </a:prstGeom>
            <a:noFill/>
          </p:spPr>
          <p:txBody>
            <a:bodyPr wrap="square" rtlCol="0">
              <a:spAutoFit/>
            </a:bodyPr>
            <a:lstStyle/>
            <a:p>
              <a:r>
                <a:rPr lang="zh-CN" altLang="en-US" sz="1725" b="1" dirty="0" smtClean="0">
                  <a:latin typeface="微软雅黑" pitchFamily="34" charset="-122"/>
                  <a:ea typeface="微软雅黑" pitchFamily="34" charset="-122"/>
                </a:rPr>
                <a:t>订货方法选择</a:t>
              </a:r>
              <a:endParaRPr lang="zh-CN" altLang="en-US" sz="1725" b="1" dirty="0">
                <a:latin typeface="微软雅黑" pitchFamily="34" charset="-122"/>
                <a:ea typeface="微软雅黑" pitchFamily="34" charset="-122"/>
              </a:endParaRPr>
            </a:p>
          </p:txBody>
        </p:sp>
      </p:grpSp>
      <p:grpSp>
        <p:nvGrpSpPr>
          <p:cNvPr id="19" name="组合 18"/>
          <p:cNvGrpSpPr/>
          <p:nvPr/>
        </p:nvGrpSpPr>
        <p:grpSpPr>
          <a:xfrm>
            <a:off x="4011318" y="1861708"/>
            <a:ext cx="3091040" cy="438453"/>
            <a:chOff x="4951064" y="1579652"/>
            <a:chExt cx="4122341" cy="584739"/>
          </a:xfrm>
        </p:grpSpPr>
        <p:sp>
          <p:nvSpPr>
            <p:cNvPr id="20" name="圆角矩形 19"/>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等腰三角形 21"/>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3" name="TextBox 22"/>
            <p:cNvSpPr txBox="1"/>
            <p:nvPr/>
          </p:nvSpPr>
          <p:spPr>
            <a:xfrm>
              <a:off x="5040957" y="1579652"/>
              <a:ext cx="459236" cy="584739"/>
            </a:xfrm>
            <a:prstGeom prst="rect">
              <a:avLst/>
            </a:prstGeom>
            <a:noFill/>
          </p:spPr>
          <p:txBody>
            <a:bodyPr wrap="square" rtlCol="0">
              <a:spAutoFit/>
            </a:bodyPr>
            <a:lstStyle/>
            <a:p>
              <a:r>
                <a:rPr lang="en-US" altLang="zh-CN" sz="2249" dirty="0">
                  <a:solidFill>
                    <a:schemeClr val="bg1"/>
                  </a:solidFill>
                  <a:latin typeface="Impact" pitchFamily="34" charset="0"/>
                  <a:ea typeface="微软雅黑" pitchFamily="34" charset="-122"/>
                </a:rPr>
                <a:t>2</a:t>
              </a:r>
              <a:endParaRPr lang="zh-CN" altLang="en-US" sz="2249" dirty="0">
                <a:solidFill>
                  <a:schemeClr val="bg1"/>
                </a:solidFill>
                <a:latin typeface="Impact" pitchFamily="34" charset="0"/>
                <a:ea typeface="微软雅黑" pitchFamily="34" charset="-122"/>
              </a:endParaRPr>
            </a:p>
          </p:txBody>
        </p:sp>
        <p:sp>
          <p:nvSpPr>
            <p:cNvPr id="24" name="文本框 33"/>
            <p:cNvSpPr txBox="1"/>
            <p:nvPr/>
          </p:nvSpPr>
          <p:spPr>
            <a:xfrm>
              <a:off x="5693567" y="1657918"/>
              <a:ext cx="3187205" cy="477163"/>
            </a:xfrm>
            <a:prstGeom prst="rect">
              <a:avLst/>
            </a:prstGeom>
            <a:noFill/>
          </p:spPr>
          <p:txBody>
            <a:bodyPr wrap="square" rtlCol="0">
              <a:spAutoFit/>
            </a:bodyPr>
            <a:lstStyle>
              <a:defPPr>
                <a:defRPr lang="zh-CN"/>
              </a:defPPr>
              <a:lvl1pPr>
                <a:defRPr sz="3200" b="1">
                  <a:solidFill>
                    <a:srgbClr val="0070C0"/>
                  </a:solidFill>
                  <a:latin typeface="微软雅黑" pitchFamily="34" charset="-122"/>
                  <a:ea typeface="微软雅黑" pitchFamily="34" charset="-122"/>
                </a:defRPr>
              </a:lvl1pPr>
            </a:lstStyle>
            <a:p>
              <a:r>
                <a:rPr lang="zh-CN" altLang="en-US" sz="1725" dirty="0" smtClean="0">
                  <a:solidFill>
                    <a:schemeClr val="tx1"/>
                  </a:solidFill>
                </a:rPr>
                <a:t>货物入库准备</a:t>
              </a:r>
              <a:endParaRPr lang="zh-CN" altLang="en-US" sz="1725" dirty="0">
                <a:solidFill>
                  <a:schemeClr val="tx1"/>
                </a:solidFill>
              </a:endParaRPr>
            </a:p>
          </p:txBody>
        </p:sp>
      </p:grpSp>
      <p:grpSp>
        <p:nvGrpSpPr>
          <p:cNvPr id="18" name="组合 17"/>
          <p:cNvGrpSpPr/>
          <p:nvPr/>
        </p:nvGrpSpPr>
        <p:grpSpPr>
          <a:xfrm>
            <a:off x="4004162" y="2484090"/>
            <a:ext cx="3091040" cy="438453"/>
            <a:chOff x="4951064" y="1579652"/>
            <a:chExt cx="4122341" cy="584739"/>
          </a:xfrm>
        </p:grpSpPr>
        <p:sp>
          <p:nvSpPr>
            <p:cNvPr id="25" name="圆角矩形 24"/>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等腰三角形 26"/>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8" name="TextBox 22"/>
            <p:cNvSpPr txBox="1"/>
            <p:nvPr/>
          </p:nvSpPr>
          <p:spPr>
            <a:xfrm>
              <a:off x="5040957" y="1579652"/>
              <a:ext cx="459236" cy="584739"/>
            </a:xfrm>
            <a:prstGeom prst="rect">
              <a:avLst/>
            </a:prstGeom>
            <a:noFill/>
          </p:spPr>
          <p:txBody>
            <a:bodyPr wrap="square" rtlCol="0">
              <a:spAutoFit/>
            </a:bodyPr>
            <a:lstStyle/>
            <a:p>
              <a:r>
                <a:rPr lang="en-US" altLang="zh-CN" sz="2249" dirty="0" smtClean="0">
                  <a:solidFill>
                    <a:schemeClr val="bg1"/>
                  </a:solidFill>
                  <a:latin typeface="Impact" pitchFamily="34" charset="0"/>
                  <a:ea typeface="微软雅黑" pitchFamily="34" charset="-122"/>
                </a:rPr>
                <a:t>3</a:t>
              </a:r>
              <a:endParaRPr lang="zh-CN" altLang="en-US" sz="2249" dirty="0">
                <a:solidFill>
                  <a:schemeClr val="bg1"/>
                </a:solidFill>
                <a:latin typeface="Impact" pitchFamily="34" charset="0"/>
                <a:ea typeface="微软雅黑" pitchFamily="34" charset="-122"/>
              </a:endParaRPr>
            </a:p>
          </p:txBody>
        </p:sp>
        <p:sp>
          <p:nvSpPr>
            <p:cNvPr id="29" name="文本框 33"/>
            <p:cNvSpPr txBox="1"/>
            <p:nvPr/>
          </p:nvSpPr>
          <p:spPr>
            <a:xfrm>
              <a:off x="5693567" y="1657918"/>
              <a:ext cx="3187205" cy="477163"/>
            </a:xfrm>
            <a:prstGeom prst="rect">
              <a:avLst/>
            </a:prstGeom>
            <a:noFill/>
          </p:spPr>
          <p:txBody>
            <a:bodyPr wrap="square" rtlCol="0">
              <a:spAutoFit/>
            </a:bodyPr>
            <a:lstStyle>
              <a:defPPr>
                <a:defRPr lang="zh-CN"/>
              </a:defPPr>
              <a:lvl1pPr>
                <a:defRPr sz="3200" b="1">
                  <a:solidFill>
                    <a:srgbClr val="0070C0"/>
                  </a:solidFill>
                  <a:latin typeface="微软雅黑" pitchFamily="34" charset="-122"/>
                  <a:ea typeface="微软雅黑" pitchFamily="34" charset="-122"/>
                </a:defRPr>
              </a:lvl1pPr>
            </a:lstStyle>
            <a:p>
              <a:r>
                <a:rPr lang="zh-CN" altLang="en-US" sz="1725" dirty="0" smtClean="0">
                  <a:solidFill>
                    <a:schemeClr val="tx1"/>
                  </a:solidFill>
                </a:rPr>
                <a:t>货物验收</a:t>
              </a:r>
              <a:endParaRPr lang="zh-CN" altLang="en-US" sz="1725" dirty="0">
                <a:solidFill>
                  <a:schemeClr val="tx1"/>
                </a:solidFill>
              </a:endParaRPr>
            </a:p>
          </p:txBody>
        </p:sp>
      </p:grpSp>
      <p:grpSp>
        <p:nvGrpSpPr>
          <p:cNvPr id="30" name="组合 29"/>
          <p:cNvGrpSpPr/>
          <p:nvPr/>
        </p:nvGrpSpPr>
        <p:grpSpPr>
          <a:xfrm>
            <a:off x="4004162" y="3113691"/>
            <a:ext cx="3091040" cy="438453"/>
            <a:chOff x="4951064" y="1579652"/>
            <a:chExt cx="4122341" cy="584739"/>
          </a:xfrm>
        </p:grpSpPr>
        <p:sp>
          <p:nvSpPr>
            <p:cNvPr id="31" name="圆角矩形 30"/>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矩形 31"/>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等腰三角形 32"/>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34" name="TextBox 22"/>
            <p:cNvSpPr txBox="1"/>
            <p:nvPr/>
          </p:nvSpPr>
          <p:spPr>
            <a:xfrm>
              <a:off x="5040957" y="1579652"/>
              <a:ext cx="459236" cy="584739"/>
            </a:xfrm>
            <a:prstGeom prst="rect">
              <a:avLst/>
            </a:prstGeom>
            <a:noFill/>
          </p:spPr>
          <p:txBody>
            <a:bodyPr wrap="square" rtlCol="0">
              <a:spAutoFit/>
            </a:bodyPr>
            <a:lstStyle/>
            <a:p>
              <a:r>
                <a:rPr lang="en-US" altLang="zh-CN" sz="2249" dirty="0" smtClean="0">
                  <a:solidFill>
                    <a:schemeClr val="bg1"/>
                  </a:solidFill>
                  <a:latin typeface="Impact" pitchFamily="34" charset="0"/>
                  <a:ea typeface="微软雅黑" pitchFamily="34" charset="-122"/>
                </a:rPr>
                <a:t>4</a:t>
              </a:r>
              <a:endParaRPr lang="zh-CN" altLang="en-US" sz="2249" dirty="0">
                <a:solidFill>
                  <a:schemeClr val="bg1"/>
                </a:solidFill>
                <a:latin typeface="Impact" pitchFamily="34" charset="0"/>
                <a:ea typeface="微软雅黑" pitchFamily="34" charset="-122"/>
              </a:endParaRPr>
            </a:p>
          </p:txBody>
        </p:sp>
        <p:sp>
          <p:nvSpPr>
            <p:cNvPr id="35" name="文本框 33"/>
            <p:cNvSpPr txBox="1"/>
            <p:nvPr/>
          </p:nvSpPr>
          <p:spPr>
            <a:xfrm>
              <a:off x="5693567" y="1657918"/>
              <a:ext cx="3187205" cy="477163"/>
            </a:xfrm>
            <a:prstGeom prst="rect">
              <a:avLst/>
            </a:prstGeom>
            <a:noFill/>
          </p:spPr>
          <p:txBody>
            <a:bodyPr wrap="square" rtlCol="0">
              <a:spAutoFit/>
            </a:bodyPr>
            <a:lstStyle>
              <a:defPPr>
                <a:defRPr lang="zh-CN"/>
              </a:defPPr>
              <a:lvl1pPr>
                <a:defRPr sz="3200" b="1">
                  <a:solidFill>
                    <a:srgbClr val="0070C0"/>
                  </a:solidFill>
                  <a:latin typeface="微软雅黑" pitchFamily="34" charset="-122"/>
                  <a:ea typeface="微软雅黑" pitchFamily="34" charset="-122"/>
                </a:defRPr>
              </a:lvl1pPr>
            </a:lstStyle>
            <a:p>
              <a:r>
                <a:rPr lang="zh-CN" altLang="en-US" sz="1725" dirty="0" smtClean="0">
                  <a:solidFill>
                    <a:schemeClr val="tx1"/>
                  </a:solidFill>
                </a:rPr>
                <a:t>货物组托</a:t>
              </a:r>
              <a:endParaRPr lang="zh-CN" altLang="en-US" sz="1725" dirty="0">
                <a:solidFill>
                  <a:schemeClr val="tx1"/>
                </a:solidFill>
              </a:endParaRPr>
            </a:p>
          </p:txBody>
        </p:sp>
      </p:grpSp>
      <p:grpSp>
        <p:nvGrpSpPr>
          <p:cNvPr id="36" name="组合 35"/>
          <p:cNvGrpSpPr/>
          <p:nvPr/>
        </p:nvGrpSpPr>
        <p:grpSpPr>
          <a:xfrm>
            <a:off x="3988911" y="3734103"/>
            <a:ext cx="3091040" cy="438453"/>
            <a:chOff x="4951064" y="1579652"/>
            <a:chExt cx="4122341" cy="584739"/>
          </a:xfrm>
        </p:grpSpPr>
        <p:sp>
          <p:nvSpPr>
            <p:cNvPr id="37" name="圆角矩形 36"/>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矩形 37"/>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等腰三角形 38"/>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1" name="TextBox 22"/>
            <p:cNvSpPr txBox="1"/>
            <p:nvPr/>
          </p:nvSpPr>
          <p:spPr>
            <a:xfrm>
              <a:off x="5040957" y="1579652"/>
              <a:ext cx="459236" cy="584739"/>
            </a:xfrm>
            <a:prstGeom prst="rect">
              <a:avLst/>
            </a:prstGeom>
            <a:noFill/>
          </p:spPr>
          <p:txBody>
            <a:bodyPr wrap="square" rtlCol="0">
              <a:spAutoFit/>
            </a:bodyPr>
            <a:lstStyle/>
            <a:p>
              <a:r>
                <a:rPr lang="en-US" altLang="zh-CN" sz="2249" dirty="0" smtClean="0">
                  <a:solidFill>
                    <a:schemeClr val="bg1"/>
                  </a:solidFill>
                  <a:latin typeface="Impact" pitchFamily="34" charset="0"/>
                  <a:ea typeface="微软雅黑" pitchFamily="34" charset="-122"/>
                </a:rPr>
                <a:t>5</a:t>
              </a:r>
              <a:endParaRPr lang="zh-CN" altLang="en-US" sz="2249" dirty="0">
                <a:solidFill>
                  <a:schemeClr val="bg1"/>
                </a:solidFill>
                <a:latin typeface="Impact" pitchFamily="34" charset="0"/>
                <a:ea typeface="微软雅黑" pitchFamily="34" charset="-122"/>
              </a:endParaRPr>
            </a:p>
          </p:txBody>
        </p:sp>
        <p:sp>
          <p:nvSpPr>
            <p:cNvPr id="42" name="文本框 33"/>
            <p:cNvSpPr txBox="1"/>
            <p:nvPr/>
          </p:nvSpPr>
          <p:spPr>
            <a:xfrm>
              <a:off x="5693567" y="1657918"/>
              <a:ext cx="3187205" cy="477163"/>
            </a:xfrm>
            <a:prstGeom prst="rect">
              <a:avLst/>
            </a:prstGeom>
            <a:noFill/>
          </p:spPr>
          <p:txBody>
            <a:bodyPr wrap="square" rtlCol="0">
              <a:spAutoFit/>
            </a:bodyPr>
            <a:lstStyle>
              <a:defPPr>
                <a:defRPr lang="zh-CN"/>
              </a:defPPr>
              <a:lvl1pPr>
                <a:defRPr sz="3200" b="1">
                  <a:solidFill>
                    <a:srgbClr val="0070C0"/>
                  </a:solidFill>
                  <a:latin typeface="微软雅黑" pitchFamily="34" charset="-122"/>
                  <a:ea typeface="微软雅黑" pitchFamily="34" charset="-122"/>
                </a:defRPr>
              </a:lvl1pPr>
            </a:lstStyle>
            <a:p>
              <a:r>
                <a:rPr lang="zh-CN" altLang="en-US" sz="1725" dirty="0" smtClean="0">
                  <a:solidFill>
                    <a:schemeClr val="tx1"/>
                  </a:solidFill>
                </a:rPr>
                <a:t>货物上架储存</a:t>
              </a:r>
              <a:endParaRPr lang="zh-CN" altLang="en-US" sz="1725" dirty="0">
                <a:solidFill>
                  <a:schemeClr val="tx1"/>
                </a:solidFill>
              </a:endParaRPr>
            </a:p>
          </p:txBody>
        </p:sp>
      </p:grpSp>
    </p:spTree>
    <p:extLst>
      <p:ext uri="{BB962C8B-B14F-4D97-AF65-F5344CB8AC3E}">
        <p14:creationId xmlns:p14="http://schemas.microsoft.com/office/powerpoint/2010/main" val="208207351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additive="base">
                                        <p:cTn id="7" dur="250"/>
                                        <p:tgtEl>
                                          <p:spTgt spid="115"/>
                                        </p:tgtEl>
                                        <p:attrNameLst>
                                          <p:attrName>ppt_x</p:attrName>
                                        </p:attrNameLst>
                                      </p:cBhvr>
                                      <p:tavLst>
                                        <p:tav tm="0">
                                          <p:val>
                                            <p:strVal val="#ppt_x-#ppt_w*1.125000"/>
                                          </p:val>
                                        </p:tav>
                                        <p:tav tm="100000">
                                          <p:val>
                                            <p:strVal val="#ppt_x"/>
                                          </p:val>
                                        </p:tav>
                                      </p:tavLst>
                                    </p:anim>
                                    <p:animEffect transition="in" filter="wipe(right)">
                                      <p:cBhvr>
                                        <p:cTn id="8" dur="250"/>
                                        <p:tgtEl>
                                          <p:spTgt spid="115"/>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141"/>
                                        </p:tgtEl>
                                        <p:attrNameLst>
                                          <p:attrName>style.visibility</p:attrName>
                                        </p:attrNameLst>
                                      </p:cBhvr>
                                      <p:to>
                                        <p:strVal val="visible"/>
                                      </p:to>
                                    </p:set>
                                    <p:anim calcmode="lin" valueType="num">
                                      <p:cBhvr additive="base">
                                        <p:cTn id="12" dur="250"/>
                                        <p:tgtEl>
                                          <p:spTgt spid="141"/>
                                        </p:tgtEl>
                                        <p:attrNameLst>
                                          <p:attrName>ppt_x</p:attrName>
                                        </p:attrNameLst>
                                      </p:cBhvr>
                                      <p:tavLst>
                                        <p:tav tm="0">
                                          <p:val>
                                            <p:strVal val="#ppt_x-#ppt_w*1.125000"/>
                                          </p:val>
                                        </p:tav>
                                        <p:tav tm="100000">
                                          <p:val>
                                            <p:strVal val="#ppt_x"/>
                                          </p:val>
                                        </p:tav>
                                      </p:tavLst>
                                    </p:anim>
                                    <p:animEffect transition="in" filter="wipe(right)">
                                      <p:cBhvr>
                                        <p:cTn id="13" dur="250"/>
                                        <p:tgtEl>
                                          <p:spTgt spid="141"/>
                                        </p:tgtEl>
                                      </p:cBhvr>
                                    </p:animEffect>
                                  </p:childTnLst>
                                </p:cTn>
                              </p:par>
                            </p:childTnLst>
                          </p:cTn>
                        </p:par>
                        <p:par>
                          <p:cTn id="14" fill="hold">
                            <p:stCondLst>
                              <p:cond delay="500"/>
                            </p:stCondLst>
                            <p:childTnLst>
                              <p:par>
                                <p:cTn id="15" presetID="1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p:tgtEl>
                                          <p:spTgt spid="9"/>
                                        </p:tgtEl>
                                        <p:attrNameLst>
                                          <p:attrName>ppt_x</p:attrName>
                                        </p:attrNameLst>
                                      </p:cBhvr>
                                      <p:tavLst>
                                        <p:tav tm="0">
                                          <p:val>
                                            <p:strVal val="#ppt_x-#ppt_w*1.125000"/>
                                          </p:val>
                                        </p:tav>
                                        <p:tav tm="100000">
                                          <p:val>
                                            <p:strVal val="#ppt_x"/>
                                          </p:val>
                                        </p:tav>
                                      </p:tavLst>
                                    </p:anim>
                                    <p:animEffect transition="in" filter="wipe(right)">
                                      <p:cBhvr>
                                        <p:cTn id="18" dur="250"/>
                                        <p:tgtEl>
                                          <p:spTgt spid="9"/>
                                        </p:tgtEl>
                                      </p:cBhvr>
                                    </p:animEffect>
                                  </p:childTnLst>
                                </p:cTn>
                              </p:par>
                            </p:childTnLst>
                          </p:cTn>
                        </p:par>
                        <p:par>
                          <p:cTn id="19" fill="hold">
                            <p:stCondLst>
                              <p:cond delay="750"/>
                            </p:stCondLst>
                            <p:childTnLst>
                              <p:par>
                                <p:cTn id="20" presetID="12" presetClass="entr" presetSubtype="8"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250"/>
                                        <p:tgtEl>
                                          <p:spTgt spid="19"/>
                                        </p:tgtEl>
                                        <p:attrNameLst>
                                          <p:attrName>ppt_x</p:attrName>
                                        </p:attrNameLst>
                                      </p:cBhvr>
                                      <p:tavLst>
                                        <p:tav tm="0">
                                          <p:val>
                                            <p:strVal val="#ppt_x-#ppt_w*1.125000"/>
                                          </p:val>
                                        </p:tav>
                                        <p:tav tm="100000">
                                          <p:val>
                                            <p:strVal val="#ppt_x"/>
                                          </p:val>
                                        </p:tav>
                                      </p:tavLst>
                                    </p:anim>
                                    <p:animEffect transition="in" filter="wipe(right)">
                                      <p:cBhvr>
                                        <p:cTn id="23" dur="250"/>
                                        <p:tgtEl>
                                          <p:spTgt spid="19"/>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500"/>
                                        <p:tgtEl>
                                          <p:spTgt spid="52"/>
                                        </p:tgtEl>
                                      </p:cBhvr>
                                    </p:animEffect>
                                  </p:childTnLst>
                                </p:cTn>
                              </p:par>
                            </p:childTnLst>
                          </p:cTn>
                        </p:par>
                        <p:par>
                          <p:cTn id="32" fill="hold">
                            <p:stCondLst>
                              <p:cond delay="2000"/>
                            </p:stCondLst>
                            <p:childTnLst>
                              <p:par>
                                <p:cTn id="33" presetID="12" presetClass="entr" presetSubtype="8"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250"/>
                                        <p:tgtEl>
                                          <p:spTgt spid="18"/>
                                        </p:tgtEl>
                                        <p:attrNameLst>
                                          <p:attrName>ppt_x</p:attrName>
                                        </p:attrNameLst>
                                      </p:cBhvr>
                                      <p:tavLst>
                                        <p:tav tm="0">
                                          <p:val>
                                            <p:strVal val="#ppt_x-#ppt_w*1.125000"/>
                                          </p:val>
                                        </p:tav>
                                        <p:tav tm="100000">
                                          <p:val>
                                            <p:strVal val="#ppt_x"/>
                                          </p:val>
                                        </p:tav>
                                      </p:tavLst>
                                    </p:anim>
                                    <p:animEffect transition="in" filter="wipe(right)">
                                      <p:cBhvr>
                                        <p:cTn id="36" dur="250"/>
                                        <p:tgtEl>
                                          <p:spTgt spid="18"/>
                                        </p:tgtEl>
                                      </p:cBhvr>
                                    </p:animEffect>
                                  </p:childTnLst>
                                </p:cTn>
                              </p:par>
                            </p:childTnLst>
                          </p:cTn>
                        </p:par>
                        <p:par>
                          <p:cTn id="37" fill="hold">
                            <p:stCondLst>
                              <p:cond delay="2250"/>
                            </p:stCondLst>
                            <p:childTnLst>
                              <p:par>
                                <p:cTn id="38" presetID="12" presetClass="entr" presetSubtype="8"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250"/>
                                        <p:tgtEl>
                                          <p:spTgt spid="30"/>
                                        </p:tgtEl>
                                        <p:attrNameLst>
                                          <p:attrName>ppt_x</p:attrName>
                                        </p:attrNameLst>
                                      </p:cBhvr>
                                      <p:tavLst>
                                        <p:tav tm="0">
                                          <p:val>
                                            <p:strVal val="#ppt_x-#ppt_w*1.125000"/>
                                          </p:val>
                                        </p:tav>
                                        <p:tav tm="100000">
                                          <p:val>
                                            <p:strVal val="#ppt_x"/>
                                          </p:val>
                                        </p:tav>
                                      </p:tavLst>
                                    </p:anim>
                                    <p:animEffect transition="in" filter="wipe(right)">
                                      <p:cBhvr>
                                        <p:cTn id="41" dur="250"/>
                                        <p:tgtEl>
                                          <p:spTgt spid="30"/>
                                        </p:tgtEl>
                                      </p:cBhvr>
                                    </p:animEffect>
                                  </p:childTnLst>
                                </p:cTn>
                              </p:par>
                            </p:childTnLst>
                          </p:cTn>
                        </p:par>
                        <p:par>
                          <p:cTn id="42" fill="hold">
                            <p:stCondLst>
                              <p:cond delay="2500"/>
                            </p:stCondLst>
                            <p:childTnLst>
                              <p:par>
                                <p:cTn id="43" presetID="12" presetClass="entr" presetSubtype="8"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250"/>
                                        <p:tgtEl>
                                          <p:spTgt spid="36"/>
                                        </p:tgtEl>
                                        <p:attrNameLst>
                                          <p:attrName>ppt_x</p:attrName>
                                        </p:attrNameLst>
                                      </p:cBhvr>
                                      <p:tavLst>
                                        <p:tav tm="0">
                                          <p:val>
                                            <p:strVal val="#ppt_x-#ppt_w*1.125000"/>
                                          </p:val>
                                        </p:tav>
                                        <p:tav tm="100000">
                                          <p:val>
                                            <p:strVal val="#ppt_x"/>
                                          </p:val>
                                        </p:tav>
                                      </p:tavLst>
                                    </p:anim>
                                    <p:animEffect transition="in" filter="wipe(right)">
                                      <p:cBhvr>
                                        <p:cTn id="46" dur="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4" grpId="0" animBg="1"/>
      <p:bldP spid="115" grpId="0"/>
      <p:bldP spid="1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smtClean="0">
                <a:latin typeface="微软雅黑" pitchFamily="34" charset="-122"/>
                <a:ea typeface="微软雅黑" pitchFamily="34" charset="-122"/>
              </a:rPr>
              <a:t>货物入库准备</a:t>
            </a:r>
            <a:endParaRPr lang="zh-CN" altLang="en-US" sz="2249" b="1" dirty="0">
              <a:latin typeface="微软雅黑" pitchFamily="34" charset="-122"/>
              <a:ea typeface="微软雅黑" pitchFamily="34" charset="-122"/>
            </a:endParaRPr>
          </a:p>
        </p:txBody>
      </p:sp>
      <p:sp>
        <p:nvSpPr>
          <p:cNvPr id="38" name="文本框 29"/>
          <p:cNvSpPr txBox="1">
            <a:spLocks noChangeArrowheads="1"/>
          </p:cNvSpPr>
          <p:nvPr/>
        </p:nvSpPr>
        <p:spPr bwMode="auto">
          <a:xfrm>
            <a:off x="2010709" y="1374855"/>
            <a:ext cx="1063112"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smtClean="0">
                <a:latin typeface="Impact" pitchFamily="34" charset="0"/>
                <a:ea typeface="微软雅黑" pitchFamily="34" charset="-122"/>
              </a:rPr>
              <a:t>02</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125"/>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625"/>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125"/>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625"/>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货物入库准备</a:t>
            </a:r>
            <a:endParaRPr lang="zh-CN" altLang="en-US" b="1" dirty="0">
              <a:latin typeface="微软雅黑"/>
              <a:ea typeface="微软雅黑"/>
            </a:endParaRPr>
          </a:p>
        </p:txBody>
      </p:sp>
      <p:sp>
        <p:nvSpPr>
          <p:cNvPr id="11" name="矩形 10"/>
          <p:cNvSpPr/>
          <p:nvPr/>
        </p:nvSpPr>
        <p:spPr>
          <a:xfrm>
            <a:off x="2643174" y="3686288"/>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617303" y="1307024"/>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643174" y="1407573"/>
            <a:ext cx="5409291" cy="2278715"/>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日新仓储有限公司接到美乐有限公司的送货通知，称</a:t>
            </a:r>
            <a:r>
              <a:rPr lang="en-US" altLang="zh-CN" sz="1600" dirty="0" smtClean="0">
                <a:solidFill>
                  <a:sysClr val="windowText" lastClr="000000"/>
                </a:solidFill>
                <a:latin typeface="微软雅黑" pitchFamily="34" charset="-122"/>
                <a:ea typeface="微软雅黑" pitchFamily="34" charset="-122"/>
              </a:rPr>
              <a:t>2017</a:t>
            </a:r>
            <a:r>
              <a:rPr lang="zh-CN" altLang="en-US" sz="1600" dirty="0" smtClean="0">
                <a:solidFill>
                  <a:sysClr val="windowText" lastClr="000000"/>
                </a:solidFill>
                <a:latin typeface="微软雅黑" pitchFamily="34" charset="-122"/>
                <a:ea typeface="微软雅黑" pitchFamily="34" charset="-122"/>
              </a:rPr>
              <a:t>年</a:t>
            </a:r>
            <a:r>
              <a:rPr lang="en-US" altLang="zh-CN" sz="1600" dirty="0" smtClean="0">
                <a:solidFill>
                  <a:sysClr val="windowText" lastClr="000000"/>
                </a:solidFill>
                <a:latin typeface="微软雅黑" pitchFamily="34" charset="-122"/>
                <a:ea typeface="微软雅黑" pitchFamily="34" charset="-122"/>
              </a:rPr>
              <a:t>12</a:t>
            </a:r>
            <a:r>
              <a:rPr lang="zh-CN" altLang="en-US" sz="1600" dirty="0" smtClean="0">
                <a:solidFill>
                  <a:sysClr val="windowText" lastClr="000000"/>
                </a:solidFill>
                <a:latin typeface="微软雅黑" pitchFamily="34" charset="-122"/>
                <a:ea typeface="微软雅黑" pitchFamily="34" charset="-122"/>
              </a:rPr>
              <a:t>月</a:t>
            </a:r>
            <a:r>
              <a:rPr lang="en-US" altLang="zh-CN" sz="1600" dirty="0" smtClean="0">
                <a:solidFill>
                  <a:sysClr val="windowText" lastClr="000000"/>
                </a:solidFill>
                <a:latin typeface="微软雅黑" pitchFamily="34" charset="-122"/>
                <a:ea typeface="微软雅黑" pitchFamily="34" charset="-122"/>
              </a:rPr>
              <a:t>18</a:t>
            </a:r>
            <a:r>
              <a:rPr lang="zh-CN" altLang="en-US" sz="1600" dirty="0" smtClean="0">
                <a:solidFill>
                  <a:sysClr val="windowText" lastClr="000000"/>
                </a:solidFill>
                <a:latin typeface="微软雅黑" pitchFamily="34" charset="-122"/>
                <a:ea typeface="微软雅黑" pitchFamily="34" charset="-122"/>
              </a:rPr>
              <a:t>日有</a:t>
            </a:r>
            <a:r>
              <a:rPr lang="en-US" altLang="zh-CN" sz="1600" dirty="0" smtClean="0">
                <a:solidFill>
                  <a:sysClr val="windowText" lastClr="000000"/>
                </a:solidFill>
                <a:latin typeface="微软雅黑" pitchFamily="34" charset="-122"/>
                <a:ea typeface="微软雅黑" pitchFamily="34" charset="-122"/>
              </a:rPr>
              <a:t>1000</a:t>
            </a:r>
            <a:r>
              <a:rPr lang="zh-CN" altLang="en-US" sz="1600" dirty="0" smtClean="0">
                <a:solidFill>
                  <a:sysClr val="windowText" lastClr="000000"/>
                </a:solidFill>
                <a:latin typeface="微软雅黑" pitchFamily="34" charset="-122"/>
                <a:ea typeface="微软雅黑" pitchFamily="34" charset="-122"/>
              </a:rPr>
              <a:t>台长虹电视机、</a:t>
            </a:r>
            <a:r>
              <a:rPr lang="en-US" altLang="zh-CN" sz="1600" dirty="0" smtClean="0">
                <a:solidFill>
                  <a:sysClr val="windowText" lastClr="000000"/>
                </a:solidFill>
                <a:latin typeface="微软雅黑" pitchFamily="34" charset="-122"/>
                <a:ea typeface="微软雅黑" pitchFamily="34" charset="-122"/>
              </a:rPr>
              <a:t>600</a:t>
            </a:r>
            <a:r>
              <a:rPr lang="zh-CN" altLang="en-US" sz="1600" dirty="0" smtClean="0">
                <a:solidFill>
                  <a:sysClr val="windowText" lastClr="000000"/>
                </a:solidFill>
                <a:latin typeface="微软雅黑" pitchFamily="34" charset="-122"/>
                <a:ea typeface="微软雅黑" pitchFamily="34" charset="-122"/>
              </a:rPr>
              <a:t>台美的壁挂式空调、</a:t>
            </a:r>
            <a:r>
              <a:rPr lang="en-US" altLang="zh-CN" sz="1600" dirty="0" smtClean="0">
                <a:solidFill>
                  <a:sysClr val="windowText" lastClr="000000"/>
                </a:solidFill>
                <a:latin typeface="微软雅黑" pitchFamily="34" charset="-122"/>
                <a:ea typeface="微软雅黑" pitchFamily="34" charset="-122"/>
              </a:rPr>
              <a:t>400</a:t>
            </a:r>
            <a:r>
              <a:rPr lang="zh-CN" altLang="en-US" sz="1600" dirty="0" smtClean="0">
                <a:solidFill>
                  <a:sysClr val="windowText" lastClr="000000"/>
                </a:solidFill>
                <a:latin typeface="微软雅黑" pitchFamily="34" charset="-122"/>
                <a:ea typeface="微软雅黑" pitchFamily="34" charset="-122"/>
              </a:rPr>
              <a:t>台</a:t>
            </a:r>
            <a:r>
              <a:rPr lang="en-US" altLang="zh-CN" sz="1600" dirty="0" smtClean="0">
                <a:solidFill>
                  <a:sysClr val="windowText" lastClr="000000"/>
                </a:solidFill>
                <a:latin typeface="微软雅黑" pitchFamily="34" charset="-122"/>
                <a:ea typeface="微软雅黑" pitchFamily="34" charset="-122"/>
              </a:rPr>
              <a:t>242L</a:t>
            </a:r>
            <a:r>
              <a:rPr lang="zh-CN" altLang="en-US" sz="1600" dirty="0" smtClean="0">
                <a:solidFill>
                  <a:sysClr val="windowText" lastClr="000000"/>
                </a:solidFill>
                <a:latin typeface="微软雅黑" pitchFamily="34" charset="-122"/>
                <a:ea typeface="微软雅黑" pitchFamily="34" charset="-122"/>
              </a:rPr>
              <a:t>西门子电冰箱、</a:t>
            </a:r>
            <a:r>
              <a:rPr lang="en-US" altLang="zh-CN" sz="1600" dirty="0" smtClean="0">
                <a:solidFill>
                  <a:sysClr val="windowText" lastClr="000000"/>
                </a:solidFill>
                <a:latin typeface="微软雅黑" pitchFamily="34" charset="-122"/>
                <a:ea typeface="微软雅黑" pitchFamily="34" charset="-122"/>
              </a:rPr>
              <a:t>500</a:t>
            </a:r>
            <a:r>
              <a:rPr lang="zh-CN" altLang="en-US" sz="1600" dirty="0" smtClean="0">
                <a:solidFill>
                  <a:sysClr val="windowText" lastClr="000000"/>
                </a:solidFill>
                <a:latin typeface="微软雅黑" pitchFamily="34" charset="-122"/>
                <a:ea typeface="微软雅黑" pitchFamily="34" charset="-122"/>
              </a:rPr>
              <a:t>箱威化饼干、</a:t>
            </a:r>
            <a:r>
              <a:rPr lang="en-US" altLang="zh-CN" sz="1600" dirty="0" smtClean="0">
                <a:solidFill>
                  <a:sysClr val="windowText" lastClr="000000"/>
                </a:solidFill>
                <a:latin typeface="微软雅黑" pitchFamily="34" charset="-122"/>
                <a:ea typeface="微软雅黑" pitchFamily="34" charset="-122"/>
              </a:rPr>
              <a:t>600</a:t>
            </a:r>
            <a:r>
              <a:rPr lang="zh-CN" altLang="en-US" sz="1600" dirty="0" smtClean="0">
                <a:solidFill>
                  <a:sysClr val="windowText" lastClr="000000"/>
                </a:solidFill>
                <a:latin typeface="微软雅黑" pitchFamily="34" charset="-122"/>
                <a:ea typeface="微软雅黑" pitchFamily="34" charset="-122"/>
              </a:rPr>
              <a:t>箱康师傅方便面、</a:t>
            </a:r>
            <a:r>
              <a:rPr lang="en-US" altLang="zh-CN" sz="1600" dirty="0" smtClean="0">
                <a:solidFill>
                  <a:sysClr val="windowText" lastClr="000000"/>
                </a:solidFill>
                <a:latin typeface="微软雅黑" pitchFamily="34" charset="-122"/>
                <a:ea typeface="微软雅黑" pitchFamily="34" charset="-122"/>
              </a:rPr>
              <a:t>400</a:t>
            </a:r>
            <a:r>
              <a:rPr lang="zh-CN" altLang="en-US" sz="1600" dirty="0" smtClean="0">
                <a:solidFill>
                  <a:sysClr val="windowText" lastClr="000000"/>
                </a:solidFill>
                <a:latin typeface="微软雅黑" pitchFamily="34" charset="-122"/>
                <a:ea typeface="微软雅黑" pitchFamily="34" charset="-122"/>
              </a:rPr>
              <a:t>箱百事可乐饮料、</a:t>
            </a:r>
            <a:r>
              <a:rPr lang="en-US" altLang="zh-CN" sz="1600" dirty="0" smtClean="0">
                <a:solidFill>
                  <a:sysClr val="windowText" lastClr="000000"/>
                </a:solidFill>
                <a:latin typeface="微软雅黑" pitchFamily="34" charset="-122"/>
                <a:ea typeface="微软雅黑" pitchFamily="34" charset="-122"/>
              </a:rPr>
              <a:t>400</a:t>
            </a:r>
            <a:r>
              <a:rPr lang="zh-CN" altLang="en-US" sz="1600" dirty="0" smtClean="0">
                <a:solidFill>
                  <a:sysClr val="windowText" lastClr="000000"/>
                </a:solidFill>
                <a:latin typeface="微软雅黑" pitchFamily="34" charset="-122"/>
                <a:ea typeface="微软雅黑" pitchFamily="34" charset="-122"/>
              </a:rPr>
              <a:t>箱农夫矿泉水、</a:t>
            </a:r>
            <a:r>
              <a:rPr lang="en-US" altLang="zh-CN" sz="1600" dirty="0" smtClean="0">
                <a:solidFill>
                  <a:sysClr val="windowText" lastClr="000000"/>
                </a:solidFill>
                <a:latin typeface="微软雅黑" pitchFamily="34" charset="-122"/>
                <a:ea typeface="微软雅黑" pitchFamily="34" charset="-122"/>
              </a:rPr>
              <a:t>500</a:t>
            </a:r>
            <a:r>
              <a:rPr lang="zh-CN" altLang="en-US" sz="1600" dirty="0" smtClean="0">
                <a:solidFill>
                  <a:sysClr val="windowText" lastClr="000000"/>
                </a:solidFill>
                <a:latin typeface="微软雅黑" pitchFamily="34" charset="-122"/>
                <a:ea typeface="微软雅黑" pitchFamily="34" charset="-122"/>
              </a:rPr>
              <a:t>袋雕牌洗衣粉、</a:t>
            </a:r>
            <a:r>
              <a:rPr lang="en-US" altLang="zh-CN" sz="1600" dirty="0" smtClean="0">
                <a:solidFill>
                  <a:sysClr val="windowText" lastClr="000000"/>
                </a:solidFill>
                <a:latin typeface="微软雅黑" pitchFamily="34" charset="-122"/>
                <a:ea typeface="微软雅黑" pitchFamily="34" charset="-122"/>
              </a:rPr>
              <a:t>80</a:t>
            </a:r>
            <a:r>
              <a:rPr lang="zh-CN" altLang="en-US" sz="1600" dirty="0" smtClean="0">
                <a:solidFill>
                  <a:sysClr val="windowText" lastClr="000000"/>
                </a:solidFill>
                <a:latin typeface="微软雅黑" pitchFamily="34" charset="-122"/>
                <a:ea typeface="微软雅黑" pitchFamily="34" charset="-122"/>
              </a:rPr>
              <a:t>吨冰鲜黄花鱼、</a:t>
            </a:r>
            <a:r>
              <a:rPr lang="en-US" altLang="zh-CN" sz="1600" dirty="0" smtClean="0">
                <a:solidFill>
                  <a:sysClr val="windowText" lastClr="000000"/>
                </a:solidFill>
                <a:latin typeface="微软雅黑" pitchFamily="34" charset="-122"/>
                <a:ea typeface="微软雅黑" pitchFamily="34" charset="-122"/>
              </a:rPr>
              <a:t>60</a:t>
            </a:r>
            <a:r>
              <a:rPr lang="zh-CN" altLang="en-US" sz="1600" dirty="0" smtClean="0">
                <a:solidFill>
                  <a:sysClr val="windowText" lastClr="000000"/>
                </a:solidFill>
                <a:latin typeface="微软雅黑" pitchFamily="34" charset="-122"/>
                <a:ea typeface="微软雅黑" pitchFamily="34" charset="-122"/>
              </a:rPr>
              <a:t>吨冰鲜带鱼要到码头。日新仓储有限公司仓管员小张收到美乐公司的收货通知后，开始安排货物的入库接运、验收准备、储位空置等。</a:t>
            </a:r>
          </a:p>
        </p:txBody>
      </p:sp>
      <p:sp>
        <p:nvSpPr>
          <p:cNvPr id="16" name="TextBox 15"/>
          <p:cNvSpPr txBox="1"/>
          <p:nvPr/>
        </p:nvSpPr>
        <p:spPr>
          <a:xfrm>
            <a:off x="357158" y="4071948"/>
            <a:ext cx="8143932" cy="394289"/>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案例思考：假如你是小张，你要如何做好货物的接运以及入库准备工作？</a:t>
            </a:r>
            <a:endParaRPr lang="zh-CN" altLang="en-US"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ppt_x</p:attrName>
                                        </p:attrNameLst>
                                      </p:cBhvr>
                                      <p:tavLst>
                                        <p:tav tm="0">
                                          <p:val>
                                            <p:strVal val="#ppt_x-.2"/>
                                          </p:val>
                                        </p:tav>
                                        <p:tav tm="100000">
                                          <p:val>
                                            <p:strVal val="#ppt_x"/>
                                          </p:val>
                                        </p:tav>
                                      </p:tavLst>
                                    </p:anim>
                                    <p:anim calcmode="lin" valueType="num">
                                      <p:cBhvr>
                                        <p:cTn id="3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4"/>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货物入库准备</a:t>
            </a:r>
            <a:endParaRPr lang="zh-CN" altLang="en-US" b="1" dirty="0">
              <a:latin typeface="微软雅黑" pitchFamily="34" charset="-122"/>
              <a:ea typeface="微软雅黑" pitchFamily="34" charset="-122"/>
            </a:endParaRPr>
          </a:p>
        </p:txBody>
      </p:sp>
      <p:grpSp>
        <p:nvGrpSpPr>
          <p:cNvPr id="2" name="组合 90743"/>
          <p:cNvGrpSpPr>
            <a:grpSpLocks/>
          </p:cNvGrpSpPr>
          <p:nvPr/>
        </p:nvGrpSpPr>
        <p:grpSpPr bwMode="auto">
          <a:xfrm>
            <a:off x="1390998" y="1004837"/>
            <a:ext cx="5895646" cy="3138549"/>
            <a:chOff x="0" y="0"/>
            <a:chExt cx="47929" cy="23164"/>
          </a:xfrm>
        </p:grpSpPr>
        <p:sp>
          <p:nvSpPr>
            <p:cNvPr id="90733" name="直接连接符 90733"/>
            <p:cNvSpPr>
              <a:spLocks noChangeShapeType="1"/>
            </p:cNvSpPr>
            <p:nvPr/>
          </p:nvSpPr>
          <p:spPr bwMode="auto">
            <a:xfrm>
              <a:off x="28956" y="1447"/>
              <a:ext cx="2362" cy="0"/>
            </a:xfrm>
            <a:prstGeom prst="line">
              <a:avLst/>
            </a:prstGeom>
            <a:noFill/>
            <a:ln w="28575">
              <a:solidFill>
                <a:srgbClr val="FF99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734" name="直接连接符 90734"/>
            <p:cNvSpPr>
              <a:spLocks noChangeShapeType="1"/>
            </p:cNvSpPr>
            <p:nvPr/>
          </p:nvSpPr>
          <p:spPr bwMode="auto">
            <a:xfrm>
              <a:off x="31394" y="1371"/>
              <a:ext cx="0" cy="9220"/>
            </a:xfrm>
            <a:prstGeom prst="line">
              <a:avLst/>
            </a:prstGeom>
            <a:noFill/>
            <a:ln w="28575">
              <a:solidFill>
                <a:srgbClr val="FF99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735" name="直接连接符 90735"/>
            <p:cNvSpPr>
              <a:spLocks noChangeShapeType="1"/>
            </p:cNvSpPr>
            <p:nvPr/>
          </p:nvSpPr>
          <p:spPr bwMode="auto">
            <a:xfrm flipH="1">
              <a:off x="29108" y="10668"/>
              <a:ext cx="2134" cy="0"/>
            </a:xfrm>
            <a:prstGeom prst="line">
              <a:avLst/>
            </a:prstGeom>
            <a:noFill/>
            <a:ln w="28575">
              <a:solidFill>
                <a:srgbClr val="FF99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3" name="组合 90742"/>
            <p:cNvGrpSpPr>
              <a:grpSpLocks/>
            </p:cNvGrpSpPr>
            <p:nvPr/>
          </p:nvGrpSpPr>
          <p:grpSpPr bwMode="auto">
            <a:xfrm>
              <a:off x="0" y="0"/>
              <a:ext cx="47929" cy="23164"/>
              <a:chOff x="0" y="0"/>
              <a:chExt cx="47929" cy="23164"/>
            </a:xfrm>
          </p:grpSpPr>
          <p:grpSp>
            <p:nvGrpSpPr>
              <p:cNvPr id="4" name="组合 90725"/>
              <p:cNvGrpSpPr>
                <a:grpSpLocks/>
              </p:cNvGrpSpPr>
              <p:nvPr/>
            </p:nvGrpSpPr>
            <p:grpSpPr bwMode="auto">
              <a:xfrm>
                <a:off x="0" y="4800"/>
                <a:ext cx="16154" cy="18364"/>
                <a:chOff x="0" y="0"/>
                <a:chExt cx="16154" cy="18364"/>
              </a:xfrm>
            </p:grpSpPr>
            <p:sp>
              <p:nvSpPr>
                <p:cNvPr id="145" name="文本框 145"/>
                <p:cNvSpPr txBox="1">
                  <a:spLocks noChangeArrowheads="1"/>
                </p:cNvSpPr>
                <p:nvPr/>
              </p:nvSpPr>
              <p:spPr bwMode="auto">
                <a:xfrm>
                  <a:off x="0" y="2743"/>
                  <a:ext cx="3048" cy="12725"/>
                </a:xfrm>
                <a:prstGeom prst="rect">
                  <a:avLst/>
                </a:prstGeom>
                <a:solidFill>
                  <a:srgbClr val="FF9900"/>
                </a:solidFill>
                <a:ln w="635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熟悉入库货物</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cxnSp>
              <p:nvCxnSpPr>
                <p:cNvPr id="90714" name="直接箭头连接符 90714"/>
                <p:cNvCxnSpPr>
                  <a:cxnSpLocks noChangeShapeType="1"/>
                </p:cNvCxnSpPr>
                <p:nvPr/>
              </p:nvCxnSpPr>
              <p:spPr bwMode="auto">
                <a:xfrm>
                  <a:off x="2971" y="8991"/>
                  <a:ext cx="5792" cy="76"/>
                </a:xfrm>
                <a:prstGeom prst="straightConnector1">
                  <a:avLst/>
                </a:prstGeom>
                <a:noFill/>
                <a:ln w="28575">
                  <a:solidFill>
                    <a:srgbClr val="FF9900"/>
                  </a:solidFill>
                  <a:miter lim="800000"/>
                  <a:headEnd/>
                  <a:tailEnd type="triangle" w="med" len="med"/>
                </a:ln>
              </p:spPr>
            </p:cxnSp>
            <p:sp>
              <p:nvSpPr>
                <p:cNvPr id="90715" name="文本框 90715"/>
                <p:cNvSpPr txBox="1">
                  <a:spLocks noChangeArrowheads="1"/>
                </p:cNvSpPr>
                <p:nvPr/>
              </p:nvSpPr>
              <p:spPr bwMode="auto">
                <a:xfrm>
                  <a:off x="8382" y="0"/>
                  <a:ext cx="7543" cy="2667"/>
                </a:xfrm>
                <a:prstGeom prst="rect">
                  <a:avLst/>
                </a:prstGeom>
                <a:solidFill>
                  <a:srgbClr val="FF9900"/>
                </a:solidFill>
                <a:ln w="635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仓库情况</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716" name="直接连接符 90716"/>
                <p:cNvSpPr>
                  <a:spLocks noChangeShapeType="1"/>
                </p:cNvSpPr>
                <p:nvPr/>
              </p:nvSpPr>
              <p:spPr bwMode="auto">
                <a:xfrm>
                  <a:off x="6400" y="1066"/>
                  <a:ext cx="0" cy="16231"/>
                </a:xfrm>
                <a:prstGeom prst="line">
                  <a:avLst/>
                </a:prstGeom>
                <a:noFill/>
                <a:ln w="28575">
                  <a:solidFill>
                    <a:srgbClr val="FF99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717" name="直接连接符 90717"/>
                <p:cNvSpPr>
                  <a:spLocks noChangeShapeType="1"/>
                </p:cNvSpPr>
                <p:nvPr/>
              </p:nvSpPr>
              <p:spPr bwMode="auto">
                <a:xfrm>
                  <a:off x="6477" y="1371"/>
                  <a:ext cx="1905" cy="0"/>
                </a:xfrm>
                <a:prstGeom prst="line">
                  <a:avLst/>
                </a:prstGeom>
                <a:noFill/>
                <a:ln w="28575">
                  <a:solidFill>
                    <a:srgbClr val="FF99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718" name="直接连接符 90718"/>
                <p:cNvSpPr>
                  <a:spLocks noChangeShapeType="1"/>
                </p:cNvSpPr>
                <p:nvPr/>
              </p:nvSpPr>
              <p:spPr bwMode="auto">
                <a:xfrm>
                  <a:off x="6324" y="17068"/>
                  <a:ext cx="1905" cy="0"/>
                </a:xfrm>
                <a:prstGeom prst="line">
                  <a:avLst/>
                </a:prstGeom>
                <a:noFill/>
                <a:ln w="28575">
                  <a:solidFill>
                    <a:srgbClr val="FF99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719" name="文本框 90719"/>
                <p:cNvSpPr txBox="1">
                  <a:spLocks noChangeArrowheads="1"/>
                </p:cNvSpPr>
                <p:nvPr/>
              </p:nvSpPr>
              <p:spPr bwMode="auto">
                <a:xfrm>
                  <a:off x="8610" y="7543"/>
                  <a:ext cx="7544" cy="2667"/>
                </a:xfrm>
                <a:prstGeom prst="rect">
                  <a:avLst/>
                </a:prstGeom>
                <a:solidFill>
                  <a:srgbClr val="FF9900"/>
                </a:solidFill>
                <a:ln w="6350">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验收准备</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720" name="文本框 90720"/>
                <p:cNvSpPr txBox="1">
                  <a:spLocks noChangeArrowheads="1"/>
                </p:cNvSpPr>
                <p:nvPr/>
              </p:nvSpPr>
              <p:spPr bwMode="auto">
                <a:xfrm>
                  <a:off x="8305" y="15697"/>
                  <a:ext cx="7544" cy="2667"/>
                </a:xfrm>
                <a:prstGeom prst="rect">
                  <a:avLst/>
                </a:prstGeom>
                <a:solidFill>
                  <a:srgbClr val="FF9900"/>
                </a:solidFill>
                <a:ln w="6350">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准备接运</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5" name="组合 90741"/>
              <p:cNvGrpSpPr>
                <a:grpSpLocks/>
              </p:cNvGrpSpPr>
              <p:nvPr/>
            </p:nvGrpSpPr>
            <p:grpSpPr bwMode="auto">
              <a:xfrm>
                <a:off x="16002" y="0"/>
                <a:ext cx="31927" cy="22326"/>
                <a:chOff x="0" y="0"/>
                <a:chExt cx="31927" cy="22326"/>
              </a:xfrm>
            </p:grpSpPr>
            <p:cxnSp>
              <p:nvCxnSpPr>
                <p:cNvPr id="90726" name="直接箭头连接符 90726"/>
                <p:cNvCxnSpPr>
                  <a:cxnSpLocks noChangeShapeType="1"/>
                </p:cNvCxnSpPr>
                <p:nvPr/>
              </p:nvCxnSpPr>
              <p:spPr bwMode="auto">
                <a:xfrm>
                  <a:off x="0" y="6096"/>
                  <a:ext cx="4724" cy="76"/>
                </a:xfrm>
                <a:prstGeom prst="straightConnector1">
                  <a:avLst/>
                </a:prstGeom>
                <a:noFill/>
                <a:ln w="28575">
                  <a:solidFill>
                    <a:srgbClr val="FF9900"/>
                  </a:solidFill>
                  <a:miter lim="800000"/>
                  <a:headEnd/>
                  <a:tailEnd type="triangle" w="med" len="med"/>
                </a:ln>
              </p:spPr>
            </p:cxnSp>
            <p:sp>
              <p:nvSpPr>
                <p:cNvPr id="90727" name="直接连接符 90727"/>
                <p:cNvSpPr>
                  <a:spLocks noChangeShapeType="1"/>
                </p:cNvSpPr>
                <p:nvPr/>
              </p:nvSpPr>
              <p:spPr bwMode="auto">
                <a:xfrm>
                  <a:off x="2514" y="1295"/>
                  <a:ext cx="0" cy="9296"/>
                </a:xfrm>
                <a:prstGeom prst="line">
                  <a:avLst/>
                </a:prstGeom>
                <a:noFill/>
                <a:ln w="28575">
                  <a:solidFill>
                    <a:srgbClr val="FF99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728" name="直接连接符 90728"/>
                <p:cNvSpPr>
                  <a:spLocks noChangeShapeType="1"/>
                </p:cNvSpPr>
                <p:nvPr/>
              </p:nvSpPr>
              <p:spPr bwMode="auto">
                <a:xfrm>
                  <a:off x="2590" y="1447"/>
                  <a:ext cx="2134" cy="0"/>
                </a:xfrm>
                <a:prstGeom prst="line">
                  <a:avLst/>
                </a:prstGeom>
                <a:noFill/>
                <a:ln w="28575">
                  <a:solidFill>
                    <a:srgbClr val="FF99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729" name="直接连接符 90729"/>
                <p:cNvSpPr>
                  <a:spLocks noChangeShapeType="1"/>
                </p:cNvSpPr>
                <p:nvPr/>
              </p:nvSpPr>
              <p:spPr bwMode="auto">
                <a:xfrm>
                  <a:off x="2590" y="10515"/>
                  <a:ext cx="2058" cy="0"/>
                </a:xfrm>
                <a:prstGeom prst="line">
                  <a:avLst/>
                </a:prstGeom>
                <a:noFill/>
                <a:ln w="38100">
                  <a:solidFill>
                    <a:srgbClr val="FF99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730" name="文本框 90730"/>
                <p:cNvSpPr txBox="1">
                  <a:spLocks noChangeArrowheads="1"/>
                </p:cNvSpPr>
                <p:nvPr/>
              </p:nvSpPr>
              <p:spPr bwMode="auto">
                <a:xfrm>
                  <a:off x="4800" y="0"/>
                  <a:ext cx="8077" cy="2743"/>
                </a:xfrm>
                <a:prstGeom prst="rect">
                  <a:avLst/>
                </a:prstGeom>
                <a:solidFill>
                  <a:srgbClr val="FF9900"/>
                </a:solidFill>
                <a:ln w="635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安排货位</a:t>
                  </a:r>
                  <a:endPar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731" name="文本框 90731"/>
                <p:cNvSpPr txBox="1">
                  <a:spLocks noChangeArrowheads="1"/>
                </p:cNvSpPr>
                <p:nvPr/>
              </p:nvSpPr>
              <p:spPr bwMode="auto">
                <a:xfrm>
                  <a:off x="4876" y="9144"/>
                  <a:ext cx="8078" cy="2743"/>
                </a:xfrm>
                <a:prstGeom prst="rect">
                  <a:avLst/>
                </a:prstGeom>
                <a:solidFill>
                  <a:srgbClr val="FF9900"/>
                </a:solidFill>
                <a:ln w="635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准备苫垫</a:t>
                  </a:r>
                  <a:endPar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732" name="文本框 90732"/>
                <p:cNvSpPr txBox="1">
                  <a:spLocks noChangeArrowheads="1"/>
                </p:cNvSpPr>
                <p:nvPr/>
              </p:nvSpPr>
              <p:spPr bwMode="auto">
                <a:xfrm>
                  <a:off x="4724" y="4648"/>
                  <a:ext cx="8077" cy="2743"/>
                </a:xfrm>
                <a:prstGeom prst="rect">
                  <a:avLst/>
                </a:prstGeom>
                <a:solidFill>
                  <a:srgbClr val="FF9900"/>
                </a:solidFill>
                <a:ln w="635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准备托盘</a:t>
                  </a:r>
                  <a:endPar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736" name="直接连接符 90736"/>
                <p:cNvSpPr>
                  <a:spLocks noChangeShapeType="1"/>
                </p:cNvSpPr>
                <p:nvPr/>
              </p:nvSpPr>
              <p:spPr bwMode="auto">
                <a:xfrm>
                  <a:off x="12801" y="6248"/>
                  <a:ext cx="4420" cy="76"/>
                </a:xfrm>
                <a:prstGeom prst="line">
                  <a:avLst/>
                </a:prstGeom>
                <a:noFill/>
                <a:ln w="28575">
                  <a:solidFill>
                    <a:srgbClr val="FF99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737" name="直接连接符 90737"/>
                <p:cNvSpPr>
                  <a:spLocks noChangeShapeType="1"/>
                </p:cNvSpPr>
                <p:nvPr/>
              </p:nvSpPr>
              <p:spPr bwMode="auto">
                <a:xfrm>
                  <a:off x="0" y="22174"/>
                  <a:ext cx="17297" cy="152"/>
                </a:xfrm>
                <a:prstGeom prst="line">
                  <a:avLst/>
                </a:prstGeom>
                <a:noFill/>
                <a:ln w="28575">
                  <a:solidFill>
                    <a:srgbClr val="FF99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738" name="直接连接符 90738"/>
                <p:cNvSpPr>
                  <a:spLocks noChangeShapeType="1"/>
                </p:cNvSpPr>
                <p:nvPr/>
              </p:nvSpPr>
              <p:spPr bwMode="auto">
                <a:xfrm>
                  <a:off x="17145" y="6400"/>
                  <a:ext cx="0" cy="15698"/>
                </a:xfrm>
                <a:prstGeom prst="line">
                  <a:avLst/>
                </a:prstGeom>
                <a:noFill/>
                <a:ln w="28575">
                  <a:solidFill>
                    <a:srgbClr val="FF99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cxnSp>
              <p:nvCxnSpPr>
                <p:cNvPr id="90739" name="直接箭头连接符 90739"/>
                <p:cNvCxnSpPr>
                  <a:cxnSpLocks noChangeShapeType="1"/>
                </p:cNvCxnSpPr>
                <p:nvPr/>
              </p:nvCxnSpPr>
              <p:spPr bwMode="auto">
                <a:xfrm>
                  <a:off x="228" y="13716"/>
                  <a:ext cx="20574" cy="152"/>
                </a:xfrm>
                <a:prstGeom prst="straightConnector1">
                  <a:avLst/>
                </a:prstGeom>
                <a:noFill/>
                <a:ln w="28575">
                  <a:solidFill>
                    <a:srgbClr val="FF9900"/>
                  </a:solidFill>
                  <a:miter lim="800000"/>
                  <a:headEnd/>
                  <a:tailEnd type="triangle" w="med" len="med"/>
                </a:ln>
              </p:spPr>
            </p:cxnSp>
            <p:sp>
              <p:nvSpPr>
                <p:cNvPr id="90740" name="文本框 90740"/>
                <p:cNvSpPr txBox="1">
                  <a:spLocks noChangeArrowheads="1"/>
                </p:cNvSpPr>
                <p:nvPr/>
              </p:nvSpPr>
              <p:spPr bwMode="auto">
                <a:xfrm>
                  <a:off x="20802" y="12649"/>
                  <a:ext cx="11125" cy="2743"/>
                </a:xfrm>
                <a:prstGeom prst="rect">
                  <a:avLst/>
                </a:prstGeom>
                <a:solidFill>
                  <a:srgbClr val="FF9900"/>
                </a:solidFill>
                <a:ln w="635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制定入库计划</a:t>
                  </a:r>
                  <a:endPar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gr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heckerboard(across)">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货物入库准备</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熟悉入库货物</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104477" name="组合 90755"/>
          <p:cNvGrpSpPr>
            <a:grpSpLocks/>
          </p:cNvGrpSpPr>
          <p:nvPr/>
        </p:nvGrpSpPr>
        <p:grpSpPr bwMode="auto">
          <a:xfrm>
            <a:off x="2568980" y="1528892"/>
            <a:ext cx="5500726" cy="2328742"/>
            <a:chOff x="0" y="0"/>
            <a:chExt cx="50520" cy="19964"/>
          </a:xfrm>
        </p:grpSpPr>
        <p:grpSp>
          <p:nvGrpSpPr>
            <p:cNvPr id="90712" name="组合 90712"/>
            <p:cNvGrpSpPr>
              <a:grpSpLocks/>
            </p:cNvGrpSpPr>
            <p:nvPr/>
          </p:nvGrpSpPr>
          <p:grpSpPr bwMode="auto">
            <a:xfrm>
              <a:off x="0" y="0"/>
              <a:ext cx="12268" cy="19964"/>
              <a:chOff x="0" y="0"/>
              <a:chExt cx="12268" cy="19964"/>
            </a:xfrm>
          </p:grpSpPr>
          <p:sp>
            <p:nvSpPr>
              <p:cNvPr id="228" name="文本框 228"/>
              <p:cNvSpPr txBox="1">
                <a:spLocks noChangeArrowheads="1"/>
              </p:cNvSpPr>
              <p:nvPr/>
            </p:nvSpPr>
            <p:spPr bwMode="auto">
              <a:xfrm>
                <a:off x="0" y="0"/>
                <a:ext cx="12268" cy="2667"/>
              </a:xfrm>
              <a:prstGeom prst="rect">
                <a:avLst/>
              </a:prstGeom>
              <a:solidFill>
                <a:srgbClr val="FF9900"/>
              </a:solidFill>
              <a:ln w="635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保管的特殊要求</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656" name="文本框 90656"/>
              <p:cNvSpPr txBox="1">
                <a:spLocks noChangeArrowheads="1"/>
              </p:cNvSpPr>
              <p:nvPr/>
            </p:nvSpPr>
            <p:spPr bwMode="auto">
              <a:xfrm>
                <a:off x="0" y="3810"/>
                <a:ext cx="12268" cy="2667"/>
              </a:xfrm>
              <a:prstGeom prst="rect">
                <a:avLst/>
              </a:prstGeom>
              <a:solidFill>
                <a:srgbClr val="FF9900"/>
              </a:solidFill>
              <a:ln w="635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货物存放期</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699" name="文本框 90699"/>
              <p:cNvSpPr txBox="1">
                <a:spLocks noChangeArrowheads="1"/>
              </p:cNvSpPr>
              <p:nvPr/>
            </p:nvSpPr>
            <p:spPr bwMode="auto">
              <a:xfrm>
                <a:off x="0" y="7696"/>
                <a:ext cx="12268" cy="4724"/>
              </a:xfrm>
              <a:prstGeom prst="rect">
                <a:avLst/>
              </a:prstGeom>
              <a:solidFill>
                <a:srgbClr val="FF9900"/>
              </a:solidFill>
              <a:ln w="635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货物品种、数量</a:t>
                </a:r>
                <a:endPar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宋体" pitchFamily="2"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体积</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710" name="文本框 90710"/>
              <p:cNvSpPr txBox="1">
                <a:spLocks noChangeArrowheads="1"/>
              </p:cNvSpPr>
              <p:nvPr/>
            </p:nvSpPr>
            <p:spPr bwMode="auto">
              <a:xfrm>
                <a:off x="0" y="13563"/>
                <a:ext cx="12268" cy="2667"/>
              </a:xfrm>
              <a:prstGeom prst="rect">
                <a:avLst/>
              </a:prstGeom>
              <a:solidFill>
                <a:srgbClr val="FF9900"/>
              </a:solidFill>
              <a:ln w="635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入库确切时间</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711" name="文本框 90711"/>
              <p:cNvSpPr txBox="1">
                <a:spLocks noChangeArrowheads="1"/>
              </p:cNvSpPr>
              <p:nvPr/>
            </p:nvSpPr>
            <p:spPr bwMode="auto">
              <a:xfrm>
                <a:off x="0" y="17297"/>
                <a:ext cx="12268" cy="2667"/>
              </a:xfrm>
              <a:prstGeom prst="rect">
                <a:avLst/>
              </a:prstGeom>
              <a:solidFill>
                <a:srgbClr val="FF9900"/>
              </a:solidFill>
              <a:ln w="635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货物性质</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90747" name="组合 90747"/>
            <p:cNvGrpSpPr>
              <a:grpSpLocks/>
            </p:cNvGrpSpPr>
            <p:nvPr/>
          </p:nvGrpSpPr>
          <p:grpSpPr bwMode="auto">
            <a:xfrm>
              <a:off x="12115" y="1066"/>
              <a:ext cx="12802" cy="17755"/>
              <a:chOff x="0" y="0"/>
              <a:chExt cx="12801" cy="17754"/>
            </a:xfrm>
          </p:grpSpPr>
          <p:sp>
            <p:nvSpPr>
              <p:cNvPr id="90713" name="直接连接符 90713"/>
              <p:cNvSpPr>
                <a:spLocks noChangeShapeType="1"/>
              </p:cNvSpPr>
              <p:nvPr/>
            </p:nvSpPr>
            <p:spPr bwMode="auto">
              <a:xfrm>
                <a:off x="152" y="76"/>
                <a:ext cx="3124" cy="0"/>
              </a:xfrm>
              <a:prstGeom prst="line">
                <a:avLst/>
              </a:prstGeom>
              <a:noFill/>
              <a:ln w="28575">
                <a:solidFill>
                  <a:srgbClr val="FF99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721" name="直接连接符 90721"/>
              <p:cNvSpPr>
                <a:spLocks noChangeShapeType="1"/>
              </p:cNvSpPr>
              <p:nvPr/>
            </p:nvSpPr>
            <p:spPr bwMode="auto">
              <a:xfrm>
                <a:off x="152" y="14020"/>
                <a:ext cx="3277" cy="0"/>
              </a:xfrm>
              <a:prstGeom prst="line">
                <a:avLst/>
              </a:prstGeom>
              <a:noFill/>
              <a:ln w="28575">
                <a:solidFill>
                  <a:srgbClr val="FF99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722" name="直接连接符 90722"/>
              <p:cNvSpPr>
                <a:spLocks noChangeShapeType="1"/>
              </p:cNvSpPr>
              <p:nvPr/>
            </p:nvSpPr>
            <p:spPr bwMode="auto">
              <a:xfrm>
                <a:off x="3276" y="0"/>
                <a:ext cx="0" cy="13944"/>
              </a:xfrm>
              <a:prstGeom prst="line">
                <a:avLst/>
              </a:prstGeom>
              <a:noFill/>
              <a:ln w="28575">
                <a:solidFill>
                  <a:srgbClr val="FF99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723" name="直接连接符 90723"/>
              <p:cNvSpPr>
                <a:spLocks noChangeShapeType="1"/>
              </p:cNvSpPr>
              <p:nvPr/>
            </p:nvSpPr>
            <p:spPr bwMode="auto">
              <a:xfrm>
                <a:off x="228" y="9144"/>
                <a:ext cx="4877" cy="0"/>
              </a:xfrm>
              <a:prstGeom prst="line">
                <a:avLst/>
              </a:prstGeom>
              <a:noFill/>
              <a:ln w="28575">
                <a:solidFill>
                  <a:srgbClr val="FF99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724" name="直接连接符 90724"/>
              <p:cNvSpPr>
                <a:spLocks noChangeShapeType="1"/>
              </p:cNvSpPr>
              <p:nvPr/>
            </p:nvSpPr>
            <p:spPr bwMode="auto">
              <a:xfrm>
                <a:off x="0" y="17754"/>
                <a:ext cx="5181" cy="0"/>
              </a:xfrm>
              <a:prstGeom prst="line">
                <a:avLst/>
              </a:prstGeom>
              <a:noFill/>
              <a:ln w="28575">
                <a:solidFill>
                  <a:srgbClr val="FF99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744" name="直接连接符 90744"/>
              <p:cNvSpPr>
                <a:spLocks noChangeShapeType="1"/>
              </p:cNvSpPr>
              <p:nvPr/>
            </p:nvSpPr>
            <p:spPr bwMode="auto">
              <a:xfrm>
                <a:off x="5105" y="9144"/>
                <a:ext cx="0" cy="8610"/>
              </a:xfrm>
              <a:prstGeom prst="line">
                <a:avLst/>
              </a:prstGeom>
              <a:noFill/>
              <a:ln w="28575">
                <a:solidFill>
                  <a:srgbClr val="FF99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cxnSp>
            <p:nvCxnSpPr>
              <p:cNvPr id="90745" name="直接箭头连接符 90745"/>
              <p:cNvCxnSpPr>
                <a:cxnSpLocks noChangeShapeType="1"/>
              </p:cNvCxnSpPr>
              <p:nvPr/>
            </p:nvCxnSpPr>
            <p:spPr bwMode="auto">
              <a:xfrm>
                <a:off x="3200" y="6934"/>
                <a:ext cx="9525" cy="0"/>
              </a:xfrm>
              <a:prstGeom prst="straightConnector1">
                <a:avLst/>
              </a:prstGeom>
              <a:noFill/>
              <a:ln w="28575">
                <a:solidFill>
                  <a:srgbClr val="FF9900"/>
                </a:solidFill>
                <a:miter lim="800000"/>
                <a:headEnd/>
                <a:tailEnd type="triangle" w="med" len="med"/>
              </a:ln>
            </p:spPr>
          </p:cxnSp>
          <p:cxnSp>
            <p:nvCxnSpPr>
              <p:cNvPr id="90746" name="直接箭头连接符 90746"/>
              <p:cNvCxnSpPr>
                <a:cxnSpLocks noChangeShapeType="1"/>
              </p:cNvCxnSpPr>
              <p:nvPr/>
            </p:nvCxnSpPr>
            <p:spPr bwMode="auto">
              <a:xfrm>
                <a:off x="5181" y="13639"/>
                <a:ext cx="7620" cy="0"/>
              </a:xfrm>
              <a:prstGeom prst="straightConnector1">
                <a:avLst/>
              </a:prstGeom>
              <a:noFill/>
              <a:ln w="28575">
                <a:solidFill>
                  <a:srgbClr val="FF9900"/>
                </a:solidFill>
                <a:miter lim="800000"/>
                <a:headEnd/>
                <a:tailEnd type="triangle" w="med" len="med"/>
              </a:ln>
            </p:spPr>
          </p:cxnSp>
        </p:grpSp>
        <p:grpSp>
          <p:nvGrpSpPr>
            <p:cNvPr id="90754" name="组合 90754"/>
            <p:cNvGrpSpPr>
              <a:grpSpLocks/>
            </p:cNvGrpSpPr>
            <p:nvPr/>
          </p:nvGrpSpPr>
          <p:grpSpPr bwMode="auto">
            <a:xfrm>
              <a:off x="24917" y="6553"/>
              <a:ext cx="25603" cy="11201"/>
              <a:chOff x="0" y="0"/>
              <a:chExt cx="25603" cy="11201"/>
            </a:xfrm>
          </p:grpSpPr>
          <p:sp>
            <p:nvSpPr>
              <p:cNvPr id="90748" name="文本框 90748"/>
              <p:cNvSpPr txBox="1">
                <a:spLocks noChangeArrowheads="1"/>
              </p:cNvSpPr>
              <p:nvPr/>
            </p:nvSpPr>
            <p:spPr bwMode="auto">
              <a:xfrm>
                <a:off x="76" y="0"/>
                <a:ext cx="25374" cy="2667"/>
              </a:xfrm>
              <a:prstGeom prst="rect">
                <a:avLst/>
              </a:prstGeom>
              <a:solidFill>
                <a:srgbClr val="FF9900"/>
              </a:solidFill>
              <a:ln w="635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货位安排（位置、就地堆码或组托等）</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749" name="文本框 90749"/>
              <p:cNvSpPr txBox="1">
                <a:spLocks noChangeArrowheads="1"/>
              </p:cNvSpPr>
              <p:nvPr/>
            </p:nvSpPr>
            <p:spPr bwMode="auto">
              <a:xfrm>
                <a:off x="2438" y="5181"/>
                <a:ext cx="23165" cy="2667"/>
              </a:xfrm>
              <a:prstGeom prst="rect">
                <a:avLst/>
              </a:prstGeom>
              <a:solidFill>
                <a:srgbClr val="FF9900"/>
              </a:solidFill>
              <a:ln w="635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验收工具、人员、方式等确定</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750" name="直接连接符 90750"/>
              <p:cNvSpPr>
                <a:spLocks noChangeShapeType="1"/>
              </p:cNvSpPr>
              <p:nvPr/>
            </p:nvSpPr>
            <p:spPr bwMode="auto">
              <a:xfrm>
                <a:off x="0" y="6400"/>
                <a:ext cx="0" cy="3506"/>
              </a:xfrm>
              <a:prstGeom prst="line">
                <a:avLst/>
              </a:prstGeom>
              <a:noFill/>
              <a:ln w="28575">
                <a:solidFill>
                  <a:srgbClr val="FF99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751" name="直接连接符 90751"/>
              <p:cNvSpPr>
                <a:spLocks noChangeShapeType="1"/>
              </p:cNvSpPr>
              <p:nvPr/>
            </p:nvSpPr>
            <p:spPr bwMode="auto">
              <a:xfrm>
                <a:off x="0" y="6629"/>
                <a:ext cx="2362" cy="0"/>
              </a:xfrm>
              <a:prstGeom prst="line">
                <a:avLst/>
              </a:prstGeom>
              <a:noFill/>
              <a:ln w="28575">
                <a:solidFill>
                  <a:srgbClr val="FF99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752" name="直接连接符 90752"/>
              <p:cNvSpPr>
                <a:spLocks noChangeShapeType="1"/>
              </p:cNvSpPr>
              <p:nvPr/>
            </p:nvSpPr>
            <p:spPr bwMode="auto">
              <a:xfrm>
                <a:off x="76" y="9906"/>
                <a:ext cx="2210" cy="0"/>
              </a:xfrm>
              <a:prstGeom prst="line">
                <a:avLst/>
              </a:prstGeom>
              <a:noFill/>
              <a:ln w="28575">
                <a:solidFill>
                  <a:srgbClr val="FF99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753" name="文本框 90753"/>
              <p:cNvSpPr txBox="1">
                <a:spLocks noChangeArrowheads="1"/>
              </p:cNvSpPr>
              <p:nvPr/>
            </p:nvSpPr>
            <p:spPr bwMode="auto">
              <a:xfrm>
                <a:off x="2362" y="8534"/>
                <a:ext cx="23165" cy="2667"/>
              </a:xfrm>
              <a:prstGeom prst="rect">
                <a:avLst/>
              </a:prstGeom>
              <a:solidFill>
                <a:srgbClr val="FF9900"/>
              </a:solidFill>
              <a:ln w="6350">
                <a:noFill/>
                <a:miter lim="800000"/>
                <a:headEnd/>
                <a:tailEnd/>
              </a:ln>
            </p:spPr>
            <p:txBody>
              <a:bodyPr vert="horz" wrap="square" lIns="0" tIns="45720" rIns="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接运时间、车辆、机械工具等的确定</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04477"/>
                                        </p:tgtEl>
                                        <p:attrNameLst>
                                          <p:attrName>style.visibility</p:attrName>
                                        </p:attrNameLst>
                                      </p:cBhvr>
                                      <p:to>
                                        <p:strVal val="visible"/>
                                      </p:to>
                                    </p:set>
                                    <p:animEffect transition="in" filter="checkerboard(across)">
                                      <p:cBhvr>
                                        <p:cTn id="25" dur="500"/>
                                        <p:tgtEl>
                                          <p:spTgt spid="1044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货物入库准备</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制定入库计划</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105474" name="Picture 2"/>
          <p:cNvPicPr>
            <a:picLocks noChangeAspect="1" noChangeArrowheads="1"/>
          </p:cNvPicPr>
          <p:nvPr/>
        </p:nvPicPr>
        <p:blipFill>
          <a:blip r:embed="rId3"/>
          <a:srcRect/>
          <a:stretch>
            <a:fillRect/>
          </a:stretch>
        </p:blipFill>
        <p:spPr bwMode="auto">
          <a:xfrm>
            <a:off x="2197337" y="928676"/>
            <a:ext cx="6682573" cy="1649419"/>
          </a:xfrm>
          <a:prstGeom prst="rect">
            <a:avLst/>
          </a:prstGeom>
          <a:noFill/>
          <a:ln w="9525">
            <a:noFill/>
            <a:miter lim="800000"/>
            <a:headEnd/>
            <a:tailEnd/>
          </a:ln>
          <a:effectLst/>
        </p:spPr>
      </p:pic>
      <p:pic>
        <p:nvPicPr>
          <p:cNvPr id="105475" name="Picture 3"/>
          <p:cNvPicPr>
            <a:picLocks noChangeAspect="1" noChangeArrowheads="1"/>
          </p:cNvPicPr>
          <p:nvPr/>
        </p:nvPicPr>
        <p:blipFill>
          <a:blip r:embed="rId4"/>
          <a:srcRect/>
          <a:stretch>
            <a:fillRect/>
          </a:stretch>
        </p:blipFill>
        <p:spPr bwMode="auto">
          <a:xfrm>
            <a:off x="2357422" y="2578095"/>
            <a:ext cx="5257800" cy="2343150"/>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05474"/>
                                        </p:tgtEl>
                                        <p:attrNameLst>
                                          <p:attrName>style.visibility</p:attrName>
                                        </p:attrNameLst>
                                      </p:cBhvr>
                                      <p:to>
                                        <p:strVal val="visible"/>
                                      </p:to>
                                    </p:set>
                                    <p:animEffect transition="in" filter="checkerboard(across)">
                                      <p:cBhvr>
                                        <p:cTn id="25" dur="500"/>
                                        <p:tgtEl>
                                          <p:spTgt spid="105474"/>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05475"/>
                                        </p:tgtEl>
                                        <p:attrNameLst>
                                          <p:attrName>style.visibility</p:attrName>
                                        </p:attrNameLst>
                                      </p:cBhvr>
                                      <p:to>
                                        <p:strVal val="visible"/>
                                      </p:to>
                                    </p:set>
                                    <p:animEffect transition="in" filter="checkerboard(across)">
                                      <p:cBhvr>
                                        <p:cTn id="30" dur="500"/>
                                        <p:tgtEl>
                                          <p:spTgt spid="1054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货物入库准备</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入库货物接运</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106499" name="Picture 3"/>
          <p:cNvPicPr>
            <a:picLocks noChangeAspect="1" noChangeArrowheads="1"/>
          </p:cNvPicPr>
          <p:nvPr/>
        </p:nvPicPr>
        <p:blipFill>
          <a:blip r:embed="rId3"/>
          <a:srcRect/>
          <a:stretch>
            <a:fillRect/>
          </a:stretch>
        </p:blipFill>
        <p:spPr bwMode="auto">
          <a:xfrm>
            <a:off x="2786050" y="1059582"/>
            <a:ext cx="5003821" cy="3178269"/>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06499"/>
                                        </p:tgtEl>
                                        <p:attrNameLst>
                                          <p:attrName>style.visibility</p:attrName>
                                        </p:attrNameLst>
                                      </p:cBhvr>
                                      <p:to>
                                        <p:strVal val="visible"/>
                                      </p:to>
                                    </p:set>
                                    <p:animEffect transition="in" filter="checkerboard(across)">
                                      <p:cBhvr>
                                        <p:cTn id="25" dur="500"/>
                                        <p:tgtEl>
                                          <p:spTgt spid="1064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货物入库准备</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入库货物接运</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107522" name="Picture 2"/>
          <p:cNvPicPr>
            <a:picLocks noChangeAspect="1" noChangeArrowheads="1"/>
          </p:cNvPicPr>
          <p:nvPr/>
        </p:nvPicPr>
        <p:blipFill>
          <a:blip r:embed="rId3"/>
          <a:srcRect/>
          <a:stretch>
            <a:fillRect/>
          </a:stretch>
        </p:blipFill>
        <p:spPr bwMode="auto">
          <a:xfrm>
            <a:off x="2357422" y="1112838"/>
            <a:ext cx="6418176" cy="1190280"/>
          </a:xfrm>
          <a:prstGeom prst="rect">
            <a:avLst/>
          </a:prstGeom>
          <a:noFill/>
          <a:ln w="9525">
            <a:noFill/>
            <a:miter lim="800000"/>
            <a:headEnd/>
            <a:tailEnd/>
          </a:ln>
          <a:effectLst/>
        </p:spPr>
      </p:pic>
      <p:pic>
        <p:nvPicPr>
          <p:cNvPr id="107525" name="Picture 5"/>
          <p:cNvPicPr>
            <a:picLocks noChangeAspect="1" noChangeArrowheads="1"/>
          </p:cNvPicPr>
          <p:nvPr/>
        </p:nvPicPr>
        <p:blipFill>
          <a:blip r:embed="rId4"/>
          <a:srcRect/>
          <a:stretch>
            <a:fillRect/>
          </a:stretch>
        </p:blipFill>
        <p:spPr bwMode="auto">
          <a:xfrm>
            <a:off x="1571603" y="2570162"/>
            <a:ext cx="7260419" cy="1716099"/>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07522"/>
                                        </p:tgtEl>
                                        <p:attrNameLst>
                                          <p:attrName>style.visibility</p:attrName>
                                        </p:attrNameLst>
                                      </p:cBhvr>
                                      <p:to>
                                        <p:strVal val="visible"/>
                                      </p:to>
                                    </p:set>
                                    <p:animEffect transition="in" filter="checkerboard(across)">
                                      <p:cBhvr>
                                        <p:cTn id="25" dur="500"/>
                                        <p:tgtEl>
                                          <p:spTgt spid="10752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07525"/>
                                        </p:tgtEl>
                                        <p:attrNameLst>
                                          <p:attrName>style.visibility</p:attrName>
                                        </p:attrNameLst>
                                      </p:cBhvr>
                                      <p:to>
                                        <p:strVal val="visible"/>
                                      </p:to>
                                    </p:set>
                                    <p:animEffect transition="in" filter="checkerboard(across)">
                                      <p:cBhvr>
                                        <p:cTn id="30" dur="500"/>
                                        <p:tgtEl>
                                          <p:spTgt spid="1075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货物入库准备</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入库货物接运</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aphicFrame>
        <p:nvGraphicFramePr>
          <p:cNvPr id="7" name="表格 6"/>
          <p:cNvGraphicFramePr>
            <a:graphicFrameLocks noGrp="1"/>
          </p:cNvGraphicFramePr>
          <p:nvPr/>
        </p:nvGraphicFramePr>
        <p:xfrm>
          <a:off x="2500298" y="644476"/>
          <a:ext cx="5357850" cy="4427603"/>
        </p:xfrm>
        <a:graphic>
          <a:graphicData uri="http://schemas.openxmlformats.org/drawingml/2006/table">
            <a:tbl>
              <a:tblPr/>
              <a:tblGrid>
                <a:gridCol w="1785950"/>
                <a:gridCol w="1785950"/>
                <a:gridCol w="1785950"/>
              </a:tblGrid>
              <a:tr h="152676">
                <a:tc>
                  <a:txBody>
                    <a:bodyPr/>
                    <a:lstStyle/>
                    <a:p>
                      <a:pPr algn="ctr">
                        <a:spcAft>
                          <a:spcPts val="0"/>
                        </a:spcAft>
                      </a:pPr>
                      <a:r>
                        <a:rPr lang="zh-CN" sz="900" kern="100" dirty="0">
                          <a:latin typeface="Times New Roman"/>
                          <a:ea typeface="宋体"/>
                          <a:cs typeface="Arial Narrow"/>
                        </a:rPr>
                        <a:t>种类</a:t>
                      </a:r>
                    </a:p>
                  </a:txBody>
                  <a:tcPr marL="60059" marR="600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spcAft>
                          <a:spcPts val="0"/>
                        </a:spcAft>
                      </a:pPr>
                      <a:r>
                        <a:rPr lang="zh-CN" sz="900" kern="100">
                          <a:latin typeface="Times New Roman"/>
                          <a:ea typeface="宋体"/>
                          <a:cs typeface="Arial Narrow"/>
                        </a:rPr>
                        <a:t>含义</a:t>
                      </a:r>
                    </a:p>
                  </a:txBody>
                  <a:tcPr marL="60059" marR="600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spcAft>
                          <a:spcPts val="0"/>
                        </a:spcAft>
                      </a:pPr>
                      <a:r>
                        <a:rPr lang="zh-CN" sz="900" kern="100">
                          <a:latin typeface="Times New Roman"/>
                          <a:ea typeface="宋体"/>
                          <a:cs typeface="Arial Narrow"/>
                        </a:rPr>
                        <a:t>注意事项</a:t>
                      </a:r>
                    </a:p>
                  </a:txBody>
                  <a:tcPr marL="60059" marR="600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305352">
                <a:tc rowSpan="4">
                  <a:txBody>
                    <a:bodyPr/>
                    <a:lstStyle/>
                    <a:p>
                      <a:pPr algn="ctr">
                        <a:spcAft>
                          <a:spcPts val="0"/>
                        </a:spcAft>
                      </a:pPr>
                      <a:r>
                        <a:rPr lang="zh-CN" sz="900" kern="100">
                          <a:latin typeface="Times New Roman"/>
                          <a:ea typeface="宋体"/>
                          <a:cs typeface="Arial Narrow"/>
                        </a:rPr>
                        <a:t>车站、码头接货</a:t>
                      </a:r>
                    </a:p>
                  </a:txBody>
                  <a:tcPr marL="60059" marR="600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rowSpan="4">
                  <a:txBody>
                    <a:bodyPr/>
                    <a:lstStyle/>
                    <a:p>
                      <a:pPr algn="just">
                        <a:spcAft>
                          <a:spcPts val="0"/>
                        </a:spcAft>
                      </a:pPr>
                      <a:r>
                        <a:rPr lang="zh-CN" sz="900" kern="100">
                          <a:latin typeface="Times New Roman"/>
                          <a:ea typeface="宋体"/>
                          <a:cs typeface="Arial Narrow"/>
                        </a:rPr>
                        <a:t>仓储企业受存货人委托或合同约束到车站、码头接运货物到储存地 </a:t>
                      </a:r>
                    </a:p>
                  </a:txBody>
                  <a:tcPr marL="60059" marR="600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just">
                        <a:spcAft>
                          <a:spcPts val="0"/>
                        </a:spcAft>
                      </a:pPr>
                      <a:r>
                        <a:rPr lang="zh-CN" sz="900" kern="100">
                          <a:latin typeface="Times New Roman"/>
                          <a:ea typeface="宋体"/>
                          <a:cs typeface="Arial Narrow"/>
                        </a:rPr>
                        <a:t>提货人员应对所提取的物品做到全面了解</a:t>
                      </a:r>
                    </a:p>
                  </a:txBody>
                  <a:tcPr marL="60059" marR="600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305352">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zh-CN" sz="900" kern="100">
                          <a:latin typeface="Times New Roman"/>
                          <a:ea typeface="宋体"/>
                          <a:cs typeface="Arial Narrow"/>
                        </a:rPr>
                        <a:t>提货时应根据运单以及有关资料详细核对货物</a:t>
                      </a:r>
                    </a:p>
                  </a:txBody>
                  <a:tcPr marL="60059" marR="600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305352">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zh-CN" sz="900" kern="100">
                          <a:latin typeface="Times New Roman"/>
                          <a:ea typeface="宋体"/>
                          <a:cs typeface="Arial Narrow"/>
                        </a:rPr>
                        <a:t>在短途运输中，要做到不混不乱，避免碰坏损失</a:t>
                      </a:r>
                    </a:p>
                  </a:txBody>
                  <a:tcPr marL="60059" marR="600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305352">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zh-CN" sz="900" kern="100">
                          <a:latin typeface="Times New Roman"/>
                          <a:ea typeface="宋体"/>
                          <a:cs typeface="Arial Narrow"/>
                        </a:rPr>
                        <a:t>物品到库后，提货员应与保管员密切配合</a:t>
                      </a:r>
                    </a:p>
                  </a:txBody>
                  <a:tcPr marL="60059" marR="600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458028">
                <a:tc rowSpan="4">
                  <a:txBody>
                    <a:bodyPr/>
                    <a:lstStyle/>
                    <a:p>
                      <a:pPr algn="ctr">
                        <a:spcAft>
                          <a:spcPts val="0"/>
                        </a:spcAft>
                      </a:pPr>
                      <a:r>
                        <a:rPr lang="zh-CN" sz="900" kern="100" dirty="0">
                          <a:latin typeface="Times New Roman"/>
                          <a:ea typeface="宋体"/>
                          <a:cs typeface="Arial Narrow"/>
                        </a:rPr>
                        <a:t>专用线接车</a:t>
                      </a:r>
                    </a:p>
                  </a:txBody>
                  <a:tcPr marL="60059" marR="600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rowSpan="4">
                  <a:txBody>
                    <a:bodyPr/>
                    <a:lstStyle/>
                    <a:p>
                      <a:pPr algn="just">
                        <a:spcAft>
                          <a:spcPts val="0"/>
                        </a:spcAft>
                      </a:pPr>
                      <a:r>
                        <a:rPr lang="zh-CN" sz="900" kern="100">
                          <a:latin typeface="Times New Roman"/>
                          <a:ea typeface="宋体"/>
                          <a:cs typeface="Arial Narrow"/>
                        </a:rPr>
                        <a:t>仓储企业在本企业的专用线</a:t>
                      </a:r>
                      <a:r>
                        <a:rPr lang="en-US" sz="900" kern="100">
                          <a:latin typeface="Times New Roman"/>
                          <a:ea typeface="宋体"/>
                          <a:cs typeface="Arial Narrow"/>
                        </a:rPr>
                        <a:t>(</a:t>
                      </a:r>
                      <a:r>
                        <a:rPr lang="zh-CN" sz="900" kern="100">
                          <a:latin typeface="Times New Roman"/>
                          <a:ea typeface="宋体"/>
                          <a:cs typeface="Arial Narrow"/>
                        </a:rPr>
                        <a:t>专门为某企业修建或使用的铁路专用线，一般为支线</a:t>
                      </a:r>
                      <a:r>
                        <a:rPr lang="en-US" sz="900" kern="100">
                          <a:latin typeface="Times New Roman"/>
                          <a:ea typeface="宋体"/>
                          <a:cs typeface="Arial Narrow"/>
                        </a:rPr>
                        <a:t>)</a:t>
                      </a:r>
                      <a:r>
                        <a:rPr lang="zh-CN" sz="900" kern="100">
                          <a:latin typeface="Times New Roman"/>
                          <a:ea typeface="宋体"/>
                          <a:cs typeface="Arial Narrow"/>
                        </a:rPr>
                        <a:t>上接货</a:t>
                      </a:r>
                    </a:p>
                  </a:txBody>
                  <a:tcPr marL="60059" marR="600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just">
                        <a:spcAft>
                          <a:spcPts val="0"/>
                        </a:spcAft>
                      </a:pPr>
                      <a:r>
                        <a:rPr lang="zh-CN" sz="900" kern="100">
                          <a:latin typeface="Times New Roman"/>
                          <a:ea typeface="宋体"/>
                          <a:cs typeface="Arial Narrow"/>
                        </a:rPr>
                        <a:t>接到专用线到货通知后，应立即确定卸货货位，做好卸车准备</a:t>
                      </a:r>
                    </a:p>
                  </a:txBody>
                  <a:tcPr marL="60059" marR="600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305352">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zh-CN" sz="900" kern="100">
                          <a:latin typeface="Times New Roman"/>
                          <a:ea typeface="宋体"/>
                          <a:cs typeface="Arial Narrow"/>
                        </a:rPr>
                        <a:t>车皮到达后，应检查车皮，核对货物。</a:t>
                      </a:r>
                    </a:p>
                  </a:txBody>
                  <a:tcPr marL="60059" marR="600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305352">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zh-CN" sz="900" kern="100">
                          <a:latin typeface="Times New Roman"/>
                          <a:ea typeface="宋体"/>
                          <a:cs typeface="Arial Narrow"/>
                        </a:rPr>
                        <a:t>卸车时要注意为物品验收和入库保管提供便利条件。</a:t>
                      </a:r>
                    </a:p>
                  </a:txBody>
                  <a:tcPr marL="60059" marR="600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305352">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zh-CN" sz="900" kern="100">
                          <a:latin typeface="Times New Roman"/>
                          <a:ea typeface="宋体"/>
                          <a:cs typeface="Arial Narrow"/>
                        </a:rPr>
                        <a:t>编制卸车记录，办好内部交接手续。</a:t>
                      </a:r>
                    </a:p>
                  </a:txBody>
                  <a:tcPr marL="60059" marR="600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305352">
                <a:tc rowSpan="2">
                  <a:txBody>
                    <a:bodyPr/>
                    <a:lstStyle/>
                    <a:p>
                      <a:pPr algn="ctr">
                        <a:spcAft>
                          <a:spcPts val="0"/>
                        </a:spcAft>
                      </a:pPr>
                      <a:r>
                        <a:rPr lang="zh-CN" sz="900" kern="100">
                          <a:latin typeface="Times New Roman"/>
                          <a:ea typeface="宋体"/>
                          <a:cs typeface="Arial Narrow"/>
                        </a:rPr>
                        <a:t>仓库自行接货</a:t>
                      </a:r>
                    </a:p>
                  </a:txBody>
                  <a:tcPr marL="60059" marR="600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rowSpan="2">
                  <a:txBody>
                    <a:bodyPr/>
                    <a:lstStyle/>
                    <a:p>
                      <a:pPr algn="ctr">
                        <a:spcAft>
                          <a:spcPts val="0"/>
                        </a:spcAft>
                      </a:pPr>
                      <a:r>
                        <a:rPr lang="zh-CN" sz="900" kern="100">
                          <a:latin typeface="Times New Roman"/>
                          <a:ea typeface="宋体"/>
                          <a:cs typeface="Arial Narrow"/>
                        </a:rPr>
                        <a:t>仓储企业直接到存货委托人指定的企业接货</a:t>
                      </a:r>
                    </a:p>
                  </a:txBody>
                  <a:tcPr marL="60059" marR="600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just">
                        <a:spcAft>
                          <a:spcPts val="0"/>
                        </a:spcAft>
                      </a:pPr>
                      <a:r>
                        <a:rPr lang="zh-CN" sz="900" kern="100">
                          <a:latin typeface="Times New Roman"/>
                          <a:ea typeface="宋体"/>
                          <a:cs typeface="Arial Narrow"/>
                        </a:rPr>
                        <a:t>将接货与出验工作结合起来同时进行。</a:t>
                      </a:r>
                    </a:p>
                  </a:txBody>
                  <a:tcPr marL="60059" marR="600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458028">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zh-CN" sz="900" kern="100">
                          <a:latin typeface="Times New Roman"/>
                          <a:ea typeface="宋体"/>
                          <a:cs typeface="Arial Narrow"/>
                        </a:rPr>
                        <a:t>仓库应根据提货通知</a:t>
                      </a:r>
                      <a:r>
                        <a:rPr lang="en-US" sz="900" kern="100">
                          <a:latin typeface="Times New Roman"/>
                          <a:ea typeface="宋体"/>
                          <a:cs typeface="Arial Narrow"/>
                        </a:rPr>
                        <a:t> ,</a:t>
                      </a:r>
                      <a:r>
                        <a:rPr lang="zh-CN" sz="900" kern="100">
                          <a:latin typeface="Times New Roman"/>
                          <a:ea typeface="宋体"/>
                          <a:cs typeface="Arial Narrow"/>
                        </a:rPr>
                        <a:t>做好准备，接货与验收合并一次完成。</a:t>
                      </a:r>
                    </a:p>
                  </a:txBody>
                  <a:tcPr marL="60059" marR="600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916055">
                <a:tc>
                  <a:txBody>
                    <a:bodyPr/>
                    <a:lstStyle/>
                    <a:p>
                      <a:pPr algn="ctr">
                        <a:spcAft>
                          <a:spcPts val="0"/>
                        </a:spcAft>
                      </a:pPr>
                      <a:r>
                        <a:rPr lang="zh-CN" sz="900" kern="100">
                          <a:latin typeface="Times New Roman"/>
                          <a:ea typeface="宋体"/>
                          <a:cs typeface="Arial Narrow"/>
                        </a:rPr>
                        <a:t>库内接货</a:t>
                      </a:r>
                    </a:p>
                  </a:txBody>
                  <a:tcPr marL="60059" marR="600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spcAft>
                          <a:spcPts val="0"/>
                        </a:spcAft>
                      </a:pPr>
                      <a:r>
                        <a:rPr lang="zh-CN" sz="900" kern="100">
                          <a:latin typeface="Times New Roman"/>
                          <a:ea typeface="宋体"/>
                          <a:cs typeface="Arial Narrow"/>
                        </a:rPr>
                        <a:t>仓储企业在仓库内接到存货委托人送来的物品</a:t>
                      </a:r>
                    </a:p>
                  </a:txBody>
                  <a:tcPr marL="60059" marR="600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just">
                        <a:spcAft>
                          <a:spcPts val="0"/>
                        </a:spcAft>
                      </a:pPr>
                      <a:r>
                        <a:rPr lang="zh-CN" sz="900" kern="100" dirty="0">
                          <a:latin typeface="Times New Roman"/>
                          <a:ea typeface="宋体"/>
                          <a:cs typeface="Arial Narrow"/>
                        </a:rPr>
                        <a:t>保管员或验收人员直接与送货人员办理交接手续，当面验收并做好记录。若有差错，应填写记录，由送货人员签字证明，据此向有关部门提出索赔。</a:t>
                      </a:r>
                    </a:p>
                  </a:txBody>
                  <a:tcPr marL="60059" marR="600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bl>
          </a:graphicData>
        </a:graphic>
      </p:graphicFrame>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smtClean="0">
                <a:latin typeface="微软雅黑" pitchFamily="34" charset="-122"/>
                <a:ea typeface="微软雅黑" pitchFamily="34" charset="-122"/>
              </a:rPr>
              <a:t>货物验收</a:t>
            </a:r>
            <a:endParaRPr lang="zh-CN" altLang="en-US" sz="2249" b="1" dirty="0">
              <a:latin typeface="微软雅黑" pitchFamily="34" charset="-122"/>
              <a:ea typeface="微软雅黑" pitchFamily="34" charset="-122"/>
            </a:endParaRPr>
          </a:p>
        </p:txBody>
      </p:sp>
      <p:sp>
        <p:nvSpPr>
          <p:cNvPr id="38" name="文本框 29"/>
          <p:cNvSpPr txBox="1">
            <a:spLocks noChangeArrowheads="1"/>
          </p:cNvSpPr>
          <p:nvPr/>
        </p:nvSpPr>
        <p:spPr bwMode="auto">
          <a:xfrm>
            <a:off x="2010709" y="1374855"/>
            <a:ext cx="1087157"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smtClean="0">
                <a:latin typeface="Impact" pitchFamily="34" charset="0"/>
                <a:ea typeface="微软雅黑" pitchFamily="34" charset="-122"/>
              </a:rPr>
              <a:t>03</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075"/>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575"/>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075"/>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575"/>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货物验收</a:t>
            </a:r>
            <a:endParaRPr lang="zh-CN" altLang="en-US" b="1" dirty="0">
              <a:latin typeface="微软雅黑"/>
              <a:ea typeface="微软雅黑"/>
            </a:endParaRPr>
          </a:p>
        </p:txBody>
      </p:sp>
      <p:sp>
        <p:nvSpPr>
          <p:cNvPr id="11" name="矩形 10"/>
          <p:cNvSpPr/>
          <p:nvPr/>
        </p:nvSpPr>
        <p:spPr>
          <a:xfrm>
            <a:off x="2643174" y="3686288"/>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617303" y="1009307"/>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617303" y="1142990"/>
            <a:ext cx="5409291" cy="2598802"/>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日新仓储有限公司于</a:t>
            </a:r>
            <a:r>
              <a:rPr lang="en-US" altLang="zh-CN" sz="1600" dirty="0" smtClean="0">
                <a:solidFill>
                  <a:sysClr val="windowText" lastClr="000000"/>
                </a:solidFill>
                <a:latin typeface="微软雅黑" pitchFamily="34" charset="-122"/>
                <a:ea typeface="微软雅黑" pitchFamily="34" charset="-122"/>
              </a:rPr>
              <a:t>2017</a:t>
            </a:r>
            <a:r>
              <a:rPr lang="zh-CN" altLang="en-US" sz="1600" dirty="0" smtClean="0">
                <a:solidFill>
                  <a:sysClr val="windowText" lastClr="000000"/>
                </a:solidFill>
                <a:latin typeface="微软雅黑" pitchFamily="34" charset="-122"/>
                <a:ea typeface="微软雅黑" pitchFamily="34" charset="-122"/>
              </a:rPr>
              <a:t>年</a:t>
            </a:r>
            <a:r>
              <a:rPr lang="en-US" altLang="zh-CN" sz="1600" dirty="0" smtClean="0">
                <a:solidFill>
                  <a:sysClr val="windowText" lastClr="000000"/>
                </a:solidFill>
                <a:latin typeface="微软雅黑" pitchFamily="34" charset="-122"/>
                <a:ea typeface="微软雅黑" pitchFamily="34" charset="-122"/>
              </a:rPr>
              <a:t>12</a:t>
            </a:r>
            <a:r>
              <a:rPr lang="zh-CN" altLang="en-US" sz="1600" dirty="0" smtClean="0">
                <a:solidFill>
                  <a:sysClr val="windowText" lastClr="000000"/>
                </a:solidFill>
                <a:latin typeface="微软雅黑" pitchFamily="34" charset="-122"/>
                <a:ea typeface="微软雅黑" pitchFamily="34" charset="-122"/>
              </a:rPr>
              <a:t>月</a:t>
            </a:r>
            <a:r>
              <a:rPr lang="en-US" altLang="zh-CN" sz="1600" dirty="0" smtClean="0">
                <a:solidFill>
                  <a:sysClr val="windowText" lastClr="000000"/>
                </a:solidFill>
                <a:latin typeface="微软雅黑" pitchFamily="34" charset="-122"/>
                <a:ea typeface="微软雅黑" pitchFamily="34" charset="-122"/>
              </a:rPr>
              <a:t>2</a:t>
            </a:r>
            <a:r>
              <a:rPr lang="zh-CN" altLang="en-US" sz="1600" dirty="0" smtClean="0">
                <a:solidFill>
                  <a:sysClr val="windowText" lastClr="000000"/>
                </a:solidFill>
                <a:latin typeface="微软雅黑" pitchFamily="34" charset="-122"/>
                <a:ea typeface="微软雅黑" pitchFamily="34" charset="-122"/>
              </a:rPr>
              <a:t>日收到客户送来的一车食品。送货单上标明旺旺仙贝数量</a:t>
            </a:r>
            <a:r>
              <a:rPr lang="en-US" altLang="zh-CN" sz="1600" dirty="0" smtClean="0">
                <a:solidFill>
                  <a:sysClr val="windowText" lastClr="000000"/>
                </a:solidFill>
                <a:latin typeface="微软雅黑" pitchFamily="34" charset="-122"/>
                <a:ea typeface="微软雅黑" pitchFamily="34" charset="-122"/>
              </a:rPr>
              <a:t>60</a:t>
            </a:r>
            <a:r>
              <a:rPr lang="zh-CN" altLang="en-US" sz="1600" dirty="0" smtClean="0">
                <a:solidFill>
                  <a:sysClr val="windowText" lastClr="000000"/>
                </a:solidFill>
                <a:latin typeface="微软雅黑" pitchFamily="34" charset="-122"/>
                <a:ea typeface="微软雅黑" pitchFamily="34" charset="-122"/>
              </a:rPr>
              <a:t>箱，规格</a:t>
            </a:r>
            <a:r>
              <a:rPr lang="en-US" altLang="zh-CN" sz="1600" dirty="0" smtClean="0">
                <a:solidFill>
                  <a:sysClr val="windowText" lastClr="000000"/>
                </a:solidFill>
                <a:latin typeface="微软雅黑" pitchFamily="34" charset="-122"/>
                <a:ea typeface="微软雅黑" pitchFamily="34" charset="-122"/>
              </a:rPr>
              <a:t>1*20</a:t>
            </a:r>
            <a:r>
              <a:rPr lang="zh-CN" altLang="en-US" sz="1600" dirty="0" smtClean="0">
                <a:solidFill>
                  <a:sysClr val="windowText" lastClr="000000"/>
                </a:solidFill>
                <a:latin typeface="微软雅黑" pitchFamily="34" charset="-122"/>
                <a:ea typeface="微软雅黑" pitchFamily="34" charset="-122"/>
              </a:rPr>
              <a:t>袋（</a:t>
            </a:r>
            <a:r>
              <a:rPr lang="en-US" altLang="zh-CN" sz="1600" dirty="0" smtClean="0">
                <a:solidFill>
                  <a:sysClr val="windowText" lastClr="000000"/>
                </a:solidFill>
                <a:latin typeface="微软雅黑" pitchFamily="34" charset="-122"/>
                <a:ea typeface="微软雅黑" pitchFamily="34" charset="-122"/>
              </a:rPr>
              <a:t>500g</a:t>
            </a:r>
            <a:r>
              <a:rPr lang="zh-CN" altLang="en-US" sz="1600" dirty="0" smtClean="0">
                <a:solidFill>
                  <a:sysClr val="windowText" lastClr="000000"/>
                </a:solidFill>
                <a:latin typeface="微软雅黑" pitchFamily="34" charset="-122"/>
                <a:ea typeface="微软雅黑" pitchFamily="34" charset="-122"/>
              </a:rPr>
              <a:t>），单价</a:t>
            </a:r>
            <a:r>
              <a:rPr lang="en-US" altLang="zh-CN" sz="1600" dirty="0" smtClean="0">
                <a:solidFill>
                  <a:sysClr val="windowText" lastClr="000000"/>
                </a:solidFill>
                <a:latin typeface="微软雅黑" pitchFamily="34" charset="-122"/>
                <a:ea typeface="微软雅黑" pitchFamily="34" charset="-122"/>
              </a:rPr>
              <a:t>22</a:t>
            </a:r>
            <a:r>
              <a:rPr lang="zh-CN" altLang="en-US" sz="1600" dirty="0" smtClean="0">
                <a:solidFill>
                  <a:sysClr val="windowText" lastClr="000000"/>
                </a:solidFill>
                <a:latin typeface="微软雅黑" pitchFamily="34" charset="-122"/>
                <a:ea typeface="微软雅黑" pitchFamily="34" charset="-122"/>
              </a:rPr>
              <a:t>元</a:t>
            </a:r>
            <a:r>
              <a:rPr lang="en-US" altLang="zh-CN" sz="1600" dirty="0" smtClean="0">
                <a:solidFill>
                  <a:sysClr val="windowText" lastClr="000000"/>
                </a:solidFill>
                <a:latin typeface="微软雅黑" pitchFamily="34" charset="-122"/>
                <a:ea typeface="微软雅黑" pitchFamily="34" charset="-122"/>
              </a:rPr>
              <a:t>/</a:t>
            </a:r>
            <a:r>
              <a:rPr lang="zh-CN" altLang="en-US" sz="1600" dirty="0" smtClean="0">
                <a:solidFill>
                  <a:sysClr val="windowText" lastClr="000000"/>
                </a:solidFill>
                <a:latin typeface="微软雅黑" pitchFamily="34" charset="-122"/>
                <a:ea typeface="微软雅黑" pitchFamily="34" charset="-122"/>
              </a:rPr>
              <a:t>袋，金额</a:t>
            </a:r>
            <a:r>
              <a:rPr lang="en-US" altLang="zh-CN" sz="1600" dirty="0" smtClean="0">
                <a:solidFill>
                  <a:sysClr val="windowText" lastClr="000000"/>
                </a:solidFill>
                <a:latin typeface="微软雅黑" pitchFamily="34" charset="-122"/>
                <a:ea typeface="微软雅黑" pitchFamily="34" charset="-122"/>
              </a:rPr>
              <a:t>440</a:t>
            </a:r>
            <a:r>
              <a:rPr lang="zh-CN" altLang="en-US" sz="1600" dirty="0" smtClean="0">
                <a:solidFill>
                  <a:sysClr val="windowText" lastClr="000000"/>
                </a:solidFill>
                <a:latin typeface="微软雅黑" pitchFamily="34" charset="-122"/>
                <a:ea typeface="微软雅黑" pitchFamily="34" charset="-122"/>
              </a:rPr>
              <a:t>元</a:t>
            </a:r>
            <a:r>
              <a:rPr lang="en-US" altLang="zh-CN" sz="1600" dirty="0" smtClean="0">
                <a:solidFill>
                  <a:sysClr val="windowText" lastClr="000000"/>
                </a:solidFill>
                <a:latin typeface="微软雅黑" pitchFamily="34" charset="-122"/>
                <a:ea typeface="微软雅黑" pitchFamily="34" charset="-122"/>
              </a:rPr>
              <a:t>/</a:t>
            </a:r>
            <a:r>
              <a:rPr lang="zh-CN" altLang="en-US" sz="1600" dirty="0" smtClean="0">
                <a:solidFill>
                  <a:sysClr val="windowText" lastClr="000000"/>
                </a:solidFill>
                <a:latin typeface="微软雅黑" pitchFamily="34" charset="-122"/>
                <a:ea typeface="微软雅黑" pitchFamily="34" charset="-122"/>
              </a:rPr>
              <a:t>箱，生产日期是</a:t>
            </a:r>
            <a:r>
              <a:rPr lang="en-US" altLang="zh-CN" sz="1600" dirty="0" smtClean="0">
                <a:solidFill>
                  <a:sysClr val="windowText" lastClr="000000"/>
                </a:solidFill>
                <a:latin typeface="微软雅黑" pitchFamily="34" charset="-122"/>
                <a:ea typeface="微软雅黑" pitchFamily="34" charset="-122"/>
              </a:rPr>
              <a:t>2017</a:t>
            </a:r>
            <a:r>
              <a:rPr lang="zh-CN" altLang="en-US" sz="1600" dirty="0" smtClean="0">
                <a:solidFill>
                  <a:sysClr val="windowText" lastClr="000000"/>
                </a:solidFill>
                <a:latin typeface="微软雅黑" pitchFamily="34" charset="-122"/>
                <a:ea typeface="微软雅黑" pitchFamily="34" charset="-122"/>
              </a:rPr>
              <a:t>年</a:t>
            </a:r>
            <a:r>
              <a:rPr lang="en-US" altLang="zh-CN" sz="1600" dirty="0" smtClean="0">
                <a:solidFill>
                  <a:sysClr val="windowText" lastClr="000000"/>
                </a:solidFill>
                <a:latin typeface="微软雅黑" pitchFamily="34" charset="-122"/>
                <a:ea typeface="微软雅黑" pitchFamily="34" charset="-122"/>
              </a:rPr>
              <a:t>11</a:t>
            </a:r>
            <a:r>
              <a:rPr lang="zh-CN" altLang="en-US" sz="1600" dirty="0" smtClean="0">
                <a:solidFill>
                  <a:sysClr val="windowText" lastClr="000000"/>
                </a:solidFill>
                <a:latin typeface="微软雅黑" pitchFamily="34" charset="-122"/>
                <a:ea typeface="微软雅黑" pitchFamily="34" charset="-122"/>
              </a:rPr>
              <a:t>月</a:t>
            </a:r>
            <a:r>
              <a:rPr lang="en-US" altLang="zh-CN" sz="1600" dirty="0" smtClean="0">
                <a:solidFill>
                  <a:sysClr val="windowText" lastClr="000000"/>
                </a:solidFill>
                <a:latin typeface="微软雅黑" pitchFamily="34" charset="-122"/>
                <a:ea typeface="微软雅黑" pitchFamily="34" charset="-122"/>
              </a:rPr>
              <a:t>10</a:t>
            </a:r>
            <a:r>
              <a:rPr lang="zh-CN" altLang="en-US" sz="1600" dirty="0" smtClean="0">
                <a:solidFill>
                  <a:sysClr val="windowText" lastClr="000000"/>
                </a:solidFill>
                <a:latin typeface="微软雅黑" pitchFamily="34" charset="-122"/>
                <a:ea typeface="微软雅黑" pitchFamily="34" charset="-122"/>
              </a:rPr>
              <a:t>日，雀巢威化饼</a:t>
            </a:r>
            <a:r>
              <a:rPr lang="en-US" altLang="zh-CN" sz="1600" dirty="0" smtClean="0">
                <a:solidFill>
                  <a:sysClr val="windowText" lastClr="000000"/>
                </a:solidFill>
                <a:latin typeface="微软雅黑" pitchFamily="34" charset="-122"/>
                <a:ea typeface="微软雅黑" pitchFamily="34" charset="-122"/>
              </a:rPr>
              <a:t>80</a:t>
            </a:r>
            <a:r>
              <a:rPr lang="zh-CN" altLang="en-US" sz="1600" dirty="0" smtClean="0">
                <a:solidFill>
                  <a:sysClr val="windowText" lastClr="000000"/>
                </a:solidFill>
                <a:latin typeface="微软雅黑" pitchFamily="34" charset="-122"/>
                <a:ea typeface="微软雅黑" pitchFamily="34" charset="-122"/>
              </a:rPr>
              <a:t>箱，规格</a:t>
            </a:r>
            <a:r>
              <a:rPr lang="en-US" altLang="zh-CN" sz="1600" dirty="0" smtClean="0">
                <a:solidFill>
                  <a:sysClr val="windowText" lastClr="000000"/>
                </a:solidFill>
                <a:latin typeface="微软雅黑" pitchFamily="34" charset="-122"/>
                <a:ea typeface="微软雅黑" pitchFamily="34" charset="-122"/>
              </a:rPr>
              <a:t>1*20</a:t>
            </a:r>
            <a:r>
              <a:rPr lang="zh-CN" altLang="en-US" sz="1600" dirty="0" smtClean="0">
                <a:solidFill>
                  <a:sysClr val="windowText" lastClr="000000"/>
                </a:solidFill>
                <a:latin typeface="微软雅黑" pitchFamily="34" charset="-122"/>
                <a:ea typeface="微软雅黑" pitchFamily="34" charset="-122"/>
              </a:rPr>
              <a:t>袋（</a:t>
            </a:r>
            <a:r>
              <a:rPr lang="en-US" altLang="zh-CN" sz="1600" dirty="0" smtClean="0">
                <a:solidFill>
                  <a:sysClr val="windowText" lastClr="000000"/>
                </a:solidFill>
                <a:latin typeface="微软雅黑" pitchFamily="34" charset="-122"/>
                <a:ea typeface="微软雅黑" pitchFamily="34" charset="-122"/>
              </a:rPr>
              <a:t>500g</a:t>
            </a:r>
            <a:r>
              <a:rPr lang="zh-CN" altLang="en-US" sz="1600" dirty="0" smtClean="0">
                <a:solidFill>
                  <a:sysClr val="windowText" lastClr="000000"/>
                </a:solidFill>
                <a:latin typeface="微软雅黑" pitchFamily="34" charset="-122"/>
                <a:ea typeface="微软雅黑" pitchFamily="34" charset="-122"/>
              </a:rPr>
              <a:t>），单价</a:t>
            </a:r>
            <a:r>
              <a:rPr lang="en-US" altLang="zh-CN" sz="1600" dirty="0" smtClean="0">
                <a:solidFill>
                  <a:sysClr val="windowText" lastClr="000000"/>
                </a:solidFill>
                <a:latin typeface="微软雅黑" pitchFamily="34" charset="-122"/>
                <a:ea typeface="微软雅黑" pitchFamily="34" charset="-122"/>
              </a:rPr>
              <a:t>18</a:t>
            </a:r>
            <a:r>
              <a:rPr lang="zh-CN" altLang="en-US" sz="1600" dirty="0" smtClean="0">
                <a:solidFill>
                  <a:sysClr val="windowText" lastClr="000000"/>
                </a:solidFill>
                <a:latin typeface="微软雅黑" pitchFamily="34" charset="-122"/>
                <a:ea typeface="微软雅黑" pitchFamily="34" charset="-122"/>
              </a:rPr>
              <a:t>元</a:t>
            </a:r>
            <a:r>
              <a:rPr lang="en-US" altLang="zh-CN" sz="1600" dirty="0" smtClean="0">
                <a:solidFill>
                  <a:sysClr val="windowText" lastClr="000000"/>
                </a:solidFill>
                <a:latin typeface="微软雅黑" pitchFamily="34" charset="-122"/>
                <a:ea typeface="微软雅黑" pitchFamily="34" charset="-122"/>
              </a:rPr>
              <a:t>/</a:t>
            </a:r>
            <a:r>
              <a:rPr lang="zh-CN" altLang="en-US" sz="1600" dirty="0" smtClean="0">
                <a:solidFill>
                  <a:sysClr val="windowText" lastClr="000000"/>
                </a:solidFill>
                <a:latin typeface="微软雅黑" pitchFamily="34" charset="-122"/>
                <a:ea typeface="微软雅黑" pitchFamily="34" charset="-122"/>
              </a:rPr>
              <a:t>袋，金额</a:t>
            </a:r>
            <a:r>
              <a:rPr lang="en-US" altLang="zh-CN" sz="1600" dirty="0" smtClean="0">
                <a:solidFill>
                  <a:sysClr val="windowText" lastClr="000000"/>
                </a:solidFill>
                <a:latin typeface="微软雅黑" pitchFamily="34" charset="-122"/>
                <a:ea typeface="微软雅黑" pitchFamily="34" charset="-122"/>
              </a:rPr>
              <a:t>360</a:t>
            </a:r>
            <a:r>
              <a:rPr lang="zh-CN" altLang="en-US" sz="1600" dirty="0" smtClean="0">
                <a:solidFill>
                  <a:sysClr val="windowText" lastClr="000000"/>
                </a:solidFill>
                <a:latin typeface="微软雅黑" pitchFamily="34" charset="-122"/>
                <a:ea typeface="微软雅黑" pitchFamily="34" charset="-122"/>
              </a:rPr>
              <a:t>元</a:t>
            </a:r>
            <a:r>
              <a:rPr lang="en-US" altLang="zh-CN" sz="1600" dirty="0" smtClean="0">
                <a:solidFill>
                  <a:sysClr val="windowText" lastClr="000000"/>
                </a:solidFill>
                <a:latin typeface="微软雅黑" pitchFamily="34" charset="-122"/>
                <a:ea typeface="微软雅黑" pitchFamily="34" charset="-122"/>
              </a:rPr>
              <a:t>/</a:t>
            </a:r>
            <a:r>
              <a:rPr lang="zh-CN" altLang="en-US" sz="1600" dirty="0" smtClean="0">
                <a:solidFill>
                  <a:sysClr val="windowText" lastClr="000000"/>
                </a:solidFill>
                <a:latin typeface="微软雅黑" pitchFamily="34" charset="-122"/>
                <a:ea typeface="微软雅黑" pitchFamily="34" charset="-122"/>
              </a:rPr>
              <a:t>箱，生产日期是</a:t>
            </a:r>
            <a:r>
              <a:rPr lang="en-US" altLang="zh-CN" sz="1600" dirty="0" smtClean="0">
                <a:solidFill>
                  <a:sysClr val="windowText" lastClr="000000"/>
                </a:solidFill>
                <a:latin typeface="微软雅黑" pitchFamily="34" charset="-122"/>
                <a:ea typeface="微软雅黑" pitchFamily="34" charset="-122"/>
              </a:rPr>
              <a:t>2017</a:t>
            </a:r>
            <a:r>
              <a:rPr lang="zh-CN" altLang="en-US" sz="1600" dirty="0" smtClean="0">
                <a:solidFill>
                  <a:sysClr val="windowText" lastClr="000000"/>
                </a:solidFill>
                <a:latin typeface="微软雅黑" pitchFamily="34" charset="-122"/>
                <a:ea typeface="微软雅黑" pitchFamily="34" charset="-122"/>
              </a:rPr>
              <a:t>年</a:t>
            </a:r>
            <a:r>
              <a:rPr lang="en-US" altLang="zh-CN" sz="1600" dirty="0" smtClean="0">
                <a:solidFill>
                  <a:sysClr val="windowText" lastClr="000000"/>
                </a:solidFill>
                <a:latin typeface="微软雅黑" pitchFamily="34" charset="-122"/>
                <a:ea typeface="微软雅黑" pitchFamily="34" charset="-122"/>
              </a:rPr>
              <a:t>11</a:t>
            </a:r>
            <a:r>
              <a:rPr lang="zh-CN" altLang="en-US" sz="1600" dirty="0" smtClean="0">
                <a:solidFill>
                  <a:sysClr val="windowText" lastClr="000000"/>
                </a:solidFill>
                <a:latin typeface="微软雅黑" pitchFamily="34" charset="-122"/>
                <a:ea typeface="微软雅黑" pitchFamily="34" charset="-122"/>
              </a:rPr>
              <a:t>月</a:t>
            </a:r>
            <a:r>
              <a:rPr lang="en-US" altLang="zh-CN" sz="1600" dirty="0" smtClean="0">
                <a:solidFill>
                  <a:sysClr val="windowText" lastClr="000000"/>
                </a:solidFill>
                <a:latin typeface="微软雅黑" pitchFamily="34" charset="-122"/>
                <a:ea typeface="微软雅黑" pitchFamily="34" charset="-122"/>
              </a:rPr>
              <a:t>8</a:t>
            </a:r>
            <a:r>
              <a:rPr lang="zh-CN" altLang="en-US" sz="1600" dirty="0" smtClean="0">
                <a:solidFill>
                  <a:sysClr val="windowText" lastClr="000000"/>
                </a:solidFill>
                <a:latin typeface="微软雅黑" pitchFamily="34" charset="-122"/>
                <a:ea typeface="微软雅黑" pitchFamily="34" charset="-122"/>
              </a:rPr>
              <a:t>日，这两种食品的保质期都为</a:t>
            </a:r>
            <a:r>
              <a:rPr lang="en-US" altLang="zh-CN" sz="1600" dirty="0" smtClean="0">
                <a:solidFill>
                  <a:sysClr val="windowText" lastClr="000000"/>
                </a:solidFill>
                <a:latin typeface="微软雅黑" pitchFamily="34" charset="-122"/>
                <a:ea typeface="微软雅黑" pitchFamily="34" charset="-122"/>
              </a:rPr>
              <a:t>9</a:t>
            </a:r>
            <a:r>
              <a:rPr lang="zh-CN" altLang="en-US" sz="1600" dirty="0" smtClean="0">
                <a:solidFill>
                  <a:sysClr val="windowText" lastClr="000000"/>
                </a:solidFill>
                <a:latin typeface="微软雅黑" pitchFamily="34" charset="-122"/>
                <a:ea typeface="微软雅黑" pitchFamily="34" charset="-122"/>
              </a:rPr>
              <a:t>个月。验收员小李接收了这批货物，在验货时，发现有</a:t>
            </a:r>
            <a:r>
              <a:rPr lang="en-US" altLang="zh-CN" sz="1600" dirty="0" smtClean="0">
                <a:solidFill>
                  <a:sysClr val="windowText" lastClr="000000"/>
                </a:solidFill>
                <a:latin typeface="微软雅黑" pitchFamily="34" charset="-122"/>
                <a:ea typeface="微软雅黑" pitchFamily="34" charset="-122"/>
              </a:rPr>
              <a:t>2</a:t>
            </a:r>
            <a:r>
              <a:rPr lang="zh-CN" altLang="en-US" sz="1600" dirty="0" smtClean="0">
                <a:solidFill>
                  <a:sysClr val="windowText" lastClr="000000"/>
                </a:solidFill>
                <a:latin typeface="微软雅黑" pitchFamily="34" charset="-122"/>
                <a:ea typeface="微软雅黑" pitchFamily="34" charset="-122"/>
              </a:rPr>
              <a:t>箱旺旺仙贝外包装破损，</a:t>
            </a:r>
            <a:r>
              <a:rPr lang="en-US" altLang="zh-CN" sz="1600" dirty="0" smtClean="0">
                <a:solidFill>
                  <a:sysClr val="windowText" lastClr="000000"/>
                </a:solidFill>
                <a:latin typeface="微软雅黑" pitchFamily="34" charset="-122"/>
                <a:ea typeface="微软雅黑" pitchFamily="34" charset="-122"/>
              </a:rPr>
              <a:t>4</a:t>
            </a:r>
            <a:r>
              <a:rPr lang="zh-CN" altLang="en-US" sz="1600" dirty="0" smtClean="0">
                <a:solidFill>
                  <a:sysClr val="windowText" lastClr="000000"/>
                </a:solidFill>
                <a:latin typeface="微软雅黑" pitchFamily="34" charset="-122"/>
                <a:ea typeface="微软雅黑" pitchFamily="34" charset="-122"/>
              </a:rPr>
              <a:t>袋雀巢威化饼袋子上有水渍。</a:t>
            </a:r>
          </a:p>
        </p:txBody>
      </p:sp>
      <p:sp>
        <p:nvSpPr>
          <p:cNvPr id="16" name="TextBox 15"/>
          <p:cNvSpPr txBox="1"/>
          <p:nvPr/>
        </p:nvSpPr>
        <p:spPr>
          <a:xfrm>
            <a:off x="1785918" y="4071948"/>
            <a:ext cx="6715172" cy="429362"/>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案例思考：假如你是小李，你打算如何处理这批有问题的货物？</a:t>
            </a:r>
            <a:endParaRPr lang="zh-CN" altLang="en-US"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ppt_x</p:attrName>
                                        </p:attrNameLst>
                                      </p:cBhvr>
                                      <p:tavLst>
                                        <p:tav tm="0">
                                          <p:val>
                                            <p:strVal val="#ppt_x-.2"/>
                                          </p:val>
                                        </p:tav>
                                        <p:tav tm="100000">
                                          <p:val>
                                            <p:strVal val="#ppt_x"/>
                                          </p:val>
                                        </p:tav>
                                      </p:tavLst>
                                    </p:anim>
                                    <p:anim calcmode="lin" valueType="num">
                                      <p:cBhvr>
                                        <p:cTn id="3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4"/>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smtClean="0">
                <a:latin typeface="微软雅黑" pitchFamily="34" charset="-122"/>
                <a:ea typeface="微软雅黑" pitchFamily="34" charset="-122"/>
              </a:rPr>
              <a:t>订货方法选择</a:t>
            </a:r>
            <a:endParaRPr lang="zh-CN" altLang="en-US" sz="2249" b="1" dirty="0">
              <a:latin typeface="微软雅黑" pitchFamily="34" charset="-122"/>
              <a:ea typeface="微软雅黑" pitchFamily="34" charset="-122"/>
            </a:endParaRPr>
          </a:p>
        </p:txBody>
      </p:sp>
      <p:sp>
        <p:nvSpPr>
          <p:cNvPr id="38" name="文本框 29"/>
          <p:cNvSpPr txBox="1">
            <a:spLocks noChangeArrowheads="1"/>
          </p:cNvSpPr>
          <p:nvPr/>
        </p:nvSpPr>
        <p:spPr bwMode="auto">
          <a:xfrm>
            <a:off x="2062006" y="1374855"/>
            <a:ext cx="960520"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a:latin typeface="Impact" pitchFamily="34" charset="0"/>
                <a:ea typeface="微软雅黑" pitchFamily="34" charset="-122"/>
              </a:rPr>
              <a:t>01</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125"/>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625"/>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125"/>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625"/>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货物验收</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入库验收定义</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72730" name="Picture 26"/>
          <p:cNvPicPr>
            <a:picLocks noChangeAspect="1" noChangeArrowheads="1"/>
          </p:cNvPicPr>
          <p:nvPr/>
        </p:nvPicPr>
        <p:blipFill>
          <a:blip r:embed="rId3"/>
          <a:srcRect/>
          <a:stretch>
            <a:fillRect/>
          </a:stretch>
        </p:blipFill>
        <p:spPr bwMode="auto">
          <a:xfrm>
            <a:off x="1714480" y="1928808"/>
            <a:ext cx="6856706" cy="1423993"/>
          </a:xfrm>
          <a:prstGeom prst="rect">
            <a:avLst/>
          </a:prstGeom>
          <a:noFill/>
        </p:spPr>
      </p:pic>
      <p:pic>
        <p:nvPicPr>
          <p:cNvPr id="30" name="Picture 2"/>
          <p:cNvPicPr>
            <a:picLocks noChangeAspect="1" noChangeArrowheads="1"/>
          </p:cNvPicPr>
          <p:nvPr/>
        </p:nvPicPr>
        <p:blipFill>
          <a:blip r:embed="rId4"/>
          <a:srcRect/>
          <a:stretch>
            <a:fillRect/>
          </a:stretch>
        </p:blipFill>
        <p:spPr bwMode="auto">
          <a:xfrm>
            <a:off x="1214414" y="2303118"/>
            <a:ext cx="7199294" cy="2133609"/>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72730"/>
                                        </p:tgtEl>
                                        <p:attrNameLst>
                                          <p:attrName>style.visibility</p:attrName>
                                        </p:attrNameLst>
                                      </p:cBhvr>
                                      <p:to>
                                        <p:strVal val="visible"/>
                                      </p:to>
                                    </p:set>
                                    <p:animEffect transition="in" filter="checkerboard(across)">
                                      <p:cBhvr>
                                        <p:cTn id="25" dur="500"/>
                                        <p:tgtEl>
                                          <p:spTgt spid="72730"/>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checkerboard(across)">
                                      <p:cBhvr>
                                        <p:cTn id="3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货物验收</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货物验收内容</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5" name="矩形 4"/>
          <p:cNvSpPr/>
          <p:nvPr/>
        </p:nvSpPr>
        <p:spPr>
          <a:xfrm>
            <a:off x="2454731" y="3051343"/>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6" name="矩形 5"/>
          <p:cNvSpPr/>
          <p:nvPr/>
        </p:nvSpPr>
        <p:spPr>
          <a:xfrm>
            <a:off x="2454731" y="959033"/>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54731" y="1092716"/>
            <a:ext cx="5409291" cy="1958627"/>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包括外观质量查验和内在质量检验，又分为数量检验和质量检验。数量检验包括单据核对、毛重和净重的确定、件数、体积丈量、包装外观等。质量检验主要是对货物内在优劣的检验，包括物理结构、化学成分、使用功能等。一般来说，除了一些专业产品的仓储或在仓储合同中有涉及质量检验的，一般仓储企业仅做数量检验。</a:t>
            </a:r>
          </a:p>
        </p:txBody>
      </p:sp>
      <p:pic>
        <p:nvPicPr>
          <p:cNvPr id="74754" name="Picture 2"/>
          <p:cNvPicPr>
            <a:picLocks noChangeAspect="1" noChangeArrowheads="1"/>
          </p:cNvPicPr>
          <p:nvPr/>
        </p:nvPicPr>
        <p:blipFill>
          <a:blip r:embed="rId3"/>
          <a:srcRect/>
          <a:stretch>
            <a:fillRect/>
          </a:stretch>
        </p:blipFill>
        <p:spPr bwMode="auto">
          <a:xfrm>
            <a:off x="2786050" y="1092716"/>
            <a:ext cx="6048399" cy="3563057"/>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ppt_x</p:attrName>
                                        </p:attrNameLst>
                                      </p:cBhvr>
                                      <p:tavLst>
                                        <p:tav tm="0">
                                          <p:val>
                                            <p:strVal val="#ppt_x-.2"/>
                                          </p:val>
                                        </p:tav>
                                        <p:tav tm="100000">
                                          <p:val>
                                            <p:strVal val="#ppt_x"/>
                                          </p:val>
                                        </p:tav>
                                      </p:tavLst>
                                    </p:anim>
                                    <p:anim calcmode="lin" valueType="num">
                                      <p:cBhvr>
                                        <p:cTn id="26"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ppt_x</p:attrName>
                                        </p:attrNameLst>
                                      </p:cBhvr>
                                      <p:tavLst>
                                        <p:tav tm="0">
                                          <p:val>
                                            <p:strVal val="#ppt_x-.2"/>
                                          </p:val>
                                        </p:tav>
                                        <p:tav tm="100000">
                                          <p:val>
                                            <p:strVal val="#ppt_x"/>
                                          </p:val>
                                        </p:tav>
                                      </p:tavLst>
                                    </p:anim>
                                    <p:anim calcmode="lin" valueType="num">
                                      <p:cBhvr>
                                        <p:cTn id="31"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2" dur="1000"/>
                                        <p:tgtEl>
                                          <p:spTgt spid="7"/>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ppt_x</p:attrName>
                                        </p:attrNameLst>
                                      </p:cBhvr>
                                      <p:tavLst>
                                        <p:tav tm="0">
                                          <p:val>
                                            <p:strVal val="#ppt_x-.2"/>
                                          </p:val>
                                        </p:tav>
                                        <p:tav tm="100000">
                                          <p:val>
                                            <p:strVal val="#ppt_x"/>
                                          </p:val>
                                        </p:tav>
                                      </p:tavLst>
                                    </p:anim>
                                    <p:anim calcmode="lin" valueType="num">
                                      <p:cBhvr>
                                        <p:cTn id="36"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7" dur="10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74754"/>
                                        </p:tgtEl>
                                        <p:attrNameLst>
                                          <p:attrName>style.visibility</p:attrName>
                                        </p:attrNameLst>
                                      </p:cBhvr>
                                      <p:to>
                                        <p:strVal val="visible"/>
                                      </p:to>
                                    </p:set>
                                    <p:animEffect transition="in" filter="checkerboard(across)">
                                      <p:cBhvr>
                                        <p:cTn id="42" dur="500"/>
                                        <p:tgtEl>
                                          <p:spTgt spid="74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5" grpId="0" animBg="1"/>
      <p:bldP spid="6" grpId="0" animBg="1"/>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货物验收</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范围和方法</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75778" name="Picture 2"/>
          <p:cNvPicPr>
            <a:picLocks noChangeAspect="1" noChangeArrowheads="1"/>
          </p:cNvPicPr>
          <p:nvPr/>
        </p:nvPicPr>
        <p:blipFill>
          <a:blip r:embed="rId3"/>
          <a:srcRect/>
          <a:stretch>
            <a:fillRect/>
          </a:stretch>
        </p:blipFill>
        <p:spPr bwMode="auto">
          <a:xfrm>
            <a:off x="2357422" y="644478"/>
            <a:ext cx="6286544" cy="4214057"/>
          </a:xfrm>
          <a:prstGeom prst="rect">
            <a:avLst/>
          </a:prstGeom>
          <a:noFill/>
          <a:ln w="9525">
            <a:noFill/>
            <a:miter lim="800000"/>
            <a:headEnd/>
            <a:tailEnd/>
          </a:ln>
          <a:effectLst/>
        </p:spPr>
      </p:pic>
      <p:pic>
        <p:nvPicPr>
          <p:cNvPr id="75779" name="Picture 3"/>
          <p:cNvPicPr>
            <a:picLocks noChangeAspect="1" noChangeArrowheads="1"/>
          </p:cNvPicPr>
          <p:nvPr/>
        </p:nvPicPr>
        <p:blipFill>
          <a:blip r:embed="rId4"/>
          <a:srcRect/>
          <a:stretch>
            <a:fillRect/>
          </a:stretch>
        </p:blipFill>
        <p:spPr bwMode="auto">
          <a:xfrm>
            <a:off x="1643042" y="1909763"/>
            <a:ext cx="7142067" cy="1804995"/>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75778"/>
                                        </p:tgtEl>
                                        <p:attrNameLst>
                                          <p:attrName>style.visibility</p:attrName>
                                        </p:attrNameLst>
                                      </p:cBhvr>
                                      <p:to>
                                        <p:strVal val="visible"/>
                                      </p:to>
                                    </p:set>
                                    <p:animEffect transition="in" filter="checkerboard(across)">
                                      <p:cBhvr>
                                        <p:cTn id="25" dur="500"/>
                                        <p:tgtEl>
                                          <p:spTgt spid="75778"/>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75778"/>
                                        </p:tgtEl>
                                        <p:attrNameLst>
                                          <p:attrName>ppt_x</p:attrName>
                                        </p:attrNameLst>
                                      </p:cBhvr>
                                      <p:tavLst>
                                        <p:tav tm="0">
                                          <p:val>
                                            <p:strVal val="ppt_x"/>
                                          </p:val>
                                        </p:tav>
                                        <p:tav tm="100000">
                                          <p:val>
                                            <p:strVal val="ppt_x"/>
                                          </p:val>
                                        </p:tav>
                                      </p:tavLst>
                                    </p:anim>
                                    <p:anim calcmode="lin" valueType="num">
                                      <p:cBhvr additive="base">
                                        <p:cTn id="30" dur="500"/>
                                        <p:tgtEl>
                                          <p:spTgt spid="75778"/>
                                        </p:tgtEl>
                                        <p:attrNameLst>
                                          <p:attrName>ppt_y</p:attrName>
                                        </p:attrNameLst>
                                      </p:cBhvr>
                                      <p:tavLst>
                                        <p:tav tm="0">
                                          <p:val>
                                            <p:strVal val="ppt_y"/>
                                          </p:val>
                                        </p:tav>
                                        <p:tav tm="100000">
                                          <p:val>
                                            <p:strVal val="1+ppt_h/2"/>
                                          </p:val>
                                        </p:tav>
                                      </p:tavLst>
                                    </p:anim>
                                    <p:set>
                                      <p:cBhvr>
                                        <p:cTn id="31" dur="1" fill="hold">
                                          <p:stCondLst>
                                            <p:cond delay="499"/>
                                          </p:stCondLst>
                                        </p:cTn>
                                        <p:tgtEl>
                                          <p:spTgt spid="75778"/>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75779"/>
                                        </p:tgtEl>
                                        <p:attrNameLst>
                                          <p:attrName>style.visibility</p:attrName>
                                        </p:attrNameLst>
                                      </p:cBhvr>
                                      <p:to>
                                        <p:strVal val="visible"/>
                                      </p:to>
                                    </p:set>
                                    <p:animEffect transition="in" filter="checkerboard(across)">
                                      <p:cBhvr>
                                        <p:cTn id="36" dur="500"/>
                                        <p:tgtEl>
                                          <p:spTgt spid="75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货物验收</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范围和方法</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76802" name="Picture 2"/>
          <p:cNvPicPr>
            <a:picLocks noChangeAspect="1" noChangeArrowheads="1"/>
          </p:cNvPicPr>
          <p:nvPr/>
        </p:nvPicPr>
        <p:blipFill>
          <a:blip r:embed="rId3"/>
          <a:srcRect/>
          <a:stretch>
            <a:fillRect/>
          </a:stretch>
        </p:blipFill>
        <p:spPr bwMode="auto">
          <a:xfrm>
            <a:off x="1931988" y="1428742"/>
            <a:ext cx="6532101" cy="2517785"/>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76802"/>
                                        </p:tgtEl>
                                        <p:attrNameLst>
                                          <p:attrName>style.visibility</p:attrName>
                                        </p:attrNameLst>
                                      </p:cBhvr>
                                      <p:to>
                                        <p:strVal val="visible"/>
                                      </p:to>
                                    </p:set>
                                    <p:animEffect transition="in" filter="checkerboard(across)">
                                      <p:cBhvr>
                                        <p:cTn id="25" dur="500"/>
                                        <p:tgtEl>
                                          <p:spTgt spid="768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货物验收</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范围和方法</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77826" name="Picture 2"/>
          <p:cNvPicPr>
            <a:picLocks noChangeAspect="1" noChangeArrowheads="1"/>
          </p:cNvPicPr>
          <p:nvPr/>
        </p:nvPicPr>
        <p:blipFill>
          <a:blip r:embed="rId3"/>
          <a:srcRect/>
          <a:stretch>
            <a:fillRect/>
          </a:stretch>
        </p:blipFill>
        <p:spPr bwMode="auto">
          <a:xfrm>
            <a:off x="2428860" y="857238"/>
            <a:ext cx="6303652" cy="3629039"/>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77826"/>
                                        </p:tgtEl>
                                        <p:attrNameLst>
                                          <p:attrName>style.visibility</p:attrName>
                                        </p:attrNameLst>
                                      </p:cBhvr>
                                      <p:to>
                                        <p:strVal val="visible"/>
                                      </p:to>
                                    </p:set>
                                    <p:animEffect transition="in" filter="checkerboard(across)">
                                      <p:cBhvr>
                                        <p:cTn id="25" dur="500"/>
                                        <p:tgtEl>
                                          <p:spTgt spid="77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货物验收</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仓单的制作</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78850" name="Picture 2"/>
          <p:cNvPicPr>
            <a:picLocks noChangeAspect="1" noChangeArrowheads="1"/>
          </p:cNvPicPr>
          <p:nvPr/>
        </p:nvPicPr>
        <p:blipFill>
          <a:blip r:embed="rId3"/>
          <a:srcRect/>
          <a:stretch>
            <a:fillRect/>
          </a:stretch>
        </p:blipFill>
        <p:spPr bwMode="auto">
          <a:xfrm>
            <a:off x="2357422" y="1476375"/>
            <a:ext cx="6286544" cy="2628918"/>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78850"/>
                                        </p:tgtEl>
                                        <p:attrNameLst>
                                          <p:attrName>style.visibility</p:attrName>
                                        </p:attrNameLst>
                                      </p:cBhvr>
                                      <p:to>
                                        <p:strVal val="visible"/>
                                      </p:to>
                                    </p:set>
                                    <p:animEffect transition="in" filter="checkerboard(across)">
                                      <p:cBhvr>
                                        <p:cTn id="25" dur="500"/>
                                        <p:tgtEl>
                                          <p:spTgt spid="788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货物验收</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仓单的制作</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79874" name="Picture 2"/>
          <p:cNvPicPr>
            <a:picLocks noChangeAspect="1" noChangeArrowheads="1"/>
          </p:cNvPicPr>
          <p:nvPr/>
        </p:nvPicPr>
        <p:blipFill>
          <a:blip r:embed="rId3"/>
          <a:srcRect/>
          <a:stretch>
            <a:fillRect/>
          </a:stretch>
        </p:blipFill>
        <p:spPr bwMode="auto">
          <a:xfrm>
            <a:off x="3571868" y="634200"/>
            <a:ext cx="2714643" cy="4364920"/>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79874"/>
                                        </p:tgtEl>
                                        <p:attrNameLst>
                                          <p:attrName>style.visibility</p:attrName>
                                        </p:attrNameLst>
                                      </p:cBhvr>
                                      <p:to>
                                        <p:strVal val="visible"/>
                                      </p:to>
                                    </p:set>
                                    <p:animEffect transition="in" filter="checkerboard(across)">
                                      <p:cBhvr>
                                        <p:cTn id="25" dur="500"/>
                                        <p:tgtEl>
                                          <p:spTgt spid="79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货物验收</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仓单的制作</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5" name="矩形 4"/>
          <p:cNvSpPr/>
          <p:nvPr/>
        </p:nvSpPr>
        <p:spPr>
          <a:xfrm>
            <a:off x="2383293" y="3098100"/>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6" name="矩形 5"/>
          <p:cNvSpPr/>
          <p:nvPr/>
        </p:nvSpPr>
        <p:spPr>
          <a:xfrm>
            <a:off x="2357422" y="128586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357422" y="1419549"/>
            <a:ext cx="5409291" cy="1678551"/>
          </a:xfrm>
          <a:prstGeom prst="rect">
            <a:avLst/>
          </a:prstGeom>
          <a:noFill/>
        </p:spPr>
        <p:txBody>
          <a:bodyPr wrap="square" lIns="68595" tIns="34297" rIns="68595" bIns="34297" rtlCol="0">
            <a:spAutoFit/>
          </a:bodyPr>
          <a:lstStyle/>
          <a:p>
            <a:pPr>
              <a:lnSpc>
                <a:spcPct val="130000"/>
              </a:lnSpc>
            </a:pPr>
            <a:r>
              <a:rPr lang="zh-CN" altLang="en-US" sz="1600" b="1" dirty="0" smtClean="0">
                <a:latin typeface="微软雅黑"/>
                <a:ea typeface="微软雅黑"/>
              </a:rPr>
              <a:t>◆ </a:t>
            </a:r>
            <a:r>
              <a:rPr lang="zh-CN" altLang="en-US" sz="1600" dirty="0" smtClean="0">
                <a:solidFill>
                  <a:sysClr val="windowText" lastClr="000000"/>
                </a:solidFill>
                <a:latin typeface="微软雅黑" pitchFamily="34" charset="-122"/>
                <a:ea typeface="微软雅黑" pitchFamily="34" charset="-122"/>
              </a:rPr>
              <a:t>仓单的签收</a:t>
            </a:r>
          </a:p>
          <a:p>
            <a:pPr>
              <a:lnSpc>
                <a:spcPct val="130000"/>
              </a:lnSpc>
            </a:pPr>
            <a:r>
              <a:rPr lang="en-US" altLang="zh-CN" sz="1600" dirty="0" smtClean="0">
                <a:solidFill>
                  <a:sysClr val="windowText" lastClr="000000"/>
                </a:solidFill>
                <a:latin typeface="微软雅黑" pitchFamily="34" charset="-122"/>
                <a:ea typeface="微软雅黑" pitchFamily="34" charset="-122"/>
              </a:rPr>
              <a:t>《</a:t>
            </a:r>
            <a:r>
              <a:rPr lang="zh-CN" altLang="en-US" sz="1600" dirty="0" smtClean="0">
                <a:solidFill>
                  <a:sysClr val="windowText" lastClr="000000"/>
                </a:solidFill>
                <a:latin typeface="微软雅黑" pitchFamily="34" charset="-122"/>
                <a:ea typeface="微软雅黑" pitchFamily="34" charset="-122"/>
              </a:rPr>
              <a:t>合同法</a:t>
            </a:r>
            <a:r>
              <a:rPr lang="en-US" altLang="zh-CN" sz="1600" dirty="0" smtClean="0">
                <a:solidFill>
                  <a:sysClr val="windowText" lastClr="000000"/>
                </a:solidFill>
                <a:latin typeface="微软雅黑" pitchFamily="34" charset="-122"/>
                <a:ea typeface="微软雅黑" pitchFamily="34" charset="-122"/>
              </a:rPr>
              <a:t>》</a:t>
            </a:r>
            <a:r>
              <a:rPr lang="zh-CN" altLang="en-US" sz="1600" dirty="0" smtClean="0">
                <a:solidFill>
                  <a:sysClr val="windowText" lastClr="000000"/>
                </a:solidFill>
                <a:latin typeface="微软雅黑" pitchFamily="34" charset="-122"/>
                <a:ea typeface="微软雅黑" pitchFamily="34" charset="-122"/>
              </a:rPr>
              <a:t>规定，仓储保管人只签发一式两份仓单，一份为正式仓单，交给存货人；另一份为存根，由仓储保管人保管。仓单副本则根据业务需要复制相应份数，但须注明为“副本”。</a:t>
            </a:r>
          </a:p>
        </p:txBody>
      </p:sp>
      <p:sp>
        <p:nvSpPr>
          <p:cNvPr id="8" name="TextBox 7"/>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仓单的业务</a:t>
            </a:r>
            <a:endParaRPr lang="zh-CN" altLang="en-US" b="1" dirty="0">
              <a:solidFill>
                <a:srgbClr val="FF0000"/>
              </a:solidFill>
              <a:latin typeface="微软雅黑" pitchFamily="34" charset="-122"/>
              <a:ea typeface="微软雅黑" pitchFamily="34" charset="-122"/>
            </a:endParaRPr>
          </a:p>
        </p:txBody>
      </p:sp>
      <p:pic>
        <p:nvPicPr>
          <p:cNvPr id="80898" name="Picture 2"/>
          <p:cNvPicPr>
            <a:picLocks noChangeAspect="1" noChangeArrowheads="1"/>
          </p:cNvPicPr>
          <p:nvPr/>
        </p:nvPicPr>
        <p:blipFill>
          <a:blip r:embed="rId3"/>
          <a:srcRect/>
          <a:stretch>
            <a:fillRect/>
          </a:stretch>
        </p:blipFill>
        <p:spPr bwMode="auto">
          <a:xfrm>
            <a:off x="790703" y="3286130"/>
            <a:ext cx="7381908" cy="1771658"/>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10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ppt_x</p:attrName>
                                        </p:attrNameLst>
                                      </p:cBhvr>
                                      <p:tavLst>
                                        <p:tav tm="0">
                                          <p:val>
                                            <p:strVal val="#ppt_x-.2"/>
                                          </p:val>
                                        </p:tav>
                                        <p:tav tm="100000">
                                          <p:val>
                                            <p:strVal val="#ppt_x"/>
                                          </p:val>
                                        </p:tav>
                                      </p:tavLst>
                                    </p:anim>
                                    <p:anim calcmode="lin" valueType="num">
                                      <p:cBhvr>
                                        <p:cTn id="31"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2" dur="1000"/>
                                        <p:tgtEl>
                                          <p:spTgt spid="6"/>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ppt_x</p:attrName>
                                        </p:attrNameLst>
                                      </p:cBhvr>
                                      <p:tavLst>
                                        <p:tav tm="0">
                                          <p:val>
                                            <p:strVal val="#ppt_x-.2"/>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1000" fill="hold"/>
                                        <p:tgtEl>
                                          <p:spTgt spid="5"/>
                                        </p:tgtEl>
                                        <p:attrNameLst>
                                          <p:attrName>ppt_x</p:attrName>
                                        </p:attrNameLst>
                                      </p:cBhvr>
                                      <p:tavLst>
                                        <p:tav tm="0">
                                          <p:val>
                                            <p:strVal val="#ppt_x-.2"/>
                                          </p:val>
                                        </p:tav>
                                        <p:tav tm="100000">
                                          <p:val>
                                            <p:strVal val="#ppt_x"/>
                                          </p:val>
                                        </p:tav>
                                      </p:tavLst>
                                    </p:anim>
                                    <p:anim calcmode="lin" valueType="num">
                                      <p:cBhvr>
                                        <p:cTn id="41"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42" dur="10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80898"/>
                                        </p:tgtEl>
                                        <p:attrNameLst>
                                          <p:attrName>style.visibility</p:attrName>
                                        </p:attrNameLst>
                                      </p:cBhvr>
                                      <p:to>
                                        <p:strVal val="visible"/>
                                      </p:to>
                                    </p:set>
                                    <p:animEffect transition="in" filter="checkerboard(across)">
                                      <p:cBhvr>
                                        <p:cTn id="47" dur="500"/>
                                        <p:tgtEl>
                                          <p:spTgt spid="808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5" grpId="0" animBg="1"/>
      <p:bldP spid="6" grpId="0" animBg="1"/>
      <p:bldP spid="7"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货物验收</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仓单的制作</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5" name="矩形 4"/>
          <p:cNvSpPr/>
          <p:nvPr/>
        </p:nvSpPr>
        <p:spPr>
          <a:xfrm>
            <a:off x="2357422" y="4049514"/>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6" name="矩形 5"/>
          <p:cNvSpPr/>
          <p:nvPr/>
        </p:nvSpPr>
        <p:spPr>
          <a:xfrm>
            <a:off x="2357422" y="128586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357466" y="1419549"/>
            <a:ext cx="5409291" cy="2629965"/>
          </a:xfrm>
          <a:prstGeom prst="rect">
            <a:avLst/>
          </a:prstGeom>
          <a:noFill/>
        </p:spPr>
        <p:txBody>
          <a:bodyPr wrap="square" lIns="68595" tIns="34297" rIns="68595" bIns="34297" rtlCol="0">
            <a:spAutoFit/>
          </a:bodyPr>
          <a:lstStyle/>
          <a:p>
            <a:pPr>
              <a:lnSpc>
                <a:spcPct val="130000"/>
              </a:lnSpc>
            </a:pPr>
            <a:r>
              <a:rPr lang="zh-CN" altLang="en-US" sz="1600" b="1" dirty="0" smtClean="0">
                <a:latin typeface="微软雅黑"/>
                <a:ea typeface="微软雅黑"/>
              </a:rPr>
              <a:t>◆ </a:t>
            </a:r>
            <a:r>
              <a:rPr lang="zh-CN" altLang="en-US" sz="1600" dirty="0" smtClean="0">
                <a:latin typeface="微软雅黑"/>
                <a:ea typeface="微软雅黑"/>
              </a:rPr>
              <a:t>仓单的分割</a:t>
            </a:r>
            <a:endParaRPr lang="zh-CN" altLang="en-US"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存货人将一批仓储物交给仓储保管人时，因为转让的需要，要求仓储保管人签发分为几分的仓单，或者仓单持有人要求保管人将原先的一份分拆成多份仓单，以便向不同人转让，这种类型的业务被称为仓单的分割。分割后的各份仓单所载的仓储物总和数应与仓储物实际总数相同。如果仓储保管人对已经签发的仓单进行了分割，必须将原仓单收回。</a:t>
            </a:r>
          </a:p>
        </p:txBody>
      </p:sp>
      <p:sp>
        <p:nvSpPr>
          <p:cNvPr id="8" name="TextBox 7"/>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仓单的业务</a:t>
            </a:r>
            <a:endParaRPr lang="zh-CN" altLang="en-US"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10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ppt_x</p:attrName>
                                        </p:attrNameLst>
                                      </p:cBhvr>
                                      <p:tavLst>
                                        <p:tav tm="0">
                                          <p:val>
                                            <p:strVal val="#ppt_x-.2"/>
                                          </p:val>
                                        </p:tav>
                                        <p:tav tm="100000">
                                          <p:val>
                                            <p:strVal val="#ppt_x"/>
                                          </p:val>
                                        </p:tav>
                                      </p:tavLst>
                                    </p:anim>
                                    <p:anim calcmode="lin" valueType="num">
                                      <p:cBhvr>
                                        <p:cTn id="31"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2" dur="1000"/>
                                        <p:tgtEl>
                                          <p:spTgt spid="6"/>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ppt_x</p:attrName>
                                        </p:attrNameLst>
                                      </p:cBhvr>
                                      <p:tavLst>
                                        <p:tav tm="0">
                                          <p:val>
                                            <p:strVal val="#ppt_x-.2"/>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1000" fill="hold"/>
                                        <p:tgtEl>
                                          <p:spTgt spid="5"/>
                                        </p:tgtEl>
                                        <p:attrNameLst>
                                          <p:attrName>ppt_x</p:attrName>
                                        </p:attrNameLst>
                                      </p:cBhvr>
                                      <p:tavLst>
                                        <p:tav tm="0">
                                          <p:val>
                                            <p:strVal val="#ppt_x-.2"/>
                                          </p:val>
                                        </p:tav>
                                        <p:tav tm="100000">
                                          <p:val>
                                            <p:strVal val="#ppt_x"/>
                                          </p:val>
                                        </p:tav>
                                      </p:tavLst>
                                    </p:anim>
                                    <p:anim calcmode="lin" valueType="num">
                                      <p:cBhvr>
                                        <p:cTn id="41"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4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5" grpId="0" animBg="1"/>
      <p:bldP spid="6" grpId="0" animBg="1"/>
      <p:bldP spid="7"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货物验收</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仓单的制作</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5" name="矩形 4"/>
          <p:cNvSpPr/>
          <p:nvPr/>
        </p:nvSpPr>
        <p:spPr>
          <a:xfrm>
            <a:off x="2357422" y="4049514"/>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6" name="矩形 5"/>
          <p:cNvSpPr/>
          <p:nvPr/>
        </p:nvSpPr>
        <p:spPr>
          <a:xfrm>
            <a:off x="2357422" y="128586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357466" y="1419549"/>
            <a:ext cx="5409291" cy="2629965"/>
          </a:xfrm>
          <a:prstGeom prst="rect">
            <a:avLst/>
          </a:prstGeom>
          <a:noFill/>
        </p:spPr>
        <p:txBody>
          <a:bodyPr wrap="square" lIns="68595" tIns="34297" rIns="68595" bIns="34297" rtlCol="0">
            <a:spAutoFit/>
          </a:bodyPr>
          <a:lstStyle/>
          <a:p>
            <a:pPr>
              <a:lnSpc>
                <a:spcPct val="130000"/>
              </a:lnSpc>
            </a:pPr>
            <a:r>
              <a:rPr lang="zh-CN" altLang="en-US" sz="1600" dirty="0" smtClean="0">
                <a:latin typeface="微软雅黑"/>
                <a:ea typeface="微软雅黑"/>
              </a:rPr>
              <a:t>◆ 仓单转让</a:t>
            </a:r>
          </a:p>
          <a:p>
            <a:pPr>
              <a:lnSpc>
                <a:spcPct val="130000"/>
              </a:lnSpc>
            </a:pPr>
            <a:r>
              <a:rPr lang="zh-CN" altLang="en-US" sz="1600" dirty="0" smtClean="0">
                <a:latin typeface="微软雅黑"/>
                <a:ea typeface="微软雅黑"/>
              </a:rPr>
              <a:t>仓单持有人需要转让仓储物时，可以采用背书转让的方式进行。仓单转让生效的条件为：背书完整，且经过保管人签字盖章。背书转让的出让人为背书人，受让人为被背书人。背书的格式为：</a:t>
            </a:r>
          </a:p>
          <a:p>
            <a:pPr algn="ctr">
              <a:lnSpc>
                <a:spcPct val="130000"/>
              </a:lnSpc>
            </a:pPr>
            <a:r>
              <a:rPr lang="zh-CN" altLang="en-US" sz="1600" i="1" dirty="0" smtClean="0">
                <a:latin typeface="微软雅黑"/>
                <a:ea typeface="微软雅黑"/>
              </a:rPr>
              <a:t>兹将本仓单转让给</a:t>
            </a:r>
            <a:r>
              <a:rPr lang="en-US" altLang="zh-CN" sz="1600" i="1" dirty="0" smtClean="0">
                <a:latin typeface="微软雅黑"/>
                <a:ea typeface="微软雅黑"/>
              </a:rPr>
              <a:t>XXX</a:t>
            </a:r>
            <a:r>
              <a:rPr lang="zh-CN" altLang="en-US" sz="1600" i="1" dirty="0" smtClean="0">
                <a:latin typeface="微软雅黑"/>
                <a:ea typeface="微软雅黑"/>
              </a:rPr>
              <a:t>（被背书人的完整名称）</a:t>
            </a:r>
          </a:p>
          <a:p>
            <a:pPr algn="ctr">
              <a:lnSpc>
                <a:spcPct val="130000"/>
              </a:lnSpc>
            </a:pPr>
            <a:r>
              <a:rPr lang="zh-CN" altLang="en-US" sz="1600" i="1" dirty="0" smtClean="0">
                <a:latin typeface="微软雅黑"/>
                <a:ea typeface="微软雅黑"/>
              </a:rPr>
              <a:t>                      </a:t>
            </a:r>
            <a:r>
              <a:rPr lang="en-US" altLang="zh-CN" sz="1600" i="1" dirty="0" smtClean="0">
                <a:latin typeface="微软雅黑"/>
                <a:ea typeface="微软雅黑"/>
              </a:rPr>
              <a:t>XXX</a:t>
            </a:r>
            <a:r>
              <a:rPr lang="zh-CN" altLang="en-US" sz="1600" i="1" dirty="0" smtClean="0">
                <a:latin typeface="微软雅黑"/>
                <a:ea typeface="微软雅黑"/>
              </a:rPr>
              <a:t>（背书人的完整名称）</a:t>
            </a:r>
          </a:p>
          <a:p>
            <a:pPr algn="ctr">
              <a:lnSpc>
                <a:spcPct val="130000"/>
              </a:lnSpc>
            </a:pPr>
            <a:r>
              <a:rPr lang="zh-CN" altLang="en-US" sz="1600" i="1" dirty="0" smtClean="0">
                <a:latin typeface="微软雅黑"/>
                <a:ea typeface="微软雅黑"/>
              </a:rPr>
              <a:t>背书经办人签名、日期</a:t>
            </a:r>
          </a:p>
        </p:txBody>
      </p:sp>
      <p:sp>
        <p:nvSpPr>
          <p:cNvPr id="8" name="TextBox 7"/>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仓单的业务</a:t>
            </a:r>
            <a:endParaRPr lang="zh-CN" altLang="en-US" b="1" dirty="0">
              <a:solidFill>
                <a:srgbClr val="FF0000"/>
              </a:solidFill>
              <a:latin typeface="微软雅黑" pitchFamily="34" charset="-122"/>
              <a:ea typeface="微软雅黑" pitchFamily="34" charset="-122"/>
            </a:endParaRPr>
          </a:p>
        </p:txBody>
      </p:sp>
      <p:pic>
        <p:nvPicPr>
          <p:cNvPr id="81922" name="Picture 2"/>
          <p:cNvPicPr>
            <a:picLocks noChangeAspect="1" noChangeArrowheads="1"/>
          </p:cNvPicPr>
          <p:nvPr/>
        </p:nvPicPr>
        <p:blipFill>
          <a:blip r:embed="rId3"/>
          <a:srcRect/>
          <a:stretch>
            <a:fillRect/>
          </a:stretch>
        </p:blipFill>
        <p:spPr bwMode="auto">
          <a:xfrm>
            <a:off x="1785918" y="1571618"/>
            <a:ext cx="6861006" cy="2195522"/>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10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ppt_x</p:attrName>
                                        </p:attrNameLst>
                                      </p:cBhvr>
                                      <p:tavLst>
                                        <p:tav tm="0">
                                          <p:val>
                                            <p:strVal val="#ppt_x-.2"/>
                                          </p:val>
                                        </p:tav>
                                        <p:tav tm="100000">
                                          <p:val>
                                            <p:strVal val="#ppt_x"/>
                                          </p:val>
                                        </p:tav>
                                      </p:tavLst>
                                    </p:anim>
                                    <p:anim calcmode="lin" valueType="num">
                                      <p:cBhvr>
                                        <p:cTn id="31"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2" dur="1000"/>
                                        <p:tgtEl>
                                          <p:spTgt spid="6"/>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ppt_x</p:attrName>
                                        </p:attrNameLst>
                                      </p:cBhvr>
                                      <p:tavLst>
                                        <p:tav tm="0">
                                          <p:val>
                                            <p:strVal val="#ppt_x-.2"/>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1000" fill="hold"/>
                                        <p:tgtEl>
                                          <p:spTgt spid="5"/>
                                        </p:tgtEl>
                                        <p:attrNameLst>
                                          <p:attrName>ppt_x</p:attrName>
                                        </p:attrNameLst>
                                      </p:cBhvr>
                                      <p:tavLst>
                                        <p:tav tm="0">
                                          <p:val>
                                            <p:strVal val="#ppt_x-.2"/>
                                          </p:val>
                                        </p:tav>
                                        <p:tav tm="100000">
                                          <p:val>
                                            <p:strVal val="#ppt_x"/>
                                          </p:val>
                                        </p:tav>
                                      </p:tavLst>
                                    </p:anim>
                                    <p:anim calcmode="lin" valueType="num">
                                      <p:cBhvr>
                                        <p:cTn id="41"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42" dur="10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xit" presetSubtype="4" fill="hold" grpId="1" nodeType="clickEffect">
                                  <p:stCondLst>
                                    <p:cond delay="0"/>
                                  </p:stCondLst>
                                  <p:childTnLst>
                                    <p:anim calcmode="lin" valueType="num">
                                      <p:cBhvr additive="base">
                                        <p:cTn id="46" dur="500"/>
                                        <p:tgtEl>
                                          <p:spTgt spid="6"/>
                                        </p:tgtEl>
                                        <p:attrNameLst>
                                          <p:attrName>ppt_x</p:attrName>
                                        </p:attrNameLst>
                                      </p:cBhvr>
                                      <p:tavLst>
                                        <p:tav tm="0">
                                          <p:val>
                                            <p:strVal val="ppt_x"/>
                                          </p:val>
                                        </p:tav>
                                        <p:tav tm="100000">
                                          <p:val>
                                            <p:strVal val="ppt_x"/>
                                          </p:val>
                                        </p:tav>
                                      </p:tavLst>
                                    </p:anim>
                                    <p:anim calcmode="lin" valueType="num">
                                      <p:cBhvr additive="base">
                                        <p:cTn id="47" dur="500"/>
                                        <p:tgtEl>
                                          <p:spTgt spid="6"/>
                                        </p:tgtEl>
                                        <p:attrNameLst>
                                          <p:attrName>ppt_y</p:attrName>
                                        </p:attrNameLst>
                                      </p:cBhvr>
                                      <p:tavLst>
                                        <p:tav tm="0">
                                          <p:val>
                                            <p:strVal val="ppt_y"/>
                                          </p:val>
                                        </p:tav>
                                        <p:tav tm="100000">
                                          <p:val>
                                            <p:strVal val="1+ppt_h/2"/>
                                          </p:val>
                                        </p:tav>
                                      </p:tavLst>
                                    </p:anim>
                                    <p:set>
                                      <p:cBhvr>
                                        <p:cTn id="48" dur="1" fill="hold">
                                          <p:stCondLst>
                                            <p:cond delay="499"/>
                                          </p:stCondLst>
                                        </p:cTn>
                                        <p:tgtEl>
                                          <p:spTgt spid="6"/>
                                        </p:tgtEl>
                                        <p:attrNameLst>
                                          <p:attrName>style.visibility</p:attrName>
                                        </p:attrNameLst>
                                      </p:cBhvr>
                                      <p:to>
                                        <p:strVal val="hidden"/>
                                      </p:to>
                                    </p:set>
                                  </p:childTnLst>
                                </p:cTn>
                              </p:par>
                              <p:par>
                                <p:cTn id="49" presetID="2" presetClass="exit" presetSubtype="4" fill="hold" grpId="1" nodeType="withEffect">
                                  <p:stCondLst>
                                    <p:cond delay="0"/>
                                  </p:stCondLst>
                                  <p:childTnLst>
                                    <p:anim calcmode="lin" valueType="num">
                                      <p:cBhvr additive="base">
                                        <p:cTn id="50" dur="500"/>
                                        <p:tgtEl>
                                          <p:spTgt spid="7"/>
                                        </p:tgtEl>
                                        <p:attrNameLst>
                                          <p:attrName>ppt_x</p:attrName>
                                        </p:attrNameLst>
                                      </p:cBhvr>
                                      <p:tavLst>
                                        <p:tav tm="0">
                                          <p:val>
                                            <p:strVal val="ppt_x"/>
                                          </p:val>
                                        </p:tav>
                                        <p:tav tm="100000">
                                          <p:val>
                                            <p:strVal val="ppt_x"/>
                                          </p:val>
                                        </p:tav>
                                      </p:tavLst>
                                    </p:anim>
                                    <p:anim calcmode="lin" valueType="num">
                                      <p:cBhvr additive="base">
                                        <p:cTn id="51" dur="500"/>
                                        <p:tgtEl>
                                          <p:spTgt spid="7"/>
                                        </p:tgtEl>
                                        <p:attrNameLst>
                                          <p:attrName>ppt_y</p:attrName>
                                        </p:attrNameLst>
                                      </p:cBhvr>
                                      <p:tavLst>
                                        <p:tav tm="0">
                                          <p:val>
                                            <p:strVal val="ppt_y"/>
                                          </p:val>
                                        </p:tav>
                                        <p:tav tm="100000">
                                          <p:val>
                                            <p:strVal val="1+ppt_h/2"/>
                                          </p:val>
                                        </p:tav>
                                      </p:tavLst>
                                    </p:anim>
                                    <p:set>
                                      <p:cBhvr>
                                        <p:cTn id="52" dur="1" fill="hold">
                                          <p:stCondLst>
                                            <p:cond delay="499"/>
                                          </p:stCondLst>
                                        </p:cTn>
                                        <p:tgtEl>
                                          <p:spTgt spid="7"/>
                                        </p:tgtEl>
                                        <p:attrNameLst>
                                          <p:attrName>style.visibility</p:attrName>
                                        </p:attrNameLst>
                                      </p:cBhvr>
                                      <p:to>
                                        <p:strVal val="hidden"/>
                                      </p:to>
                                    </p:set>
                                  </p:childTnLst>
                                </p:cTn>
                              </p:par>
                              <p:par>
                                <p:cTn id="53" presetID="2" presetClass="exit" presetSubtype="4" fill="hold" grpId="1" nodeType="withEffect">
                                  <p:stCondLst>
                                    <p:cond delay="0"/>
                                  </p:stCondLst>
                                  <p:childTnLst>
                                    <p:anim calcmode="lin" valueType="num">
                                      <p:cBhvr additive="base">
                                        <p:cTn id="54" dur="500"/>
                                        <p:tgtEl>
                                          <p:spTgt spid="5"/>
                                        </p:tgtEl>
                                        <p:attrNameLst>
                                          <p:attrName>ppt_x</p:attrName>
                                        </p:attrNameLst>
                                      </p:cBhvr>
                                      <p:tavLst>
                                        <p:tav tm="0">
                                          <p:val>
                                            <p:strVal val="ppt_x"/>
                                          </p:val>
                                        </p:tav>
                                        <p:tav tm="100000">
                                          <p:val>
                                            <p:strVal val="ppt_x"/>
                                          </p:val>
                                        </p:tav>
                                      </p:tavLst>
                                    </p:anim>
                                    <p:anim calcmode="lin" valueType="num">
                                      <p:cBhvr additive="base">
                                        <p:cTn id="55" dur="500"/>
                                        <p:tgtEl>
                                          <p:spTgt spid="5"/>
                                        </p:tgtEl>
                                        <p:attrNameLst>
                                          <p:attrName>ppt_y</p:attrName>
                                        </p:attrNameLst>
                                      </p:cBhvr>
                                      <p:tavLst>
                                        <p:tav tm="0">
                                          <p:val>
                                            <p:strVal val="ppt_y"/>
                                          </p:val>
                                        </p:tav>
                                        <p:tav tm="100000">
                                          <p:val>
                                            <p:strVal val="1+ppt_h/2"/>
                                          </p:val>
                                        </p:tav>
                                      </p:tavLst>
                                    </p:anim>
                                    <p:set>
                                      <p:cBhvr>
                                        <p:cTn id="56" dur="1" fill="hold">
                                          <p:stCondLst>
                                            <p:cond delay="499"/>
                                          </p:stCondLst>
                                        </p:cTn>
                                        <p:tgtEl>
                                          <p:spTgt spid="5"/>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5" presetClass="entr" presetSubtype="10" fill="hold" nodeType="clickEffect">
                                  <p:stCondLst>
                                    <p:cond delay="0"/>
                                  </p:stCondLst>
                                  <p:childTnLst>
                                    <p:set>
                                      <p:cBhvr>
                                        <p:cTn id="60" dur="1" fill="hold">
                                          <p:stCondLst>
                                            <p:cond delay="0"/>
                                          </p:stCondLst>
                                        </p:cTn>
                                        <p:tgtEl>
                                          <p:spTgt spid="81922"/>
                                        </p:tgtEl>
                                        <p:attrNameLst>
                                          <p:attrName>style.visibility</p:attrName>
                                        </p:attrNameLst>
                                      </p:cBhvr>
                                      <p:to>
                                        <p:strVal val="visible"/>
                                      </p:to>
                                    </p:set>
                                    <p:animEffect transition="in" filter="checkerboard(across)">
                                      <p:cBhvr>
                                        <p:cTn id="61" dur="500"/>
                                        <p:tgtEl>
                                          <p:spTgt spid="81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5" grpId="0" animBg="1"/>
      <p:bldP spid="5" grpId="1" animBg="1"/>
      <p:bldP spid="6" grpId="0" animBg="1"/>
      <p:bldP spid="6" grpId="1" animBg="1"/>
      <p:bldP spid="7" grpId="0"/>
      <p:bldP spid="7" grpId="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订货方法选择</a:t>
            </a:r>
            <a:endParaRPr lang="en-US" altLang="zh-CN" b="1" dirty="0">
              <a:latin typeface="微软雅黑"/>
              <a:ea typeface="微软雅黑"/>
            </a:endParaRPr>
          </a:p>
        </p:txBody>
      </p:sp>
      <p:sp>
        <p:nvSpPr>
          <p:cNvPr id="11" name="矩形 10"/>
          <p:cNvSpPr/>
          <p:nvPr/>
        </p:nvSpPr>
        <p:spPr>
          <a:xfrm>
            <a:off x="2417636" y="4270949"/>
            <a:ext cx="577929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436039" y="1059582"/>
            <a:ext cx="5556433"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17228" y="1174639"/>
            <a:ext cx="5779299" cy="3402869"/>
          </a:xfrm>
          <a:prstGeom prst="rect">
            <a:avLst/>
          </a:prstGeom>
          <a:noFill/>
        </p:spPr>
        <p:txBody>
          <a:bodyPr wrap="square" lIns="68595" tIns="34297" rIns="68595" bIns="34297"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波司登国际控股有限公司，是中国最大的品牌羽绒生产商，与其他服装企业一年只有春夏、秋冬两次订货会不同，虽然波司登生产的是季节性服装</a:t>
            </a:r>
            <a:r>
              <a:rPr lang="en-US" altLang="zh-CN" sz="1400" dirty="0">
                <a:solidFill>
                  <a:sysClr val="windowText" lastClr="000000"/>
                </a:solidFill>
                <a:latin typeface="微软雅黑" pitchFamily="34" charset="-122"/>
                <a:ea typeface="微软雅黑" pitchFamily="34" charset="-122"/>
              </a:rPr>
              <a:t>——</a:t>
            </a:r>
            <a:r>
              <a:rPr lang="zh-CN" altLang="en-US" sz="1400" dirty="0">
                <a:solidFill>
                  <a:sysClr val="windowText" lastClr="000000"/>
                </a:solidFill>
                <a:latin typeface="微软雅黑" pitchFamily="34" charset="-122"/>
                <a:ea typeface="微软雅黑" pitchFamily="34" charset="-122"/>
              </a:rPr>
              <a:t>羽绒服，但公司一个季度（冬季）有</a:t>
            </a:r>
            <a:r>
              <a:rPr lang="en-US" altLang="zh-CN" sz="1400" dirty="0">
                <a:solidFill>
                  <a:sysClr val="windowText" lastClr="000000"/>
                </a:solidFill>
                <a:latin typeface="微软雅黑" pitchFamily="34" charset="-122"/>
                <a:ea typeface="微软雅黑" pitchFamily="34" charset="-122"/>
              </a:rPr>
              <a:t>10~12</a:t>
            </a:r>
            <a:r>
              <a:rPr lang="zh-CN" altLang="en-US" sz="1400" dirty="0">
                <a:solidFill>
                  <a:sysClr val="windowText" lastClr="000000"/>
                </a:solidFill>
                <a:latin typeface="微软雅黑" pitchFamily="34" charset="-122"/>
                <a:ea typeface="微软雅黑" pitchFamily="34" charset="-122"/>
              </a:rPr>
              <a:t>次订货会，相当于不到十天就会有一场订货会的召开。 因为销售的信息反馈很快，可以保证每个月的订单更为准确，更能贴近消费者的真正需求，从而达到适销对路。近几年的暖冬气候与全球经济不景气的影响，羽绒服的整体的行业陷入发展的瓶颈，羽绒服产量大幅下降，因此，波司登的货品从工厂到销售终端，补货的方式也随之在改变，由原来的一天补一次，变成一天补三次。 在实际订货的时候，经销商只需支付</a:t>
            </a:r>
            <a:r>
              <a:rPr lang="en-US" altLang="zh-CN" sz="1400" dirty="0">
                <a:solidFill>
                  <a:sysClr val="windowText" lastClr="000000"/>
                </a:solidFill>
                <a:latin typeface="微软雅黑" pitchFamily="34" charset="-122"/>
                <a:ea typeface="微软雅黑" pitchFamily="34" charset="-122"/>
              </a:rPr>
              <a:t>30%</a:t>
            </a:r>
            <a:r>
              <a:rPr lang="zh-CN" altLang="en-US" sz="1400" dirty="0">
                <a:solidFill>
                  <a:sysClr val="windowText" lastClr="000000"/>
                </a:solidFill>
                <a:latin typeface="微软雅黑" pitchFamily="34" charset="-122"/>
                <a:ea typeface="微软雅黑" pitchFamily="34" charset="-122"/>
              </a:rPr>
              <a:t>的定款，等销售之后，再支付余款。这样可以避免销售商为了清理库存，自行降价从而导致品牌的形象</a:t>
            </a:r>
            <a:r>
              <a:rPr lang="zh-CN" altLang="en-US" sz="1400" dirty="0" smtClean="0">
                <a:solidFill>
                  <a:sysClr val="windowText" lastClr="000000"/>
                </a:solidFill>
                <a:latin typeface="微软雅黑" pitchFamily="34" charset="-122"/>
                <a:ea typeface="微软雅黑" pitchFamily="34" charset="-122"/>
              </a:rPr>
              <a:t>受损</a:t>
            </a:r>
            <a:r>
              <a:rPr lang="zh-CN" altLang="en-US" sz="1400" dirty="0">
                <a:solidFill>
                  <a:sysClr val="windowText" lastClr="000000"/>
                </a:solidFill>
                <a:latin typeface="微软雅黑" pitchFamily="34" charset="-122"/>
                <a:ea typeface="微软雅黑" pitchFamily="34" charset="-122"/>
              </a:rPr>
              <a:t>。</a:t>
            </a:r>
          </a:p>
          <a:p>
            <a:pPr>
              <a:lnSpc>
                <a:spcPct val="130000"/>
              </a:lnSpc>
            </a:pPr>
            <a:endParaRPr lang="zh-CN" altLang="en-US" sz="1400" dirty="0" smtClean="0">
              <a:solidFill>
                <a:sysClr val="windowText" lastClr="000000"/>
              </a:solidFill>
              <a:latin typeface="微软雅黑" pitchFamily="34" charset="-122"/>
              <a:ea typeface="微软雅黑" pitchFamily="34" charset="-122"/>
            </a:endParaRPr>
          </a:p>
        </p:txBody>
      </p:sp>
      <p:sp>
        <p:nvSpPr>
          <p:cNvPr id="16" name="TextBox 15"/>
          <p:cNvSpPr txBox="1"/>
          <p:nvPr/>
        </p:nvSpPr>
        <p:spPr>
          <a:xfrm>
            <a:off x="1315380" y="4465832"/>
            <a:ext cx="7056784" cy="429362"/>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思考</a:t>
            </a:r>
            <a:r>
              <a:rPr lang="zh-CN" altLang="en-US" dirty="0">
                <a:solidFill>
                  <a:srgbClr val="FF0000"/>
                </a:solidFill>
                <a:latin typeface="微软雅黑" pitchFamily="34" charset="-122"/>
                <a:ea typeface="微软雅黑" pitchFamily="34" charset="-122"/>
              </a:rPr>
              <a:t>：这种频繁的订货方式与传统的订货方式对库存的影响有何不同？</a:t>
            </a: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1000" fill="hold"/>
                                        <p:tgtEl>
                                          <p:spTgt spid="11"/>
                                        </p:tgtEl>
                                        <p:attrNameLst>
                                          <p:attrName>ppt_x</p:attrName>
                                        </p:attrNameLst>
                                      </p:cBhvr>
                                      <p:tavLst>
                                        <p:tav tm="0">
                                          <p:val>
                                            <p:strVal val="#ppt_x-.2"/>
                                          </p:val>
                                        </p:tav>
                                        <p:tav tm="100000">
                                          <p:val>
                                            <p:strVal val="#ppt_x"/>
                                          </p:val>
                                        </p:tav>
                                      </p:tavLst>
                                    </p:anim>
                                    <p:anim calcmode="lin" valueType="num">
                                      <p:cBhvr>
                                        <p:cTn id="3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1"/>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货物验收</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仓单的制作</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5" name="矩形 4"/>
          <p:cNvSpPr/>
          <p:nvPr/>
        </p:nvSpPr>
        <p:spPr>
          <a:xfrm>
            <a:off x="2323495" y="2769163"/>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6" name="矩形 5"/>
          <p:cNvSpPr/>
          <p:nvPr/>
        </p:nvSpPr>
        <p:spPr>
          <a:xfrm>
            <a:off x="2357422" y="128586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357466" y="1419549"/>
            <a:ext cx="5409291" cy="1349614"/>
          </a:xfrm>
          <a:prstGeom prst="rect">
            <a:avLst/>
          </a:prstGeom>
          <a:noFill/>
        </p:spPr>
        <p:txBody>
          <a:bodyPr wrap="square" lIns="68595" tIns="34297" rIns="68595" bIns="34297" rtlCol="0">
            <a:spAutoFit/>
          </a:bodyPr>
          <a:lstStyle/>
          <a:p>
            <a:pPr>
              <a:lnSpc>
                <a:spcPct val="130000"/>
              </a:lnSpc>
            </a:pPr>
            <a:r>
              <a:rPr lang="zh-CN" altLang="en-US" sz="1600" dirty="0" smtClean="0">
                <a:latin typeface="微软雅黑"/>
                <a:ea typeface="微软雅黑"/>
              </a:rPr>
              <a:t>◆ 凭单提货</a:t>
            </a:r>
          </a:p>
          <a:p>
            <a:pPr>
              <a:lnSpc>
                <a:spcPct val="130000"/>
              </a:lnSpc>
            </a:pPr>
            <a:r>
              <a:rPr lang="zh-CN" altLang="en-US" sz="1600" dirty="0" smtClean="0">
                <a:latin typeface="微软雅黑"/>
                <a:ea typeface="微软雅黑"/>
              </a:rPr>
              <a:t>在仓储期满或经仓储保管人同意的提货时间，仓单持有人向仓储保管人提交仓单并出示身份证明，经保管人核对无误后，仓储保管人给予办理提货手续。</a:t>
            </a:r>
            <a:endParaRPr lang="zh-CN" altLang="en-US" sz="1600" i="1" dirty="0" smtClean="0">
              <a:latin typeface="微软雅黑"/>
              <a:ea typeface="微软雅黑"/>
            </a:endParaRPr>
          </a:p>
        </p:txBody>
      </p:sp>
      <p:sp>
        <p:nvSpPr>
          <p:cNvPr id="8" name="TextBox 7"/>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仓单的业务</a:t>
            </a:r>
            <a:endParaRPr lang="zh-CN" altLang="en-US" b="1" dirty="0">
              <a:solidFill>
                <a:srgbClr val="FF0000"/>
              </a:solidFill>
              <a:latin typeface="微软雅黑" pitchFamily="34" charset="-122"/>
              <a:ea typeface="微软雅黑" pitchFamily="34" charset="-122"/>
            </a:endParaRPr>
          </a:p>
        </p:txBody>
      </p:sp>
      <p:pic>
        <p:nvPicPr>
          <p:cNvPr id="82946" name="Picture 2"/>
          <p:cNvPicPr>
            <a:picLocks noChangeAspect="1" noChangeArrowheads="1"/>
          </p:cNvPicPr>
          <p:nvPr/>
        </p:nvPicPr>
        <p:blipFill>
          <a:blip r:embed="rId3"/>
          <a:srcRect/>
          <a:stretch>
            <a:fillRect/>
          </a:stretch>
        </p:blipFill>
        <p:spPr bwMode="auto">
          <a:xfrm>
            <a:off x="2538381" y="1238677"/>
            <a:ext cx="4791075" cy="3000375"/>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10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ppt_x</p:attrName>
                                        </p:attrNameLst>
                                      </p:cBhvr>
                                      <p:tavLst>
                                        <p:tav tm="0">
                                          <p:val>
                                            <p:strVal val="#ppt_x-.2"/>
                                          </p:val>
                                        </p:tav>
                                        <p:tav tm="100000">
                                          <p:val>
                                            <p:strVal val="#ppt_x"/>
                                          </p:val>
                                        </p:tav>
                                      </p:tavLst>
                                    </p:anim>
                                    <p:anim calcmode="lin" valueType="num">
                                      <p:cBhvr>
                                        <p:cTn id="31"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2" dur="1000"/>
                                        <p:tgtEl>
                                          <p:spTgt spid="6"/>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ppt_x</p:attrName>
                                        </p:attrNameLst>
                                      </p:cBhvr>
                                      <p:tavLst>
                                        <p:tav tm="0">
                                          <p:val>
                                            <p:strVal val="#ppt_x-.2"/>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1000" fill="hold"/>
                                        <p:tgtEl>
                                          <p:spTgt spid="5"/>
                                        </p:tgtEl>
                                        <p:attrNameLst>
                                          <p:attrName>ppt_x</p:attrName>
                                        </p:attrNameLst>
                                      </p:cBhvr>
                                      <p:tavLst>
                                        <p:tav tm="0">
                                          <p:val>
                                            <p:strVal val="#ppt_x-.2"/>
                                          </p:val>
                                        </p:tav>
                                        <p:tav tm="100000">
                                          <p:val>
                                            <p:strVal val="#ppt_x"/>
                                          </p:val>
                                        </p:tav>
                                      </p:tavLst>
                                    </p:anim>
                                    <p:anim calcmode="lin" valueType="num">
                                      <p:cBhvr>
                                        <p:cTn id="41"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42" dur="10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xit" presetSubtype="4" fill="hold" grpId="1" nodeType="clickEffect">
                                  <p:stCondLst>
                                    <p:cond delay="0"/>
                                  </p:stCondLst>
                                  <p:childTnLst>
                                    <p:anim calcmode="lin" valueType="num">
                                      <p:cBhvr additive="base">
                                        <p:cTn id="46" dur="500"/>
                                        <p:tgtEl>
                                          <p:spTgt spid="5"/>
                                        </p:tgtEl>
                                        <p:attrNameLst>
                                          <p:attrName>ppt_x</p:attrName>
                                        </p:attrNameLst>
                                      </p:cBhvr>
                                      <p:tavLst>
                                        <p:tav tm="0">
                                          <p:val>
                                            <p:strVal val="ppt_x"/>
                                          </p:val>
                                        </p:tav>
                                        <p:tav tm="100000">
                                          <p:val>
                                            <p:strVal val="ppt_x"/>
                                          </p:val>
                                        </p:tav>
                                      </p:tavLst>
                                    </p:anim>
                                    <p:anim calcmode="lin" valueType="num">
                                      <p:cBhvr additive="base">
                                        <p:cTn id="47" dur="500"/>
                                        <p:tgtEl>
                                          <p:spTgt spid="5"/>
                                        </p:tgtEl>
                                        <p:attrNameLst>
                                          <p:attrName>ppt_y</p:attrName>
                                        </p:attrNameLst>
                                      </p:cBhvr>
                                      <p:tavLst>
                                        <p:tav tm="0">
                                          <p:val>
                                            <p:strVal val="ppt_y"/>
                                          </p:val>
                                        </p:tav>
                                        <p:tav tm="100000">
                                          <p:val>
                                            <p:strVal val="1+ppt_h/2"/>
                                          </p:val>
                                        </p:tav>
                                      </p:tavLst>
                                    </p:anim>
                                    <p:set>
                                      <p:cBhvr>
                                        <p:cTn id="48" dur="1" fill="hold">
                                          <p:stCondLst>
                                            <p:cond delay="499"/>
                                          </p:stCondLst>
                                        </p:cTn>
                                        <p:tgtEl>
                                          <p:spTgt spid="5"/>
                                        </p:tgtEl>
                                        <p:attrNameLst>
                                          <p:attrName>style.visibility</p:attrName>
                                        </p:attrNameLst>
                                      </p:cBhvr>
                                      <p:to>
                                        <p:strVal val="hidden"/>
                                      </p:to>
                                    </p:set>
                                  </p:childTnLst>
                                </p:cTn>
                              </p:par>
                              <p:par>
                                <p:cTn id="49" presetID="2" presetClass="exit" presetSubtype="4" fill="hold" grpId="1" nodeType="withEffect">
                                  <p:stCondLst>
                                    <p:cond delay="0"/>
                                  </p:stCondLst>
                                  <p:childTnLst>
                                    <p:anim calcmode="lin" valueType="num">
                                      <p:cBhvr additive="base">
                                        <p:cTn id="50" dur="500"/>
                                        <p:tgtEl>
                                          <p:spTgt spid="6"/>
                                        </p:tgtEl>
                                        <p:attrNameLst>
                                          <p:attrName>ppt_x</p:attrName>
                                        </p:attrNameLst>
                                      </p:cBhvr>
                                      <p:tavLst>
                                        <p:tav tm="0">
                                          <p:val>
                                            <p:strVal val="ppt_x"/>
                                          </p:val>
                                        </p:tav>
                                        <p:tav tm="100000">
                                          <p:val>
                                            <p:strVal val="ppt_x"/>
                                          </p:val>
                                        </p:tav>
                                      </p:tavLst>
                                    </p:anim>
                                    <p:anim calcmode="lin" valueType="num">
                                      <p:cBhvr additive="base">
                                        <p:cTn id="51" dur="500"/>
                                        <p:tgtEl>
                                          <p:spTgt spid="6"/>
                                        </p:tgtEl>
                                        <p:attrNameLst>
                                          <p:attrName>ppt_y</p:attrName>
                                        </p:attrNameLst>
                                      </p:cBhvr>
                                      <p:tavLst>
                                        <p:tav tm="0">
                                          <p:val>
                                            <p:strVal val="ppt_y"/>
                                          </p:val>
                                        </p:tav>
                                        <p:tav tm="100000">
                                          <p:val>
                                            <p:strVal val="1+ppt_h/2"/>
                                          </p:val>
                                        </p:tav>
                                      </p:tavLst>
                                    </p:anim>
                                    <p:set>
                                      <p:cBhvr>
                                        <p:cTn id="52" dur="1" fill="hold">
                                          <p:stCondLst>
                                            <p:cond delay="499"/>
                                          </p:stCondLst>
                                        </p:cTn>
                                        <p:tgtEl>
                                          <p:spTgt spid="6"/>
                                        </p:tgtEl>
                                        <p:attrNameLst>
                                          <p:attrName>style.visibility</p:attrName>
                                        </p:attrNameLst>
                                      </p:cBhvr>
                                      <p:to>
                                        <p:strVal val="hidden"/>
                                      </p:to>
                                    </p:set>
                                  </p:childTnLst>
                                </p:cTn>
                              </p:par>
                              <p:par>
                                <p:cTn id="53" presetID="2" presetClass="exit" presetSubtype="4" fill="hold" grpId="1" nodeType="withEffect">
                                  <p:stCondLst>
                                    <p:cond delay="0"/>
                                  </p:stCondLst>
                                  <p:childTnLst>
                                    <p:anim calcmode="lin" valueType="num">
                                      <p:cBhvr additive="base">
                                        <p:cTn id="54" dur="500"/>
                                        <p:tgtEl>
                                          <p:spTgt spid="7"/>
                                        </p:tgtEl>
                                        <p:attrNameLst>
                                          <p:attrName>ppt_x</p:attrName>
                                        </p:attrNameLst>
                                      </p:cBhvr>
                                      <p:tavLst>
                                        <p:tav tm="0">
                                          <p:val>
                                            <p:strVal val="ppt_x"/>
                                          </p:val>
                                        </p:tav>
                                        <p:tav tm="100000">
                                          <p:val>
                                            <p:strVal val="ppt_x"/>
                                          </p:val>
                                        </p:tav>
                                      </p:tavLst>
                                    </p:anim>
                                    <p:anim calcmode="lin" valueType="num">
                                      <p:cBhvr additive="base">
                                        <p:cTn id="55" dur="500"/>
                                        <p:tgtEl>
                                          <p:spTgt spid="7"/>
                                        </p:tgtEl>
                                        <p:attrNameLst>
                                          <p:attrName>ppt_y</p:attrName>
                                        </p:attrNameLst>
                                      </p:cBhvr>
                                      <p:tavLst>
                                        <p:tav tm="0">
                                          <p:val>
                                            <p:strVal val="ppt_y"/>
                                          </p:val>
                                        </p:tav>
                                        <p:tav tm="100000">
                                          <p:val>
                                            <p:strVal val="1+ppt_h/2"/>
                                          </p:val>
                                        </p:tav>
                                      </p:tavLst>
                                    </p:anim>
                                    <p:set>
                                      <p:cBhvr>
                                        <p:cTn id="56" dur="1" fill="hold">
                                          <p:stCondLst>
                                            <p:cond delay="499"/>
                                          </p:stCondLst>
                                        </p:cTn>
                                        <p:tgtEl>
                                          <p:spTgt spid="7"/>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5" presetClass="entr" presetSubtype="10" fill="hold" nodeType="clickEffect">
                                  <p:stCondLst>
                                    <p:cond delay="0"/>
                                  </p:stCondLst>
                                  <p:childTnLst>
                                    <p:set>
                                      <p:cBhvr>
                                        <p:cTn id="60" dur="1" fill="hold">
                                          <p:stCondLst>
                                            <p:cond delay="0"/>
                                          </p:stCondLst>
                                        </p:cTn>
                                        <p:tgtEl>
                                          <p:spTgt spid="82946"/>
                                        </p:tgtEl>
                                        <p:attrNameLst>
                                          <p:attrName>style.visibility</p:attrName>
                                        </p:attrNameLst>
                                      </p:cBhvr>
                                      <p:to>
                                        <p:strVal val="visible"/>
                                      </p:to>
                                    </p:set>
                                    <p:animEffect transition="in" filter="checkerboard(across)">
                                      <p:cBhvr>
                                        <p:cTn id="61" dur="500"/>
                                        <p:tgtEl>
                                          <p:spTgt spid="82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5" grpId="0" animBg="1"/>
      <p:bldP spid="5" grpId="1" animBg="1"/>
      <p:bldP spid="6" grpId="0" animBg="1"/>
      <p:bldP spid="6" grpId="1" animBg="1"/>
      <p:bldP spid="7" grpId="0"/>
      <p:bldP spid="7" grpId="1"/>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货物验收</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仓单的制作</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5" name="矩形 4"/>
          <p:cNvSpPr/>
          <p:nvPr/>
        </p:nvSpPr>
        <p:spPr>
          <a:xfrm>
            <a:off x="2357422" y="4658527"/>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6" name="矩形 5"/>
          <p:cNvSpPr/>
          <p:nvPr/>
        </p:nvSpPr>
        <p:spPr>
          <a:xfrm>
            <a:off x="2357422" y="128586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357466" y="1419549"/>
            <a:ext cx="5409291" cy="3238978"/>
          </a:xfrm>
          <a:prstGeom prst="rect">
            <a:avLst/>
          </a:prstGeom>
          <a:noFill/>
        </p:spPr>
        <p:txBody>
          <a:bodyPr wrap="square" lIns="68595" tIns="34297" rIns="68595" bIns="34297" rtlCol="0">
            <a:spAutoFit/>
          </a:bodyPr>
          <a:lstStyle/>
          <a:p>
            <a:pPr>
              <a:lnSpc>
                <a:spcPct val="130000"/>
              </a:lnSpc>
            </a:pPr>
            <a:r>
              <a:rPr lang="zh-CN" altLang="en-US" sz="1600" dirty="0" smtClean="0">
                <a:latin typeface="微软雅黑"/>
                <a:ea typeface="微软雅黑"/>
              </a:rPr>
              <a:t>◆ 仓单灭失的提货</a:t>
            </a:r>
          </a:p>
          <a:p>
            <a:pPr>
              <a:lnSpc>
                <a:spcPct val="130000"/>
              </a:lnSpc>
            </a:pPr>
            <a:r>
              <a:rPr lang="zh-CN" altLang="en-US" sz="1600" dirty="0" smtClean="0">
                <a:latin typeface="微软雅黑"/>
                <a:ea typeface="微软雅黑"/>
              </a:rPr>
              <a:t>在实际业务操作过程中会出现仓单因故损毁和灭失，无单提货的情况。仓单灭失的提货方法一般有两种：</a:t>
            </a:r>
          </a:p>
          <a:p>
            <a:pPr>
              <a:lnSpc>
                <a:spcPct val="130000"/>
              </a:lnSpc>
            </a:pPr>
            <a:r>
              <a:rPr lang="zh-CN" altLang="en-US" sz="1600" dirty="0" smtClean="0">
                <a:latin typeface="微软雅黑"/>
                <a:ea typeface="微软雅黑"/>
              </a:rPr>
              <a:t>（</a:t>
            </a:r>
            <a:r>
              <a:rPr lang="en-US" altLang="zh-CN" sz="1600" dirty="0" smtClean="0">
                <a:latin typeface="微软雅黑"/>
                <a:ea typeface="微软雅黑"/>
              </a:rPr>
              <a:t>1</a:t>
            </a:r>
            <a:r>
              <a:rPr lang="zh-CN" altLang="en-US" sz="1600" dirty="0" smtClean="0">
                <a:latin typeface="微软雅黑"/>
                <a:ea typeface="微软雅黑"/>
              </a:rPr>
              <a:t>）通过人民法院的公示催告使仓单失效。当</a:t>
            </a:r>
            <a:r>
              <a:rPr lang="en-US" altLang="zh-CN" sz="1600" dirty="0" smtClean="0">
                <a:latin typeface="微软雅黑"/>
                <a:ea typeface="微软雅黑"/>
              </a:rPr>
              <a:t>60</a:t>
            </a:r>
            <a:r>
              <a:rPr lang="zh-CN" altLang="en-US" sz="1600" dirty="0" smtClean="0">
                <a:latin typeface="微软雅黑"/>
                <a:ea typeface="微软雅黑"/>
              </a:rPr>
              <a:t>天公示期满无人争议，法院可以判决仓单无效，申请人可以向仓储保管人要求提取仓储物。</a:t>
            </a:r>
          </a:p>
          <a:p>
            <a:pPr>
              <a:lnSpc>
                <a:spcPct val="130000"/>
              </a:lnSpc>
            </a:pPr>
            <a:r>
              <a:rPr lang="zh-CN" altLang="en-US" sz="1600" dirty="0" smtClean="0">
                <a:latin typeface="微软雅黑"/>
                <a:ea typeface="微软雅黑"/>
              </a:rPr>
              <a:t>（</a:t>
            </a:r>
            <a:r>
              <a:rPr lang="en-US" altLang="zh-CN" sz="1600" dirty="0" smtClean="0">
                <a:latin typeface="微软雅黑"/>
                <a:ea typeface="微软雅黑"/>
              </a:rPr>
              <a:t>2</a:t>
            </a:r>
            <a:r>
              <a:rPr lang="zh-CN" altLang="en-US" sz="1600" dirty="0" smtClean="0">
                <a:latin typeface="微软雅黑"/>
                <a:ea typeface="微软雅黑"/>
              </a:rPr>
              <a:t>）提供担保提货。提货人向仓储保管人提供仓储物的担保后提货，由仓储保管人掌握担保财产，将来另有人出示仓单而不能交货赔偿时，仓储保管人使用担保财产进行赔偿。该担保在可能存在的仓单失效后，方可解除担保。</a:t>
            </a:r>
          </a:p>
        </p:txBody>
      </p:sp>
      <p:sp>
        <p:nvSpPr>
          <p:cNvPr id="8" name="TextBox 7"/>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仓单的业务</a:t>
            </a:r>
            <a:endParaRPr lang="zh-CN" altLang="en-US" b="1" dirty="0">
              <a:solidFill>
                <a:srgbClr val="FF0000"/>
              </a:solidFill>
              <a:latin typeface="微软雅黑" pitchFamily="34" charset="-122"/>
              <a:ea typeface="微软雅黑" pitchFamily="34" charset="-122"/>
            </a:endParaRPr>
          </a:p>
        </p:txBody>
      </p:sp>
      <p:pic>
        <p:nvPicPr>
          <p:cNvPr id="83970" name="Picture 2"/>
          <p:cNvPicPr>
            <a:picLocks noChangeAspect="1" noChangeArrowheads="1"/>
          </p:cNvPicPr>
          <p:nvPr/>
        </p:nvPicPr>
        <p:blipFill>
          <a:blip r:embed="rId3"/>
          <a:srcRect/>
          <a:stretch>
            <a:fillRect/>
          </a:stretch>
        </p:blipFill>
        <p:spPr bwMode="auto">
          <a:xfrm>
            <a:off x="1428728" y="2428874"/>
            <a:ext cx="6755257" cy="1633544"/>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10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ppt_x</p:attrName>
                                        </p:attrNameLst>
                                      </p:cBhvr>
                                      <p:tavLst>
                                        <p:tav tm="0">
                                          <p:val>
                                            <p:strVal val="#ppt_x-.2"/>
                                          </p:val>
                                        </p:tav>
                                        <p:tav tm="100000">
                                          <p:val>
                                            <p:strVal val="#ppt_x"/>
                                          </p:val>
                                        </p:tav>
                                      </p:tavLst>
                                    </p:anim>
                                    <p:anim calcmode="lin" valueType="num">
                                      <p:cBhvr>
                                        <p:cTn id="31"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2" dur="1000"/>
                                        <p:tgtEl>
                                          <p:spTgt spid="6"/>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ppt_x</p:attrName>
                                        </p:attrNameLst>
                                      </p:cBhvr>
                                      <p:tavLst>
                                        <p:tav tm="0">
                                          <p:val>
                                            <p:strVal val="#ppt_x-.2"/>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1000" fill="hold"/>
                                        <p:tgtEl>
                                          <p:spTgt spid="5"/>
                                        </p:tgtEl>
                                        <p:attrNameLst>
                                          <p:attrName>ppt_x</p:attrName>
                                        </p:attrNameLst>
                                      </p:cBhvr>
                                      <p:tavLst>
                                        <p:tav tm="0">
                                          <p:val>
                                            <p:strVal val="#ppt_x-.2"/>
                                          </p:val>
                                        </p:tav>
                                        <p:tav tm="100000">
                                          <p:val>
                                            <p:strVal val="#ppt_x"/>
                                          </p:val>
                                        </p:tav>
                                      </p:tavLst>
                                    </p:anim>
                                    <p:anim calcmode="lin" valueType="num">
                                      <p:cBhvr>
                                        <p:cTn id="41"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42" dur="10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xit" presetSubtype="4" fill="hold" grpId="1" nodeType="clickEffect">
                                  <p:stCondLst>
                                    <p:cond delay="0"/>
                                  </p:stCondLst>
                                  <p:childTnLst>
                                    <p:anim calcmode="lin" valueType="num">
                                      <p:cBhvr additive="base">
                                        <p:cTn id="46" dur="500"/>
                                        <p:tgtEl>
                                          <p:spTgt spid="6"/>
                                        </p:tgtEl>
                                        <p:attrNameLst>
                                          <p:attrName>ppt_x</p:attrName>
                                        </p:attrNameLst>
                                      </p:cBhvr>
                                      <p:tavLst>
                                        <p:tav tm="0">
                                          <p:val>
                                            <p:strVal val="ppt_x"/>
                                          </p:val>
                                        </p:tav>
                                        <p:tav tm="100000">
                                          <p:val>
                                            <p:strVal val="ppt_x"/>
                                          </p:val>
                                        </p:tav>
                                      </p:tavLst>
                                    </p:anim>
                                    <p:anim calcmode="lin" valueType="num">
                                      <p:cBhvr additive="base">
                                        <p:cTn id="47" dur="500"/>
                                        <p:tgtEl>
                                          <p:spTgt spid="6"/>
                                        </p:tgtEl>
                                        <p:attrNameLst>
                                          <p:attrName>ppt_y</p:attrName>
                                        </p:attrNameLst>
                                      </p:cBhvr>
                                      <p:tavLst>
                                        <p:tav tm="0">
                                          <p:val>
                                            <p:strVal val="ppt_y"/>
                                          </p:val>
                                        </p:tav>
                                        <p:tav tm="100000">
                                          <p:val>
                                            <p:strVal val="1+ppt_h/2"/>
                                          </p:val>
                                        </p:tav>
                                      </p:tavLst>
                                    </p:anim>
                                    <p:set>
                                      <p:cBhvr>
                                        <p:cTn id="48" dur="1" fill="hold">
                                          <p:stCondLst>
                                            <p:cond delay="499"/>
                                          </p:stCondLst>
                                        </p:cTn>
                                        <p:tgtEl>
                                          <p:spTgt spid="6"/>
                                        </p:tgtEl>
                                        <p:attrNameLst>
                                          <p:attrName>style.visibility</p:attrName>
                                        </p:attrNameLst>
                                      </p:cBhvr>
                                      <p:to>
                                        <p:strVal val="hidden"/>
                                      </p:to>
                                    </p:set>
                                  </p:childTnLst>
                                </p:cTn>
                              </p:par>
                              <p:par>
                                <p:cTn id="49" presetID="2" presetClass="exit" presetSubtype="4" fill="hold" grpId="1" nodeType="withEffect">
                                  <p:stCondLst>
                                    <p:cond delay="0"/>
                                  </p:stCondLst>
                                  <p:childTnLst>
                                    <p:anim calcmode="lin" valueType="num">
                                      <p:cBhvr additive="base">
                                        <p:cTn id="50" dur="500"/>
                                        <p:tgtEl>
                                          <p:spTgt spid="7"/>
                                        </p:tgtEl>
                                        <p:attrNameLst>
                                          <p:attrName>ppt_x</p:attrName>
                                        </p:attrNameLst>
                                      </p:cBhvr>
                                      <p:tavLst>
                                        <p:tav tm="0">
                                          <p:val>
                                            <p:strVal val="ppt_x"/>
                                          </p:val>
                                        </p:tav>
                                        <p:tav tm="100000">
                                          <p:val>
                                            <p:strVal val="ppt_x"/>
                                          </p:val>
                                        </p:tav>
                                      </p:tavLst>
                                    </p:anim>
                                    <p:anim calcmode="lin" valueType="num">
                                      <p:cBhvr additive="base">
                                        <p:cTn id="51" dur="500"/>
                                        <p:tgtEl>
                                          <p:spTgt spid="7"/>
                                        </p:tgtEl>
                                        <p:attrNameLst>
                                          <p:attrName>ppt_y</p:attrName>
                                        </p:attrNameLst>
                                      </p:cBhvr>
                                      <p:tavLst>
                                        <p:tav tm="0">
                                          <p:val>
                                            <p:strVal val="ppt_y"/>
                                          </p:val>
                                        </p:tav>
                                        <p:tav tm="100000">
                                          <p:val>
                                            <p:strVal val="1+ppt_h/2"/>
                                          </p:val>
                                        </p:tav>
                                      </p:tavLst>
                                    </p:anim>
                                    <p:set>
                                      <p:cBhvr>
                                        <p:cTn id="52" dur="1" fill="hold">
                                          <p:stCondLst>
                                            <p:cond delay="499"/>
                                          </p:stCondLst>
                                        </p:cTn>
                                        <p:tgtEl>
                                          <p:spTgt spid="7"/>
                                        </p:tgtEl>
                                        <p:attrNameLst>
                                          <p:attrName>style.visibility</p:attrName>
                                        </p:attrNameLst>
                                      </p:cBhvr>
                                      <p:to>
                                        <p:strVal val="hidden"/>
                                      </p:to>
                                    </p:set>
                                  </p:childTnLst>
                                </p:cTn>
                              </p:par>
                              <p:par>
                                <p:cTn id="53" presetID="2" presetClass="exit" presetSubtype="4" fill="hold" grpId="1" nodeType="withEffect">
                                  <p:stCondLst>
                                    <p:cond delay="0"/>
                                  </p:stCondLst>
                                  <p:childTnLst>
                                    <p:anim calcmode="lin" valueType="num">
                                      <p:cBhvr additive="base">
                                        <p:cTn id="54" dur="500"/>
                                        <p:tgtEl>
                                          <p:spTgt spid="5"/>
                                        </p:tgtEl>
                                        <p:attrNameLst>
                                          <p:attrName>ppt_x</p:attrName>
                                        </p:attrNameLst>
                                      </p:cBhvr>
                                      <p:tavLst>
                                        <p:tav tm="0">
                                          <p:val>
                                            <p:strVal val="ppt_x"/>
                                          </p:val>
                                        </p:tav>
                                        <p:tav tm="100000">
                                          <p:val>
                                            <p:strVal val="ppt_x"/>
                                          </p:val>
                                        </p:tav>
                                      </p:tavLst>
                                    </p:anim>
                                    <p:anim calcmode="lin" valueType="num">
                                      <p:cBhvr additive="base">
                                        <p:cTn id="55" dur="500"/>
                                        <p:tgtEl>
                                          <p:spTgt spid="5"/>
                                        </p:tgtEl>
                                        <p:attrNameLst>
                                          <p:attrName>ppt_y</p:attrName>
                                        </p:attrNameLst>
                                      </p:cBhvr>
                                      <p:tavLst>
                                        <p:tav tm="0">
                                          <p:val>
                                            <p:strVal val="ppt_y"/>
                                          </p:val>
                                        </p:tav>
                                        <p:tav tm="100000">
                                          <p:val>
                                            <p:strVal val="1+ppt_h/2"/>
                                          </p:val>
                                        </p:tav>
                                      </p:tavLst>
                                    </p:anim>
                                    <p:set>
                                      <p:cBhvr>
                                        <p:cTn id="56" dur="1" fill="hold">
                                          <p:stCondLst>
                                            <p:cond delay="499"/>
                                          </p:stCondLst>
                                        </p:cTn>
                                        <p:tgtEl>
                                          <p:spTgt spid="5"/>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5" presetClass="entr" presetSubtype="10" fill="hold" nodeType="clickEffect">
                                  <p:stCondLst>
                                    <p:cond delay="0"/>
                                  </p:stCondLst>
                                  <p:childTnLst>
                                    <p:set>
                                      <p:cBhvr>
                                        <p:cTn id="60" dur="1" fill="hold">
                                          <p:stCondLst>
                                            <p:cond delay="0"/>
                                          </p:stCondLst>
                                        </p:cTn>
                                        <p:tgtEl>
                                          <p:spTgt spid="83970"/>
                                        </p:tgtEl>
                                        <p:attrNameLst>
                                          <p:attrName>style.visibility</p:attrName>
                                        </p:attrNameLst>
                                      </p:cBhvr>
                                      <p:to>
                                        <p:strVal val="visible"/>
                                      </p:to>
                                    </p:set>
                                    <p:animEffect transition="in" filter="checkerboard(across)">
                                      <p:cBhvr>
                                        <p:cTn id="61" dur="500"/>
                                        <p:tgtEl>
                                          <p:spTgt spid="83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5" grpId="0" animBg="1"/>
      <p:bldP spid="5" grpId="1" animBg="1"/>
      <p:bldP spid="6" grpId="0" animBg="1"/>
      <p:bldP spid="6" grpId="1" animBg="1"/>
      <p:bldP spid="7" grpId="0"/>
      <p:bldP spid="7" grpId="1"/>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货物验收</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理货</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5" name="矩形 4"/>
          <p:cNvSpPr/>
          <p:nvPr/>
        </p:nvSpPr>
        <p:spPr>
          <a:xfrm>
            <a:off x="2383293" y="4338439"/>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6" name="矩形 5"/>
          <p:cNvSpPr/>
          <p:nvPr/>
        </p:nvSpPr>
        <p:spPr>
          <a:xfrm>
            <a:off x="2357422" y="128586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357466" y="1419549"/>
            <a:ext cx="5409291" cy="2918890"/>
          </a:xfrm>
          <a:prstGeom prst="rect">
            <a:avLst/>
          </a:prstGeom>
          <a:noFill/>
        </p:spPr>
        <p:txBody>
          <a:bodyPr wrap="square" lIns="68595" tIns="34297" rIns="68595" bIns="34297" rtlCol="0">
            <a:spAutoFit/>
          </a:bodyPr>
          <a:lstStyle/>
          <a:p>
            <a:pPr>
              <a:lnSpc>
                <a:spcPct val="130000"/>
              </a:lnSpc>
            </a:pPr>
            <a:r>
              <a:rPr lang="en-US" altLang="zh-CN" sz="1600" dirty="0" smtClean="0">
                <a:latin typeface="微软雅黑"/>
                <a:ea typeface="微软雅黑"/>
              </a:rPr>
              <a:t>1</a:t>
            </a:r>
            <a:r>
              <a:rPr lang="zh-CN" altLang="en-US" sz="1600" dirty="0" smtClean="0">
                <a:latin typeface="微软雅黑"/>
                <a:ea typeface="微软雅黑"/>
              </a:rPr>
              <a:t>、清点货物件数</a:t>
            </a:r>
          </a:p>
          <a:p>
            <a:pPr>
              <a:lnSpc>
                <a:spcPct val="130000"/>
              </a:lnSpc>
            </a:pPr>
            <a:r>
              <a:rPr lang="en-US" altLang="zh-CN" sz="1600" dirty="0" smtClean="0">
                <a:latin typeface="微软雅黑"/>
                <a:ea typeface="微软雅黑"/>
              </a:rPr>
              <a:t>2</a:t>
            </a:r>
            <a:r>
              <a:rPr lang="zh-CN" altLang="en-US" sz="1600" dirty="0" smtClean="0">
                <a:latin typeface="微软雅黑"/>
                <a:ea typeface="微软雅黑"/>
              </a:rPr>
              <a:t>、查验货物单重、尺度</a:t>
            </a:r>
          </a:p>
          <a:p>
            <a:pPr>
              <a:lnSpc>
                <a:spcPct val="130000"/>
              </a:lnSpc>
            </a:pPr>
            <a:r>
              <a:rPr lang="en-US" altLang="zh-CN" sz="1600" dirty="0" smtClean="0">
                <a:latin typeface="微软雅黑"/>
                <a:ea typeface="微软雅黑"/>
              </a:rPr>
              <a:t>3</a:t>
            </a:r>
            <a:r>
              <a:rPr lang="zh-CN" altLang="en-US" sz="1600" dirty="0" smtClean="0">
                <a:latin typeface="微软雅黑"/>
                <a:ea typeface="微软雅黑"/>
              </a:rPr>
              <a:t>、查验货物重量</a:t>
            </a:r>
          </a:p>
          <a:p>
            <a:pPr>
              <a:lnSpc>
                <a:spcPct val="130000"/>
              </a:lnSpc>
            </a:pPr>
            <a:r>
              <a:rPr lang="en-US" altLang="zh-CN" sz="1600" dirty="0" smtClean="0">
                <a:latin typeface="微软雅黑"/>
                <a:ea typeface="微软雅黑"/>
              </a:rPr>
              <a:t>4</a:t>
            </a:r>
            <a:r>
              <a:rPr lang="zh-CN" altLang="en-US" sz="1600" dirty="0" smtClean="0">
                <a:latin typeface="微软雅黑"/>
                <a:ea typeface="微软雅黑"/>
              </a:rPr>
              <a:t>、检验货物表明状态</a:t>
            </a:r>
          </a:p>
          <a:p>
            <a:pPr>
              <a:lnSpc>
                <a:spcPct val="130000"/>
              </a:lnSpc>
            </a:pPr>
            <a:r>
              <a:rPr lang="en-US" altLang="zh-CN" sz="1600" dirty="0" smtClean="0">
                <a:latin typeface="微软雅黑"/>
                <a:ea typeface="微软雅黑"/>
              </a:rPr>
              <a:t>5</a:t>
            </a:r>
            <a:r>
              <a:rPr lang="zh-CN" altLang="en-US" sz="1600" dirty="0" smtClean="0">
                <a:latin typeface="微软雅黑"/>
                <a:ea typeface="微软雅黑"/>
              </a:rPr>
              <a:t>、剔除残损</a:t>
            </a:r>
          </a:p>
          <a:p>
            <a:pPr>
              <a:lnSpc>
                <a:spcPct val="130000"/>
              </a:lnSpc>
            </a:pPr>
            <a:r>
              <a:rPr lang="en-US" altLang="zh-CN" sz="1600" dirty="0" smtClean="0">
                <a:latin typeface="微软雅黑"/>
                <a:ea typeface="微软雅黑"/>
              </a:rPr>
              <a:t>6</a:t>
            </a:r>
            <a:r>
              <a:rPr lang="zh-CN" altLang="en-US" sz="1600" dirty="0" smtClean="0">
                <a:latin typeface="微软雅黑"/>
                <a:ea typeface="微软雅黑"/>
              </a:rPr>
              <a:t>、货物分拣</a:t>
            </a:r>
          </a:p>
          <a:p>
            <a:pPr>
              <a:lnSpc>
                <a:spcPct val="130000"/>
              </a:lnSpc>
            </a:pPr>
            <a:r>
              <a:rPr lang="en-US" altLang="zh-CN" sz="1600" dirty="0" smtClean="0">
                <a:latin typeface="微软雅黑"/>
                <a:ea typeface="微软雅黑"/>
              </a:rPr>
              <a:t>7</a:t>
            </a:r>
            <a:r>
              <a:rPr lang="zh-CN" altLang="en-US" sz="1600" dirty="0" smtClean="0">
                <a:latin typeface="微软雅黑"/>
                <a:ea typeface="微软雅黑"/>
              </a:rPr>
              <a:t>、安排货位、指挥作业</a:t>
            </a:r>
          </a:p>
          <a:p>
            <a:pPr>
              <a:lnSpc>
                <a:spcPct val="130000"/>
              </a:lnSpc>
            </a:pPr>
            <a:r>
              <a:rPr lang="en-US" altLang="zh-CN" sz="1600" dirty="0" smtClean="0">
                <a:latin typeface="微软雅黑"/>
                <a:ea typeface="微软雅黑"/>
              </a:rPr>
              <a:t>8</a:t>
            </a:r>
            <a:r>
              <a:rPr lang="zh-CN" altLang="en-US" sz="1600" dirty="0" smtClean="0">
                <a:latin typeface="微软雅黑"/>
                <a:ea typeface="微软雅黑"/>
              </a:rPr>
              <a:t>、处理现场事故</a:t>
            </a:r>
          </a:p>
          <a:p>
            <a:pPr>
              <a:lnSpc>
                <a:spcPct val="130000"/>
              </a:lnSpc>
            </a:pPr>
            <a:r>
              <a:rPr lang="en-US" altLang="zh-CN" sz="1600" dirty="0" smtClean="0">
                <a:latin typeface="微软雅黑"/>
                <a:ea typeface="微软雅黑"/>
              </a:rPr>
              <a:t>9</a:t>
            </a:r>
            <a:r>
              <a:rPr lang="zh-CN" altLang="en-US" sz="1600" dirty="0" smtClean="0">
                <a:latin typeface="微软雅黑"/>
                <a:ea typeface="微软雅黑"/>
              </a:rPr>
              <a:t>、办理交接</a:t>
            </a:r>
          </a:p>
        </p:txBody>
      </p:sp>
      <p:sp>
        <p:nvSpPr>
          <p:cNvPr id="8" name="TextBox 7"/>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理货的内容</a:t>
            </a:r>
            <a:endParaRPr lang="zh-CN" altLang="en-US" b="1" dirty="0">
              <a:solidFill>
                <a:srgbClr val="FF0000"/>
              </a:solidFill>
              <a:latin typeface="微软雅黑" pitchFamily="34" charset="-122"/>
              <a:ea typeface="微软雅黑" pitchFamily="34" charset="-122"/>
            </a:endParaRPr>
          </a:p>
        </p:txBody>
      </p:sp>
      <p:pic>
        <p:nvPicPr>
          <p:cNvPr id="84994" name="Picture 2"/>
          <p:cNvPicPr>
            <a:picLocks noChangeAspect="1" noChangeArrowheads="1"/>
          </p:cNvPicPr>
          <p:nvPr/>
        </p:nvPicPr>
        <p:blipFill>
          <a:blip r:embed="rId3"/>
          <a:srcRect/>
          <a:stretch>
            <a:fillRect/>
          </a:stretch>
        </p:blipFill>
        <p:spPr bwMode="auto">
          <a:xfrm>
            <a:off x="2197337" y="1643056"/>
            <a:ext cx="6163040" cy="2357447"/>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10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ppt_x</p:attrName>
                                        </p:attrNameLst>
                                      </p:cBhvr>
                                      <p:tavLst>
                                        <p:tav tm="0">
                                          <p:val>
                                            <p:strVal val="#ppt_x-.2"/>
                                          </p:val>
                                        </p:tav>
                                        <p:tav tm="100000">
                                          <p:val>
                                            <p:strVal val="#ppt_x"/>
                                          </p:val>
                                        </p:tav>
                                      </p:tavLst>
                                    </p:anim>
                                    <p:anim calcmode="lin" valueType="num">
                                      <p:cBhvr>
                                        <p:cTn id="31"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2" dur="1000"/>
                                        <p:tgtEl>
                                          <p:spTgt spid="6"/>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ppt_x</p:attrName>
                                        </p:attrNameLst>
                                      </p:cBhvr>
                                      <p:tavLst>
                                        <p:tav tm="0">
                                          <p:val>
                                            <p:strVal val="#ppt_x-.2"/>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1000" fill="hold"/>
                                        <p:tgtEl>
                                          <p:spTgt spid="5"/>
                                        </p:tgtEl>
                                        <p:attrNameLst>
                                          <p:attrName>ppt_x</p:attrName>
                                        </p:attrNameLst>
                                      </p:cBhvr>
                                      <p:tavLst>
                                        <p:tav tm="0">
                                          <p:val>
                                            <p:strVal val="#ppt_x-.2"/>
                                          </p:val>
                                        </p:tav>
                                        <p:tav tm="100000">
                                          <p:val>
                                            <p:strVal val="#ppt_x"/>
                                          </p:val>
                                        </p:tav>
                                      </p:tavLst>
                                    </p:anim>
                                    <p:anim calcmode="lin" valueType="num">
                                      <p:cBhvr>
                                        <p:cTn id="41"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42" dur="10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xit" presetSubtype="4" fill="hold" grpId="1" nodeType="clickEffect">
                                  <p:stCondLst>
                                    <p:cond delay="0"/>
                                  </p:stCondLst>
                                  <p:childTnLst>
                                    <p:anim calcmode="lin" valueType="num">
                                      <p:cBhvr additive="base">
                                        <p:cTn id="46" dur="500"/>
                                        <p:tgtEl>
                                          <p:spTgt spid="6"/>
                                        </p:tgtEl>
                                        <p:attrNameLst>
                                          <p:attrName>ppt_x</p:attrName>
                                        </p:attrNameLst>
                                      </p:cBhvr>
                                      <p:tavLst>
                                        <p:tav tm="0">
                                          <p:val>
                                            <p:strVal val="ppt_x"/>
                                          </p:val>
                                        </p:tav>
                                        <p:tav tm="100000">
                                          <p:val>
                                            <p:strVal val="ppt_x"/>
                                          </p:val>
                                        </p:tav>
                                      </p:tavLst>
                                    </p:anim>
                                    <p:anim calcmode="lin" valueType="num">
                                      <p:cBhvr additive="base">
                                        <p:cTn id="47" dur="500"/>
                                        <p:tgtEl>
                                          <p:spTgt spid="6"/>
                                        </p:tgtEl>
                                        <p:attrNameLst>
                                          <p:attrName>ppt_y</p:attrName>
                                        </p:attrNameLst>
                                      </p:cBhvr>
                                      <p:tavLst>
                                        <p:tav tm="0">
                                          <p:val>
                                            <p:strVal val="ppt_y"/>
                                          </p:val>
                                        </p:tav>
                                        <p:tav tm="100000">
                                          <p:val>
                                            <p:strVal val="1+ppt_h/2"/>
                                          </p:val>
                                        </p:tav>
                                      </p:tavLst>
                                    </p:anim>
                                    <p:set>
                                      <p:cBhvr>
                                        <p:cTn id="48" dur="1" fill="hold">
                                          <p:stCondLst>
                                            <p:cond delay="499"/>
                                          </p:stCondLst>
                                        </p:cTn>
                                        <p:tgtEl>
                                          <p:spTgt spid="6"/>
                                        </p:tgtEl>
                                        <p:attrNameLst>
                                          <p:attrName>style.visibility</p:attrName>
                                        </p:attrNameLst>
                                      </p:cBhvr>
                                      <p:to>
                                        <p:strVal val="hidden"/>
                                      </p:to>
                                    </p:set>
                                  </p:childTnLst>
                                </p:cTn>
                              </p:par>
                              <p:par>
                                <p:cTn id="49" presetID="2" presetClass="exit" presetSubtype="4" fill="hold" grpId="1" nodeType="withEffect">
                                  <p:stCondLst>
                                    <p:cond delay="0"/>
                                  </p:stCondLst>
                                  <p:childTnLst>
                                    <p:anim calcmode="lin" valueType="num">
                                      <p:cBhvr additive="base">
                                        <p:cTn id="50" dur="500"/>
                                        <p:tgtEl>
                                          <p:spTgt spid="7"/>
                                        </p:tgtEl>
                                        <p:attrNameLst>
                                          <p:attrName>ppt_x</p:attrName>
                                        </p:attrNameLst>
                                      </p:cBhvr>
                                      <p:tavLst>
                                        <p:tav tm="0">
                                          <p:val>
                                            <p:strVal val="ppt_x"/>
                                          </p:val>
                                        </p:tav>
                                        <p:tav tm="100000">
                                          <p:val>
                                            <p:strVal val="ppt_x"/>
                                          </p:val>
                                        </p:tav>
                                      </p:tavLst>
                                    </p:anim>
                                    <p:anim calcmode="lin" valueType="num">
                                      <p:cBhvr additive="base">
                                        <p:cTn id="51" dur="500"/>
                                        <p:tgtEl>
                                          <p:spTgt spid="7"/>
                                        </p:tgtEl>
                                        <p:attrNameLst>
                                          <p:attrName>ppt_y</p:attrName>
                                        </p:attrNameLst>
                                      </p:cBhvr>
                                      <p:tavLst>
                                        <p:tav tm="0">
                                          <p:val>
                                            <p:strVal val="ppt_y"/>
                                          </p:val>
                                        </p:tav>
                                        <p:tav tm="100000">
                                          <p:val>
                                            <p:strVal val="1+ppt_h/2"/>
                                          </p:val>
                                        </p:tav>
                                      </p:tavLst>
                                    </p:anim>
                                    <p:set>
                                      <p:cBhvr>
                                        <p:cTn id="52" dur="1" fill="hold">
                                          <p:stCondLst>
                                            <p:cond delay="499"/>
                                          </p:stCondLst>
                                        </p:cTn>
                                        <p:tgtEl>
                                          <p:spTgt spid="7"/>
                                        </p:tgtEl>
                                        <p:attrNameLst>
                                          <p:attrName>style.visibility</p:attrName>
                                        </p:attrNameLst>
                                      </p:cBhvr>
                                      <p:to>
                                        <p:strVal val="hidden"/>
                                      </p:to>
                                    </p:set>
                                  </p:childTnLst>
                                </p:cTn>
                              </p:par>
                              <p:par>
                                <p:cTn id="53" presetID="2" presetClass="exit" presetSubtype="4" fill="hold" grpId="1" nodeType="withEffect">
                                  <p:stCondLst>
                                    <p:cond delay="0"/>
                                  </p:stCondLst>
                                  <p:childTnLst>
                                    <p:anim calcmode="lin" valueType="num">
                                      <p:cBhvr additive="base">
                                        <p:cTn id="54" dur="500"/>
                                        <p:tgtEl>
                                          <p:spTgt spid="5"/>
                                        </p:tgtEl>
                                        <p:attrNameLst>
                                          <p:attrName>ppt_x</p:attrName>
                                        </p:attrNameLst>
                                      </p:cBhvr>
                                      <p:tavLst>
                                        <p:tav tm="0">
                                          <p:val>
                                            <p:strVal val="ppt_x"/>
                                          </p:val>
                                        </p:tav>
                                        <p:tav tm="100000">
                                          <p:val>
                                            <p:strVal val="ppt_x"/>
                                          </p:val>
                                        </p:tav>
                                      </p:tavLst>
                                    </p:anim>
                                    <p:anim calcmode="lin" valueType="num">
                                      <p:cBhvr additive="base">
                                        <p:cTn id="55" dur="500"/>
                                        <p:tgtEl>
                                          <p:spTgt spid="5"/>
                                        </p:tgtEl>
                                        <p:attrNameLst>
                                          <p:attrName>ppt_y</p:attrName>
                                        </p:attrNameLst>
                                      </p:cBhvr>
                                      <p:tavLst>
                                        <p:tav tm="0">
                                          <p:val>
                                            <p:strVal val="ppt_y"/>
                                          </p:val>
                                        </p:tav>
                                        <p:tav tm="100000">
                                          <p:val>
                                            <p:strVal val="1+ppt_h/2"/>
                                          </p:val>
                                        </p:tav>
                                      </p:tavLst>
                                    </p:anim>
                                    <p:set>
                                      <p:cBhvr>
                                        <p:cTn id="56" dur="1" fill="hold">
                                          <p:stCondLst>
                                            <p:cond delay="499"/>
                                          </p:stCondLst>
                                        </p:cTn>
                                        <p:tgtEl>
                                          <p:spTgt spid="5"/>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5" presetClass="entr" presetSubtype="10" fill="hold" nodeType="clickEffect">
                                  <p:stCondLst>
                                    <p:cond delay="0"/>
                                  </p:stCondLst>
                                  <p:childTnLst>
                                    <p:set>
                                      <p:cBhvr>
                                        <p:cTn id="60" dur="1" fill="hold">
                                          <p:stCondLst>
                                            <p:cond delay="0"/>
                                          </p:stCondLst>
                                        </p:cTn>
                                        <p:tgtEl>
                                          <p:spTgt spid="84994"/>
                                        </p:tgtEl>
                                        <p:attrNameLst>
                                          <p:attrName>style.visibility</p:attrName>
                                        </p:attrNameLst>
                                      </p:cBhvr>
                                      <p:to>
                                        <p:strVal val="visible"/>
                                      </p:to>
                                    </p:set>
                                    <p:animEffect transition="in" filter="checkerboard(across)">
                                      <p:cBhvr>
                                        <p:cTn id="61" dur="500"/>
                                        <p:tgtEl>
                                          <p:spTgt spid="849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5" grpId="0" animBg="1"/>
      <p:bldP spid="5" grpId="1" animBg="1"/>
      <p:bldP spid="6" grpId="0" animBg="1"/>
      <p:bldP spid="6" grpId="1" animBg="1"/>
      <p:bldP spid="7" grpId="0"/>
      <p:bldP spid="7" grpId="1"/>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货物验收</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理货</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5" name="矩形 4"/>
          <p:cNvSpPr/>
          <p:nvPr/>
        </p:nvSpPr>
        <p:spPr>
          <a:xfrm>
            <a:off x="2357422" y="2738001"/>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6" name="矩形 5"/>
          <p:cNvSpPr/>
          <p:nvPr/>
        </p:nvSpPr>
        <p:spPr>
          <a:xfrm>
            <a:off x="2357422" y="128586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357466" y="1419549"/>
            <a:ext cx="5409291" cy="1318452"/>
          </a:xfrm>
          <a:prstGeom prst="rect">
            <a:avLst/>
          </a:prstGeom>
          <a:noFill/>
        </p:spPr>
        <p:txBody>
          <a:bodyPr wrap="square" lIns="68595" tIns="34297" rIns="68595" bIns="34297" rtlCol="0">
            <a:spAutoFit/>
          </a:bodyPr>
          <a:lstStyle/>
          <a:p>
            <a:pPr>
              <a:lnSpc>
                <a:spcPct val="130000"/>
              </a:lnSpc>
            </a:pPr>
            <a:r>
              <a:rPr lang="en-US" altLang="zh-CN" sz="1600" dirty="0" smtClean="0">
                <a:latin typeface="微软雅黑"/>
                <a:ea typeface="微软雅黑"/>
              </a:rPr>
              <a:t>1</a:t>
            </a:r>
            <a:r>
              <a:rPr lang="zh-CN" altLang="en-US" sz="1600" dirty="0" smtClean="0">
                <a:latin typeface="微软雅黑"/>
                <a:ea typeface="微软雅黑"/>
              </a:rPr>
              <a:t>、在运输工具现场进行理货</a:t>
            </a:r>
          </a:p>
          <a:p>
            <a:pPr>
              <a:lnSpc>
                <a:spcPct val="130000"/>
              </a:lnSpc>
            </a:pPr>
            <a:r>
              <a:rPr lang="en-US" altLang="zh-CN" sz="1600" dirty="0" smtClean="0">
                <a:latin typeface="微软雅黑"/>
                <a:ea typeface="微软雅黑"/>
              </a:rPr>
              <a:t>2</a:t>
            </a:r>
            <a:r>
              <a:rPr lang="zh-CN" altLang="en-US" sz="1600" dirty="0" smtClean="0">
                <a:latin typeface="微软雅黑"/>
                <a:ea typeface="微软雅黑"/>
              </a:rPr>
              <a:t>、与送货人共同理货</a:t>
            </a:r>
          </a:p>
          <a:p>
            <a:pPr>
              <a:lnSpc>
                <a:spcPct val="130000"/>
              </a:lnSpc>
            </a:pPr>
            <a:r>
              <a:rPr lang="en-US" altLang="zh-CN" sz="1600" dirty="0" smtClean="0">
                <a:latin typeface="微软雅黑"/>
                <a:ea typeface="微软雅黑"/>
              </a:rPr>
              <a:t>3</a:t>
            </a:r>
            <a:r>
              <a:rPr lang="zh-CN" altLang="en-US" sz="1600" dirty="0" smtClean="0">
                <a:latin typeface="微软雅黑"/>
                <a:ea typeface="微软雅黑"/>
              </a:rPr>
              <a:t>、接运货单或仓储合同理货</a:t>
            </a:r>
          </a:p>
          <a:p>
            <a:pPr>
              <a:lnSpc>
                <a:spcPct val="130000"/>
              </a:lnSpc>
            </a:pPr>
            <a:r>
              <a:rPr lang="en-US" altLang="zh-CN" sz="1600" dirty="0" smtClean="0">
                <a:latin typeface="微软雅黑"/>
                <a:ea typeface="微软雅黑"/>
              </a:rPr>
              <a:t>4</a:t>
            </a:r>
            <a:r>
              <a:rPr lang="zh-CN" altLang="en-US" sz="1600" dirty="0" smtClean="0">
                <a:latin typeface="微软雅黑"/>
                <a:ea typeface="微软雅黑"/>
              </a:rPr>
              <a:t>、在现场进行记录和及时签署单证</a:t>
            </a:r>
          </a:p>
        </p:txBody>
      </p:sp>
      <p:sp>
        <p:nvSpPr>
          <p:cNvPr id="8" name="TextBox 7"/>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理货的方法</a:t>
            </a:r>
            <a:endParaRPr lang="zh-CN" altLang="en-US"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10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ppt_x</p:attrName>
                                        </p:attrNameLst>
                                      </p:cBhvr>
                                      <p:tavLst>
                                        <p:tav tm="0">
                                          <p:val>
                                            <p:strVal val="#ppt_x-.2"/>
                                          </p:val>
                                        </p:tav>
                                        <p:tav tm="100000">
                                          <p:val>
                                            <p:strVal val="#ppt_x"/>
                                          </p:val>
                                        </p:tav>
                                      </p:tavLst>
                                    </p:anim>
                                    <p:anim calcmode="lin" valueType="num">
                                      <p:cBhvr>
                                        <p:cTn id="31"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2" dur="1000"/>
                                        <p:tgtEl>
                                          <p:spTgt spid="6"/>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ppt_x</p:attrName>
                                        </p:attrNameLst>
                                      </p:cBhvr>
                                      <p:tavLst>
                                        <p:tav tm="0">
                                          <p:val>
                                            <p:strVal val="#ppt_x-.2"/>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1000" fill="hold"/>
                                        <p:tgtEl>
                                          <p:spTgt spid="5"/>
                                        </p:tgtEl>
                                        <p:attrNameLst>
                                          <p:attrName>ppt_x</p:attrName>
                                        </p:attrNameLst>
                                      </p:cBhvr>
                                      <p:tavLst>
                                        <p:tav tm="0">
                                          <p:val>
                                            <p:strVal val="#ppt_x-.2"/>
                                          </p:val>
                                        </p:tav>
                                        <p:tav tm="100000">
                                          <p:val>
                                            <p:strVal val="#ppt_x"/>
                                          </p:val>
                                        </p:tav>
                                      </p:tavLst>
                                    </p:anim>
                                    <p:anim calcmode="lin" valueType="num">
                                      <p:cBhvr>
                                        <p:cTn id="41"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4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5" grpId="0" animBg="1"/>
      <p:bldP spid="6" grpId="0" animBg="1"/>
      <p:bldP spid="7" grpId="0"/>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货物验收</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登账</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86018" name="Picture 2"/>
          <p:cNvPicPr>
            <a:picLocks noChangeAspect="1" noChangeArrowheads="1"/>
          </p:cNvPicPr>
          <p:nvPr/>
        </p:nvPicPr>
        <p:blipFill>
          <a:blip r:embed="rId3"/>
          <a:srcRect/>
          <a:stretch>
            <a:fillRect/>
          </a:stretch>
        </p:blipFill>
        <p:spPr bwMode="auto">
          <a:xfrm>
            <a:off x="2428860" y="1285866"/>
            <a:ext cx="6637120" cy="2357447"/>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86018"/>
                                        </p:tgtEl>
                                        <p:attrNameLst>
                                          <p:attrName>style.visibility</p:attrName>
                                        </p:attrNameLst>
                                      </p:cBhvr>
                                      <p:to>
                                        <p:strVal val="visible"/>
                                      </p:to>
                                    </p:set>
                                    <p:animEffect transition="in" filter="checkerboard(across)">
                                      <p:cBhvr>
                                        <p:cTn id="25" dur="500"/>
                                        <p:tgtEl>
                                          <p:spTgt spid="86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smtClean="0">
                <a:latin typeface="微软雅黑" pitchFamily="34" charset="-122"/>
                <a:ea typeface="微软雅黑" pitchFamily="34" charset="-122"/>
              </a:rPr>
              <a:t>货物组托</a:t>
            </a:r>
            <a:endParaRPr lang="zh-CN" altLang="en-US" sz="2249" b="1" dirty="0">
              <a:latin typeface="微软雅黑" pitchFamily="34" charset="-122"/>
              <a:ea typeface="微软雅黑" pitchFamily="34" charset="-122"/>
            </a:endParaRPr>
          </a:p>
        </p:txBody>
      </p:sp>
      <p:sp>
        <p:nvSpPr>
          <p:cNvPr id="38" name="文本框 29"/>
          <p:cNvSpPr txBox="1">
            <a:spLocks noChangeArrowheads="1"/>
          </p:cNvSpPr>
          <p:nvPr/>
        </p:nvSpPr>
        <p:spPr bwMode="auto">
          <a:xfrm>
            <a:off x="2010709" y="1374855"/>
            <a:ext cx="1087157"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smtClean="0">
                <a:latin typeface="Impact" pitchFamily="34" charset="0"/>
                <a:ea typeface="微软雅黑" pitchFamily="34" charset="-122"/>
              </a:rPr>
              <a:t>04</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075"/>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575"/>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075"/>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575"/>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货物组托</a:t>
            </a:r>
            <a:endParaRPr lang="zh-CN" altLang="en-US" b="1" dirty="0">
              <a:latin typeface="微软雅黑"/>
              <a:ea typeface="微软雅黑"/>
            </a:endParaRPr>
          </a:p>
        </p:txBody>
      </p:sp>
      <p:sp>
        <p:nvSpPr>
          <p:cNvPr id="11" name="矩形 10"/>
          <p:cNvSpPr/>
          <p:nvPr/>
        </p:nvSpPr>
        <p:spPr>
          <a:xfrm>
            <a:off x="2643174" y="2781530"/>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617303" y="1009307"/>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617303" y="1142990"/>
            <a:ext cx="5409291" cy="1638540"/>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日新仓储有限公司仓管员小王收到于</a:t>
            </a:r>
            <a:r>
              <a:rPr lang="en-US" altLang="zh-CN" sz="1600" dirty="0" smtClean="0">
                <a:solidFill>
                  <a:sysClr val="windowText" lastClr="000000"/>
                </a:solidFill>
                <a:latin typeface="微软雅黑" pitchFamily="34" charset="-122"/>
                <a:ea typeface="微软雅黑" pitchFamily="34" charset="-122"/>
              </a:rPr>
              <a:t>2017</a:t>
            </a:r>
            <a:r>
              <a:rPr lang="zh-CN" altLang="en-US" sz="1600" dirty="0" smtClean="0">
                <a:solidFill>
                  <a:sysClr val="windowText" lastClr="000000"/>
                </a:solidFill>
                <a:latin typeface="微软雅黑" pitchFamily="34" charset="-122"/>
                <a:ea typeface="微软雅黑" pitchFamily="34" charset="-122"/>
              </a:rPr>
              <a:t>年</a:t>
            </a:r>
            <a:r>
              <a:rPr lang="en-US" altLang="zh-CN" sz="1600" dirty="0" smtClean="0">
                <a:solidFill>
                  <a:sysClr val="windowText" lastClr="000000"/>
                </a:solidFill>
                <a:latin typeface="微软雅黑" pitchFamily="34" charset="-122"/>
                <a:ea typeface="微软雅黑" pitchFamily="34" charset="-122"/>
              </a:rPr>
              <a:t>12</a:t>
            </a:r>
            <a:r>
              <a:rPr lang="zh-CN" altLang="en-US" sz="1600" dirty="0" smtClean="0">
                <a:solidFill>
                  <a:sysClr val="windowText" lastClr="000000"/>
                </a:solidFill>
                <a:latin typeface="微软雅黑" pitchFamily="34" charset="-122"/>
                <a:ea typeface="微软雅黑" pitchFamily="34" charset="-122"/>
              </a:rPr>
              <a:t>月</a:t>
            </a:r>
            <a:r>
              <a:rPr lang="en-US" altLang="zh-CN" sz="1600" dirty="0" smtClean="0">
                <a:solidFill>
                  <a:sysClr val="windowText" lastClr="000000"/>
                </a:solidFill>
                <a:latin typeface="微软雅黑" pitchFamily="34" charset="-122"/>
                <a:ea typeface="微软雅黑" pitchFamily="34" charset="-122"/>
              </a:rPr>
              <a:t>2</a:t>
            </a:r>
            <a:r>
              <a:rPr lang="zh-CN" altLang="en-US" sz="1600" dirty="0" smtClean="0">
                <a:solidFill>
                  <a:sysClr val="windowText" lastClr="000000"/>
                </a:solidFill>
                <a:latin typeface="微软雅黑" pitchFamily="34" charset="-122"/>
                <a:ea typeface="微软雅黑" pitchFamily="34" charset="-122"/>
              </a:rPr>
              <a:t>日收到一份入库单，标明旺旺仙贝数量</a:t>
            </a:r>
            <a:r>
              <a:rPr lang="en-US" altLang="zh-CN" sz="1600" dirty="0" smtClean="0">
                <a:solidFill>
                  <a:sysClr val="windowText" lastClr="000000"/>
                </a:solidFill>
                <a:latin typeface="微软雅黑" pitchFamily="34" charset="-122"/>
                <a:ea typeface="微软雅黑" pitchFamily="34" charset="-122"/>
              </a:rPr>
              <a:t>60</a:t>
            </a:r>
            <a:r>
              <a:rPr lang="zh-CN" altLang="en-US" sz="1600" dirty="0" smtClean="0">
                <a:solidFill>
                  <a:sysClr val="windowText" lastClr="000000"/>
                </a:solidFill>
                <a:latin typeface="微软雅黑" pitchFamily="34" charset="-122"/>
                <a:ea typeface="微软雅黑" pitchFamily="34" charset="-122"/>
              </a:rPr>
              <a:t>箱，规格</a:t>
            </a:r>
            <a:r>
              <a:rPr lang="en-US" altLang="zh-CN" sz="1600" dirty="0" smtClean="0">
                <a:solidFill>
                  <a:sysClr val="windowText" lastClr="000000"/>
                </a:solidFill>
                <a:latin typeface="微软雅黑" pitchFamily="34" charset="-122"/>
                <a:ea typeface="微软雅黑" pitchFamily="34" charset="-122"/>
              </a:rPr>
              <a:t>400*300*200mm</a:t>
            </a:r>
            <a:r>
              <a:rPr lang="zh-CN" altLang="en-US" sz="1600" dirty="0" smtClean="0">
                <a:solidFill>
                  <a:sysClr val="windowText" lastClr="000000"/>
                </a:solidFill>
                <a:latin typeface="微软雅黑" pitchFamily="34" charset="-122"/>
                <a:ea typeface="微软雅黑" pitchFamily="34" charset="-122"/>
              </a:rPr>
              <a:t>，雀巢威化饼</a:t>
            </a:r>
            <a:r>
              <a:rPr lang="en-US" altLang="zh-CN" sz="1600" dirty="0" smtClean="0">
                <a:solidFill>
                  <a:sysClr val="windowText" lastClr="000000"/>
                </a:solidFill>
                <a:latin typeface="微软雅黑" pitchFamily="34" charset="-122"/>
                <a:ea typeface="微软雅黑" pitchFamily="34" charset="-122"/>
              </a:rPr>
              <a:t>80</a:t>
            </a:r>
            <a:r>
              <a:rPr lang="zh-CN" altLang="en-US" sz="1600" dirty="0" smtClean="0">
                <a:solidFill>
                  <a:sysClr val="windowText" lastClr="000000"/>
                </a:solidFill>
                <a:latin typeface="微软雅黑" pitchFamily="34" charset="-122"/>
                <a:ea typeface="微软雅黑" pitchFamily="34" charset="-122"/>
              </a:rPr>
              <a:t>箱，规格</a:t>
            </a:r>
            <a:r>
              <a:rPr lang="en-US" altLang="zh-CN" sz="1600" dirty="0" smtClean="0">
                <a:solidFill>
                  <a:sysClr val="windowText" lastClr="000000"/>
                </a:solidFill>
                <a:latin typeface="微软雅黑" pitchFamily="34" charset="-122"/>
                <a:ea typeface="微软雅黑" pitchFamily="34" charset="-122"/>
              </a:rPr>
              <a:t>420*270*200mm</a:t>
            </a:r>
            <a:r>
              <a:rPr lang="zh-CN" altLang="en-US" sz="1600" dirty="0" smtClean="0">
                <a:solidFill>
                  <a:sysClr val="windowText" lastClr="000000"/>
                </a:solidFill>
                <a:latin typeface="微软雅黑" pitchFamily="34" charset="-122"/>
                <a:ea typeface="微软雅黑" pitchFamily="34" charset="-122"/>
              </a:rPr>
              <a:t>，经过查询，这两种货物都存储于重型货架区。</a:t>
            </a:r>
          </a:p>
        </p:txBody>
      </p:sp>
      <p:sp>
        <p:nvSpPr>
          <p:cNvPr id="16" name="TextBox 15"/>
          <p:cNvSpPr txBox="1"/>
          <p:nvPr/>
        </p:nvSpPr>
        <p:spPr>
          <a:xfrm>
            <a:off x="971600" y="3143254"/>
            <a:ext cx="7315176" cy="429362"/>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案例思考：小王应如何安排这两种货物的组托，使货位得到合理利用？</a:t>
            </a:r>
            <a:endParaRPr lang="zh-CN" altLang="en-US"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ppt_x</p:attrName>
                                        </p:attrNameLst>
                                      </p:cBhvr>
                                      <p:tavLst>
                                        <p:tav tm="0">
                                          <p:val>
                                            <p:strVal val="#ppt_x-.2"/>
                                          </p:val>
                                        </p:tav>
                                        <p:tav tm="100000">
                                          <p:val>
                                            <p:strVal val="#ppt_x"/>
                                          </p:val>
                                        </p:tav>
                                      </p:tavLst>
                                    </p:anim>
                                    <p:anim calcmode="lin" valueType="num">
                                      <p:cBhvr>
                                        <p:cTn id="3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4"/>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1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货物组托</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基本要求</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4429069" cy="429362"/>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组托前</a:t>
            </a:r>
            <a:endParaRPr lang="zh-CN" altLang="en-US" b="1" dirty="0">
              <a:solidFill>
                <a:srgbClr val="FF0000"/>
              </a:solidFill>
              <a:latin typeface="微软雅黑" pitchFamily="34" charset="-122"/>
              <a:ea typeface="微软雅黑" pitchFamily="34" charset="-122"/>
            </a:endParaRPr>
          </a:p>
        </p:txBody>
      </p:sp>
      <p:pic>
        <p:nvPicPr>
          <p:cNvPr id="87042" name="Picture 2"/>
          <p:cNvPicPr>
            <a:picLocks noChangeAspect="1" noChangeArrowheads="1"/>
          </p:cNvPicPr>
          <p:nvPr/>
        </p:nvPicPr>
        <p:blipFill>
          <a:blip r:embed="rId3"/>
          <a:srcRect/>
          <a:stretch>
            <a:fillRect/>
          </a:stretch>
        </p:blipFill>
        <p:spPr bwMode="auto">
          <a:xfrm>
            <a:off x="2238375" y="1876424"/>
            <a:ext cx="2883836" cy="2236444"/>
          </a:xfrm>
          <a:prstGeom prst="rect">
            <a:avLst/>
          </a:prstGeom>
          <a:noFill/>
          <a:ln w="9525">
            <a:noFill/>
            <a:miter lim="800000"/>
            <a:headEnd/>
            <a:tailEnd/>
          </a:ln>
          <a:effectLst/>
        </p:spPr>
      </p:pic>
      <p:pic>
        <p:nvPicPr>
          <p:cNvPr id="87045" name="Picture 5"/>
          <p:cNvPicPr>
            <a:picLocks noChangeAspect="1" noChangeArrowheads="1"/>
          </p:cNvPicPr>
          <p:nvPr/>
        </p:nvPicPr>
        <p:blipFill>
          <a:blip r:embed="rId4"/>
          <a:srcRect/>
          <a:stretch>
            <a:fillRect/>
          </a:stretch>
        </p:blipFill>
        <p:spPr bwMode="auto">
          <a:xfrm>
            <a:off x="4786314" y="1643056"/>
            <a:ext cx="3704098" cy="1624019"/>
          </a:xfrm>
          <a:prstGeom prst="rect">
            <a:avLst/>
          </a:prstGeom>
          <a:noFill/>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87042"/>
                                        </p:tgtEl>
                                        <p:attrNameLst>
                                          <p:attrName>style.visibility</p:attrName>
                                        </p:attrNameLst>
                                      </p:cBhvr>
                                      <p:to>
                                        <p:strVal val="visible"/>
                                      </p:to>
                                    </p:set>
                                    <p:animEffect transition="in" filter="checkerboard(across)">
                                      <p:cBhvr>
                                        <p:cTn id="33" dur="500"/>
                                        <p:tgtEl>
                                          <p:spTgt spid="87042"/>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87045"/>
                                        </p:tgtEl>
                                        <p:attrNameLst>
                                          <p:attrName>style.visibility</p:attrName>
                                        </p:attrNameLst>
                                      </p:cBhvr>
                                      <p:to>
                                        <p:strVal val="visible"/>
                                      </p:to>
                                    </p:set>
                                    <p:animEffect transition="in" filter="checkerboard(across)">
                                      <p:cBhvr>
                                        <p:cTn id="38" dur="500"/>
                                        <p:tgtEl>
                                          <p:spTgt spid="870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货物组托</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基本要求</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4429069" cy="429362"/>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组托前</a:t>
            </a:r>
            <a:endParaRPr lang="zh-CN" altLang="en-US" b="1" dirty="0">
              <a:solidFill>
                <a:srgbClr val="FF0000"/>
              </a:solidFill>
              <a:latin typeface="微软雅黑" pitchFamily="34" charset="-122"/>
              <a:ea typeface="微软雅黑" pitchFamily="34" charset="-122"/>
            </a:endParaRPr>
          </a:p>
        </p:txBody>
      </p:sp>
      <p:pic>
        <p:nvPicPr>
          <p:cNvPr id="88066" name="Picture 2"/>
          <p:cNvPicPr>
            <a:picLocks noChangeAspect="1" noChangeArrowheads="1"/>
          </p:cNvPicPr>
          <p:nvPr/>
        </p:nvPicPr>
        <p:blipFill>
          <a:blip r:embed="rId3"/>
          <a:srcRect/>
          <a:stretch>
            <a:fillRect/>
          </a:stretch>
        </p:blipFill>
        <p:spPr bwMode="auto">
          <a:xfrm>
            <a:off x="4025483" y="1928808"/>
            <a:ext cx="4070769" cy="2143140"/>
          </a:xfrm>
          <a:prstGeom prst="rect">
            <a:avLst/>
          </a:prstGeom>
          <a:noFill/>
          <a:ln w="9525">
            <a:noFill/>
            <a:miter lim="800000"/>
            <a:headEnd/>
            <a:tailEnd/>
          </a:ln>
          <a:effectLst/>
        </p:spPr>
      </p:pic>
      <p:pic>
        <p:nvPicPr>
          <p:cNvPr id="88068" name="Picture 4"/>
          <p:cNvPicPr>
            <a:picLocks noChangeAspect="1" noChangeArrowheads="1"/>
          </p:cNvPicPr>
          <p:nvPr/>
        </p:nvPicPr>
        <p:blipFill>
          <a:blip r:embed="rId4"/>
          <a:srcRect/>
          <a:stretch>
            <a:fillRect/>
          </a:stretch>
        </p:blipFill>
        <p:spPr bwMode="auto">
          <a:xfrm>
            <a:off x="1285852" y="2071684"/>
            <a:ext cx="3581686" cy="1714512"/>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88066"/>
                                        </p:tgtEl>
                                        <p:attrNameLst>
                                          <p:attrName>style.visibility</p:attrName>
                                        </p:attrNameLst>
                                      </p:cBhvr>
                                      <p:to>
                                        <p:strVal val="visible"/>
                                      </p:to>
                                    </p:set>
                                    <p:animEffect transition="in" filter="checkerboard(across)">
                                      <p:cBhvr>
                                        <p:cTn id="33" dur="500"/>
                                        <p:tgtEl>
                                          <p:spTgt spid="88066"/>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88068"/>
                                        </p:tgtEl>
                                        <p:attrNameLst>
                                          <p:attrName>style.visibility</p:attrName>
                                        </p:attrNameLst>
                                      </p:cBhvr>
                                      <p:to>
                                        <p:strVal val="visible"/>
                                      </p:to>
                                    </p:set>
                                    <p:animEffect transition="in" filter="checkerboard(across)">
                                      <p:cBhvr>
                                        <p:cTn id="38" dur="500"/>
                                        <p:tgtEl>
                                          <p:spTgt spid="880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货物组托</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基本要求</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4429069" cy="429362"/>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组托时</a:t>
            </a:r>
            <a:endParaRPr lang="zh-CN" altLang="en-US" b="1" dirty="0">
              <a:solidFill>
                <a:srgbClr val="FF0000"/>
              </a:solidFill>
              <a:latin typeface="微软雅黑" pitchFamily="34" charset="-122"/>
              <a:ea typeface="微软雅黑" pitchFamily="34" charset="-122"/>
            </a:endParaRPr>
          </a:p>
        </p:txBody>
      </p:sp>
      <p:pic>
        <p:nvPicPr>
          <p:cNvPr id="89090" name="Picture 2"/>
          <p:cNvPicPr>
            <a:picLocks noChangeAspect="1" noChangeArrowheads="1"/>
          </p:cNvPicPr>
          <p:nvPr/>
        </p:nvPicPr>
        <p:blipFill>
          <a:blip r:embed="rId3"/>
          <a:srcRect/>
          <a:stretch>
            <a:fillRect/>
          </a:stretch>
        </p:blipFill>
        <p:spPr bwMode="auto">
          <a:xfrm>
            <a:off x="2295528" y="1643056"/>
            <a:ext cx="2705100" cy="3076575"/>
          </a:xfrm>
          <a:prstGeom prst="rect">
            <a:avLst/>
          </a:prstGeom>
          <a:noFill/>
          <a:ln w="9525">
            <a:noFill/>
            <a:miter lim="800000"/>
            <a:headEnd/>
            <a:tailEnd/>
          </a:ln>
          <a:effectLst/>
        </p:spPr>
      </p:pic>
      <p:pic>
        <p:nvPicPr>
          <p:cNvPr id="89091" name="Picture 3"/>
          <p:cNvPicPr>
            <a:picLocks noChangeAspect="1" noChangeArrowheads="1"/>
          </p:cNvPicPr>
          <p:nvPr/>
        </p:nvPicPr>
        <p:blipFill>
          <a:blip r:embed="rId4"/>
          <a:srcRect/>
          <a:stretch>
            <a:fillRect/>
          </a:stretch>
        </p:blipFill>
        <p:spPr bwMode="auto">
          <a:xfrm>
            <a:off x="4870702" y="1945930"/>
            <a:ext cx="3974454" cy="911572"/>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89090"/>
                                        </p:tgtEl>
                                        <p:attrNameLst>
                                          <p:attrName>style.visibility</p:attrName>
                                        </p:attrNameLst>
                                      </p:cBhvr>
                                      <p:to>
                                        <p:strVal val="visible"/>
                                      </p:to>
                                    </p:set>
                                    <p:animEffect transition="in" filter="checkerboard(across)">
                                      <p:cBhvr>
                                        <p:cTn id="33" dur="500"/>
                                        <p:tgtEl>
                                          <p:spTgt spid="89090"/>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89091"/>
                                        </p:tgtEl>
                                        <p:attrNameLst>
                                          <p:attrName>style.visibility</p:attrName>
                                        </p:attrNameLst>
                                      </p:cBhvr>
                                      <p:to>
                                        <p:strVal val="visible"/>
                                      </p:to>
                                    </p:set>
                                    <p:animEffect transition="in" filter="checkerboard(across)">
                                      <p:cBhvr>
                                        <p:cTn id="38" dur="500"/>
                                        <p:tgtEl>
                                          <p:spTgt spid="890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订货方法选择</a:t>
            </a:r>
            <a:endParaRPr lang="en-US" altLang="zh-CN" b="1" dirty="0">
              <a:latin typeface="微软雅黑"/>
              <a:ea typeface="微软雅黑"/>
            </a:endParaRPr>
          </a:p>
        </p:txBody>
      </p:sp>
      <p:sp>
        <p:nvSpPr>
          <p:cNvPr id="11" name="矩形 10"/>
          <p:cNvSpPr/>
          <p:nvPr/>
        </p:nvSpPr>
        <p:spPr>
          <a:xfrm>
            <a:off x="2197337" y="4500576"/>
            <a:ext cx="5589372"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197336" y="1256749"/>
            <a:ext cx="5589373"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安全库存确定</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293163" y="1350469"/>
            <a:ext cx="5350671" cy="3150107"/>
          </a:xfrm>
          <a:prstGeom prst="rect">
            <a:avLst/>
          </a:prstGeom>
          <a:noFill/>
        </p:spPr>
        <p:txBody>
          <a:bodyPr wrap="square" lIns="68595" tIns="34297" rIns="68595" bIns="34297" rtlCol="0">
            <a:spAutoFit/>
          </a:bodyPr>
          <a:lstStyle/>
          <a:p>
            <a:pPr>
              <a:lnSpc>
                <a:spcPct val="130000"/>
              </a:lnSpc>
            </a:pPr>
            <a:r>
              <a:rPr lang="zh-CN" altLang="en-US" sz="1400" dirty="0" smtClean="0">
                <a:solidFill>
                  <a:sysClr val="windowText" lastClr="000000"/>
                </a:solidFill>
                <a:latin typeface="微软雅黑" pitchFamily="34" charset="-122"/>
                <a:ea typeface="微软雅黑" pitchFamily="34" charset="-122"/>
              </a:rPr>
              <a:t>这种补货策略中，从一次补货入库到下次补货指令发出之间一般不会出现缺货。因为，企业时刻在监测库存量的变化，直到订货点出现时发出新的补货，这期间库存量一直维持在订货点之上。但是从订货点发出新的补货指令到补货入库期间，如果需求率是不确定的，则有可能出现缺货，这时候就要考虑准备安全库存量。假设在时间</a:t>
            </a:r>
            <a:r>
              <a:rPr lang="en-US" altLang="zh-CN" sz="1400" dirty="0" smtClean="0">
                <a:solidFill>
                  <a:sysClr val="windowText" lastClr="000000"/>
                </a:solidFill>
                <a:latin typeface="微软雅黑" pitchFamily="34" charset="-122"/>
                <a:ea typeface="微软雅黑" pitchFamily="34" charset="-122"/>
              </a:rPr>
              <a:t>t</a:t>
            </a:r>
            <a:r>
              <a:rPr lang="zh-CN" altLang="en-US" sz="1400" dirty="0" smtClean="0">
                <a:solidFill>
                  <a:sysClr val="windowText" lastClr="000000"/>
                </a:solidFill>
                <a:latin typeface="微软雅黑" pitchFamily="34" charset="-122"/>
                <a:ea typeface="微软雅黑" pitchFamily="34" charset="-122"/>
              </a:rPr>
              <a:t>段要准备安全库存量，由于</a:t>
            </a:r>
            <a:r>
              <a:rPr lang="en-US" altLang="zh-CN" sz="1400" dirty="0" smtClean="0">
                <a:solidFill>
                  <a:sysClr val="windowText" lastClr="000000"/>
                </a:solidFill>
                <a:latin typeface="微软雅黑" pitchFamily="34" charset="-122"/>
                <a:ea typeface="微软雅黑" pitchFamily="34" charset="-122"/>
              </a:rPr>
              <a:t>t</a:t>
            </a:r>
            <a:r>
              <a:rPr lang="zh-CN" altLang="en-US" sz="1400" dirty="0" smtClean="0">
                <a:solidFill>
                  <a:sysClr val="windowText" lastClr="000000"/>
                </a:solidFill>
                <a:latin typeface="微软雅黑" pitchFamily="34" charset="-122"/>
                <a:ea typeface="微软雅黑" pitchFamily="34" charset="-122"/>
              </a:rPr>
              <a:t>时间段只有订货点来满足需求，所以在确定订货点时要包括安全库存量，即订货点由经常性库存和安全库存两部分组成。安全库存量的确定，依据仍然取决于需求特性与需求满足率。一般来说，当提前期需求满足正态分布时，安全库存量</a:t>
            </a:r>
            <a:r>
              <a:rPr lang="en-US" altLang="zh-CN" sz="1400" dirty="0" smtClean="0">
                <a:solidFill>
                  <a:sysClr val="windowText" lastClr="000000"/>
                </a:solidFill>
                <a:latin typeface="微软雅黑" pitchFamily="34" charset="-122"/>
                <a:ea typeface="微软雅黑" pitchFamily="34" charset="-122"/>
              </a:rPr>
              <a:t>=</a:t>
            </a:r>
            <a:r>
              <a:rPr lang="en-US" altLang="zh-CN" sz="1400" dirty="0" err="1" smtClean="0">
                <a:solidFill>
                  <a:sysClr val="windowText" lastClr="000000"/>
                </a:solidFill>
                <a:latin typeface="微软雅黑" pitchFamily="34" charset="-122"/>
                <a:ea typeface="微软雅黑" pitchFamily="34" charset="-122"/>
              </a:rPr>
              <a:t>z×α</a:t>
            </a:r>
            <a:r>
              <a:rPr lang="en-US" altLang="zh-CN" sz="1400" dirty="0" smtClean="0">
                <a:solidFill>
                  <a:sysClr val="windowText" lastClr="000000"/>
                </a:solidFill>
                <a:latin typeface="微软雅黑" pitchFamily="34" charset="-122"/>
                <a:ea typeface="微软雅黑" pitchFamily="34" charset="-122"/>
              </a:rPr>
              <a:t>,</a:t>
            </a:r>
            <a:r>
              <a:rPr lang="zh-CN" altLang="en-US" sz="1400" dirty="0" smtClean="0">
                <a:solidFill>
                  <a:sysClr val="windowText" lastClr="000000"/>
                </a:solidFill>
                <a:latin typeface="微软雅黑" pitchFamily="34" charset="-122"/>
                <a:ea typeface="微软雅黑" pitchFamily="34" charset="-122"/>
              </a:rPr>
              <a:t>其中</a:t>
            </a:r>
            <a:r>
              <a:rPr lang="en-US" altLang="zh-CN" sz="1400" dirty="0" smtClean="0">
                <a:solidFill>
                  <a:sysClr val="windowText" lastClr="000000"/>
                </a:solidFill>
                <a:latin typeface="微软雅黑" pitchFamily="34" charset="-122"/>
                <a:ea typeface="微软雅黑" pitchFamily="34" charset="-122"/>
              </a:rPr>
              <a:t>α</a:t>
            </a:r>
            <a:r>
              <a:rPr lang="zh-CN" altLang="en-US" sz="1400" dirty="0" smtClean="0">
                <a:solidFill>
                  <a:sysClr val="windowText" lastClr="000000"/>
                </a:solidFill>
                <a:latin typeface="微软雅黑" pitchFamily="34" charset="-122"/>
                <a:ea typeface="微软雅黑" pitchFamily="34" charset="-122"/>
              </a:rPr>
              <a:t>为标准差，</a:t>
            </a:r>
            <a:r>
              <a:rPr lang="en-US" altLang="zh-CN" sz="1400" dirty="0" smtClean="0">
                <a:solidFill>
                  <a:sysClr val="windowText" lastClr="000000"/>
                </a:solidFill>
                <a:latin typeface="微软雅黑" pitchFamily="34" charset="-122"/>
                <a:ea typeface="微软雅黑" pitchFamily="34" charset="-122"/>
              </a:rPr>
              <a:t>z</a:t>
            </a:r>
            <a:r>
              <a:rPr lang="zh-CN" altLang="en-US" sz="1400" dirty="0" smtClean="0">
                <a:solidFill>
                  <a:sysClr val="windowText" lastClr="000000"/>
                </a:solidFill>
                <a:latin typeface="微软雅黑" pitchFamily="34" charset="-122"/>
                <a:ea typeface="微软雅黑" pitchFamily="34" charset="-122"/>
              </a:rPr>
              <a:t>为某一需求满足率下查标准正态分布表获得的安全系数。</a:t>
            </a:r>
            <a:endParaRPr lang="zh-CN" altLang="en-US" sz="1400" dirty="0">
              <a:solidFill>
                <a:sysClr val="windowText" lastClr="000000"/>
              </a:solidFill>
              <a:latin typeface="微软雅黑" pitchFamily="34" charset="-122"/>
              <a:ea typeface="微软雅黑" pitchFamily="34"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定量补货策略下安全库存量的确定</a:t>
            </a:r>
            <a:endParaRPr lang="zh-CN" altLang="en-US"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ppt_x</p:attrName>
                                        </p:attrNameLst>
                                      </p:cBhvr>
                                      <p:tavLst>
                                        <p:tav tm="0">
                                          <p:val>
                                            <p:strVal val="#ppt_x-.2"/>
                                          </p:val>
                                        </p:tav>
                                        <p:tav tm="100000">
                                          <p:val>
                                            <p:strVal val="#ppt_x"/>
                                          </p:val>
                                        </p:tav>
                                      </p:tavLst>
                                    </p:anim>
                                    <p:anim calcmode="lin" valueType="num">
                                      <p:cBhvr>
                                        <p:cTn id="4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货物组托</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基本要求</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4429069" cy="429362"/>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组托时</a:t>
            </a:r>
            <a:endParaRPr lang="zh-CN" altLang="en-US" b="1" dirty="0">
              <a:solidFill>
                <a:srgbClr val="FF0000"/>
              </a:solidFill>
              <a:latin typeface="微软雅黑" pitchFamily="34" charset="-122"/>
              <a:ea typeface="微软雅黑" pitchFamily="34" charset="-122"/>
            </a:endParaRPr>
          </a:p>
        </p:txBody>
      </p:sp>
      <p:pic>
        <p:nvPicPr>
          <p:cNvPr id="90114" name="Picture 2"/>
          <p:cNvPicPr>
            <a:picLocks noChangeAspect="1" noChangeArrowheads="1"/>
          </p:cNvPicPr>
          <p:nvPr/>
        </p:nvPicPr>
        <p:blipFill>
          <a:blip r:embed="rId3"/>
          <a:srcRect/>
          <a:stretch>
            <a:fillRect/>
          </a:stretch>
        </p:blipFill>
        <p:spPr bwMode="auto">
          <a:xfrm>
            <a:off x="5000628" y="1641475"/>
            <a:ext cx="2903541" cy="2180915"/>
          </a:xfrm>
          <a:prstGeom prst="rect">
            <a:avLst/>
          </a:prstGeom>
          <a:noFill/>
          <a:ln w="9525">
            <a:noFill/>
            <a:miter lim="800000"/>
            <a:headEnd/>
            <a:tailEnd/>
          </a:ln>
          <a:effectLst/>
        </p:spPr>
      </p:pic>
      <p:pic>
        <p:nvPicPr>
          <p:cNvPr id="90115" name="Picture 3"/>
          <p:cNvPicPr>
            <a:picLocks noChangeAspect="1" noChangeArrowheads="1"/>
          </p:cNvPicPr>
          <p:nvPr/>
        </p:nvPicPr>
        <p:blipFill>
          <a:blip r:embed="rId4"/>
          <a:srcRect/>
          <a:stretch>
            <a:fillRect/>
          </a:stretch>
        </p:blipFill>
        <p:spPr bwMode="auto">
          <a:xfrm>
            <a:off x="1285852" y="2571750"/>
            <a:ext cx="3976707" cy="2205947"/>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90114"/>
                                        </p:tgtEl>
                                        <p:attrNameLst>
                                          <p:attrName>style.visibility</p:attrName>
                                        </p:attrNameLst>
                                      </p:cBhvr>
                                      <p:to>
                                        <p:strVal val="visible"/>
                                      </p:to>
                                    </p:set>
                                    <p:animEffect transition="in" filter="checkerboard(across)">
                                      <p:cBhvr>
                                        <p:cTn id="33" dur="500"/>
                                        <p:tgtEl>
                                          <p:spTgt spid="90114"/>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90115"/>
                                        </p:tgtEl>
                                        <p:attrNameLst>
                                          <p:attrName>style.visibility</p:attrName>
                                        </p:attrNameLst>
                                      </p:cBhvr>
                                      <p:to>
                                        <p:strVal val="visible"/>
                                      </p:to>
                                    </p:set>
                                    <p:animEffect transition="in" filter="checkerboard(across)">
                                      <p:cBhvr>
                                        <p:cTn id="38" dur="500"/>
                                        <p:tgtEl>
                                          <p:spTgt spid="90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货物组托</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基本要求</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4429069" cy="429362"/>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组托时</a:t>
            </a:r>
            <a:endParaRPr lang="zh-CN" altLang="en-US" b="1" dirty="0">
              <a:solidFill>
                <a:srgbClr val="FF0000"/>
              </a:solidFill>
              <a:latin typeface="微软雅黑" pitchFamily="34" charset="-122"/>
              <a:ea typeface="微软雅黑" pitchFamily="34" charset="-122"/>
            </a:endParaRPr>
          </a:p>
        </p:txBody>
      </p:sp>
      <p:pic>
        <p:nvPicPr>
          <p:cNvPr id="91138" name="Picture 2"/>
          <p:cNvPicPr>
            <a:picLocks noChangeAspect="1" noChangeArrowheads="1"/>
          </p:cNvPicPr>
          <p:nvPr/>
        </p:nvPicPr>
        <p:blipFill>
          <a:blip r:embed="rId3"/>
          <a:srcRect/>
          <a:stretch>
            <a:fillRect/>
          </a:stretch>
        </p:blipFill>
        <p:spPr bwMode="auto">
          <a:xfrm>
            <a:off x="2038350" y="1643056"/>
            <a:ext cx="2533650" cy="3000375"/>
          </a:xfrm>
          <a:prstGeom prst="rect">
            <a:avLst/>
          </a:prstGeom>
          <a:noFill/>
          <a:ln w="9525">
            <a:noFill/>
            <a:miter lim="800000"/>
            <a:headEnd/>
            <a:tailEnd/>
          </a:ln>
          <a:effectLst/>
        </p:spPr>
      </p:pic>
      <p:pic>
        <p:nvPicPr>
          <p:cNvPr id="91139" name="Picture 3"/>
          <p:cNvPicPr>
            <a:picLocks noChangeAspect="1" noChangeArrowheads="1"/>
          </p:cNvPicPr>
          <p:nvPr/>
        </p:nvPicPr>
        <p:blipFill>
          <a:blip r:embed="rId4"/>
          <a:srcRect/>
          <a:stretch>
            <a:fillRect/>
          </a:stretch>
        </p:blipFill>
        <p:spPr bwMode="auto">
          <a:xfrm>
            <a:off x="4071934" y="1767334"/>
            <a:ext cx="4672032" cy="1071567"/>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91138"/>
                                        </p:tgtEl>
                                        <p:attrNameLst>
                                          <p:attrName>style.visibility</p:attrName>
                                        </p:attrNameLst>
                                      </p:cBhvr>
                                      <p:to>
                                        <p:strVal val="visible"/>
                                      </p:to>
                                    </p:set>
                                    <p:animEffect transition="in" filter="checkerboard(across)">
                                      <p:cBhvr>
                                        <p:cTn id="33" dur="500"/>
                                        <p:tgtEl>
                                          <p:spTgt spid="91138"/>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91139"/>
                                        </p:tgtEl>
                                        <p:attrNameLst>
                                          <p:attrName>style.visibility</p:attrName>
                                        </p:attrNameLst>
                                      </p:cBhvr>
                                      <p:to>
                                        <p:strVal val="visible"/>
                                      </p:to>
                                    </p:set>
                                    <p:animEffect transition="in" filter="checkerboard(across)">
                                      <p:cBhvr>
                                        <p:cTn id="38" dur="500"/>
                                        <p:tgtEl>
                                          <p:spTgt spid="91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货物组托</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基本要求</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4429069" cy="429362"/>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组托时</a:t>
            </a:r>
            <a:endParaRPr lang="zh-CN" altLang="en-US" b="1" dirty="0">
              <a:solidFill>
                <a:srgbClr val="FF0000"/>
              </a:solidFill>
              <a:latin typeface="微软雅黑" pitchFamily="34" charset="-122"/>
              <a:ea typeface="微软雅黑" pitchFamily="34" charset="-122"/>
            </a:endParaRPr>
          </a:p>
        </p:txBody>
      </p:sp>
      <p:pic>
        <p:nvPicPr>
          <p:cNvPr id="92162" name="Picture 2"/>
          <p:cNvPicPr>
            <a:picLocks noChangeAspect="1" noChangeArrowheads="1"/>
          </p:cNvPicPr>
          <p:nvPr/>
        </p:nvPicPr>
        <p:blipFill>
          <a:blip r:embed="rId3"/>
          <a:srcRect/>
          <a:stretch>
            <a:fillRect/>
          </a:stretch>
        </p:blipFill>
        <p:spPr bwMode="auto">
          <a:xfrm>
            <a:off x="5072066" y="1571618"/>
            <a:ext cx="2414587" cy="2689225"/>
          </a:xfrm>
          <a:prstGeom prst="rect">
            <a:avLst/>
          </a:prstGeom>
          <a:noFill/>
          <a:ln w="9525">
            <a:noFill/>
            <a:miter lim="800000"/>
            <a:headEnd/>
            <a:tailEnd/>
          </a:ln>
          <a:effectLst/>
        </p:spPr>
      </p:pic>
      <p:pic>
        <p:nvPicPr>
          <p:cNvPr id="92163" name="Picture 3"/>
          <p:cNvPicPr>
            <a:picLocks noChangeAspect="1" noChangeArrowheads="1"/>
          </p:cNvPicPr>
          <p:nvPr/>
        </p:nvPicPr>
        <p:blipFill>
          <a:blip r:embed="rId4"/>
          <a:srcRect/>
          <a:stretch>
            <a:fillRect/>
          </a:stretch>
        </p:blipFill>
        <p:spPr bwMode="auto">
          <a:xfrm>
            <a:off x="2197338" y="2303118"/>
            <a:ext cx="3041400" cy="1687116"/>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92162"/>
                                        </p:tgtEl>
                                        <p:attrNameLst>
                                          <p:attrName>style.visibility</p:attrName>
                                        </p:attrNameLst>
                                      </p:cBhvr>
                                      <p:to>
                                        <p:strVal val="visible"/>
                                      </p:to>
                                    </p:set>
                                    <p:animEffect transition="in" filter="checkerboard(across)">
                                      <p:cBhvr>
                                        <p:cTn id="33" dur="500"/>
                                        <p:tgtEl>
                                          <p:spTgt spid="92162"/>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92163"/>
                                        </p:tgtEl>
                                        <p:attrNameLst>
                                          <p:attrName>style.visibility</p:attrName>
                                        </p:attrNameLst>
                                      </p:cBhvr>
                                      <p:to>
                                        <p:strVal val="visible"/>
                                      </p:to>
                                    </p:set>
                                    <p:animEffect transition="in" filter="checkerboard(across)">
                                      <p:cBhvr>
                                        <p:cTn id="38" dur="500"/>
                                        <p:tgtEl>
                                          <p:spTgt spid="92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货物组托</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组托步骤</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340197" y="1156177"/>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8" name="矩形 7"/>
          <p:cNvSpPr/>
          <p:nvPr/>
        </p:nvSpPr>
        <p:spPr>
          <a:xfrm>
            <a:off x="2197337" y="1357304"/>
            <a:ext cx="5389579" cy="2585323"/>
          </a:xfrm>
          <a:prstGeom prst="rect">
            <a:avLst/>
          </a:prstGeom>
        </p:spPr>
        <p:txBody>
          <a:bodyPr wrap="square">
            <a:spAutoFit/>
          </a:bodyPr>
          <a:lstStyle/>
          <a:p>
            <a:r>
              <a:rPr lang="zh-CN" altLang="en-US" dirty="0" smtClean="0"/>
              <a:t>（一）了解托盘规格和货物包装尺寸</a:t>
            </a:r>
          </a:p>
          <a:p>
            <a:r>
              <a:rPr lang="zh-CN" altLang="en-US" dirty="0" smtClean="0"/>
              <a:t>（二）计算托盘每层摆放数量</a:t>
            </a:r>
          </a:p>
          <a:p>
            <a:r>
              <a:rPr lang="zh-CN" altLang="en-US" dirty="0" smtClean="0"/>
              <a:t>注意：要尽可能大的利用托盘底部面积</a:t>
            </a:r>
          </a:p>
          <a:p>
            <a:r>
              <a:rPr lang="zh-CN" altLang="en-US" dirty="0" smtClean="0"/>
              <a:t>（三）绘制组托示意图</a:t>
            </a:r>
          </a:p>
          <a:p>
            <a:r>
              <a:rPr lang="zh-CN" altLang="en-US" dirty="0" smtClean="0"/>
              <a:t>注意：◆奇数层和偶数层的摆放都要绘制出来</a:t>
            </a:r>
          </a:p>
          <a:p>
            <a:r>
              <a:rPr lang="zh-CN" altLang="en-US" dirty="0" smtClean="0"/>
              <a:t>           ◆注意最后一层货物的摆放方式</a:t>
            </a:r>
          </a:p>
          <a:p>
            <a:r>
              <a:rPr lang="zh-CN" altLang="en-US" dirty="0" smtClean="0"/>
              <a:t>           ◆考虑托盘受力平衡，奇偶数层交叉摆放</a:t>
            </a:r>
          </a:p>
          <a:p>
            <a:r>
              <a:rPr lang="zh-CN" altLang="en-US" dirty="0" smtClean="0"/>
              <a:t>           ◆每层个数尽量相同，以便于盘点</a:t>
            </a:r>
            <a:endParaRPr lang="en-US" altLang="zh-CN" dirty="0" smtClean="0"/>
          </a:p>
          <a:p>
            <a:r>
              <a:rPr lang="zh-CN" altLang="en-US" dirty="0" smtClean="0"/>
              <a:t>（四）根据组托示意图进行货物组托</a:t>
            </a:r>
            <a:endParaRPr lang="zh-CN" altLang="en-US" dirty="0"/>
          </a:p>
        </p:txBody>
      </p:sp>
      <p:sp>
        <p:nvSpPr>
          <p:cNvPr id="9" name="矩形 8"/>
          <p:cNvSpPr/>
          <p:nvPr/>
        </p:nvSpPr>
        <p:spPr>
          <a:xfrm>
            <a:off x="2340197" y="3942627"/>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pic>
        <p:nvPicPr>
          <p:cNvPr id="93186" name="Picture 2"/>
          <p:cNvPicPr>
            <a:picLocks noChangeAspect="1" noChangeArrowheads="1"/>
          </p:cNvPicPr>
          <p:nvPr/>
        </p:nvPicPr>
        <p:blipFill>
          <a:blip r:embed="rId3"/>
          <a:srcRect/>
          <a:stretch>
            <a:fillRect/>
          </a:stretch>
        </p:blipFill>
        <p:spPr bwMode="auto">
          <a:xfrm>
            <a:off x="2786050" y="1256726"/>
            <a:ext cx="5286375" cy="3124200"/>
          </a:xfrm>
          <a:prstGeom prst="rect">
            <a:avLst/>
          </a:prstGeom>
          <a:noFill/>
          <a:ln w="9525">
            <a:noFill/>
            <a:miter lim="800000"/>
            <a:headEnd/>
            <a:tailEnd/>
          </a:ln>
          <a:effectLst/>
        </p:spPr>
      </p:pic>
      <p:pic>
        <p:nvPicPr>
          <p:cNvPr id="93187" name="Picture 3"/>
          <p:cNvPicPr>
            <a:picLocks noChangeAspect="1" noChangeArrowheads="1"/>
          </p:cNvPicPr>
          <p:nvPr/>
        </p:nvPicPr>
        <p:blipFill>
          <a:blip r:embed="rId4"/>
          <a:srcRect/>
          <a:stretch>
            <a:fillRect/>
          </a:stretch>
        </p:blipFill>
        <p:spPr bwMode="auto">
          <a:xfrm>
            <a:off x="2843205" y="2776538"/>
            <a:ext cx="657225" cy="409575"/>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heckerboard(across)">
                                      <p:cBhvr>
                                        <p:cTn id="25" dur="500"/>
                                        <p:tgtEl>
                                          <p:spTgt spid="6"/>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checkerboard(across)">
                                      <p:cBhvr>
                                        <p:cTn id="28" dur="500"/>
                                        <p:tgtEl>
                                          <p:spTgt spid="8"/>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checkerboard(across)">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xit" presetSubtype="4" fill="hold" grpId="1" nodeType="clickEffect">
                                  <p:stCondLst>
                                    <p:cond delay="0"/>
                                  </p:stCondLst>
                                  <p:childTnLst>
                                    <p:anim calcmode="lin" valueType="num">
                                      <p:cBhvr additive="base">
                                        <p:cTn id="35" dur="500"/>
                                        <p:tgtEl>
                                          <p:spTgt spid="6"/>
                                        </p:tgtEl>
                                        <p:attrNameLst>
                                          <p:attrName>ppt_x</p:attrName>
                                        </p:attrNameLst>
                                      </p:cBhvr>
                                      <p:tavLst>
                                        <p:tav tm="0">
                                          <p:val>
                                            <p:strVal val="ppt_x"/>
                                          </p:val>
                                        </p:tav>
                                        <p:tav tm="100000">
                                          <p:val>
                                            <p:strVal val="ppt_x"/>
                                          </p:val>
                                        </p:tav>
                                      </p:tavLst>
                                    </p:anim>
                                    <p:anim calcmode="lin" valueType="num">
                                      <p:cBhvr additive="base">
                                        <p:cTn id="36" dur="500"/>
                                        <p:tgtEl>
                                          <p:spTgt spid="6"/>
                                        </p:tgtEl>
                                        <p:attrNameLst>
                                          <p:attrName>ppt_y</p:attrName>
                                        </p:attrNameLst>
                                      </p:cBhvr>
                                      <p:tavLst>
                                        <p:tav tm="0">
                                          <p:val>
                                            <p:strVal val="ppt_y"/>
                                          </p:val>
                                        </p:tav>
                                        <p:tav tm="100000">
                                          <p:val>
                                            <p:strVal val="1+ppt_h/2"/>
                                          </p:val>
                                        </p:tav>
                                      </p:tavLst>
                                    </p:anim>
                                    <p:set>
                                      <p:cBhvr>
                                        <p:cTn id="37" dur="1" fill="hold">
                                          <p:stCondLst>
                                            <p:cond delay="499"/>
                                          </p:stCondLst>
                                        </p:cTn>
                                        <p:tgtEl>
                                          <p:spTgt spid="6"/>
                                        </p:tgtEl>
                                        <p:attrNameLst>
                                          <p:attrName>style.visibility</p:attrName>
                                        </p:attrNameLst>
                                      </p:cBhvr>
                                      <p:to>
                                        <p:strVal val="hidden"/>
                                      </p:to>
                                    </p:set>
                                  </p:childTnLst>
                                </p:cTn>
                              </p:par>
                              <p:par>
                                <p:cTn id="38" presetID="2" presetClass="exit" presetSubtype="4" fill="hold" grpId="1" nodeType="with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par>
                                <p:cTn id="42" presetID="2" presetClass="exit" presetSubtype="4" fill="hold" grpId="1" nodeType="withEffect">
                                  <p:stCondLst>
                                    <p:cond delay="0"/>
                                  </p:stCondLst>
                                  <p:childTnLst>
                                    <p:anim calcmode="lin" valueType="num">
                                      <p:cBhvr additive="base">
                                        <p:cTn id="43" dur="500"/>
                                        <p:tgtEl>
                                          <p:spTgt spid="9"/>
                                        </p:tgtEl>
                                        <p:attrNameLst>
                                          <p:attrName>ppt_x</p:attrName>
                                        </p:attrNameLst>
                                      </p:cBhvr>
                                      <p:tavLst>
                                        <p:tav tm="0">
                                          <p:val>
                                            <p:strVal val="ppt_x"/>
                                          </p:val>
                                        </p:tav>
                                        <p:tav tm="100000">
                                          <p:val>
                                            <p:strVal val="ppt_x"/>
                                          </p:val>
                                        </p:tav>
                                      </p:tavLst>
                                    </p:anim>
                                    <p:anim calcmode="lin" valueType="num">
                                      <p:cBhvr additive="base">
                                        <p:cTn id="44" dur="500"/>
                                        <p:tgtEl>
                                          <p:spTgt spid="9"/>
                                        </p:tgtEl>
                                        <p:attrNameLst>
                                          <p:attrName>ppt_y</p:attrName>
                                        </p:attrNameLst>
                                      </p:cBhvr>
                                      <p:tavLst>
                                        <p:tav tm="0">
                                          <p:val>
                                            <p:strVal val="ppt_y"/>
                                          </p:val>
                                        </p:tav>
                                        <p:tav tm="100000">
                                          <p:val>
                                            <p:strVal val="1+ppt_h/2"/>
                                          </p:val>
                                        </p:tav>
                                      </p:tavLst>
                                    </p:anim>
                                    <p:set>
                                      <p:cBhvr>
                                        <p:cTn id="45" dur="1" fill="hold">
                                          <p:stCondLst>
                                            <p:cond delay="499"/>
                                          </p:stCondLst>
                                        </p:cTn>
                                        <p:tgtEl>
                                          <p:spTgt spid="9"/>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nodeType="clickEffect">
                                  <p:stCondLst>
                                    <p:cond delay="0"/>
                                  </p:stCondLst>
                                  <p:childTnLst>
                                    <p:set>
                                      <p:cBhvr>
                                        <p:cTn id="49" dur="1" fill="hold">
                                          <p:stCondLst>
                                            <p:cond delay="0"/>
                                          </p:stCondLst>
                                        </p:cTn>
                                        <p:tgtEl>
                                          <p:spTgt spid="93186"/>
                                        </p:tgtEl>
                                        <p:attrNameLst>
                                          <p:attrName>style.visibility</p:attrName>
                                        </p:attrNameLst>
                                      </p:cBhvr>
                                      <p:to>
                                        <p:strVal val="visible"/>
                                      </p:to>
                                    </p:set>
                                    <p:animEffect transition="in" filter="checkerboard(across)">
                                      <p:cBhvr>
                                        <p:cTn id="50" dur="500"/>
                                        <p:tgtEl>
                                          <p:spTgt spid="93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6" grpId="1" animBg="1"/>
      <p:bldP spid="8" grpId="0"/>
      <p:bldP spid="8" grpId="1"/>
      <p:bldP spid="9" grpId="0" animBg="1"/>
      <p:bldP spid="9"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smtClean="0">
                <a:latin typeface="微软雅黑" pitchFamily="34" charset="-122"/>
                <a:ea typeface="微软雅黑" pitchFamily="34" charset="-122"/>
              </a:rPr>
              <a:t>货物上架储存</a:t>
            </a:r>
            <a:endParaRPr lang="zh-CN" altLang="en-US" sz="2249" b="1" dirty="0">
              <a:latin typeface="微软雅黑" pitchFamily="34" charset="-122"/>
              <a:ea typeface="微软雅黑" pitchFamily="34" charset="-122"/>
            </a:endParaRPr>
          </a:p>
        </p:txBody>
      </p:sp>
      <p:sp>
        <p:nvSpPr>
          <p:cNvPr id="38" name="文本框 29"/>
          <p:cNvSpPr txBox="1">
            <a:spLocks noChangeArrowheads="1"/>
          </p:cNvSpPr>
          <p:nvPr/>
        </p:nvSpPr>
        <p:spPr bwMode="auto">
          <a:xfrm>
            <a:off x="2010709" y="1374855"/>
            <a:ext cx="1087157"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smtClean="0">
                <a:latin typeface="Impact" pitchFamily="34" charset="0"/>
                <a:ea typeface="微软雅黑" pitchFamily="34" charset="-122"/>
              </a:rPr>
              <a:t>05</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125"/>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625"/>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125"/>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625"/>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货物上架储存</a:t>
            </a:r>
            <a:endParaRPr lang="zh-CN" altLang="en-US" b="1" dirty="0">
              <a:latin typeface="微软雅黑"/>
              <a:ea typeface="微软雅黑"/>
            </a:endParaRPr>
          </a:p>
        </p:txBody>
      </p:sp>
      <p:sp>
        <p:nvSpPr>
          <p:cNvPr id="11" name="矩形 10"/>
          <p:cNvSpPr/>
          <p:nvPr/>
        </p:nvSpPr>
        <p:spPr>
          <a:xfrm>
            <a:off x="2617303" y="3243803"/>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617303" y="1009307"/>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617303" y="1184627"/>
            <a:ext cx="5409291" cy="1958627"/>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日新仓储有限公司新来的仓管员小王收到于</a:t>
            </a:r>
            <a:r>
              <a:rPr lang="en-US" altLang="zh-CN" sz="1600" dirty="0" smtClean="0">
                <a:solidFill>
                  <a:sysClr val="windowText" lastClr="000000"/>
                </a:solidFill>
                <a:latin typeface="微软雅黑" pitchFamily="34" charset="-122"/>
                <a:ea typeface="微软雅黑" pitchFamily="34" charset="-122"/>
              </a:rPr>
              <a:t>2017</a:t>
            </a:r>
            <a:r>
              <a:rPr lang="zh-CN" altLang="en-US" sz="1600" dirty="0" smtClean="0">
                <a:solidFill>
                  <a:sysClr val="windowText" lastClr="000000"/>
                </a:solidFill>
                <a:latin typeface="微软雅黑" pitchFamily="34" charset="-122"/>
                <a:ea typeface="微软雅黑" pitchFamily="34" charset="-122"/>
              </a:rPr>
              <a:t>年</a:t>
            </a:r>
            <a:r>
              <a:rPr lang="en-US" altLang="zh-CN" sz="1600" dirty="0" smtClean="0">
                <a:solidFill>
                  <a:sysClr val="windowText" lastClr="000000"/>
                </a:solidFill>
                <a:latin typeface="微软雅黑" pitchFamily="34" charset="-122"/>
                <a:ea typeface="微软雅黑" pitchFamily="34" charset="-122"/>
              </a:rPr>
              <a:t>12</a:t>
            </a:r>
            <a:r>
              <a:rPr lang="zh-CN" altLang="en-US" sz="1600" dirty="0" smtClean="0">
                <a:solidFill>
                  <a:sysClr val="windowText" lastClr="000000"/>
                </a:solidFill>
                <a:latin typeface="微软雅黑" pitchFamily="34" charset="-122"/>
                <a:ea typeface="微软雅黑" pitchFamily="34" charset="-122"/>
              </a:rPr>
              <a:t>月</a:t>
            </a:r>
            <a:r>
              <a:rPr lang="en-US" altLang="zh-CN" sz="1600" dirty="0" smtClean="0">
                <a:solidFill>
                  <a:sysClr val="windowText" lastClr="000000"/>
                </a:solidFill>
                <a:latin typeface="微软雅黑" pitchFamily="34" charset="-122"/>
                <a:ea typeface="微软雅黑" pitchFamily="34" charset="-122"/>
              </a:rPr>
              <a:t>2</a:t>
            </a:r>
            <a:r>
              <a:rPr lang="zh-CN" altLang="en-US" sz="1600" dirty="0" smtClean="0">
                <a:solidFill>
                  <a:sysClr val="windowText" lastClr="000000"/>
                </a:solidFill>
                <a:latin typeface="微软雅黑" pitchFamily="34" charset="-122"/>
                <a:ea typeface="微软雅黑" pitchFamily="34" charset="-122"/>
              </a:rPr>
              <a:t>日收到一份入库单，标明旺旺仙贝数量</a:t>
            </a:r>
            <a:r>
              <a:rPr lang="en-US" altLang="zh-CN" sz="1600" dirty="0" smtClean="0">
                <a:solidFill>
                  <a:sysClr val="windowText" lastClr="000000"/>
                </a:solidFill>
                <a:latin typeface="微软雅黑" pitchFamily="34" charset="-122"/>
                <a:ea typeface="微软雅黑" pitchFamily="34" charset="-122"/>
              </a:rPr>
              <a:t>60</a:t>
            </a:r>
            <a:r>
              <a:rPr lang="zh-CN" altLang="en-US" sz="1600" dirty="0" smtClean="0">
                <a:solidFill>
                  <a:sysClr val="windowText" lastClr="000000"/>
                </a:solidFill>
                <a:latin typeface="微软雅黑" pitchFamily="34" charset="-122"/>
                <a:ea typeface="微软雅黑" pitchFamily="34" charset="-122"/>
              </a:rPr>
              <a:t>箱，规格</a:t>
            </a:r>
            <a:r>
              <a:rPr lang="en-US" altLang="zh-CN" sz="1600" dirty="0" smtClean="0">
                <a:solidFill>
                  <a:sysClr val="windowText" lastClr="000000"/>
                </a:solidFill>
                <a:latin typeface="微软雅黑" pitchFamily="34" charset="-122"/>
                <a:ea typeface="微软雅黑" pitchFamily="34" charset="-122"/>
              </a:rPr>
              <a:t>400*300*200mm</a:t>
            </a:r>
            <a:r>
              <a:rPr lang="zh-CN" altLang="en-US" sz="1600" dirty="0" smtClean="0">
                <a:solidFill>
                  <a:sysClr val="windowText" lastClr="000000"/>
                </a:solidFill>
                <a:latin typeface="微软雅黑" pitchFamily="34" charset="-122"/>
                <a:ea typeface="微软雅黑" pitchFamily="34" charset="-122"/>
              </a:rPr>
              <a:t>，雀巢威化饼</a:t>
            </a:r>
            <a:r>
              <a:rPr lang="en-US" altLang="zh-CN" sz="1600" dirty="0" smtClean="0">
                <a:solidFill>
                  <a:sysClr val="windowText" lastClr="000000"/>
                </a:solidFill>
                <a:latin typeface="微软雅黑" pitchFamily="34" charset="-122"/>
                <a:ea typeface="微软雅黑" pitchFamily="34" charset="-122"/>
              </a:rPr>
              <a:t>80</a:t>
            </a:r>
            <a:r>
              <a:rPr lang="zh-CN" altLang="en-US" sz="1600" dirty="0" smtClean="0">
                <a:solidFill>
                  <a:sysClr val="windowText" lastClr="000000"/>
                </a:solidFill>
                <a:latin typeface="微软雅黑" pitchFamily="34" charset="-122"/>
                <a:ea typeface="微软雅黑" pitchFamily="34" charset="-122"/>
              </a:rPr>
              <a:t>箱，规格</a:t>
            </a:r>
            <a:r>
              <a:rPr lang="en-US" altLang="zh-CN" sz="1600" dirty="0" smtClean="0">
                <a:solidFill>
                  <a:sysClr val="windowText" lastClr="000000"/>
                </a:solidFill>
                <a:latin typeface="微软雅黑" pitchFamily="34" charset="-122"/>
                <a:ea typeface="微软雅黑" pitchFamily="34" charset="-122"/>
              </a:rPr>
              <a:t>420*270*200mm</a:t>
            </a:r>
            <a:r>
              <a:rPr lang="zh-CN" altLang="en-US" sz="1600" dirty="0" smtClean="0">
                <a:solidFill>
                  <a:sysClr val="windowText" lastClr="000000"/>
                </a:solidFill>
                <a:latin typeface="微软雅黑" pitchFamily="34" charset="-122"/>
                <a:ea typeface="微软雅黑" pitchFamily="34" charset="-122"/>
              </a:rPr>
              <a:t>，经过查询，这两种货物都存储于重型货架区，小王对这两种货物进行组托后，由于对货架不熟悉，不知道应该放置在重型货架区的哪个位置上。</a:t>
            </a:r>
          </a:p>
        </p:txBody>
      </p:sp>
      <p:sp>
        <p:nvSpPr>
          <p:cNvPr id="16" name="TextBox 15"/>
          <p:cNvSpPr txBox="1"/>
          <p:nvPr/>
        </p:nvSpPr>
        <p:spPr>
          <a:xfrm>
            <a:off x="953128" y="3642953"/>
            <a:ext cx="7315176"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案例思考：货物上架应该考虑哪些因素，如果你是小王，你会怎么做？</a:t>
            </a:r>
            <a:endParaRPr lang="zh-CN" altLang="en-US"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ppt_x</p:attrName>
                                        </p:attrNameLst>
                                      </p:cBhvr>
                                      <p:tavLst>
                                        <p:tav tm="0">
                                          <p:val>
                                            <p:strVal val="#ppt_x-.2"/>
                                          </p:val>
                                        </p:tav>
                                        <p:tav tm="100000">
                                          <p:val>
                                            <p:strVal val="#ppt_x"/>
                                          </p:val>
                                        </p:tav>
                                      </p:tavLst>
                                    </p:anim>
                                    <p:anim calcmode="lin" valueType="num">
                                      <p:cBhvr>
                                        <p:cTn id="3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4"/>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1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货物上架储存</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储位分配</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8" name="TextBox 7"/>
          <p:cNvSpPr txBox="1"/>
          <p:nvPr/>
        </p:nvSpPr>
        <p:spPr>
          <a:xfrm>
            <a:off x="2428860" y="1357275"/>
            <a:ext cx="5409291" cy="1318452"/>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储位分配方法有人工分配和计算机分配两种，但是，不论哪种分配方式，最终都需要人工进行分配。一般来说，首先根据货物属性安排货区，然后根据物动量</a:t>
            </a:r>
            <a:r>
              <a:rPr lang="en-US" altLang="zh-CN" sz="1600" dirty="0" smtClean="0">
                <a:solidFill>
                  <a:sysClr val="windowText" lastClr="000000"/>
                </a:solidFill>
                <a:latin typeface="微软雅黑" pitchFamily="34" charset="-122"/>
                <a:ea typeface="微软雅黑" pitchFamily="34" charset="-122"/>
              </a:rPr>
              <a:t>ABC</a:t>
            </a:r>
            <a:r>
              <a:rPr lang="zh-CN" altLang="en-US" sz="1600" dirty="0" smtClean="0">
                <a:solidFill>
                  <a:sysClr val="windowText" lastClr="000000"/>
                </a:solidFill>
                <a:latin typeface="微软雅黑" pitchFamily="34" charset="-122"/>
                <a:ea typeface="微软雅黑" pitchFamily="34" charset="-122"/>
              </a:rPr>
              <a:t>分类法来确定具体货位。</a:t>
            </a:r>
          </a:p>
        </p:txBody>
      </p:sp>
      <p:sp>
        <p:nvSpPr>
          <p:cNvPr id="9" name="矩形 8"/>
          <p:cNvSpPr/>
          <p:nvPr/>
        </p:nvSpPr>
        <p:spPr>
          <a:xfrm>
            <a:off x="2428860" y="2675727"/>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pic>
        <p:nvPicPr>
          <p:cNvPr id="94210" name="Picture 2"/>
          <p:cNvPicPr>
            <a:picLocks noChangeAspect="1" noChangeArrowheads="1"/>
          </p:cNvPicPr>
          <p:nvPr/>
        </p:nvPicPr>
        <p:blipFill>
          <a:blip r:embed="rId3"/>
          <a:srcRect/>
          <a:stretch>
            <a:fillRect/>
          </a:stretch>
        </p:blipFill>
        <p:spPr bwMode="auto">
          <a:xfrm>
            <a:off x="2197337" y="1059582"/>
            <a:ext cx="6653040" cy="3181363"/>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heckerboard(across)">
                                      <p:cBhvr>
                                        <p:cTn id="25" dur="500"/>
                                        <p:tgtEl>
                                          <p:spTgt spid="6"/>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checkerboard(across)">
                                      <p:cBhvr>
                                        <p:cTn id="28" dur="500"/>
                                        <p:tgtEl>
                                          <p:spTgt spid="8"/>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checkerboard(across)">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94210"/>
                                        </p:tgtEl>
                                        <p:attrNameLst>
                                          <p:attrName>style.visibility</p:attrName>
                                        </p:attrNameLst>
                                      </p:cBhvr>
                                      <p:to>
                                        <p:strVal val="visible"/>
                                      </p:to>
                                    </p:set>
                                    <p:anim calcmode="lin" valueType="num">
                                      <p:cBhvr additive="base">
                                        <p:cTn id="36" dur="500" fill="hold"/>
                                        <p:tgtEl>
                                          <p:spTgt spid="94210"/>
                                        </p:tgtEl>
                                        <p:attrNameLst>
                                          <p:attrName>ppt_x</p:attrName>
                                        </p:attrNameLst>
                                      </p:cBhvr>
                                      <p:tavLst>
                                        <p:tav tm="0">
                                          <p:val>
                                            <p:strVal val="#ppt_x"/>
                                          </p:val>
                                        </p:tav>
                                        <p:tav tm="100000">
                                          <p:val>
                                            <p:strVal val="#ppt_x"/>
                                          </p:val>
                                        </p:tav>
                                      </p:tavLst>
                                    </p:anim>
                                    <p:anim calcmode="lin" valueType="num">
                                      <p:cBhvr additive="base">
                                        <p:cTn id="37" dur="500" fill="hold"/>
                                        <p:tgtEl>
                                          <p:spTgt spid="942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8" grpId="0"/>
      <p:bldP spid="9"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货物上架储存</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物动量</a:t>
            </a:r>
            <a:r>
              <a:rPr lang="en-US" altLang="zh-CN" sz="2100" b="1" dirty="0" smtClean="0">
                <a:solidFill>
                  <a:schemeClr val="bg1"/>
                </a:solidFill>
                <a:latin typeface="微软雅黑" pitchFamily="34" charset="-122"/>
                <a:ea typeface="微软雅黑" pitchFamily="34" charset="-122"/>
                <a:sym typeface="宋体" panose="02010600030101010101" pitchFamily="2" charset="-122"/>
              </a:rPr>
              <a:t>ABC</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8" name="TextBox 7"/>
          <p:cNvSpPr txBox="1"/>
          <p:nvPr/>
        </p:nvSpPr>
        <p:spPr>
          <a:xfrm>
            <a:off x="2428860" y="1357275"/>
            <a:ext cx="5409291" cy="2278715"/>
          </a:xfrm>
          <a:prstGeom prst="rect">
            <a:avLst/>
          </a:prstGeom>
          <a:noFill/>
        </p:spPr>
        <p:txBody>
          <a:bodyPr wrap="square" lIns="68595" tIns="34297" rIns="68595" bIns="34297" rtlCol="0">
            <a:spAutoFit/>
          </a:bodyPr>
          <a:lstStyle/>
          <a:p>
            <a:pPr>
              <a:lnSpc>
                <a:spcPct val="130000"/>
              </a:lnSpc>
            </a:pPr>
            <a:r>
              <a:rPr lang="en-US" altLang="zh-CN" sz="1600" dirty="0" smtClean="0">
                <a:solidFill>
                  <a:sysClr val="windowText" lastClr="000000"/>
                </a:solidFill>
                <a:latin typeface="微软雅黑" pitchFamily="34" charset="-122"/>
                <a:ea typeface="微软雅黑" pitchFamily="34" charset="-122"/>
              </a:rPr>
              <a:t>1</a:t>
            </a:r>
            <a:r>
              <a:rPr lang="zh-CN" altLang="en-US" sz="1600" dirty="0" smtClean="0">
                <a:solidFill>
                  <a:sysClr val="windowText" lastClr="000000"/>
                </a:solidFill>
                <a:latin typeface="微软雅黑" pitchFamily="34" charset="-122"/>
                <a:ea typeface="微软雅黑" pitchFamily="34" charset="-122"/>
              </a:rPr>
              <a:t>、把各品种物资一段时期出库量汇总</a:t>
            </a:r>
          </a:p>
          <a:p>
            <a:pPr>
              <a:lnSpc>
                <a:spcPct val="130000"/>
              </a:lnSpc>
            </a:pPr>
            <a:r>
              <a:rPr lang="en-US" altLang="zh-CN" sz="1600" dirty="0" smtClean="0">
                <a:solidFill>
                  <a:sysClr val="windowText" lastClr="000000"/>
                </a:solidFill>
                <a:latin typeface="微软雅黑" pitchFamily="34" charset="-122"/>
                <a:ea typeface="微软雅黑" pitchFamily="34" charset="-122"/>
              </a:rPr>
              <a:t>2</a:t>
            </a:r>
            <a:r>
              <a:rPr lang="zh-CN" altLang="en-US" sz="1600" dirty="0" smtClean="0">
                <a:solidFill>
                  <a:sysClr val="windowText" lastClr="000000"/>
                </a:solidFill>
                <a:latin typeface="微软雅黑" pitchFamily="34" charset="-122"/>
                <a:ea typeface="微软雅黑" pitchFamily="34" charset="-122"/>
              </a:rPr>
              <a:t>、按照各品种物资一段时期出库量的大小顺序重新排列，并分别计算出各种物资出库数量和总数量的比重，即百分比。　　</a:t>
            </a:r>
          </a:p>
          <a:p>
            <a:pPr>
              <a:lnSpc>
                <a:spcPct val="130000"/>
              </a:lnSpc>
            </a:pPr>
            <a:r>
              <a:rPr lang="en-US" altLang="zh-CN" sz="1600" dirty="0" smtClean="0">
                <a:solidFill>
                  <a:sysClr val="windowText" lastClr="000000"/>
                </a:solidFill>
                <a:latin typeface="微软雅黑" pitchFamily="34" charset="-122"/>
                <a:ea typeface="微软雅黑" pitchFamily="34" charset="-122"/>
              </a:rPr>
              <a:t>3</a:t>
            </a:r>
            <a:r>
              <a:rPr lang="zh-CN" altLang="en-US" sz="1600" dirty="0" smtClean="0">
                <a:solidFill>
                  <a:sysClr val="windowText" lastClr="000000"/>
                </a:solidFill>
                <a:latin typeface="微软雅黑" pitchFamily="34" charset="-122"/>
                <a:ea typeface="微软雅黑" pitchFamily="34" charset="-122"/>
              </a:rPr>
              <a:t>、把出库数量适当分段，计算各段中各项物资数量占总数量的百分比，分段累计出库数量占总数量的百分比，并根据一定标准将它们划分为</a:t>
            </a:r>
            <a:r>
              <a:rPr lang="en-US" altLang="zh-CN" sz="1600" dirty="0" smtClean="0">
                <a:solidFill>
                  <a:sysClr val="windowText" lastClr="000000"/>
                </a:solidFill>
                <a:latin typeface="微软雅黑" pitchFamily="34" charset="-122"/>
                <a:ea typeface="微软雅黑" pitchFamily="34" charset="-122"/>
              </a:rPr>
              <a:t>ABC</a:t>
            </a:r>
            <a:r>
              <a:rPr lang="zh-CN" altLang="en-US" sz="1600" dirty="0" smtClean="0">
                <a:solidFill>
                  <a:sysClr val="windowText" lastClr="000000"/>
                </a:solidFill>
                <a:latin typeface="微软雅黑" pitchFamily="34" charset="-122"/>
                <a:ea typeface="微软雅黑" pitchFamily="34" charset="-122"/>
              </a:rPr>
              <a:t>三类。</a:t>
            </a:r>
          </a:p>
        </p:txBody>
      </p:sp>
      <p:sp>
        <p:nvSpPr>
          <p:cNvPr id="9" name="矩形 8"/>
          <p:cNvSpPr/>
          <p:nvPr/>
        </p:nvSpPr>
        <p:spPr>
          <a:xfrm>
            <a:off x="2428860" y="3635990"/>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0" name="TextBox 9"/>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物动量</a:t>
            </a:r>
            <a:r>
              <a:rPr lang="en-US" altLang="zh-CN" b="1" dirty="0" smtClean="0">
                <a:solidFill>
                  <a:srgbClr val="FF0000"/>
                </a:solidFill>
                <a:latin typeface="微软雅黑" pitchFamily="34" charset="-122"/>
                <a:ea typeface="微软雅黑" pitchFamily="34" charset="-122"/>
              </a:rPr>
              <a:t>ABC</a:t>
            </a:r>
            <a:r>
              <a:rPr lang="zh-CN" altLang="en-US" b="1" dirty="0" smtClean="0">
                <a:solidFill>
                  <a:srgbClr val="FF0000"/>
                </a:solidFill>
                <a:latin typeface="微软雅黑" pitchFamily="34" charset="-122"/>
                <a:ea typeface="微软雅黑" pitchFamily="34" charset="-122"/>
              </a:rPr>
              <a:t>分类法的程序　</a:t>
            </a:r>
            <a:endParaRPr lang="zh-CN" altLang="en-US" b="1" dirty="0">
              <a:solidFill>
                <a:srgbClr val="FF0000"/>
              </a:solidFill>
              <a:latin typeface="微软雅黑" pitchFamily="34" charset="-122"/>
              <a:ea typeface="微软雅黑" pitchFamily="34" charset="-122"/>
            </a:endParaRPr>
          </a:p>
        </p:txBody>
      </p:sp>
      <p:graphicFrame>
        <p:nvGraphicFramePr>
          <p:cNvPr id="11" name="表格 10"/>
          <p:cNvGraphicFramePr>
            <a:graphicFrameLocks noGrp="1"/>
          </p:cNvGraphicFramePr>
          <p:nvPr/>
        </p:nvGraphicFramePr>
        <p:xfrm>
          <a:off x="2357466" y="1357275"/>
          <a:ext cx="5343580" cy="2540331"/>
        </p:xfrm>
        <a:graphic>
          <a:graphicData uri="http://schemas.openxmlformats.org/drawingml/2006/table">
            <a:tbl>
              <a:tblPr/>
              <a:tblGrid>
                <a:gridCol w="970906"/>
                <a:gridCol w="4372674"/>
              </a:tblGrid>
              <a:tr h="892836">
                <a:tc>
                  <a:txBody>
                    <a:bodyPr/>
                    <a:lstStyle/>
                    <a:p>
                      <a:pPr indent="300355" algn="l">
                        <a:lnSpc>
                          <a:spcPct val="150000"/>
                        </a:lnSpc>
                        <a:spcAft>
                          <a:spcPts val="0"/>
                        </a:spcAft>
                      </a:pPr>
                      <a:r>
                        <a:rPr lang="zh-CN" sz="1600" kern="100" dirty="0" smtClean="0">
                          <a:latin typeface="Times New Roman"/>
                          <a:ea typeface="宋体"/>
                          <a:cs typeface="Times New Roman"/>
                        </a:rPr>
                        <a:t>物资</a:t>
                      </a:r>
                      <a:r>
                        <a:rPr lang="en-US" altLang="zh-CN" sz="1600" kern="100" dirty="0" smtClean="0">
                          <a:latin typeface="Times New Roman"/>
                          <a:ea typeface="宋体"/>
                          <a:cs typeface="Times New Roman"/>
                        </a:rPr>
                        <a:t>    </a:t>
                      </a:r>
                    </a:p>
                    <a:p>
                      <a:pPr indent="300355" algn="l">
                        <a:lnSpc>
                          <a:spcPct val="150000"/>
                        </a:lnSpc>
                        <a:spcAft>
                          <a:spcPts val="0"/>
                        </a:spcAft>
                      </a:pPr>
                      <a:r>
                        <a:rPr lang="zh-CN" sz="1600" kern="100" dirty="0" smtClean="0">
                          <a:latin typeface="Times New Roman"/>
                          <a:ea typeface="宋体"/>
                          <a:cs typeface="Times New Roman"/>
                        </a:rPr>
                        <a:t>类别</a:t>
                      </a:r>
                      <a:endParaRPr lang="zh-CN" sz="16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indent="300355" algn="ctr">
                        <a:lnSpc>
                          <a:spcPct val="150000"/>
                        </a:lnSpc>
                        <a:spcAft>
                          <a:spcPts val="0"/>
                        </a:spcAft>
                      </a:pPr>
                      <a:r>
                        <a:rPr lang="zh-CN" sz="1600" kern="100" dirty="0">
                          <a:latin typeface="Times New Roman"/>
                          <a:ea typeface="宋体"/>
                          <a:cs typeface="Times New Roman"/>
                        </a:rPr>
                        <a:t>占出库物资总数量的百分比（</a:t>
                      </a:r>
                      <a:r>
                        <a:rPr lang="en-US" sz="1600" kern="100" dirty="0">
                          <a:latin typeface="Times New Roman"/>
                          <a:ea typeface="宋体"/>
                          <a:cs typeface="Times New Roman"/>
                        </a:rPr>
                        <a:t>%</a:t>
                      </a:r>
                      <a:r>
                        <a:rPr lang="zh-CN" sz="1600" kern="100" dirty="0">
                          <a:latin typeface="Times New Roman"/>
                          <a:ea typeface="宋体"/>
                          <a:cs typeface="Times New Roman"/>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549165">
                <a:tc>
                  <a:txBody>
                    <a:bodyPr/>
                    <a:lstStyle/>
                    <a:p>
                      <a:pPr indent="300355" algn="ctr">
                        <a:lnSpc>
                          <a:spcPct val="150000"/>
                        </a:lnSpc>
                        <a:spcAft>
                          <a:spcPts val="0"/>
                        </a:spcAft>
                      </a:pPr>
                      <a:r>
                        <a:rPr lang="en-US" sz="1600" kern="100">
                          <a:latin typeface="Times New Roman"/>
                          <a:ea typeface="宋体"/>
                          <a:cs typeface="Times New Roman"/>
                        </a:rPr>
                        <a:t>A</a:t>
                      </a:r>
                      <a:endParaRPr lang="zh-CN" sz="16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indent="300355" algn="ctr">
                        <a:lnSpc>
                          <a:spcPct val="150000"/>
                        </a:lnSpc>
                        <a:spcAft>
                          <a:spcPts val="0"/>
                        </a:spcAft>
                      </a:pPr>
                      <a:r>
                        <a:rPr lang="en-US" sz="1600" kern="100" dirty="0">
                          <a:latin typeface="Times New Roman"/>
                          <a:ea typeface="宋体"/>
                          <a:cs typeface="Times New Roman"/>
                        </a:rPr>
                        <a:t>70</a:t>
                      </a:r>
                      <a:r>
                        <a:rPr lang="zh-CN" sz="1600" kern="100" dirty="0">
                          <a:latin typeface="Times New Roman"/>
                          <a:ea typeface="宋体"/>
                          <a:cs typeface="Times New Roman"/>
                        </a:rPr>
                        <a:t>～</a:t>
                      </a:r>
                      <a:r>
                        <a:rPr lang="en-US" sz="1600" kern="100" dirty="0">
                          <a:latin typeface="Times New Roman"/>
                          <a:ea typeface="宋体"/>
                          <a:cs typeface="Times New Roman"/>
                        </a:rPr>
                        <a:t>80</a:t>
                      </a:r>
                      <a:endParaRPr lang="zh-CN" sz="16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549165">
                <a:tc>
                  <a:txBody>
                    <a:bodyPr/>
                    <a:lstStyle/>
                    <a:p>
                      <a:pPr indent="300355" algn="ctr">
                        <a:lnSpc>
                          <a:spcPct val="150000"/>
                        </a:lnSpc>
                        <a:spcAft>
                          <a:spcPts val="0"/>
                        </a:spcAft>
                      </a:pPr>
                      <a:r>
                        <a:rPr lang="en-US" sz="1600" kern="100">
                          <a:latin typeface="Times New Roman"/>
                          <a:ea typeface="宋体"/>
                          <a:cs typeface="Times New Roman"/>
                        </a:rPr>
                        <a:t>B</a:t>
                      </a:r>
                      <a:endParaRPr lang="zh-CN" sz="16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indent="300355" algn="ctr">
                        <a:lnSpc>
                          <a:spcPct val="150000"/>
                        </a:lnSpc>
                        <a:spcAft>
                          <a:spcPts val="0"/>
                        </a:spcAft>
                      </a:pPr>
                      <a:r>
                        <a:rPr lang="en-US" sz="1600" kern="100" dirty="0">
                          <a:latin typeface="Times New Roman"/>
                          <a:ea typeface="宋体"/>
                          <a:cs typeface="Times New Roman"/>
                        </a:rPr>
                        <a:t>15</a:t>
                      </a:r>
                      <a:r>
                        <a:rPr lang="zh-CN" sz="1600" kern="100" dirty="0">
                          <a:latin typeface="Times New Roman"/>
                          <a:ea typeface="宋体"/>
                          <a:cs typeface="Times New Roman"/>
                        </a:rPr>
                        <a:t>～</a:t>
                      </a:r>
                      <a:r>
                        <a:rPr lang="en-US" sz="1600" kern="100" dirty="0">
                          <a:latin typeface="Times New Roman"/>
                          <a:ea typeface="宋体"/>
                          <a:cs typeface="Times New Roman"/>
                        </a:rPr>
                        <a:t>20</a:t>
                      </a:r>
                      <a:endParaRPr lang="zh-CN" sz="16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549165">
                <a:tc>
                  <a:txBody>
                    <a:bodyPr/>
                    <a:lstStyle/>
                    <a:p>
                      <a:pPr indent="300355" algn="ctr">
                        <a:lnSpc>
                          <a:spcPct val="150000"/>
                        </a:lnSpc>
                        <a:spcAft>
                          <a:spcPts val="0"/>
                        </a:spcAft>
                      </a:pPr>
                      <a:r>
                        <a:rPr lang="en-US" sz="1600" kern="100">
                          <a:latin typeface="Times New Roman"/>
                          <a:ea typeface="宋体"/>
                          <a:cs typeface="Times New Roman"/>
                        </a:rPr>
                        <a:t>C</a:t>
                      </a:r>
                      <a:endParaRPr lang="zh-CN" sz="16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indent="300355" algn="ctr">
                        <a:lnSpc>
                          <a:spcPct val="150000"/>
                        </a:lnSpc>
                        <a:spcAft>
                          <a:spcPts val="0"/>
                        </a:spcAft>
                      </a:pPr>
                      <a:r>
                        <a:rPr lang="en-US" sz="1600" kern="100" dirty="0">
                          <a:latin typeface="Times New Roman"/>
                          <a:ea typeface="宋体"/>
                          <a:cs typeface="Times New Roman"/>
                        </a:rPr>
                        <a:t>5</a:t>
                      </a:r>
                      <a:r>
                        <a:rPr lang="zh-CN" sz="1600" kern="100" dirty="0">
                          <a:latin typeface="Times New Roman"/>
                          <a:ea typeface="宋体"/>
                          <a:cs typeface="Times New Roman"/>
                        </a:rPr>
                        <a:t>～</a:t>
                      </a:r>
                      <a:r>
                        <a:rPr lang="en-US" sz="1600" kern="100" dirty="0">
                          <a:latin typeface="Times New Roman"/>
                          <a:ea typeface="宋体"/>
                          <a:cs typeface="Times New Roman"/>
                        </a:rPr>
                        <a:t>10</a:t>
                      </a:r>
                      <a:endParaRPr lang="zh-CN" sz="16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bl>
          </a:graphicData>
        </a:graphic>
      </p:graphicFrame>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heckerboard(across)">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checkerboard(across)">
                                      <p:cBhvr>
                                        <p:cTn id="30" dur="500"/>
                                        <p:tgtEl>
                                          <p:spTgt spid="6"/>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checkerboard(across)">
                                      <p:cBhvr>
                                        <p:cTn id="33" dur="500"/>
                                        <p:tgtEl>
                                          <p:spTgt spid="8"/>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checkerboard(across)">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checkerboard(across)">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8" grpId="0"/>
      <p:bldP spid="9" grpId="0" animBg="1"/>
      <p:bldP spid="1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货物上架储存</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物动量</a:t>
            </a:r>
            <a:r>
              <a:rPr lang="en-US" altLang="zh-CN" sz="2100" b="1" dirty="0" smtClean="0">
                <a:solidFill>
                  <a:schemeClr val="bg1"/>
                </a:solidFill>
                <a:latin typeface="微软雅黑" pitchFamily="34" charset="-122"/>
                <a:ea typeface="微软雅黑" pitchFamily="34" charset="-122"/>
                <a:sym typeface="宋体" panose="02010600030101010101" pitchFamily="2" charset="-122"/>
              </a:rPr>
              <a:t>ABC</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929382"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9" name="矩形 8"/>
          <p:cNvSpPr/>
          <p:nvPr/>
        </p:nvSpPr>
        <p:spPr>
          <a:xfrm>
            <a:off x="2428860" y="4773595"/>
            <a:ext cx="600077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0" name="TextBox 9"/>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物动量</a:t>
            </a:r>
            <a:r>
              <a:rPr lang="en-US" altLang="zh-CN" b="1" dirty="0" smtClean="0">
                <a:solidFill>
                  <a:srgbClr val="FF0000"/>
                </a:solidFill>
                <a:latin typeface="微软雅黑" pitchFamily="34" charset="-122"/>
                <a:ea typeface="微软雅黑" pitchFamily="34" charset="-122"/>
              </a:rPr>
              <a:t>ABC</a:t>
            </a:r>
            <a:r>
              <a:rPr lang="zh-CN" altLang="en-US" b="1" dirty="0" smtClean="0">
                <a:solidFill>
                  <a:srgbClr val="FF0000"/>
                </a:solidFill>
                <a:latin typeface="微软雅黑" pitchFamily="34" charset="-122"/>
                <a:ea typeface="微软雅黑" pitchFamily="34" charset="-122"/>
              </a:rPr>
              <a:t>分类入库方法　</a:t>
            </a:r>
            <a:endParaRPr lang="zh-CN" altLang="en-US" b="1" dirty="0">
              <a:solidFill>
                <a:srgbClr val="FF0000"/>
              </a:solidFill>
              <a:latin typeface="微软雅黑" pitchFamily="34" charset="-122"/>
              <a:ea typeface="微软雅黑" pitchFamily="34" charset="-122"/>
            </a:endParaRPr>
          </a:p>
        </p:txBody>
      </p:sp>
      <p:sp>
        <p:nvSpPr>
          <p:cNvPr id="12" name="矩形 11"/>
          <p:cNvSpPr/>
          <p:nvPr/>
        </p:nvSpPr>
        <p:spPr>
          <a:xfrm>
            <a:off x="2428860" y="1357275"/>
            <a:ext cx="6000776" cy="3416320"/>
          </a:xfrm>
          <a:prstGeom prst="rect">
            <a:avLst/>
          </a:prstGeom>
        </p:spPr>
        <p:txBody>
          <a:bodyPr wrap="square">
            <a:spAutoFit/>
          </a:bodyPr>
          <a:lstStyle/>
          <a:p>
            <a:r>
              <a:rPr lang="en-US" altLang="zh-CN" dirty="0" smtClean="0"/>
              <a:t>1</a:t>
            </a:r>
            <a:r>
              <a:rPr lang="zh-CN" altLang="en-US" dirty="0" smtClean="0"/>
              <a:t>、重型货架</a:t>
            </a:r>
          </a:p>
          <a:p>
            <a:r>
              <a:rPr lang="zh-CN" altLang="en-US" dirty="0" smtClean="0"/>
              <a:t>（</a:t>
            </a:r>
            <a:r>
              <a:rPr lang="en-US" altLang="zh-CN" dirty="0" smtClean="0"/>
              <a:t>1</a:t>
            </a:r>
            <a:r>
              <a:rPr lang="zh-CN" altLang="en-US" dirty="0" smtClean="0"/>
              <a:t>）对于</a:t>
            </a:r>
            <a:r>
              <a:rPr lang="en-US" altLang="zh-CN" dirty="0" smtClean="0"/>
              <a:t>A</a:t>
            </a:r>
            <a:r>
              <a:rPr lang="zh-CN" altLang="en-US" dirty="0" smtClean="0"/>
              <a:t>类存货的入库，应尽量放在第一层，以便于出货。</a:t>
            </a:r>
          </a:p>
          <a:p>
            <a:r>
              <a:rPr lang="zh-CN" altLang="en-US" dirty="0" smtClean="0"/>
              <a:t>（</a:t>
            </a:r>
            <a:r>
              <a:rPr lang="en-US" altLang="zh-CN" dirty="0" smtClean="0"/>
              <a:t>2</a:t>
            </a:r>
            <a:r>
              <a:rPr lang="zh-CN" altLang="en-US" dirty="0" smtClean="0"/>
              <a:t>）对于</a:t>
            </a:r>
            <a:r>
              <a:rPr lang="en-US" altLang="zh-CN" dirty="0" smtClean="0"/>
              <a:t>B</a:t>
            </a:r>
            <a:r>
              <a:rPr lang="zh-CN" altLang="en-US" dirty="0" smtClean="0"/>
              <a:t>类存货的入库，应尽量放在第二层（中间层）。　　</a:t>
            </a:r>
          </a:p>
          <a:p>
            <a:r>
              <a:rPr lang="zh-CN" altLang="en-US" dirty="0" smtClean="0"/>
              <a:t>（</a:t>
            </a:r>
            <a:r>
              <a:rPr lang="en-US" altLang="zh-CN" dirty="0" smtClean="0"/>
              <a:t>3</a:t>
            </a:r>
            <a:r>
              <a:rPr lang="zh-CN" altLang="en-US" dirty="0" smtClean="0"/>
              <a:t>）对于</a:t>
            </a:r>
            <a:r>
              <a:rPr lang="en-US" altLang="zh-CN" dirty="0" smtClean="0"/>
              <a:t>C</a:t>
            </a:r>
            <a:r>
              <a:rPr lang="zh-CN" altLang="en-US" dirty="0" smtClean="0"/>
              <a:t>类存货的入库，应尽量放在第三层（最顶层）</a:t>
            </a:r>
          </a:p>
          <a:p>
            <a:r>
              <a:rPr lang="en-US" altLang="zh-CN" dirty="0" smtClean="0"/>
              <a:t>2</a:t>
            </a:r>
            <a:r>
              <a:rPr lang="zh-CN" altLang="en-US" dirty="0" smtClean="0"/>
              <a:t>、立体仓库</a:t>
            </a:r>
          </a:p>
          <a:p>
            <a:r>
              <a:rPr lang="zh-CN" altLang="en-US" dirty="0" smtClean="0"/>
              <a:t>（</a:t>
            </a:r>
            <a:r>
              <a:rPr lang="en-US" altLang="zh-CN" dirty="0" smtClean="0"/>
              <a:t>1</a:t>
            </a:r>
            <a:r>
              <a:rPr lang="zh-CN" altLang="en-US" dirty="0" smtClean="0"/>
              <a:t>）对于</a:t>
            </a:r>
            <a:r>
              <a:rPr lang="en-US" altLang="zh-CN" dirty="0" smtClean="0"/>
              <a:t>A</a:t>
            </a:r>
            <a:r>
              <a:rPr lang="zh-CN" altLang="en-US" dirty="0" smtClean="0"/>
              <a:t>类存货的入库，应尽量放在该类别下层，以便于出货。</a:t>
            </a:r>
          </a:p>
          <a:p>
            <a:r>
              <a:rPr lang="zh-CN" altLang="en-US" dirty="0" smtClean="0"/>
              <a:t>（</a:t>
            </a:r>
            <a:r>
              <a:rPr lang="en-US" altLang="zh-CN" dirty="0" smtClean="0"/>
              <a:t>2</a:t>
            </a:r>
            <a:r>
              <a:rPr lang="zh-CN" altLang="en-US" dirty="0" smtClean="0"/>
              <a:t>）对于</a:t>
            </a:r>
            <a:r>
              <a:rPr lang="en-US" altLang="zh-CN" dirty="0" smtClean="0"/>
              <a:t>B</a:t>
            </a:r>
            <a:r>
              <a:rPr lang="zh-CN" altLang="en-US" dirty="0" smtClean="0"/>
              <a:t>类存货的入库，应尽量放在该类别中间。　　</a:t>
            </a:r>
          </a:p>
          <a:p>
            <a:r>
              <a:rPr lang="zh-CN" altLang="en-US" dirty="0" smtClean="0"/>
              <a:t>（</a:t>
            </a:r>
            <a:r>
              <a:rPr lang="en-US" altLang="zh-CN" dirty="0" smtClean="0"/>
              <a:t>3</a:t>
            </a:r>
            <a:r>
              <a:rPr lang="zh-CN" altLang="en-US" dirty="0" smtClean="0"/>
              <a:t>）对于</a:t>
            </a:r>
            <a:r>
              <a:rPr lang="en-US" altLang="zh-CN" dirty="0" smtClean="0"/>
              <a:t>C</a:t>
            </a:r>
            <a:r>
              <a:rPr lang="zh-CN" altLang="en-US" dirty="0" smtClean="0"/>
              <a:t>类存货的入库，应尽量放在该类别上部。</a:t>
            </a:r>
          </a:p>
          <a:p>
            <a:r>
              <a:rPr lang="zh-CN" altLang="en-US" b="1" dirty="0" smtClean="0">
                <a:solidFill>
                  <a:srgbClr val="FF0000"/>
                </a:solidFill>
              </a:rPr>
              <a:t>注意：立体仓库货位分配还需要充分考虑满足堆垛机作业能力和平衡各巷道作业时间。</a:t>
            </a:r>
            <a:endParaRPr lang="zh-CN" altLang="en-US" b="1" dirty="0">
              <a:solidFill>
                <a:srgbClr val="FF0000"/>
              </a:solidFill>
            </a:endParaRPr>
          </a:p>
        </p:txBody>
      </p:sp>
      <p:pic>
        <p:nvPicPr>
          <p:cNvPr id="135170" name="Picture 2"/>
          <p:cNvPicPr>
            <a:picLocks noChangeAspect="1" noChangeArrowheads="1"/>
          </p:cNvPicPr>
          <p:nvPr/>
        </p:nvPicPr>
        <p:blipFill>
          <a:blip r:embed="rId3"/>
          <a:srcRect/>
          <a:stretch>
            <a:fillRect/>
          </a:stretch>
        </p:blipFill>
        <p:spPr bwMode="auto">
          <a:xfrm>
            <a:off x="2857488" y="327042"/>
            <a:ext cx="4869096" cy="4816458"/>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heckerboard(across)">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checkerboard(across)">
                                      <p:cBhvr>
                                        <p:cTn id="30" dur="500"/>
                                        <p:tgtEl>
                                          <p:spTgt spid="6"/>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checkerboard(across)">
                                      <p:cBhvr>
                                        <p:cTn id="33" dur="500"/>
                                        <p:tgtEl>
                                          <p:spTgt spid="12"/>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checkerboard(across)">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135170"/>
                                        </p:tgtEl>
                                        <p:attrNameLst>
                                          <p:attrName>style.visibility</p:attrName>
                                        </p:attrNameLst>
                                      </p:cBhvr>
                                      <p:to>
                                        <p:strVal val="visible"/>
                                      </p:to>
                                    </p:set>
                                    <p:animEffect transition="in" filter="checkerboard(across)">
                                      <p:cBhvr>
                                        <p:cTn id="41" dur="500"/>
                                        <p:tgtEl>
                                          <p:spTgt spid="135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9" grpId="0" animBg="1"/>
      <p:bldP spid="10" grpId="0"/>
      <p:bldP spid="1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货物上架储存</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货物就地堆码</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136194" name="Picture 2"/>
          <p:cNvPicPr>
            <a:picLocks noChangeAspect="1" noChangeArrowheads="1"/>
          </p:cNvPicPr>
          <p:nvPr/>
        </p:nvPicPr>
        <p:blipFill>
          <a:blip r:embed="rId3"/>
          <a:srcRect/>
          <a:stretch>
            <a:fillRect/>
          </a:stretch>
        </p:blipFill>
        <p:spPr bwMode="auto">
          <a:xfrm>
            <a:off x="1571604" y="876743"/>
            <a:ext cx="7004520" cy="2852750"/>
          </a:xfrm>
          <a:prstGeom prst="rect">
            <a:avLst/>
          </a:prstGeom>
          <a:noFill/>
          <a:ln w="9525">
            <a:noFill/>
            <a:miter lim="800000"/>
            <a:headEnd/>
            <a:tailEnd/>
          </a:ln>
          <a:effectLst/>
        </p:spPr>
      </p:pic>
      <p:sp>
        <p:nvSpPr>
          <p:cNvPr id="11" name="矩形 10"/>
          <p:cNvSpPr/>
          <p:nvPr/>
        </p:nvSpPr>
        <p:spPr>
          <a:xfrm>
            <a:off x="642910" y="3929072"/>
            <a:ext cx="7715304" cy="646331"/>
          </a:xfrm>
          <a:prstGeom prst="rect">
            <a:avLst/>
          </a:prstGeom>
        </p:spPr>
        <p:txBody>
          <a:bodyPr wrap="square">
            <a:spAutoFit/>
          </a:bodyPr>
          <a:lstStyle/>
          <a:p>
            <a:r>
              <a:rPr lang="zh-CN" altLang="en-US" b="1" dirty="0" smtClean="0">
                <a:solidFill>
                  <a:srgbClr val="FF0000"/>
                </a:solidFill>
              </a:rPr>
              <a:t>注意：某些货物在仓库停留的时间很短暂，有时候为了提高搬运活性，会直接堆放在车辆上。</a:t>
            </a:r>
            <a:endParaRPr lang="zh-CN" altLang="en-US" b="1" dirty="0">
              <a:solidFill>
                <a:srgbClr val="FF0000"/>
              </a:solidFill>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36194"/>
                                        </p:tgtEl>
                                        <p:attrNameLst>
                                          <p:attrName>style.visibility</p:attrName>
                                        </p:attrNameLst>
                                      </p:cBhvr>
                                      <p:to>
                                        <p:strVal val="visible"/>
                                      </p:to>
                                    </p:set>
                                    <p:animEffect transition="in" filter="checkerboard(across)">
                                      <p:cBhvr>
                                        <p:cTn id="25" dur="500"/>
                                        <p:tgtEl>
                                          <p:spTgt spid="136194"/>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checkerboard(across)">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订货方法选择</a:t>
            </a:r>
            <a:endParaRPr lang="en-US" altLang="zh-CN" b="1" dirty="0">
              <a:latin typeface="微软雅黑"/>
              <a:ea typeface="微软雅黑"/>
            </a:endParaRPr>
          </a:p>
        </p:txBody>
      </p:sp>
      <p:sp>
        <p:nvSpPr>
          <p:cNvPr id="11" name="矩形 10"/>
          <p:cNvSpPr/>
          <p:nvPr/>
        </p:nvSpPr>
        <p:spPr>
          <a:xfrm>
            <a:off x="2197337" y="4227181"/>
            <a:ext cx="582750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197336" y="1256749"/>
            <a:ext cx="5827507"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安全库存确定</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定量补货策略下安全库存量的确定</a:t>
            </a:r>
            <a:endParaRPr lang="zh-CN" altLang="en-US" b="1" dirty="0">
              <a:solidFill>
                <a:srgbClr val="FF0000"/>
              </a:solidFill>
              <a:latin typeface="微软雅黑" pitchFamily="34" charset="-122"/>
              <a:ea typeface="微软雅黑" pitchFamily="34" charset="-122"/>
            </a:endParaRPr>
          </a:p>
        </p:txBody>
      </p:sp>
      <p:sp>
        <p:nvSpPr>
          <p:cNvPr id="91138" name="文本框 37"/>
          <p:cNvSpPr txBox="1">
            <a:spLocks noChangeArrowheads="1"/>
          </p:cNvSpPr>
          <p:nvPr/>
        </p:nvSpPr>
        <p:spPr bwMode="auto">
          <a:xfrm>
            <a:off x="2357466" y="1369661"/>
            <a:ext cx="5667377" cy="2857520"/>
          </a:xfrm>
          <a:prstGeom prst="rect">
            <a:avLst/>
          </a:prstGeom>
          <a:solidFill>
            <a:srgbClr val="DEEAF6"/>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例</a:t>
            </a:r>
            <a:r>
              <a:rPr kumimoji="0" lang="en-US" altLang="zh-CN" sz="16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4.1</a:t>
            </a:r>
            <a:r>
              <a:rPr kumimoji="0" lang="zh-CN" altLang="en-US" sz="16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某饭店啤酒补货提前期为</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5</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天，提前期内需求量服从期望为</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20</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加仑，方差为</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4</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加仑的正态分布，在定量补货策略下，如果维持</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95%</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的需求满足率，需要多少安全库存量？</a:t>
            </a:r>
            <a:endParaRPr kumimoji="0" lang="zh-CN" altLang="en-US" sz="16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可以看出，提前期内需求是不确定的，但是有规律可循。在确定订货点时</a:t>
            </a:r>
            <a:r>
              <a:rPr kumimoji="0" lang="en-US" altLang="zh-CN" sz="16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除了考虑期望值为</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20</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加仑外，还要考虑安全库存，以满足超出期望值的需求</a:t>
            </a:r>
            <a:r>
              <a:rPr kumimoji="0" lang="en-US" altLang="zh-CN" sz="16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使需求满足率达到</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95%</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，所以订货点</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=20</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加仑</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安全库存。查标准正态分布表得</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95%</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的累计概率下的偏差为</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1.65</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个标准方差。也就是说，实际需求在</a:t>
            </a:r>
            <a:r>
              <a:rPr kumimoji="0" lang="en-US" altLang="zh-CN" sz="16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0</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23.3</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20+1.65×2</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）加仑之间出现的可能性为</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95%</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，要实现需求满足为</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95%</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，必须确定订货点为</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23.3</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，其中</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3.3</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1.65×2</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）加仑为安全库存量。</a:t>
            </a:r>
            <a:endParaRPr kumimoji="0" lang="zh-CN"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heckerboard(across)">
                                      <p:cBhvr>
                                        <p:cTn id="30" dur="500"/>
                                        <p:tgtEl>
                                          <p:spTgt spid="12"/>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91138"/>
                                        </p:tgtEl>
                                        <p:attrNameLst>
                                          <p:attrName>style.visibility</p:attrName>
                                        </p:attrNameLst>
                                      </p:cBhvr>
                                      <p:to>
                                        <p:strVal val="visible"/>
                                      </p:to>
                                    </p:set>
                                    <p:animEffect transition="in" filter="checkerboard(across)">
                                      <p:cBhvr>
                                        <p:cTn id="33" dur="500"/>
                                        <p:tgtEl>
                                          <p:spTgt spid="91138"/>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checkerboard(across)">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9" grpId="0"/>
      <p:bldP spid="9113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货物上架储存</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货物就地堆码</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137218" name="Picture 2"/>
          <p:cNvPicPr>
            <a:picLocks noChangeAspect="1" noChangeArrowheads="1"/>
          </p:cNvPicPr>
          <p:nvPr/>
        </p:nvPicPr>
        <p:blipFill>
          <a:blip r:embed="rId3"/>
          <a:srcRect/>
          <a:stretch>
            <a:fillRect/>
          </a:stretch>
        </p:blipFill>
        <p:spPr bwMode="auto">
          <a:xfrm>
            <a:off x="2714612" y="566723"/>
            <a:ext cx="4695214" cy="4576777"/>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37218"/>
                                        </p:tgtEl>
                                        <p:attrNameLst>
                                          <p:attrName>style.visibility</p:attrName>
                                        </p:attrNameLst>
                                      </p:cBhvr>
                                      <p:to>
                                        <p:strVal val="visible"/>
                                      </p:to>
                                    </p:set>
                                    <p:animEffect transition="in" filter="checkerboard(across)">
                                      <p:cBhvr>
                                        <p:cTn id="25" dur="500"/>
                                        <p:tgtEl>
                                          <p:spTgt spid="137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357466" y="4465324"/>
            <a:ext cx="626469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357466" y="771550"/>
            <a:ext cx="6246982"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案例分析</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357466" y="923403"/>
            <a:ext cx="6246982" cy="849477"/>
          </a:xfrm>
          <a:prstGeom prst="rect">
            <a:avLst/>
          </a:prstGeom>
          <a:noFill/>
        </p:spPr>
        <p:txBody>
          <a:bodyPr wrap="square" lIns="68595" tIns="34297" rIns="68595" bIns="34297" rtlCol="0">
            <a:spAutoFit/>
          </a:bodyPr>
          <a:lstStyle/>
          <a:p>
            <a:pPr>
              <a:lnSpc>
                <a:spcPct val="130000"/>
              </a:lnSpc>
            </a:pPr>
            <a:r>
              <a:rPr lang="zh-CN" altLang="en-US" sz="1300" dirty="0" smtClean="0">
                <a:solidFill>
                  <a:sysClr val="windowText" lastClr="000000"/>
                </a:solidFill>
                <a:latin typeface="微软雅黑" pitchFamily="34" charset="-122"/>
                <a:ea typeface="微软雅黑" pitchFamily="34" charset="-122"/>
              </a:rPr>
              <a:t>正兴食品有限公司送了一批食品到恒发仓储有限公司储存，该批货物的信息如下表所示。经过检验合格后，仓库接收了该批货物，并为其办理入库手续。</a:t>
            </a:r>
          </a:p>
          <a:p>
            <a:pPr>
              <a:lnSpc>
                <a:spcPct val="130000"/>
              </a:lnSpc>
            </a:pPr>
            <a:endParaRPr lang="zh-CN" altLang="en-US" sz="1300" dirty="0" smtClean="0">
              <a:solidFill>
                <a:sysClr val="windowText" lastClr="000000"/>
              </a:solidFill>
              <a:latin typeface="微软雅黑" pitchFamily="34" charset="-122"/>
              <a:ea typeface="微软雅黑" pitchFamily="34" charset="-122"/>
            </a:endParaRPr>
          </a:p>
        </p:txBody>
      </p:sp>
      <p:sp>
        <p:nvSpPr>
          <p:cNvPr id="6" name="TextBox 5"/>
          <p:cNvSpPr txBox="1"/>
          <p:nvPr/>
        </p:nvSpPr>
        <p:spPr>
          <a:xfrm>
            <a:off x="2357466" y="4565873"/>
            <a:ext cx="3714776" cy="429362"/>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请为这批拟入库货物缮制入库单。</a:t>
            </a:r>
          </a:p>
        </p:txBody>
      </p:sp>
      <p:graphicFrame>
        <p:nvGraphicFramePr>
          <p:cNvPr id="8" name="表格 7"/>
          <p:cNvGraphicFramePr>
            <a:graphicFrameLocks noGrp="1"/>
          </p:cNvGraphicFramePr>
          <p:nvPr/>
        </p:nvGraphicFramePr>
        <p:xfrm>
          <a:off x="2567425" y="1571618"/>
          <a:ext cx="5581649" cy="2819400"/>
        </p:xfrm>
        <a:graphic>
          <a:graphicData uri="http://schemas.openxmlformats.org/drawingml/2006/table">
            <a:tbl>
              <a:tblPr/>
              <a:tblGrid>
                <a:gridCol w="1070722"/>
                <a:gridCol w="1140191"/>
                <a:gridCol w="1685368"/>
                <a:gridCol w="1685368"/>
              </a:tblGrid>
              <a:tr h="352425">
                <a:tc>
                  <a:txBody>
                    <a:bodyPr/>
                    <a:lstStyle/>
                    <a:p>
                      <a:pPr algn="ctr">
                        <a:lnSpc>
                          <a:spcPct val="150000"/>
                        </a:lnSpc>
                        <a:spcAft>
                          <a:spcPts val="0"/>
                        </a:spcAft>
                      </a:pPr>
                      <a:r>
                        <a:rPr lang="zh-CN" sz="1050" kern="100">
                          <a:latin typeface="Times New Roman"/>
                          <a:ea typeface="宋体"/>
                          <a:cs typeface="Times New Roman"/>
                        </a:rPr>
                        <a:t>序号</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050" kern="100">
                          <a:latin typeface="Times New Roman"/>
                          <a:ea typeface="宋体"/>
                          <a:cs typeface="Times New Roman"/>
                        </a:rPr>
                        <a:t>品名</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050" kern="100">
                          <a:latin typeface="Times New Roman"/>
                          <a:ea typeface="宋体"/>
                          <a:cs typeface="Times New Roman"/>
                        </a:rPr>
                        <a:t>规格</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050" kern="100">
                          <a:latin typeface="Times New Roman"/>
                          <a:ea typeface="宋体"/>
                          <a:cs typeface="Times New Roman"/>
                        </a:rPr>
                        <a:t>数量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425">
                <a:tc rowSpan="3">
                  <a:txBody>
                    <a:bodyPr/>
                    <a:lstStyle/>
                    <a:p>
                      <a:pPr algn="ctr">
                        <a:lnSpc>
                          <a:spcPct val="150000"/>
                        </a:lnSpc>
                        <a:spcAft>
                          <a:spcPts val="0"/>
                        </a:spcAft>
                      </a:pPr>
                      <a:r>
                        <a:rPr lang="en-US" sz="1050" kern="100">
                          <a:latin typeface="Times New Roman"/>
                          <a:ea typeface="宋体"/>
                          <a:cs typeface="Times New Roman"/>
                        </a:rPr>
                        <a:t>1</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ct val="150000"/>
                        </a:lnSpc>
                        <a:spcAft>
                          <a:spcPts val="0"/>
                        </a:spcAft>
                      </a:pPr>
                      <a:r>
                        <a:rPr lang="zh-CN" sz="1050" kern="100">
                          <a:latin typeface="Times New Roman"/>
                          <a:ea typeface="宋体"/>
                          <a:cs typeface="Times New Roman"/>
                        </a:rPr>
                        <a:t>鲁花一级压榨花生油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050" kern="100">
                          <a:latin typeface="Times New Roman"/>
                          <a:ea typeface="宋体"/>
                          <a:cs typeface="Times New Roman"/>
                        </a:rPr>
                        <a:t>1.8</a:t>
                      </a:r>
                      <a:r>
                        <a:rPr lang="zh-CN" sz="1050" kern="100">
                          <a:latin typeface="Times New Roman"/>
                          <a:ea typeface="宋体"/>
                          <a:cs typeface="Times New Roman"/>
                        </a:rPr>
                        <a:t>升</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050" kern="100">
                          <a:latin typeface="Times New Roman"/>
                          <a:ea typeface="宋体"/>
                          <a:cs typeface="Times New Roman"/>
                        </a:rPr>
                        <a:t>100</a:t>
                      </a:r>
                      <a:r>
                        <a:rPr lang="zh-CN" sz="1050" kern="100">
                          <a:latin typeface="Times New Roman"/>
                          <a:ea typeface="宋体"/>
                          <a:cs typeface="Times New Roman"/>
                        </a:rPr>
                        <a:t>箱（</a:t>
                      </a:r>
                      <a:r>
                        <a:rPr lang="en-US" sz="1050" kern="100">
                          <a:latin typeface="Times New Roman"/>
                          <a:ea typeface="宋体"/>
                          <a:cs typeface="Times New Roman"/>
                        </a:rPr>
                        <a:t>1000</a:t>
                      </a:r>
                      <a:r>
                        <a:rPr lang="zh-CN" sz="1050" kern="100">
                          <a:latin typeface="Times New Roman"/>
                          <a:ea typeface="宋体"/>
                          <a:cs typeface="Times New Roman"/>
                        </a:rPr>
                        <a:t>桶）</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425">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en-US" sz="1050" kern="100">
                          <a:latin typeface="Times New Roman"/>
                          <a:ea typeface="宋体"/>
                          <a:cs typeface="Times New Roman"/>
                        </a:rPr>
                        <a:t>2</a:t>
                      </a:r>
                      <a:r>
                        <a:rPr lang="zh-CN" sz="1050" kern="100">
                          <a:latin typeface="Times New Roman"/>
                          <a:ea typeface="宋体"/>
                          <a:cs typeface="Times New Roman"/>
                        </a:rPr>
                        <a:t>升</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050" kern="100">
                          <a:latin typeface="Times New Roman"/>
                          <a:ea typeface="宋体"/>
                          <a:cs typeface="Times New Roman"/>
                        </a:rPr>
                        <a:t>200</a:t>
                      </a:r>
                      <a:r>
                        <a:rPr lang="zh-CN" sz="1050" kern="100">
                          <a:latin typeface="Times New Roman"/>
                          <a:ea typeface="宋体"/>
                          <a:cs typeface="Times New Roman"/>
                        </a:rPr>
                        <a:t>箱（</a:t>
                      </a:r>
                      <a:r>
                        <a:rPr lang="en-US" sz="1050" kern="100">
                          <a:latin typeface="Times New Roman"/>
                          <a:ea typeface="宋体"/>
                          <a:cs typeface="Times New Roman"/>
                        </a:rPr>
                        <a:t>1600</a:t>
                      </a:r>
                      <a:r>
                        <a:rPr lang="zh-CN" sz="1050" kern="100">
                          <a:latin typeface="Times New Roman"/>
                          <a:ea typeface="宋体"/>
                          <a:cs typeface="Times New Roman"/>
                        </a:rPr>
                        <a:t>桶）</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425">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en-US" sz="1050" kern="100">
                          <a:latin typeface="Times New Roman"/>
                          <a:ea typeface="宋体"/>
                          <a:cs typeface="Times New Roman"/>
                        </a:rPr>
                        <a:t>5</a:t>
                      </a:r>
                      <a:r>
                        <a:rPr lang="zh-CN" sz="1050" kern="100">
                          <a:latin typeface="Times New Roman"/>
                          <a:ea typeface="宋体"/>
                          <a:cs typeface="Times New Roman"/>
                        </a:rPr>
                        <a:t>升</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050" kern="100">
                          <a:latin typeface="Times New Roman"/>
                          <a:ea typeface="宋体"/>
                          <a:cs typeface="Times New Roman"/>
                        </a:rPr>
                        <a:t>280</a:t>
                      </a:r>
                      <a:r>
                        <a:rPr lang="zh-CN" sz="1050" kern="100">
                          <a:latin typeface="Times New Roman"/>
                          <a:ea typeface="宋体"/>
                          <a:cs typeface="Times New Roman"/>
                        </a:rPr>
                        <a:t>箱（</a:t>
                      </a:r>
                      <a:r>
                        <a:rPr lang="en-US" sz="1050" kern="100">
                          <a:latin typeface="Times New Roman"/>
                          <a:ea typeface="宋体"/>
                          <a:cs typeface="Times New Roman"/>
                        </a:rPr>
                        <a:t>1680</a:t>
                      </a:r>
                      <a:r>
                        <a:rPr lang="zh-CN" sz="1050" kern="100">
                          <a:latin typeface="Times New Roman"/>
                          <a:ea typeface="宋体"/>
                          <a:cs typeface="Times New Roman"/>
                        </a:rPr>
                        <a:t>桶）</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425">
                <a:tc rowSpan="2">
                  <a:txBody>
                    <a:bodyPr/>
                    <a:lstStyle/>
                    <a:p>
                      <a:pPr algn="ctr">
                        <a:lnSpc>
                          <a:spcPct val="150000"/>
                        </a:lnSpc>
                        <a:spcAft>
                          <a:spcPts val="0"/>
                        </a:spcAft>
                      </a:pPr>
                      <a:r>
                        <a:rPr lang="en-US" sz="1050" kern="100">
                          <a:latin typeface="Times New Roman"/>
                          <a:ea typeface="宋体"/>
                          <a:cs typeface="Times New Roman"/>
                        </a:rPr>
                        <a:t>2</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50000"/>
                        </a:lnSpc>
                        <a:spcAft>
                          <a:spcPts val="0"/>
                        </a:spcAft>
                      </a:pPr>
                      <a:r>
                        <a:rPr lang="zh-CN" sz="1050" kern="100">
                          <a:latin typeface="Times New Roman"/>
                          <a:ea typeface="宋体"/>
                          <a:cs typeface="Times New Roman"/>
                        </a:rPr>
                        <a:t>太太乐鸡精</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050" kern="100">
                          <a:latin typeface="Times New Roman"/>
                          <a:ea typeface="宋体"/>
                          <a:cs typeface="Times New Roman"/>
                        </a:rPr>
                        <a:t>250</a:t>
                      </a:r>
                      <a:r>
                        <a:rPr lang="zh-CN" sz="1050" kern="100">
                          <a:latin typeface="Times New Roman"/>
                          <a:ea typeface="宋体"/>
                          <a:cs typeface="Times New Roman"/>
                        </a:rPr>
                        <a:t>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050" kern="100">
                          <a:latin typeface="Times New Roman"/>
                          <a:ea typeface="宋体"/>
                          <a:cs typeface="Times New Roman"/>
                        </a:rPr>
                        <a:t>500</a:t>
                      </a:r>
                      <a:r>
                        <a:rPr lang="zh-CN" sz="1050" kern="100">
                          <a:latin typeface="Times New Roman"/>
                          <a:ea typeface="宋体"/>
                          <a:cs typeface="Times New Roman"/>
                        </a:rPr>
                        <a:t>箱（</a:t>
                      </a:r>
                      <a:r>
                        <a:rPr lang="en-US" sz="1050" kern="100">
                          <a:latin typeface="Times New Roman"/>
                          <a:ea typeface="宋体"/>
                          <a:cs typeface="Times New Roman"/>
                        </a:rPr>
                        <a:t>3000</a:t>
                      </a:r>
                      <a:r>
                        <a:rPr lang="zh-CN" sz="1050" kern="100">
                          <a:latin typeface="Times New Roman"/>
                          <a:ea typeface="宋体"/>
                          <a:cs typeface="Times New Roman"/>
                        </a:rPr>
                        <a:t>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425">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en-US" sz="1050" kern="100">
                          <a:latin typeface="Times New Roman"/>
                          <a:ea typeface="宋体"/>
                          <a:cs typeface="Times New Roman"/>
                        </a:rPr>
                        <a:t>500</a:t>
                      </a:r>
                      <a:r>
                        <a:rPr lang="zh-CN" sz="1050" kern="100">
                          <a:latin typeface="Times New Roman"/>
                          <a:ea typeface="宋体"/>
                          <a:cs typeface="Times New Roman"/>
                        </a:rPr>
                        <a:t>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050" kern="100">
                          <a:latin typeface="Times New Roman"/>
                          <a:ea typeface="宋体"/>
                          <a:cs typeface="Times New Roman"/>
                        </a:rPr>
                        <a:t>85</a:t>
                      </a:r>
                      <a:r>
                        <a:rPr lang="zh-CN" sz="1050" kern="100">
                          <a:latin typeface="Times New Roman"/>
                          <a:ea typeface="宋体"/>
                          <a:cs typeface="Times New Roman"/>
                        </a:rPr>
                        <a:t>箱（</a:t>
                      </a:r>
                      <a:r>
                        <a:rPr lang="en-US" sz="1050" kern="100">
                          <a:latin typeface="Times New Roman"/>
                          <a:ea typeface="宋体"/>
                          <a:cs typeface="Times New Roman"/>
                        </a:rPr>
                        <a:t>2550</a:t>
                      </a:r>
                      <a:r>
                        <a:rPr lang="zh-CN" sz="1050" kern="100">
                          <a:latin typeface="Times New Roman"/>
                          <a:ea typeface="宋体"/>
                          <a:cs typeface="Times New Roman"/>
                        </a:rPr>
                        <a:t>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425">
                <a:tc rowSpan="2">
                  <a:txBody>
                    <a:bodyPr/>
                    <a:lstStyle/>
                    <a:p>
                      <a:pPr algn="ctr">
                        <a:lnSpc>
                          <a:spcPct val="150000"/>
                        </a:lnSpc>
                        <a:spcAft>
                          <a:spcPts val="0"/>
                        </a:spcAft>
                      </a:pPr>
                      <a:r>
                        <a:rPr lang="en-US" sz="1050" kern="100">
                          <a:latin typeface="Times New Roman"/>
                          <a:ea typeface="宋体"/>
                          <a:cs typeface="Times New Roman"/>
                        </a:rPr>
                        <a:t>3</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50000"/>
                        </a:lnSpc>
                        <a:spcAft>
                          <a:spcPts val="0"/>
                        </a:spcAft>
                      </a:pPr>
                      <a:r>
                        <a:rPr lang="zh-CN" sz="1050" kern="100">
                          <a:latin typeface="Times New Roman"/>
                          <a:ea typeface="宋体"/>
                          <a:cs typeface="Times New Roman"/>
                        </a:rPr>
                        <a:t>东北大米</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050" kern="100">
                          <a:latin typeface="Times New Roman"/>
                          <a:ea typeface="宋体"/>
                          <a:cs typeface="Times New Roman"/>
                        </a:rPr>
                        <a:t>10</a:t>
                      </a:r>
                      <a:r>
                        <a:rPr lang="zh-CN" sz="1050" kern="100">
                          <a:latin typeface="Times New Roman"/>
                          <a:ea typeface="宋体"/>
                          <a:cs typeface="Times New Roman"/>
                        </a:rPr>
                        <a:t>公斤</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050" kern="100">
                          <a:latin typeface="Times New Roman"/>
                          <a:ea typeface="宋体"/>
                          <a:cs typeface="Times New Roman"/>
                        </a:rPr>
                        <a:t>1000</a:t>
                      </a:r>
                      <a:r>
                        <a:rPr lang="zh-CN" sz="1050" kern="100">
                          <a:latin typeface="Times New Roman"/>
                          <a:ea typeface="宋体"/>
                          <a:cs typeface="Times New Roman"/>
                        </a:rPr>
                        <a:t>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425">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en-US" sz="1050" kern="100">
                          <a:latin typeface="Times New Roman"/>
                          <a:ea typeface="宋体"/>
                          <a:cs typeface="Times New Roman"/>
                        </a:rPr>
                        <a:t>25</a:t>
                      </a:r>
                      <a:r>
                        <a:rPr lang="zh-CN" sz="1050" kern="100">
                          <a:latin typeface="Times New Roman"/>
                          <a:ea typeface="宋体"/>
                          <a:cs typeface="Times New Roman"/>
                        </a:rPr>
                        <a:t>公斤</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050" kern="100" dirty="0">
                          <a:latin typeface="Times New Roman"/>
                          <a:ea typeface="宋体"/>
                          <a:cs typeface="Times New Roman"/>
                        </a:rPr>
                        <a:t>800</a:t>
                      </a:r>
                      <a:r>
                        <a:rPr lang="zh-CN" sz="1050" kern="100" dirty="0">
                          <a:latin typeface="Times New Roman"/>
                          <a:ea typeface="宋体"/>
                          <a:cs typeface="Times New Roman"/>
                        </a:rPr>
                        <a:t>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ppt_x</p:attrName>
                                        </p:attrNameLst>
                                      </p:cBhvr>
                                      <p:tavLst>
                                        <p:tav tm="0">
                                          <p:val>
                                            <p:strVal val="#ppt_x-.2"/>
                                          </p:val>
                                        </p:tav>
                                        <p:tav tm="100000">
                                          <p:val>
                                            <p:strVal val="#ppt_x"/>
                                          </p:val>
                                        </p:tav>
                                      </p:tavLst>
                                    </p:anim>
                                    <p:anim calcmode="lin" valueType="num">
                                      <p:cBhvr>
                                        <p:cTn id="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ppt_x</p:attrName>
                                        </p:attrNameLst>
                                      </p:cBhvr>
                                      <p:tavLst>
                                        <p:tav tm="0">
                                          <p:val>
                                            <p:strVal val="#ppt_x-.2"/>
                                          </p:val>
                                        </p:tav>
                                        <p:tav tm="100000">
                                          <p:val>
                                            <p:strVal val="#ppt_x"/>
                                          </p:val>
                                        </p:tav>
                                      </p:tavLst>
                                    </p:anim>
                                    <p:anim calcmode="lin" valueType="num">
                                      <p:cBhvr>
                                        <p:cTn id="15"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2"/>
                                        </p:tgtEl>
                                      </p:cBhvr>
                                    </p:animEffect>
                                  </p:childTnLst>
                                </p:cTn>
                              </p:par>
                              <p:par>
                                <p:cTn id="17" presetID="29"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ppt_x</p:attrName>
                                        </p:attrNameLst>
                                      </p:cBhvr>
                                      <p:tavLst>
                                        <p:tav tm="0">
                                          <p:val>
                                            <p:strVal val="#ppt_x-.2"/>
                                          </p:val>
                                        </p:tav>
                                        <p:tav tm="100000">
                                          <p:val>
                                            <p:strVal val="#ppt_x"/>
                                          </p:val>
                                        </p:tav>
                                      </p:tavLst>
                                    </p:anim>
                                    <p:anim calcmode="lin" valueType="num">
                                      <p:cBhvr>
                                        <p:cTn id="20"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4"/>
                                        </p:tgtEl>
                                      </p:cBhvr>
                                    </p:animEffect>
                                  </p:childTnLst>
                                </p:cTn>
                              </p:par>
                              <p:par>
                                <p:cTn id="22" presetID="29"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1000" fill="hold"/>
                                        <p:tgtEl>
                                          <p:spTgt spid="11"/>
                                        </p:tgtEl>
                                        <p:attrNameLst>
                                          <p:attrName>ppt_x</p:attrName>
                                        </p:attrNameLst>
                                      </p:cBhvr>
                                      <p:tavLst>
                                        <p:tav tm="0">
                                          <p:val>
                                            <p:strVal val="#ppt_x-.2"/>
                                          </p:val>
                                        </p:tav>
                                        <p:tav tm="100000">
                                          <p:val>
                                            <p:strVal val="#ppt_x"/>
                                          </p:val>
                                        </p:tav>
                                      </p:tavLst>
                                    </p:anim>
                                    <p:anim calcmode="lin" valueType="num">
                                      <p:cBhvr>
                                        <p:cTn id="25"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6" dur="10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checkerboard(across)">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订货方法选择</a:t>
            </a:r>
            <a:endParaRPr lang="en-US" altLang="zh-CN" b="1" dirty="0">
              <a:latin typeface="微软雅黑"/>
              <a:ea typeface="微软雅黑"/>
            </a:endParaRPr>
          </a:p>
        </p:txBody>
      </p:sp>
      <p:sp>
        <p:nvSpPr>
          <p:cNvPr id="11" name="矩形 10"/>
          <p:cNvSpPr/>
          <p:nvPr/>
        </p:nvSpPr>
        <p:spPr>
          <a:xfrm>
            <a:off x="2197337" y="4500576"/>
            <a:ext cx="57322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197336" y="1256749"/>
            <a:ext cx="5732249"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安全库存确定</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293162" y="1350469"/>
            <a:ext cx="5636423" cy="3150107"/>
          </a:xfrm>
          <a:prstGeom prst="rect">
            <a:avLst/>
          </a:prstGeom>
          <a:noFill/>
        </p:spPr>
        <p:txBody>
          <a:bodyPr wrap="square" lIns="68595" tIns="34297" rIns="68595" bIns="34297" rtlCol="0">
            <a:spAutoFit/>
          </a:bodyPr>
          <a:lstStyle/>
          <a:p>
            <a:pPr>
              <a:lnSpc>
                <a:spcPct val="130000"/>
              </a:lnSpc>
            </a:pPr>
            <a:r>
              <a:rPr lang="zh-CN" altLang="en-US" sz="1400" dirty="0" smtClean="0">
                <a:solidFill>
                  <a:sysClr val="windowText" lastClr="000000"/>
                </a:solidFill>
                <a:latin typeface="微软雅黑" pitchFamily="34" charset="-122"/>
                <a:ea typeface="微软雅黑" pitchFamily="34" charset="-122"/>
              </a:rPr>
              <a:t>不难看出，在</a:t>
            </a:r>
            <a:r>
              <a:rPr lang="en-US" altLang="zh-CN" sz="1400" dirty="0" err="1" smtClean="0">
                <a:solidFill>
                  <a:sysClr val="windowText" lastClr="000000"/>
                </a:solidFill>
                <a:latin typeface="微软雅黑" pitchFamily="34" charset="-122"/>
                <a:ea typeface="微软雅黑" pitchFamily="34" charset="-122"/>
              </a:rPr>
              <a:t>t+T</a:t>
            </a:r>
            <a:r>
              <a:rPr lang="zh-CN" altLang="en-US" sz="1400" dirty="0" smtClean="0">
                <a:solidFill>
                  <a:sysClr val="windowText" lastClr="000000"/>
                </a:solidFill>
                <a:latin typeface="微软雅黑" pitchFamily="34" charset="-122"/>
                <a:ea typeface="微软雅黑" pitchFamily="34" charset="-122"/>
              </a:rPr>
              <a:t>时间内，用于满足需求的库存总量为</a:t>
            </a:r>
            <a:r>
              <a:rPr lang="en-US" altLang="zh-CN" sz="1400" dirty="0" err="1" smtClean="0">
                <a:solidFill>
                  <a:sysClr val="windowText" lastClr="000000"/>
                </a:solidFill>
                <a:latin typeface="微软雅黑" pitchFamily="34" charset="-122"/>
                <a:ea typeface="微软雅黑" pitchFamily="34" charset="-122"/>
              </a:rPr>
              <a:t>Q+q</a:t>
            </a:r>
            <a:r>
              <a:rPr lang="zh-CN" altLang="en-US" sz="1400" dirty="0" smtClean="0">
                <a:solidFill>
                  <a:sysClr val="windowText" lastClr="000000"/>
                </a:solidFill>
                <a:latin typeface="微软雅黑" pitchFamily="34" charset="-122"/>
                <a:ea typeface="微软雅黑" pitchFamily="34" charset="-122"/>
              </a:rPr>
              <a:t>，这个总量定为</a:t>
            </a:r>
            <a:r>
              <a:rPr lang="en-US" altLang="zh-CN" sz="1400" dirty="0" smtClean="0">
                <a:solidFill>
                  <a:sysClr val="windowText" lastClr="000000"/>
                </a:solidFill>
                <a:latin typeface="微软雅黑" pitchFamily="34" charset="-122"/>
                <a:ea typeface="微软雅黑" pitchFamily="34" charset="-122"/>
              </a:rPr>
              <a:t>E</a:t>
            </a:r>
            <a:r>
              <a:rPr lang="zh-CN" altLang="en-US" sz="1400" dirty="0" smtClean="0">
                <a:solidFill>
                  <a:sysClr val="windowText" lastClr="000000"/>
                </a:solidFill>
                <a:latin typeface="微软雅黑" pitchFamily="34" charset="-122"/>
                <a:ea typeface="微软雅黑" pitchFamily="34" charset="-122"/>
              </a:rPr>
              <a:t>（</a:t>
            </a:r>
            <a:r>
              <a:rPr lang="en-US" altLang="zh-CN" sz="1400" dirty="0" smtClean="0">
                <a:solidFill>
                  <a:sysClr val="windowText" lastClr="000000"/>
                </a:solidFill>
                <a:latin typeface="微软雅黑" pitchFamily="34" charset="-122"/>
                <a:ea typeface="微软雅黑" pitchFamily="34" charset="-122"/>
              </a:rPr>
              <a:t>E=</a:t>
            </a:r>
            <a:r>
              <a:rPr lang="en-US" altLang="zh-CN" sz="1400" dirty="0" err="1" smtClean="0">
                <a:solidFill>
                  <a:sysClr val="windowText" lastClr="000000"/>
                </a:solidFill>
                <a:latin typeface="微软雅黑" pitchFamily="34" charset="-122"/>
                <a:ea typeface="微软雅黑" pitchFamily="34" charset="-122"/>
              </a:rPr>
              <a:t>Q+q</a:t>
            </a:r>
            <a:r>
              <a:rPr lang="zh-CN" altLang="en-US" sz="1400" dirty="0" smtClean="0">
                <a:solidFill>
                  <a:sysClr val="windowText" lastClr="000000"/>
                </a:solidFill>
                <a:latin typeface="微软雅黑" pitchFamily="34" charset="-122"/>
                <a:ea typeface="微软雅黑" pitchFamily="34" charset="-122"/>
              </a:rPr>
              <a:t>），称之为最大库存量。因为在每次补货时都可以通过盘库获得</a:t>
            </a:r>
            <a:r>
              <a:rPr lang="en-US" altLang="zh-CN" sz="1400" dirty="0" smtClean="0">
                <a:solidFill>
                  <a:sysClr val="windowText" lastClr="000000"/>
                </a:solidFill>
                <a:latin typeface="微软雅黑" pitchFamily="34" charset="-122"/>
                <a:ea typeface="微软雅黑" pitchFamily="34" charset="-122"/>
              </a:rPr>
              <a:t>q</a:t>
            </a:r>
            <a:r>
              <a:rPr lang="zh-CN" altLang="en-US" sz="1400" dirty="0" smtClean="0">
                <a:solidFill>
                  <a:sysClr val="windowText" lastClr="000000"/>
                </a:solidFill>
                <a:latin typeface="微软雅黑" pitchFamily="34" charset="-122"/>
                <a:ea typeface="微软雅黑" pitchFamily="34" charset="-122"/>
              </a:rPr>
              <a:t>量，所以要明确补货量</a:t>
            </a:r>
            <a:r>
              <a:rPr lang="en-US" altLang="zh-CN" sz="1400" dirty="0" smtClean="0">
                <a:solidFill>
                  <a:sysClr val="windowText" lastClr="000000"/>
                </a:solidFill>
                <a:latin typeface="微软雅黑" pitchFamily="34" charset="-122"/>
                <a:ea typeface="微软雅黑" pitchFamily="34" charset="-122"/>
              </a:rPr>
              <a:t>Q</a:t>
            </a:r>
            <a:r>
              <a:rPr lang="zh-CN" altLang="en-US" sz="1400" dirty="0" smtClean="0">
                <a:solidFill>
                  <a:sysClr val="windowText" lastClr="000000"/>
                </a:solidFill>
                <a:latin typeface="微软雅黑" pitchFamily="34" charset="-122"/>
                <a:ea typeface="微软雅黑" pitchFamily="34" charset="-122"/>
              </a:rPr>
              <a:t>，只要知道</a:t>
            </a:r>
            <a:r>
              <a:rPr lang="en-US" altLang="zh-CN" sz="1400" dirty="0" smtClean="0">
                <a:solidFill>
                  <a:sysClr val="windowText" lastClr="000000"/>
                </a:solidFill>
                <a:latin typeface="微软雅黑" pitchFamily="34" charset="-122"/>
                <a:ea typeface="微软雅黑" pitchFamily="34" charset="-122"/>
              </a:rPr>
              <a:t>E</a:t>
            </a:r>
            <a:r>
              <a:rPr lang="zh-CN" altLang="en-US" sz="1400" dirty="0" smtClean="0">
                <a:solidFill>
                  <a:sysClr val="windowText" lastClr="000000"/>
                </a:solidFill>
                <a:latin typeface="微软雅黑" pitchFamily="34" charset="-122"/>
                <a:ea typeface="微软雅黑" pitchFamily="34" charset="-122"/>
              </a:rPr>
              <a:t>，就可以通过</a:t>
            </a:r>
            <a:r>
              <a:rPr lang="en-US" altLang="zh-CN" sz="1400" dirty="0" smtClean="0">
                <a:solidFill>
                  <a:sysClr val="windowText" lastClr="000000"/>
                </a:solidFill>
                <a:latin typeface="微软雅黑" pitchFamily="34" charset="-122"/>
                <a:ea typeface="微软雅黑" pitchFamily="34" charset="-122"/>
              </a:rPr>
              <a:t>E-q</a:t>
            </a:r>
            <a:r>
              <a:rPr lang="zh-CN" altLang="en-US" sz="1400" dirty="0" smtClean="0">
                <a:solidFill>
                  <a:sysClr val="windowText" lastClr="000000"/>
                </a:solidFill>
                <a:latin typeface="微软雅黑" pitchFamily="34" charset="-122"/>
                <a:ea typeface="微软雅黑" pitchFamily="34" charset="-122"/>
              </a:rPr>
              <a:t>来确定。在定期补货策略下的补货问题似乎就变为如何确定</a:t>
            </a:r>
            <a:r>
              <a:rPr lang="en-US" altLang="zh-CN" sz="1400" dirty="0" smtClean="0">
                <a:solidFill>
                  <a:sysClr val="windowText" lastClr="000000"/>
                </a:solidFill>
                <a:latin typeface="微软雅黑" pitchFamily="34" charset="-122"/>
                <a:ea typeface="微软雅黑" pitchFamily="34" charset="-122"/>
              </a:rPr>
              <a:t>E</a:t>
            </a:r>
            <a:r>
              <a:rPr lang="zh-CN" altLang="en-US" sz="1400" dirty="0" smtClean="0">
                <a:solidFill>
                  <a:sysClr val="windowText" lastClr="000000"/>
                </a:solidFill>
                <a:latin typeface="微软雅黑" pitchFamily="34" charset="-122"/>
                <a:ea typeface="微软雅黑" pitchFamily="34" charset="-122"/>
              </a:rPr>
              <a:t>的问题，</a:t>
            </a:r>
            <a:r>
              <a:rPr lang="en-US" altLang="zh-CN" sz="1400" dirty="0" smtClean="0">
                <a:solidFill>
                  <a:sysClr val="windowText" lastClr="000000"/>
                </a:solidFill>
                <a:latin typeface="微软雅黑" pitchFamily="34" charset="-122"/>
                <a:ea typeface="微软雅黑" pitchFamily="34" charset="-122"/>
              </a:rPr>
              <a:t>E</a:t>
            </a:r>
            <a:r>
              <a:rPr lang="zh-CN" altLang="en-US" sz="1400" dirty="0" smtClean="0">
                <a:solidFill>
                  <a:sysClr val="windowText" lastClr="000000"/>
                </a:solidFill>
                <a:latin typeface="微软雅黑" pitchFamily="34" charset="-122"/>
                <a:ea typeface="微软雅黑" pitchFamily="34" charset="-122"/>
              </a:rPr>
              <a:t>的问题一旦明确，定期补货策略就可以在企业的控制之下实现库存的管理问题。在</a:t>
            </a:r>
            <a:r>
              <a:rPr lang="en-US" altLang="zh-CN" sz="1400" dirty="0" smtClean="0">
                <a:solidFill>
                  <a:sysClr val="windowText" lastClr="000000"/>
                </a:solidFill>
                <a:latin typeface="微软雅黑" pitchFamily="34" charset="-122"/>
                <a:ea typeface="微软雅黑" pitchFamily="34" charset="-122"/>
              </a:rPr>
              <a:t>E</a:t>
            </a:r>
            <a:r>
              <a:rPr lang="zh-CN" altLang="en-US" sz="1400" dirty="0" smtClean="0">
                <a:solidFill>
                  <a:sysClr val="windowText" lastClr="000000"/>
                </a:solidFill>
                <a:latin typeface="微软雅黑" pitchFamily="34" charset="-122"/>
                <a:ea typeface="微软雅黑" pitchFamily="34" charset="-122"/>
              </a:rPr>
              <a:t>的确定中就涉及安全库存量。</a:t>
            </a:r>
            <a:r>
              <a:rPr lang="en-US" altLang="zh-CN" sz="1400" dirty="0" smtClean="0">
                <a:solidFill>
                  <a:sysClr val="windowText" lastClr="000000"/>
                </a:solidFill>
                <a:latin typeface="微软雅黑" pitchFamily="34" charset="-122"/>
                <a:ea typeface="微软雅黑" pitchFamily="34" charset="-122"/>
              </a:rPr>
              <a:t>E</a:t>
            </a:r>
            <a:r>
              <a:rPr lang="zh-CN" altLang="en-US" sz="1400" dirty="0" smtClean="0">
                <a:solidFill>
                  <a:sysClr val="windowText" lastClr="000000"/>
                </a:solidFill>
                <a:latin typeface="微软雅黑" pitchFamily="34" charset="-122"/>
                <a:ea typeface="微软雅黑" pitchFamily="34" charset="-122"/>
              </a:rPr>
              <a:t>是用来满足（</a:t>
            </a:r>
            <a:r>
              <a:rPr lang="en-US" altLang="zh-CN" sz="1400" dirty="0" err="1" smtClean="0">
                <a:solidFill>
                  <a:sysClr val="windowText" lastClr="000000"/>
                </a:solidFill>
                <a:latin typeface="微软雅黑" pitchFamily="34" charset="-122"/>
                <a:ea typeface="微软雅黑" pitchFamily="34" charset="-122"/>
              </a:rPr>
              <a:t>T+t</a:t>
            </a:r>
            <a:r>
              <a:rPr lang="zh-CN" altLang="en-US" sz="1400" dirty="0" smtClean="0">
                <a:solidFill>
                  <a:sysClr val="windowText" lastClr="000000"/>
                </a:solidFill>
                <a:latin typeface="微软雅黑" pitchFamily="34" charset="-122"/>
                <a:ea typeface="微软雅黑" pitchFamily="34" charset="-122"/>
              </a:rPr>
              <a:t>）时间内的需求量，如果需求率</a:t>
            </a:r>
            <a:r>
              <a:rPr lang="en-US" altLang="zh-CN" sz="1400" dirty="0" smtClean="0">
                <a:solidFill>
                  <a:sysClr val="windowText" lastClr="000000"/>
                </a:solidFill>
                <a:latin typeface="微软雅黑" pitchFamily="34" charset="-122"/>
                <a:ea typeface="微软雅黑" pitchFamily="34" charset="-122"/>
              </a:rPr>
              <a:t>v</a:t>
            </a:r>
            <a:r>
              <a:rPr lang="zh-CN" altLang="en-US" sz="1400" dirty="0" smtClean="0">
                <a:solidFill>
                  <a:sysClr val="windowText" lastClr="000000"/>
                </a:solidFill>
                <a:latin typeface="微软雅黑" pitchFamily="34" charset="-122"/>
                <a:ea typeface="微软雅黑" pitchFamily="34" charset="-122"/>
              </a:rPr>
              <a:t>是确定的</a:t>
            </a:r>
            <a:r>
              <a:rPr lang="en-US" altLang="zh-CN" sz="1400" dirty="0" smtClean="0">
                <a:solidFill>
                  <a:sysClr val="windowText" lastClr="000000"/>
                </a:solidFill>
                <a:latin typeface="微软雅黑" pitchFamily="34" charset="-122"/>
                <a:ea typeface="微软雅黑" pitchFamily="34" charset="-122"/>
              </a:rPr>
              <a:t>,</a:t>
            </a:r>
            <a:r>
              <a:rPr lang="zh-CN" altLang="en-US" sz="1400" dirty="0" smtClean="0">
                <a:solidFill>
                  <a:sysClr val="windowText" lastClr="000000"/>
                </a:solidFill>
                <a:latin typeface="微软雅黑" pitchFamily="34" charset="-122"/>
                <a:ea typeface="微软雅黑" pitchFamily="34" charset="-122"/>
              </a:rPr>
              <a:t>即单位时间内的需求不变，则</a:t>
            </a:r>
            <a:r>
              <a:rPr lang="en-US" altLang="zh-CN" sz="1400" dirty="0" smtClean="0">
                <a:solidFill>
                  <a:sysClr val="windowText" lastClr="000000"/>
                </a:solidFill>
                <a:latin typeface="微软雅黑" pitchFamily="34" charset="-122"/>
                <a:ea typeface="微软雅黑" pitchFamily="34" charset="-122"/>
              </a:rPr>
              <a:t>E=v×</a:t>
            </a:r>
            <a:r>
              <a:rPr lang="zh-CN" altLang="en-US" sz="1400" dirty="0" smtClean="0">
                <a:solidFill>
                  <a:sysClr val="windowText" lastClr="000000"/>
                </a:solidFill>
                <a:latin typeface="微软雅黑" pitchFamily="34" charset="-122"/>
                <a:ea typeface="微软雅黑" pitchFamily="34" charset="-122"/>
              </a:rPr>
              <a:t>（</a:t>
            </a:r>
            <a:r>
              <a:rPr lang="en-US" altLang="zh-CN" sz="1400" dirty="0" err="1" smtClean="0">
                <a:solidFill>
                  <a:sysClr val="windowText" lastClr="000000"/>
                </a:solidFill>
                <a:latin typeface="微软雅黑" pitchFamily="34" charset="-122"/>
                <a:ea typeface="微软雅黑" pitchFamily="34" charset="-122"/>
              </a:rPr>
              <a:t>T+t</a:t>
            </a:r>
            <a:r>
              <a:rPr lang="zh-CN" altLang="en-US" sz="1400" dirty="0" smtClean="0">
                <a:solidFill>
                  <a:sysClr val="windowText" lastClr="000000"/>
                </a:solidFill>
                <a:latin typeface="微软雅黑" pitchFamily="34" charset="-122"/>
                <a:ea typeface="微软雅黑" pitchFamily="34" charset="-122"/>
              </a:rPr>
              <a:t>），其全部为经常性库存，不包括安全库存，如果</a:t>
            </a:r>
            <a:r>
              <a:rPr lang="en-US" altLang="zh-CN" sz="1400" dirty="0" smtClean="0">
                <a:solidFill>
                  <a:sysClr val="windowText" lastClr="000000"/>
                </a:solidFill>
                <a:latin typeface="微软雅黑" pitchFamily="34" charset="-122"/>
                <a:ea typeface="微软雅黑" pitchFamily="34" charset="-122"/>
              </a:rPr>
              <a:t>v</a:t>
            </a:r>
            <a:r>
              <a:rPr lang="zh-CN" altLang="en-US" sz="1400" dirty="0" smtClean="0">
                <a:solidFill>
                  <a:sysClr val="windowText" lastClr="000000"/>
                </a:solidFill>
                <a:latin typeface="微软雅黑" pitchFamily="34" charset="-122"/>
                <a:ea typeface="微软雅黑" pitchFamily="34" charset="-122"/>
              </a:rPr>
              <a:t>是不确定的，则</a:t>
            </a:r>
            <a:r>
              <a:rPr lang="en-US" altLang="zh-CN" sz="1400" dirty="0" smtClean="0">
                <a:solidFill>
                  <a:sysClr val="windowText" lastClr="000000"/>
                </a:solidFill>
                <a:latin typeface="微软雅黑" pitchFamily="34" charset="-122"/>
                <a:ea typeface="微软雅黑" pitchFamily="34" charset="-122"/>
              </a:rPr>
              <a:t>E</a:t>
            </a:r>
            <a:r>
              <a:rPr lang="zh-CN" altLang="en-US" sz="1400" dirty="0" smtClean="0">
                <a:solidFill>
                  <a:sysClr val="windowText" lastClr="000000"/>
                </a:solidFill>
                <a:latin typeface="微软雅黑" pitchFamily="34" charset="-122"/>
                <a:ea typeface="微软雅黑" pitchFamily="34" charset="-122"/>
              </a:rPr>
              <a:t>的确定需要从经常性库存和安全库存两方面准备。经常性库存通常最简易的做法是用平均需求率</a:t>
            </a:r>
            <a:r>
              <a:rPr lang="en-US" altLang="zh-CN" sz="1400" dirty="0" smtClean="0">
                <a:solidFill>
                  <a:sysClr val="windowText" lastClr="000000"/>
                </a:solidFill>
                <a:latin typeface="微软雅黑" pitchFamily="34" charset="-122"/>
                <a:ea typeface="微软雅黑" pitchFamily="34" charset="-122"/>
              </a:rPr>
              <a:t>E</a:t>
            </a:r>
            <a:r>
              <a:rPr lang="zh-CN" altLang="en-US" sz="1400" dirty="0" smtClean="0">
                <a:solidFill>
                  <a:sysClr val="windowText" lastClr="000000"/>
                </a:solidFill>
                <a:latin typeface="微软雅黑" pitchFamily="34" charset="-122"/>
                <a:ea typeface="微软雅黑" pitchFamily="34" charset="-122"/>
              </a:rPr>
              <a:t>（</a:t>
            </a:r>
            <a:r>
              <a:rPr lang="en-US" altLang="zh-CN" sz="1400" dirty="0" smtClean="0">
                <a:solidFill>
                  <a:sysClr val="windowText" lastClr="000000"/>
                </a:solidFill>
                <a:latin typeface="微软雅黑" pitchFamily="34" charset="-122"/>
                <a:ea typeface="微软雅黑" pitchFamily="34" charset="-122"/>
              </a:rPr>
              <a:t>v</a:t>
            </a:r>
            <a:r>
              <a:rPr lang="zh-CN" altLang="en-US" sz="1400" dirty="0" smtClean="0">
                <a:solidFill>
                  <a:sysClr val="windowText" lastClr="000000"/>
                </a:solidFill>
                <a:latin typeface="微软雅黑" pitchFamily="34" charset="-122"/>
                <a:ea typeface="微软雅黑" pitchFamily="34" charset="-122"/>
              </a:rPr>
              <a:t>）</a:t>
            </a:r>
            <a:r>
              <a:rPr lang="en-US" altLang="zh-CN" sz="1400" dirty="0" smtClean="0">
                <a:solidFill>
                  <a:sysClr val="windowText" lastClr="000000"/>
                </a:solidFill>
                <a:latin typeface="微软雅黑" pitchFamily="34" charset="-122"/>
                <a:ea typeface="微软雅黑" pitchFamily="34" charset="-122"/>
              </a:rPr>
              <a:t>×</a:t>
            </a:r>
            <a:r>
              <a:rPr lang="zh-CN" altLang="en-US" sz="1400" dirty="0" smtClean="0">
                <a:solidFill>
                  <a:sysClr val="windowText" lastClr="000000"/>
                </a:solidFill>
                <a:latin typeface="微软雅黑" pitchFamily="34" charset="-122"/>
                <a:ea typeface="微软雅黑" pitchFamily="34" charset="-122"/>
              </a:rPr>
              <a:t>（</a:t>
            </a:r>
            <a:r>
              <a:rPr lang="en-US" altLang="zh-CN" sz="1400" dirty="0" err="1" smtClean="0">
                <a:solidFill>
                  <a:sysClr val="windowText" lastClr="000000"/>
                </a:solidFill>
                <a:latin typeface="微软雅黑" pitchFamily="34" charset="-122"/>
                <a:ea typeface="微软雅黑" pitchFamily="34" charset="-122"/>
              </a:rPr>
              <a:t>T+t</a:t>
            </a:r>
            <a:r>
              <a:rPr lang="zh-CN" altLang="en-US" sz="1400" dirty="0" smtClean="0">
                <a:solidFill>
                  <a:sysClr val="windowText" lastClr="000000"/>
                </a:solidFill>
                <a:latin typeface="微软雅黑" pitchFamily="34" charset="-122"/>
                <a:ea typeface="微软雅黑" pitchFamily="34" charset="-122"/>
              </a:rPr>
              <a:t>）取得，而安全库存则要根据需求分布特征和企业愿意提供的需求满足率来确定。</a:t>
            </a:r>
            <a:endParaRPr lang="zh-CN" altLang="en-US" sz="1400" dirty="0">
              <a:solidFill>
                <a:sysClr val="windowText" lastClr="000000"/>
              </a:solidFill>
              <a:latin typeface="微软雅黑" pitchFamily="34" charset="-122"/>
              <a:ea typeface="微软雅黑" pitchFamily="34" charset="-122"/>
            </a:endParaRPr>
          </a:p>
        </p:txBody>
      </p:sp>
      <p:sp>
        <p:nvSpPr>
          <p:cNvPr id="9" name="TextBox 8"/>
          <p:cNvSpPr txBox="1"/>
          <p:nvPr/>
        </p:nvSpPr>
        <p:spPr>
          <a:xfrm>
            <a:off x="2357466" y="844388"/>
            <a:ext cx="4429069" cy="429362"/>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定期补货策略下安全库存量的确定</a:t>
            </a:r>
            <a:endParaRPr lang="zh-CN" altLang="en-US"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ppt_x</p:attrName>
                                        </p:attrNameLst>
                                      </p:cBhvr>
                                      <p:tavLst>
                                        <p:tav tm="0">
                                          <p:val>
                                            <p:strVal val="#ppt_x-.2"/>
                                          </p:val>
                                        </p:tav>
                                        <p:tav tm="100000">
                                          <p:val>
                                            <p:strVal val="#ppt_x"/>
                                          </p:val>
                                        </p:tav>
                                      </p:tavLst>
                                    </p:anim>
                                    <p:anim calcmode="lin" valueType="num">
                                      <p:cBhvr>
                                        <p:cTn id="4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订货方法选择</a:t>
            </a:r>
            <a:endParaRPr lang="en-US" altLang="zh-CN" b="1" dirty="0">
              <a:latin typeface="微软雅黑"/>
              <a:ea typeface="微软雅黑"/>
            </a:endParaRPr>
          </a:p>
        </p:txBody>
      </p:sp>
      <p:sp>
        <p:nvSpPr>
          <p:cNvPr id="11" name="矩形 10"/>
          <p:cNvSpPr/>
          <p:nvPr/>
        </p:nvSpPr>
        <p:spPr>
          <a:xfrm>
            <a:off x="2197337" y="4500576"/>
            <a:ext cx="57322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197336" y="1256749"/>
            <a:ext cx="5732249"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安全库存确定</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2162" name="文本框 90442"/>
          <p:cNvSpPr txBox="1">
            <a:spLocks noChangeArrowheads="1"/>
          </p:cNvSpPr>
          <p:nvPr/>
        </p:nvSpPr>
        <p:spPr bwMode="auto">
          <a:xfrm>
            <a:off x="2428860" y="1498600"/>
            <a:ext cx="5229225" cy="2859100"/>
          </a:xfrm>
          <a:prstGeom prst="rect">
            <a:avLst/>
          </a:prstGeom>
          <a:solidFill>
            <a:srgbClr val="FBE4D5"/>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知识拓展：</a:t>
            </a:r>
            <a:endParaRPr kumimoji="0" lang="zh-CN" altLang="en-US" b="1"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安全库存（又称保险库存）是指为了防止由于不确定因素（如突发性大量订货或供应商延期交货）影响订货需求而准备的缓冲库存。</a:t>
            </a:r>
            <a:endPar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在下列情况下要保持较高的安全库存量，以尽力避免缺货。</a:t>
            </a:r>
            <a:endPar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缺货成本高或服务水平要求较高</a:t>
            </a:r>
            <a:endPar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储存成本较低</a:t>
            </a:r>
            <a:endPar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需求量的波动较大</a:t>
            </a:r>
            <a:endPar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前置时间的波动较大</a:t>
            </a:r>
            <a:endPar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heckerboard(across)">
                                      <p:cBhvr>
                                        <p:cTn id="25" dur="500"/>
                                        <p:tgtEl>
                                          <p:spTgt spid="12"/>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92162"/>
                                        </p:tgtEl>
                                        <p:attrNameLst>
                                          <p:attrName>style.visibility</p:attrName>
                                        </p:attrNameLst>
                                      </p:cBhvr>
                                      <p:to>
                                        <p:strVal val="visible"/>
                                      </p:to>
                                    </p:set>
                                    <p:animEffect transition="in" filter="checkerboard(across)">
                                      <p:cBhvr>
                                        <p:cTn id="28" dur="500"/>
                                        <p:tgtEl>
                                          <p:spTgt spid="92162"/>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checkerboard(across)">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9216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订货方法选择</a:t>
            </a:r>
            <a:endParaRPr lang="en-US" altLang="zh-CN" b="1" dirty="0">
              <a:latin typeface="微软雅黑"/>
              <a:ea typeface="微软雅黑"/>
            </a:endParaRPr>
          </a:p>
        </p:txBody>
      </p:sp>
      <p:sp>
        <p:nvSpPr>
          <p:cNvPr id="11" name="矩形 10"/>
          <p:cNvSpPr/>
          <p:nvPr/>
        </p:nvSpPr>
        <p:spPr>
          <a:xfrm>
            <a:off x="2197337" y="4500576"/>
            <a:ext cx="57322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197336" y="1256749"/>
            <a:ext cx="5732249"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安全库存确定</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3186" name="文本框 90172"/>
          <p:cNvSpPr txBox="1">
            <a:spLocks noChangeArrowheads="1"/>
          </p:cNvSpPr>
          <p:nvPr/>
        </p:nvSpPr>
        <p:spPr bwMode="auto">
          <a:xfrm>
            <a:off x="2428860" y="1369661"/>
            <a:ext cx="5391150" cy="3130915"/>
          </a:xfrm>
          <a:prstGeom prst="rect">
            <a:avLst/>
          </a:prstGeom>
          <a:solidFill>
            <a:srgbClr val="DEEAF6"/>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案例</a:t>
            </a:r>
            <a:r>
              <a:rPr kumimoji="0" lang="en-US" altLang="zh-CN" sz="16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4-1</a:t>
            </a: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可口可乐给终端送货，不是终端要多少就给多少，而是告诉终端应该进多少货，这就是可口可乐的标准作业流程：</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1.5</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倍安全库存。决定进货量的因素有四个：一是送货周期，二是送货周期的正常销量，三是销量波动概率（可口可乐定为正常销量的</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1.5</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倍），四是陈货数量。于是，正常进货量应该为：</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1.5×</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一个送货周期正常销量</a:t>
            </a:r>
            <a:r>
              <a:rPr kumimoji="0" lang="en-US" altLang="zh-CN" sz="16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陈货数量。</a:t>
            </a:r>
            <a:endParaRPr kumimoji="0" lang="zh-CN" altLang="en-US" sz="16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不要小看这个简单的“</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1.5</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倍安全库存”，多少企业由于没有这种标准化的作业流程而导致下列问题：第一，不能有规律地送货，或送货的效率低；第二，要么占压客户资金，要么缺货，客户满意率低；第三，配送费用居高不下。</a:t>
            </a:r>
            <a:endParaRPr kumimoji="0" lang="zh-CN" altLang="en-US" sz="16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案例思考：</a:t>
            </a:r>
            <a:r>
              <a:rPr kumimoji="0" lang="zh-CN" altLang="en-US" sz="16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不同的企业，安全库存数量的设置应如何考虑？</a:t>
            </a:r>
            <a:endParaRPr kumimoji="0" lang="zh-CN"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heckerboard(across)">
                                      <p:cBhvr>
                                        <p:cTn id="25" dur="500"/>
                                        <p:tgtEl>
                                          <p:spTgt spid="12"/>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93186"/>
                                        </p:tgtEl>
                                        <p:attrNameLst>
                                          <p:attrName>style.visibility</p:attrName>
                                        </p:attrNameLst>
                                      </p:cBhvr>
                                      <p:to>
                                        <p:strVal val="visible"/>
                                      </p:to>
                                    </p:set>
                                    <p:animEffect transition="in" filter="checkerboard(across)">
                                      <p:cBhvr>
                                        <p:cTn id="28" dur="500"/>
                                        <p:tgtEl>
                                          <p:spTgt spid="93186"/>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checkerboard(across)">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9318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065"/>
</p:tagLst>
</file>

<file path=ppt/theme/theme1.xml><?xml version="1.0" encoding="utf-8"?>
<a:theme xmlns:a="http://schemas.openxmlformats.org/drawingml/2006/main" name="第一PPT，www.1ppt.com">
  <a:themeElements>
    <a:clrScheme name="自定义 10">
      <a:dk1>
        <a:sysClr val="windowText" lastClr="000000"/>
      </a:dk1>
      <a:lt1>
        <a:sysClr val="window" lastClr="FFFFFF"/>
      </a:lt1>
      <a:dk2>
        <a:srgbClr val="373545"/>
      </a:dk2>
      <a:lt2>
        <a:srgbClr val="CEDBE6"/>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C0000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自定义 10">
    <a:dk1>
      <a:sysClr val="windowText" lastClr="000000"/>
    </a:dk1>
    <a:lt1>
      <a:sysClr val="window" lastClr="FFFFFF"/>
    </a:lt1>
    <a:dk2>
      <a:srgbClr val="373545"/>
    </a:dk2>
    <a:lt2>
      <a:srgbClr val="CEDBE6"/>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C00000"/>
    </a:folHlink>
  </a:clrScheme>
</a:themeOverride>
</file>

<file path=docProps/app.xml><?xml version="1.0" encoding="utf-8"?>
<Properties xmlns="http://schemas.openxmlformats.org/officeDocument/2006/extended-properties" xmlns:vt="http://schemas.openxmlformats.org/officeDocument/2006/docPropsVTypes">
  <Template/>
  <TotalTime>2182</TotalTime>
  <Pages>0</Pages>
  <Words>4123</Words>
  <Characters>0</Characters>
  <Application>Microsoft Office PowerPoint</Application>
  <DocSecurity>0</DocSecurity>
  <PresentationFormat>全屏显示(16:9)</PresentationFormat>
  <Lines>0</Lines>
  <Paragraphs>412</Paragraphs>
  <Slides>61</Slides>
  <Notes>61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61</vt:i4>
      </vt:variant>
    </vt:vector>
  </HeadingPairs>
  <TitlesOfParts>
    <vt:vector size="72" baseType="lpstr">
      <vt:lpstr>Source Han Sans ExtraLight</vt:lpstr>
      <vt:lpstr>仿宋_GB2312</vt:lpstr>
      <vt:lpstr>宋体</vt:lpstr>
      <vt:lpstr>微软雅黑</vt:lpstr>
      <vt:lpstr>Arial</vt:lpstr>
      <vt:lpstr>Arial Narrow</vt:lpstr>
      <vt:lpstr>Calibri</vt:lpstr>
      <vt:lpstr>Century Gothic</vt:lpstr>
      <vt:lpstr>Impact</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红色简约</dc:title>
  <dc:creator>第一PPT模板网：www.1ppt.com</dc:creator>
  <cp:keywords>第一PPT模板网：www.1ppt.com</cp:keywords>
  <cp:lastModifiedBy>HP</cp:lastModifiedBy>
  <cp:revision>506</cp:revision>
  <dcterms:created xsi:type="dcterms:W3CDTF">2013-01-25T01:44:32Z</dcterms:created>
  <dcterms:modified xsi:type="dcterms:W3CDTF">2020-01-06T12:31:15Z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2052-9.1.0.4468</vt:lpwstr>
  </property>
</Properties>
</file>