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436" r:id="rId2"/>
    <p:sldId id="429" r:id="rId3"/>
    <p:sldId id="435" r:id="rId4"/>
    <p:sldId id="438" r:id="rId5"/>
    <p:sldId id="408" r:id="rId6"/>
    <p:sldId id="439" r:id="rId7"/>
    <p:sldId id="445" r:id="rId8"/>
    <p:sldId id="446" r:id="rId9"/>
    <p:sldId id="447" r:id="rId10"/>
    <p:sldId id="448" r:id="rId11"/>
    <p:sldId id="449" r:id="rId12"/>
    <p:sldId id="450" r:id="rId13"/>
    <p:sldId id="451" r:id="rId14"/>
    <p:sldId id="452" r:id="rId15"/>
    <p:sldId id="453" r:id="rId16"/>
    <p:sldId id="454" r:id="rId17"/>
    <p:sldId id="455" r:id="rId18"/>
    <p:sldId id="461" r:id="rId19"/>
    <p:sldId id="456" r:id="rId20"/>
    <p:sldId id="462" r:id="rId21"/>
    <p:sldId id="463" r:id="rId22"/>
    <p:sldId id="457" r:id="rId23"/>
    <p:sldId id="464" r:id="rId24"/>
    <p:sldId id="465" r:id="rId25"/>
    <p:sldId id="466" r:id="rId26"/>
    <p:sldId id="467" r:id="rId27"/>
    <p:sldId id="470" r:id="rId28"/>
    <p:sldId id="474" r:id="rId29"/>
    <p:sldId id="476" r:id="rId30"/>
    <p:sldId id="475" r:id="rId31"/>
    <p:sldId id="477" r:id="rId32"/>
    <p:sldId id="471" r:id="rId33"/>
    <p:sldId id="472" r:id="rId34"/>
    <p:sldId id="478" r:id="rId35"/>
    <p:sldId id="479" r:id="rId36"/>
    <p:sldId id="480" r:id="rId37"/>
  </p:sldIdLst>
  <p:sldSz cx="9144000" cy="5143500" type="screen16x9"/>
  <p:notesSz cx="6858000" cy="9144000"/>
  <p:custDataLst>
    <p:tags r:id="rId39"/>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BECB"/>
    <a:srgbClr val="CC0000"/>
    <a:srgbClr val="F595DC"/>
    <a:srgbClr val="21A3D0"/>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snapToObjects="1">
      <p:cViewPr varScale="1">
        <p:scale>
          <a:sx n="90" d="100"/>
          <a:sy n="90" d="100"/>
        </p:scale>
        <p:origin x="1512" y="72"/>
      </p:cViewPr>
      <p:guideLst>
        <p:guide orient="horz" pos="1619"/>
        <p:guide pos="2894"/>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2020/1/6</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71284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a:t>
            </a:fld>
            <a:endParaRPr lang="zh-CN" altLang="en-US"/>
          </a:p>
        </p:txBody>
      </p:sp>
    </p:spTree>
    <p:extLst>
      <p:ext uri="{BB962C8B-B14F-4D97-AF65-F5344CB8AC3E}">
        <p14:creationId xmlns:p14="http://schemas.microsoft.com/office/powerpoint/2010/main" val="2796850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23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3</a:t>
            </a:fld>
            <a:endParaRPr lang="zh-CN" altLang="en-US"/>
          </a:p>
        </p:txBody>
      </p:sp>
    </p:spTree>
    <p:extLst>
      <p:ext uri="{BB962C8B-B14F-4D97-AF65-F5344CB8AC3E}">
        <p14:creationId xmlns:p14="http://schemas.microsoft.com/office/powerpoint/2010/main" val="2621174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32</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69215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4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3" name="直接连接符 12"/>
          <p:cNvCxnSpPr/>
          <p:nvPr userDrawn="1"/>
        </p:nvCxnSpPr>
        <p:spPr>
          <a:xfrm>
            <a:off x="897462" y="608534"/>
            <a:ext cx="8355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p:cNvSpPr/>
          <p:nvPr/>
        </p:nvSpPr>
        <p:spPr>
          <a:xfrm>
            <a:off x="656823" y="1491666"/>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8" name="椭圆 137"/>
          <p:cNvSpPr/>
          <p:nvPr/>
        </p:nvSpPr>
        <p:spPr>
          <a:xfrm>
            <a:off x="632485" y="3600787"/>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1" name="椭圆 140"/>
          <p:cNvSpPr/>
          <p:nvPr/>
        </p:nvSpPr>
        <p:spPr>
          <a:xfrm>
            <a:off x="-980157" y="4050771"/>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2" name="椭圆 141"/>
          <p:cNvSpPr/>
          <p:nvPr/>
        </p:nvSpPr>
        <p:spPr>
          <a:xfrm>
            <a:off x="-3644453" y="-185092"/>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nvGrpSpPr>
          <p:cNvPr id="146" name="组合 145"/>
          <p:cNvGrpSpPr/>
          <p:nvPr/>
        </p:nvGrpSpPr>
        <p:grpSpPr>
          <a:xfrm flipH="1">
            <a:off x="3344100" y="2684694"/>
            <a:ext cx="5551177" cy="583387"/>
            <a:chOff x="3929063" y="2641879"/>
            <a:chExt cx="5214937" cy="0"/>
          </a:xfrm>
        </p:grpSpPr>
        <p:cxnSp>
          <p:nvCxnSpPr>
            <p:cNvPr id="147" name="直接连接符 146"/>
            <p:cNvCxnSpPr/>
            <p:nvPr/>
          </p:nvCxnSpPr>
          <p:spPr>
            <a:xfrm>
              <a:off x="3929063" y="2641879"/>
              <a:ext cx="410580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8103924" y="2641879"/>
              <a:ext cx="754055" cy="0"/>
            </a:xfrm>
            <a:prstGeom prst="line">
              <a:avLst/>
            </a:prstGeom>
            <a:ln w="7620">
              <a:solidFill>
                <a:srgbClr val="333333"/>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948986" y="2641879"/>
              <a:ext cx="195014" cy="0"/>
            </a:xfrm>
            <a:prstGeom prst="line">
              <a:avLst/>
            </a:prstGeom>
            <a:ln w="7620">
              <a:solidFill>
                <a:srgbClr val="333333"/>
              </a:solidFill>
            </a:ln>
          </p:spPr>
          <p:style>
            <a:lnRef idx="1">
              <a:schemeClr val="accent1"/>
            </a:lnRef>
            <a:fillRef idx="0">
              <a:schemeClr val="accent1"/>
            </a:fillRef>
            <a:effectRef idx="0">
              <a:schemeClr val="accent1"/>
            </a:effectRef>
            <a:fontRef idx="minor">
              <a:schemeClr val="tx1"/>
            </a:fontRef>
          </p:style>
        </p:cxnSp>
      </p:grpSp>
      <p:sp>
        <p:nvSpPr>
          <p:cNvPr id="150" name="矩形 17"/>
          <p:cNvSpPr>
            <a:spLocks noChangeArrowheads="1"/>
          </p:cNvSpPr>
          <p:nvPr/>
        </p:nvSpPr>
        <p:spPr bwMode="auto">
          <a:xfrm>
            <a:off x="4035917" y="2005374"/>
            <a:ext cx="53006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rgbClr val="333333"/>
                </a:solidFill>
                <a:latin typeface="微软雅黑" panose="020B0503020204020204" pitchFamily="34" charset="-122"/>
                <a:ea typeface="微软雅黑" panose="020B0503020204020204" pitchFamily="34" charset="-122"/>
              </a:rPr>
              <a:t>仓储与配送管理</a:t>
            </a:r>
            <a:endParaRPr lang="zh-CN" altLang="en-US" sz="4000" b="1" dirty="0">
              <a:solidFill>
                <a:srgbClr val="333333"/>
              </a:solidFill>
              <a:latin typeface="微软雅黑" panose="020B0503020204020204" pitchFamily="34" charset="-122"/>
              <a:ea typeface="微软雅黑" panose="020B0503020204020204" pitchFamily="34" charset="-122"/>
            </a:endParaRPr>
          </a:p>
        </p:txBody>
      </p:sp>
      <p:sp>
        <p:nvSpPr>
          <p:cNvPr id="151" name="矩形 150"/>
          <p:cNvSpPr/>
          <p:nvPr/>
        </p:nvSpPr>
        <p:spPr>
          <a:xfrm>
            <a:off x="4035917" y="2722056"/>
            <a:ext cx="4955411" cy="442045"/>
          </a:xfrm>
          <a:prstGeom prst="rect">
            <a:avLst/>
          </a:prstGeom>
        </p:spPr>
        <p:txBody>
          <a:bodyPr wrap="square" lIns="72008" tIns="36005" rIns="72008" bIns="36005">
            <a:spAutoFit/>
          </a:bodyPr>
          <a:lstStyle/>
          <a:p>
            <a:pPr algn="ctr"/>
            <a:r>
              <a:rPr lang="zh-CN" altLang="en-US" sz="24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项目一  仓储与配送管理认知</a:t>
            </a:r>
            <a:endParaRPr lang="en-US" altLang="zh-CN" sz="24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Tree>
    <p:extLst>
      <p:ext uri="{BB962C8B-B14F-4D97-AF65-F5344CB8AC3E}">
        <p14:creationId xmlns:p14="http://schemas.microsoft.com/office/powerpoint/2010/main" val="370263290"/>
      </p:ext>
    </p:extLst>
  </p:cSld>
  <p:clrMapOvr>
    <a:masterClrMapping/>
  </p:clrMapOvr>
  <p:transition spd="med"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500"/>
                                        <p:tgtEl>
                                          <p:spTgt spid="1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500"/>
                                        <p:tgtEl>
                                          <p:spTgt spid="1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500" fill="hold"/>
                                        <p:tgtEl>
                                          <p:spTgt spid="150"/>
                                        </p:tgtEl>
                                        <p:attrNameLst>
                                          <p:attrName>ppt_x</p:attrName>
                                        </p:attrNameLst>
                                      </p:cBhvr>
                                      <p:tavLst>
                                        <p:tav tm="0">
                                          <p:val>
                                            <p:strVal val="1+#ppt_w/2"/>
                                          </p:val>
                                        </p:tav>
                                        <p:tav tm="100000">
                                          <p:val>
                                            <p:strVal val="#ppt_x"/>
                                          </p:val>
                                        </p:tav>
                                      </p:tavLst>
                                    </p:anim>
                                    <p:anim calcmode="lin" valueType="num">
                                      <p:cBhvr additive="base">
                                        <p:cTn id="24" dur="500" fill="hold"/>
                                        <p:tgtEl>
                                          <p:spTgt spid="15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additive="base">
                                        <p:cTn id="28" dur="500" fill="hold"/>
                                        <p:tgtEl>
                                          <p:spTgt spid="146"/>
                                        </p:tgtEl>
                                        <p:attrNameLst>
                                          <p:attrName>ppt_x</p:attrName>
                                        </p:attrNameLst>
                                      </p:cBhvr>
                                      <p:tavLst>
                                        <p:tav tm="0">
                                          <p:val>
                                            <p:strVal val="1+#ppt_w/2"/>
                                          </p:val>
                                        </p:tav>
                                        <p:tav tm="100000">
                                          <p:val>
                                            <p:strVal val="#ppt_x"/>
                                          </p:val>
                                        </p:tav>
                                      </p:tavLst>
                                    </p:anim>
                                    <p:anim calcmode="lin" valueType="num">
                                      <p:cBhvr additive="base">
                                        <p:cTn id="29" dur="500" fill="hold"/>
                                        <p:tgtEl>
                                          <p:spTgt spid="1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151"/>
                                        </p:tgtEl>
                                        <p:attrNameLst>
                                          <p:attrName>style.visibility</p:attrName>
                                        </p:attrNameLst>
                                      </p:cBhvr>
                                      <p:to>
                                        <p:strVal val="visible"/>
                                      </p:to>
                                    </p:set>
                                    <p:anim calcmode="lin" valueType="num">
                                      <p:cBhvr additive="base">
                                        <p:cTn id="33" dur="500" fill="hold"/>
                                        <p:tgtEl>
                                          <p:spTgt spid="151"/>
                                        </p:tgtEl>
                                        <p:attrNameLst>
                                          <p:attrName>ppt_x</p:attrName>
                                        </p:attrNameLst>
                                      </p:cBhvr>
                                      <p:tavLst>
                                        <p:tav tm="0">
                                          <p:val>
                                            <p:strVal val="1+#ppt_w/2"/>
                                          </p:val>
                                        </p:tav>
                                        <p:tav tm="100000">
                                          <p:val>
                                            <p:strVal val="#ppt_x"/>
                                          </p:val>
                                        </p:tav>
                                      </p:tavLst>
                                    </p:anim>
                                    <p:anim calcmode="lin" valueType="num">
                                      <p:cBhvr additive="base">
                                        <p:cTn id="34"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38" grpId="0" animBg="1"/>
      <p:bldP spid="141" grpId="0" animBg="1"/>
      <p:bldP spid="142" grpId="0" animBg="1"/>
      <p:bldP spid="150" grpId="0"/>
      <p:bldP spid="1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555776" y="2781470"/>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仓储种类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349614"/>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保管式仓储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加工式仓储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消费式仓储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混藏式仓储</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按仓储物的处理方式划分</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436039" y="310155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6970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仓库的选址与建筑问题</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仓库机械作业的选择与配置问题</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仓库的业务管理问题</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仓库的库存管理问题</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其他如新技术应用等 </a:t>
            </a:r>
            <a:endParaRPr lang="zh-CN" altLang="en-US" sz="1600" dirty="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内容</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627784" y="2461383"/>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仓储管理</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0295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物流企业对仓储管理的要求 </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流通企业对仓储管理的要求</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生产企业对仓储管理的要求</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仓储管理人员的要求</a:t>
            </a:r>
            <a:endParaRPr lang="zh-CN" altLang="en-US" sz="1600" dirty="0">
              <a:solidFill>
                <a:srgbClr val="FF0000"/>
              </a:solidFill>
              <a:latin typeface="微软雅黑" pitchFamily="34" charset="-122"/>
              <a:ea typeface="微软雅黑" pitchFamily="34" charset="-122"/>
            </a:endParaRPr>
          </a:p>
        </p:txBody>
      </p:sp>
      <p:sp>
        <p:nvSpPr>
          <p:cNvPr id="23553" name="Rectangle 1"/>
          <p:cNvSpPr>
            <a:spLocks noChangeArrowheads="1"/>
          </p:cNvSpPr>
          <p:nvPr/>
        </p:nvSpPr>
        <p:spPr bwMode="auto">
          <a:xfrm>
            <a:off x="785338" y="2975723"/>
            <a:ext cx="654158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FF0000"/>
                </a:solidFill>
                <a:effectLst/>
                <a:latin typeface="_5b8b_4f53"/>
                <a:ea typeface="宋体" pitchFamily="2" charset="-122"/>
                <a:cs typeface="_5b8b_4f53"/>
              </a:rPr>
              <a:t>思考：仓储企业与流通企业、生产企业的仓储管理有何不同？</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3553"/>
                                        </p:tgtEl>
                                        <p:attrNameLst>
                                          <p:attrName>style.visibility</p:attrName>
                                        </p:attrNameLst>
                                      </p:cBhvr>
                                      <p:to>
                                        <p:strVal val="visible"/>
                                      </p:to>
                                    </p:set>
                                    <p:animEffect transition="in" filter="checkerboard(across)">
                                      <p:cBhvr>
                                        <p:cTn id="47"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P spid="235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743986"/>
          </a:xfrm>
          <a:prstGeom prst="rect">
            <a:avLst/>
          </a:prstGeom>
          <a:noFill/>
        </p:spPr>
        <p:txBody>
          <a:bodyPr wrap="square" rtlCol="0">
            <a:spAutoFit/>
          </a:bodyPr>
          <a:lstStyle/>
          <a:p>
            <a:pPr marL="257106" indent="-257106">
              <a:lnSpc>
                <a:spcPct val="150000"/>
              </a:lnSpc>
            </a:pPr>
            <a:r>
              <a:rPr lang="zh-CN" altLang="en-US" sz="3200" b="1" dirty="0" smtClean="0">
                <a:latin typeface="微软雅黑" pitchFamily="34" charset="-122"/>
                <a:ea typeface="微软雅黑" pitchFamily="34" charset="-122"/>
              </a:rPr>
              <a:t>配送与配送管理认知</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10709" y="1374855"/>
            <a:ext cx="1063112"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02</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配送与配送管理认知</a:t>
            </a:r>
            <a:endParaRPr lang="zh-CN" altLang="zh-CN" sz="1400" b="1" dirty="0">
              <a:latin typeface="微软雅黑"/>
              <a:ea typeface="微软雅黑"/>
            </a:endParaRPr>
          </a:p>
        </p:txBody>
      </p:sp>
      <p:sp>
        <p:nvSpPr>
          <p:cNvPr id="11" name="矩形 10"/>
          <p:cNvSpPr/>
          <p:nvPr/>
        </p:nvSpPr>
        <p:spPr>
          <a:xfrm>
            <a:off x="2519504" y="387749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48857" y="1407573"/>
            <a:ext cx="6299607" cy="2469921"/>
          </a:xfrm>
          <a:prstGeom prst="rect">
            <a:avLst/>
          </a:prstGeom>
          <a:noFill/>
        </p:spPr>
        <p:txBody>
          <a:bodyPr wrap="square" lIns="68595" tIns="34297" rIns="68595" bIns="34297" rtlCol="0">
            <a:spAutoFit/>
          </a:bodyPr>
          <a:lstStyle/>
          <a:p>
            <a:pPr>
              <a:lnSpc>
                <a:spcPct val="130000"/>
              </a:lnSpc>
            </a:pPr>
            <a:r>
              <a:rPr lang="zh-CN" altLang="en-US" sz="1200" dirty="0" smtClean="0">
                <a:solidFill>
                  <a:sysClr val="windowText" lastClr="000000"/>
                </a:solidFill>
                <a:latin typeface="微软雅黑" pitchFamily="34" charset="-122"/>
                <a:ea typeface="微软雅黑" pitchFamily="34" charset="-122"/>
              </a:rPr>
              <a:t>美国的沃斯堡孟买家具及配件公司，近来想要成立一家服务于成千上万家零售店和网上商店的批发分公司，该批发公司需要处理位于不同地方的成千上万个客户的订单，销售产品的性质和零售渠道和家具是完全不同的，因此无法利用原有配送中心。因此，该公司选择了</a:t>
            </a:r>
            <a:r>
              <a:rPr lang="en-US" altLang="zh-CN" sz="1200" dirty="0" smtClean="0">
                <a:solidFill>
                  <a:sysClr val="windowText" lastClr="000000"/>
                </a:solidFill>
                <a:latin typeface="微软雅黑" pitchFamily="34" charset="-122"/>
                <a:ea typeface="微软雅黑" pitchFamily="34" charset="-122"/>
              </a:rPr>
              <a:t>USCO</a:t>
            </a:r>
            <a:r>
              <a:rPr lang="zh-CN" altLang="en-US" sz="1200" dirty="0" smtClean="0">
                <a:solidFill>
                  <a:sysClr val="windowText" lastClr="000000"/>
                </a:solidFill>
                <a:latin typeface="微软雅黑" pitchFamily="34" charset="-122"/>
                <a:ea typeface="微软雅黑" pitchFamily="34" charset="-122"/>
              </a:rPr>
              <a:t>物流公司作为其物流服务商，共享物流设施，实施共同配送。这为孟买家具的服务能力带来了更大的柔性。随着客户订单的快速增长，对于不同客户单的自动处理能力对于孟买公司的成功至关重要，孟买批发分公司依靠</a:t>
            </a:r>
            <a:r>
              <a:rPr lang="en-US" altLang="zh-CN" sz="1200" dirty="0" smtClean="0">
                <a:solidFill>
                  <a:sysClr val="windowText" lastClr="000000"/>
                </a:solidFill>
                <a:latin typeface="微软雅黑" pitchFamily="34" charset="-122"/>
                <a:ea typeface="微软雅黑" pitchFamily="34" charset="-122"/>
              </a:rPr>
              <a:t>USCO</a:t>
            </a:r>
            <a:r>
              <a:rPr lang="zh-CN" altLang="en-US" sz="1200" dirty="0" smtClean="0">
                <a:solidFill>
                  <a:sysClr val="windowText" lastClr="000000"/>
                </a:solidFill>
                <a:latin typeface="微软雅黑" pitchFamily="34" charset="-122"/>
                <a:ea typeface="微软雅黑" pitchFamily="34" charset="-122"/>
              </a:rPr>
              <a:t>物流公司来帮助公司实现订单履行程序的自动化，并提供帮助该公司建立为顾客定制的条形码和标签的技术支持。孟买批发分公司同样也把公司所有的运输交给了</a:t>
            </a:r>
            <a:r>
              <a:rPr lang="en-US" altLang="zh-CN" sz="1200" dirty="0" smtClean="0">
                <a:solidFill>
                  <a:sysClr val="windowText" lastClr="000000"/>
                </a:solidFill>
                <a:latin typeface="微软雅黑" pitchFamily="34" charset="-122"/>
                <a:ea typeface="微软雅黑" pitchFamily="34" charset="-122"/>
              </a:rPr>
              <a:t>USCO</a:t>
            </a:r>
            <a:r>
              <a:rPr lang="zh-CN" altLang="en-US" sz="1200" dirty="0" smtClean="0">
                <a:solidFill>
                  <a:sysClr val="windowText" lastClr="000000"/>
                </a:solidFill>
                <a:latin typeface="微软雅黑" pitchFamily="34" charset="-122"/>
                <a:ea typeface="微软雅黑" pitchFamily="34" charset="-122"/>
              </a:rPr>
              <a:t>物流公司，这在一定程度上要比孟买公司自己与运输公司谈判签约所付的运费要低，通过共同配送，不仅提高了孟买公司的订单履行能力，还为公司树立了良好的服务品牌。</a:t>
            </a:r>
          </a:p>
        </p:txBody>
      </p:sp>
      <p:sp>
        <p:nvSpPr>
          <p:cNvPr id="16" name="TextBox 15"/>
          <p:cNvSpPr txBox="1"/>
          <p:nvPr/>
        </p:nvSpPr>
        <p:spPr>
          <a:xfrm>
            <a:off x="2357466" y="3978043"/>
            <a:ext cx="5382886" cy="789461"/>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思考：什么是配送？共同配送与企业单独配送相比，有什么优势？</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配送概念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611560" y="3579862"/>
            <a:ext cx="4429069" cy="430388"/>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“配”和“送”的结合</a:t>
            </a:r>
            <a:endParaRPr lang="zh-CN" altLang="en-US" sz="2000" dirty="0">
              <a:solidFill>
                <a:sysClr val="windowText" lastClr="000000"/>
              </a:solidFill>
              <a:latin typeface="微软雅黑" pitchFamily="34" charset="-122"/>
              <a:ea typeface="微软雅黑" pitchFamily="34" charset="-122"/>
            </a:endParaRPr>
          </a:p>
        </p:txBody>
      </p:sp>
      <p:sp>
        <p:nvSpPr>
          <p:cNvPr id="10" name="TextBox 9"/>
          <p:cNvSpPr txBox="1"/>
          <p:nvPr/>
        </p:nvSpPr>
        <p:spPr>
          <a:xfrm>
            <a:off x="611560" y="4155926"/>
            <a:ext cx="5256584" cy="430388"/>
          </a:xfrm>
          <a:prstGeom prst="rect">
            <a:avLst/>
          </a:prstGeom>
          <a:noFill/>
        </p:spPr>
        <p:txBody>
          <a:bodyPr wrap="square" lIns="68595" tIns="34297" rIns="68595" bIns="34297" rtlCol="0">
            <a:spAutoFit/>
          </a:bodyPr>
          <a:lstStyle/>
          <a:p>
            <a:pPr>
              <a:lnSpc>
                <a:spcPct val="130000"/>
              </a:lnSpc>
            </a:pPr>
            <a:r>
              <a:rPr lang="zh-CN" altLang="en-US" sz="2000" b="1" dirty="0" smtClean="0">
                <a:solidFill>
                  <a:srgbClr val="FF0000"/>
                </a:solidFill>
                <a:latin typeface="微软雅黑" pitchFamily="34" charset="-122"/>
                <a:ea typeface="微软雅黑" pitchFamily="34" charset="-122"/>
              </a:rPr>
              <a:t>思考：配送与传统意义上的送货的区别</a:t>
            </a:r>
            <a:endParaRPr lang="zh-CN" altLang="en-US" sz="2000" b="1" dirty="0">
              <a:solidFill>
                <a:srgbClr val="FF0000"/>
              </a:solidFill>
              <a:latin typeface="微软雅黑" pitchFamily="34" charset="-122"/>
              <a:ea typeface="微软雅黑" pitchFamily="34" charset="-122"/>
            </a:endParaRPr>
          </a:p>
        </p:txBody>
      </p:sp>
      <p:pic>
        <p:nvPicPr>
          <p:cNvPr id="16" name="图片 15"/>
          <p:cNvPicPr/>
          <p:nvPr/>
        </p:nvPicPr>
        <p:blipFill>
          <a:blip r:embed="rId3" cstate="print"/>
          <a:stretch>
            <a:fillRect/>
          </a:stretch>
        </p:blipFill>
        <p:spPr>
          <a:xfrm>
            <a:off x="2771800" y="960487"/>
            <a:ext cx="5238750" cy="2619375"/>
          </a:xfrm>
          <a:prstGeom prst="rect">
            <a:avLst/>
          </a:prstGeom>
          <a:noFill/>
          <a:ln w="9525">
            <a:noFill/>
          </a:ln>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ppt_x</p:attrName>
                                        </p:attrNameLst>
                                      </p:cBhvr>
                                      <p:tavLst>
                                        <p:tav tm="0">
                                          <p:val>
                                            <p:strVal val="#ppt_x-.2"/>
                                          </p:val>
                                        </p:tav>
                                        <p:tav tm="100000">
                                          <p:val>
                                            <p:strVal val="#ppt_x"/>
                                          </p:val>
                                        </p:tav>
                                      </p:tavLst>
                                    </p:anim>
                                    <p:anim calcmode="lin" valueType="num">
                                      <p:cBhvr>
                                        <p:cTn id="26"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ppt_x</p:attrName>
                                        </p:attrNameLst>
                                      </p:cBhvr>
                                      <p:tavLst>
                                        <p:tav tm="0">
                                          <p:val>
                                            <p:strVal val="#ppt_x-.2"/>
                                          </p:val>
                                        </p:tav>
                                        <p:tav tm="100000">
                                          <p:val>
                                            <p:strVal val="#ppt_x"/>
                                          </p:val>
                                        </p:tav>
                                      </p:tavLst>
                                    </p:anim>
                                    <p:anim calcmode="lin" valueType="num">
                                      <p:cBhvr>
                                        <p:cTn id="3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checkerboard(across)">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4"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5361" name="文本框 90172"/>
          <p:cNvSpPr txBox="1">
            <a:spLocks noChangeArrowheads="1"/>
          </p:cNvSpPr>
          <p:nvPr/>
        </p:nvSpPr>
        <p:spPr bwMode="auto">
          <a:xfrm>
            <a:off x="611560" y="954088"/>
            <a:ext cx="8136904" cy="3489870"/>
          </a:xfrm>
          <a:prstGeom prst="rect">
            <a:avLst/>
          </a:prstGeom>
          <a:solidFill>
            <a:srgbClr val="DEEAF6"/>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案例</a:t>
            </a: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1-1</a:t>
            </a: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百丽的发展历程为中国服装制造业提升在全球服装行业产业链中的地位提供了较为现实的参考。步入</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21</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世纪，百丽进一步整合零售网络资源和进行业务多元化，顺应了服装市场“小批量、多品种、多规格”的竞争方向，实现了企业规模和利润率的齐头、快速并进。而在背后支撑百丽变革成功的“核动力”就是百丽的极速供应链，其如齿轮般处处同消费者的需求紧紧咬合。</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为了有效地控制库存，百丽任何一款产品的首批订单永远都是</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50%</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，其余的单子会结合市场的反馈通过补单的方式来完成，销售情况的回馈由各货品部的产品经理来完成，他们会对销售情况进行调研，并预测余下品牌的预期销售情况，再在每周下达补货订单。</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案例思考：</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百丽为什么对订单不一次性的结清，而是采取提供百分之五十的货？配送是如何帮助百丽完成补单的？</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5361"/>
                                        </p:tgtEl>
                                        <p:attrNameLst>
                                          <p:attrName>style.visibility</p:attrName>
                                        </p:attrNameLst>
                                      </p:cBhvr>
                                      <p:to>
                                        <p:strVal val="visible"/>
                                      </p:to>
                                    </p:set>
                                    <p:anim calcmode="lin" valueType="num">
                                      <p:cBhvr>
                                        <p:cTn id="18" dur="1000" fill="hold"/>
                                        <p:tgtEl>
                                          <p:spTgt spid="15361"/>
                                        </p:tgtEl>
                                        <p:attrNameLst>
                                          <p:attrName>ppt_x</p:attrName>
                                        </p:attrNameLst>
                                      </p:cBhvr>
                                      <p:tavLst>
                                        <p:tav tm="0">
                                          <p:val>
                                            <p:strVal val="#ppt_x-.2"/>
                                          </p:val>
                                        </p:tav>
                                        <p:tav tm="100000">
                                          <p:val>
                                            <p:strVal val="#ppt_x"/>
                                          </p:val>
                                        </p:tav>
                                      </p:tavLst>
                                    </p:anim>
                                    <p:anim calcmode="lin" valueType="num">
                                      <p:cBhvr>
                                        <p:cTn id="19" dur="1000" fill="hold"/>
                                        <p:tgtEl>
                                          <p:spTgt spid="15361"/>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53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3313" name="Group 56"/>
          <p:cNvGrpSpPr>
            <a:grpSpLocks/>
          </p:cNvGrpSpPr>
          <p:nvPr/>
        </p:nvGrpSpPr>
        <p:grpSpPr bwMode="auto">
          <a:xfrm>
            <a:off x="2504567" y="833240"/>
            <a:ext cx="5687031" cy="3910806"/>
            <a:chOff x="2190" y="3015"/>
            <a:chExt cx="6525" cy="4890"/>
          </a:xfrm>
        </p:grpSpPr>
        <p:sp>
          <p:nvSpPr>
            <p:cNvPr id="90439" name="Text Box 57"/>
            <p:cNvSpPr txBox="1">
              <a:spLocks noChangeArrowheads="1"/>
            </p:cNvSpPr>
            <p:nvPr/>
          </p:nvSpPr>
          <p:spPr bwMode="auto">
            <a:xfrm>
              <a:off x="2190" y="4170"/>
              <a:ext cx="435" cy="2100"/>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常见配送模式</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90440" name="AutoShape 58"/>
            <p:cNvCxnSpPr>
              <a:cxnSpLocks noChangeShapeType="1"/>
            </p:cNvCxnSpPr>
            <p:nvPr/>
          </p:nvCxnSpPr>
          <p:spPr bwMode="auto">
            <a:xfrm>
              <a:off x="2625" y="5205"/>
              <a:ext cx="390" cy="0"/>
            </a:xfrm>
            <a:prstGeom prst="straightConnector1">
              <a:avLst/>
            </a:prstGeom>
            <a:noFill/>
            <a:ln w="28575">
              <a:solidFill>
                <a:srgbClr val="F4B083"/>
              </a:solidFill>
              <a:round/>
              <a:headEnd/>
              <a:tailEnd/>
            </a:ln>
          </p:spPr>
        </p:cxnSp>
        <p:cxnSp>
          <p:nvCxnSpPr>
            <p:cNvPr id="90441" name="AutoShape 59"/>
            <p:cNvCxnSpPr>
              <a:cxnSpLocks noChangeShapeType="1"/>
            </p:cNvCxnSpPr>
            <p:nvPr/>
          </p:nvCxnSpPr>
          <p:spPr bwMode="auto">
            <a:xfrm>
              <a:off x="3015" y="3765"/>
              <a:ext cx="0" cy="2985"/>
            </a:xfrm>
            <a:prstGeom prst="straightConnector1">
              <a:avLst/>
            </a:prstGeom>
            <a:noFill/>
            <a:ln w="28575">
              <a:solidFill>
                <a:srgbClr val="F4B083"/>
              </a:solidFill>
              <a:round/>
              <a:headEnd/>
              <a:tailEnd/>
            </a:ln>
          </p:spPr>
        </p:cxnSp>
        <p:cxnSp>
          <p:nvCxnSpPr>
            <p:cNvPr id="90442" name="AutoShape 60"/>
            <p:cNvCxnSpPr>
              <a:cxnSpLocks noChangeShapeType="1"/>
            </p:cNvCxnSpPr>
            <p:nvPr/>
          </p:nvCxnSpPr>
          <p:spPr bwMode="auto">
            <a:xfrm>
              <a:off x="3015" y="3765"/>
              <a:ext cx="390" cy="0"/>
            </a:xfrm>
            <a:prstGeom prst="straightConnector1">
              <a:avLst/>
            </a:prstGeom>
            <a:noFill/>
            <a:ln w="28575">
              <a:solidFill>
                <a:srgbClr val="F4B083"/>
              </a:solidFill>
              <a:round/>
              <a:headEnd/>
              <a:tailEnd/>
            </a:ln>
          </p:spPr>
        </p:cxnSp>
        <p:cxnSp>
          <p:nvCxnSpPr>
            <p:cNvPr id="90443" name="AutoShape 61"/>
            <p:cNvCxnSpPr>
              <a:cxnSpLocks noChangeShapeType="1"/>
            </p:cNvCxnSpPr>
            <p:nvPr/>
          </p:nvCxnSpPr>
          <p:spPr bwMode="auto">
            <a:xfrm>
              <a:off x="3015" y="6750"/>
              <a:ext cx="390" cy="0"/>
            </a:xfrm>
            <a:prstGeom prst="straightConnector1">
              <a:avLst/>
            </a:prstGeom>
            <a:noFill/>
            <a:ln w="28575">
              <a:solidFill>
                <a:srgbClr val="F4B083"/>
              </a:solidFill>
              <a:round/>
              <a:headEnd/>
              <a:tailEnd/>
            </a:ln>
          </p:spPr>
        </p:cxnSp>
        <p:sp>
          <p:nvSpPr>
            <p:cNvPr id="90444" name="Text Box 62"/>
            <p:cNvSpPr txBox="1">
              <a:spLocks noChangeArrowheads="1"/>
            </p:cNvSpPr>
            <p:nvPr/>
          </p:nvSpPr>
          <p:spPr bwMode="auto">
            <a:xfrm>
              <a:off x="3405" y="3480"/>
              <a:ext cx="1920" cy="780"/>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按配送的物品划分的配送模式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45" name="Text Box 63"/>
            <p:cNvSpPr txBox="1">
              <a:spLocks noChangeArrowheads="1"/>
            </p:cNvSpPr>
            <p:nvPr/>
          </p:nvSpPr>
          <p:spPr bwMode="auto">
            <a:xfrm>
              <a:off x="3405" y="6360"/>
              <a:ext cx="1920" cy="780"/>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按配送的形式划分的配送模式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90446" name="AutoShape 64"/>
            <p:cNvCxnSpPr>
              <a:cxnSpLocks noChangeShapeType="1"/>
            </p:cNvCxnSpPr>
            <p:nvPr/>
          </p:nvCxnSpPr>
          <p:spPr bwMode="auto">
            <a:xfrm>
              <a:off x="5325" y="3885"/>
              <a:ext cx="480" cy="0"/>
            </a:xfrm>
            <a:prstGeom prst="straightConnector1">
              <a:avLst/>
            </a:prstGeom>
            <a:noFill/>
            <a:ln w="28575">
              <a:solidFill>
                <a:srgbClr val="F4B083"/>
              </a:solidFill>
              <a:round/>
              <a:headEnd/>
              <a:tailEnd/>
            </a:ln>
          </p:spPr>
        </p:cxnSp>
        <p:cxnSp>
          <p:nvCxnSpPr>
            <p:cNvPr id="90447" name="AutoShape 65"/>
            <p:cNvCxnSpPr>
              <a:cxnSpLocks noChangeShapeType="1"/>
            </p:cNvCxnSpPr>
            <p:nvPr/>
          </p:nvCxnSpPr>
          <p:spPr bwMode="auto">
            <a:xfrm>
              <a:off x="5820" y="3180"/>
              <a:ext cx="0" cy="1365"/>
            </a:xfrm>
            <a:prstGeom prst="straightConnector1">
              <a:avLst/>
            </a:prstGeom>
            <a:noFill/>
            <a:ln w="28575">
              <a:solidFill>
                <a:srgbClr val="F4B083"/>
              </a:solidFill>
              <a:round/>
              <a:headEnd/>
              <a:tailEnd/>
            </a:ln>
          </p:spPr>
        </p:cxnSp>
        <p:cxnSp>
          <p:nvCxnSpPr>
            <p:cNvPr id="90448" name="AutoShape 66"/>
            <p:cNvCxnSpPr>
              <a:cxnSpLocks noChangeShapeType="1"/>
            </p:cNvCxnSpPr>
            <p:nvPr/>
          </p:nvCxnSpPr>
          <p:spPr bwMode="auto">
            <a:xfrm>
              <a:off x="5820" y="3180"/>
              <a:ext cx="390" cy="0"/>
            </a:xfrm>
            <a:prstGeom prst="straightConnector1">
              <a:avLst/>
            </a:prstGeom>
            <a:noFill/>
            <a:ln w="28575">
              <a:solidFill>
                <a:srgbClr val="F4B083"/>
              </a:solidFill>
              <a:round/>
              <a:headEnd/>
              <a:tailEnd/>
            </a:ln>
          </p:spPr>
        </p:cxnSp>
        <p:cxnSp>
          <p:nvCxnSpPr>
            <p:cNvPr id="90449" name="AutoShape 67"/>
            <p:cNvCxnSpPr>
              <a:cxnSpLocks noChangeShapeType="1"/>
            </p:cNvCxnSpPr>
            <p:nvPr/>
          </p:nvCxnSpPr>
          <p:spPr bwMode="auto">
            <a:xfrm>
              <a:off x="5820" y="4545"/>
              <a:ext cx="390" cy="0"/>
            </a:xfrm>
            <a:prstGeom prst="straightConnector1">
              <a:avLst/>
            </a:prstGeom>
            <a:noFill/>
            <a:ln w="28575">
              <a:solidFill>
                <a:srgbClr val="F4B083"/>
              </a:solidFill>
              <a:round/>
              <a:headEnd/>
              <a:tailEnd/>
            </a:ln>
          </p:spPr>
        </p:cxnSp>
        <p:sp>
          <p:nvSpPr>
            <p:cNvPr id="90450" name="Text Box 68"/>
            <p:cNvSpPr txBox="1">
              <a:spLocks noChangeArrowheads="1"/>
            </p:cNvSpPr>
            <p:nvPr/>
          </p:nvSpPr>
          <p:spPr bwMode="auto">
            <a:xfrm>
              <a:off x="6210" y="3015"/>
              <a:ext cx="250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生产资料产品配送模式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51" name="Text Box 69"/>
            <p:cNvSpPr txBox="1">
              <a:spLocks noChangeArrowheads="1"/>
            </p:cNvSpPr>
            <p:nvPr/>
          </p:nvSpPr>
          <p:spPr bwMode="auto">
            <a:xfrm>
              <a:off x="6210" y="4260"/>
              <a:ext cx="250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生活资料产品配送模式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90452" name="AutoShape 70"/>
            <p:cNvCxnSpPr>
              <a:cxnSpLocks noChangeShapeType="1"/>
            </p:cNvCxnSpPr>
            <p:nvPr/>
          </p:nvCxnSpPr>
          <p:spPr bwMode="auto">
            <a:xfrm>
              <a:off x="5325" y="6750"/>
              <a:ext cx="885" cy="0"/>
            </a:xfrm>
            <a:prstGeom prst="straightConnector1">
              <a:avLst/>
            </a:prstGeom>
            <a:noFill/>
            <a:ln w="28575">
              <a:solidFill>
                <a:srgbClr val="F4B083"/>
              </a:solidFill>
              <a:round/>
              <a:headEnd/>
              <a:tailEnd/>
            </a:ln>
          </p:spPr>
        </p:cxnSp>
        <p:cxnSp>
          <p:nvCxnSpPr>
            <p:cNvPr id="90453" name="AutoShape 71"/>
            <p:cNvCxnSpPr>
              <a:cxnSpLocks noChangeShapeType="1"/>
            </p:cNvCxnSpPr>
            <p:nvPr/>
          </p:nvCxnSpPr>
          <p:spPr bwMode="auto">
            <a:xfrm>
              <a:off x="5805" y="5790"/>
              <a:ext cx="0" cy="1950"/>
            </a:xfrm>
            <a:prstGeom prst="straightConnector1">
              <a:avLst/>
            </a:prstGeom>
            <a:noFill/>
            <a:ln w="28575">
              <a:solidFill>
                <a:srgbClr val="F4B083"/>
              </a:solidFill>
              <a:round/>
              <a:headEnd/>
              <a:tailEnd/>
            </a:ln>
          </p:spPr>
        </p:cxnSp>
        <p:cxnSp>
          <p:nvCxnSpPr>
            <p:cNvPr id="90454" name="AutoShape 72"/>
            <p:cNvCxnSpPr>
              <a:cxnSpLocks noChangeShapeType="1"/>
            </p:cNvCxnSpPr>
            <p:nvPr/>
          </p:nvCxnSpPr>
          <p:spPr bwMode="auto">
            <a:xfrm>
              <a:off x="5820" y="5790"/>
              <a:ext cx="390" cy="0"/>
            </a:xfrm>
            <a:prstGeom prst="straightConnector1">
              <a:avLst/>
            </a:prstGeom>
            <a:noFill/>
            <a:ln w="28575">
              <a:solidFill>
                <a:srgbClr val="F4B083"/>
              </a:solidFill>
              <a:round/>
              <a:headEnd/>
              <a:tailEnd/>
            </a:ln>
          </p:spPr>
        </p:cxnSp>
        <p:cxnSp>
          <p:nvCxnSpPr>
            <p:cNvPr id="90455" name="AutoShape 73"/>
            <p:cNvCxnSpPr>
              <a:cxnSpLocks noChangeShapeType="1"/>
            </p:cNvCxnSpPr>
            <p:nvPr/>
          </p:nvCxnSpPr>
          <p:spPr bwMode="auto">
            <a:xfrm>
              <a:off x="5805" y="7740"/>
              <a:ext cx="405" cy="0"/>
            </a:xfrm>
            <a:prstGeom prst="straightConnector1">
              <a:avLst/>
            </a:prstGeom>
            <a:noFill/>
            <a:ln w="28575">
              <a:solidFill>
                <a:srgbClr val="F4B083"/>
              </a:solidFill>
              <a:round/>
              <a:headEnd/>
              <a:tailEnd/>
            </a:ln>
          </p:spPr>
        </p:cxnSp>
        <p:sp>
          <p:nvSpPr>
            <p:cNvPr id="90456" name="Text Box 74"/>
            <p:cNvSpPr txBox="1">
              <a:spLocks noChangeArrowheads="1"/>
            </p:cNvSpPr>
            <p:nvPr/>
          </p:nvSpPr>
          <p:spPr bwMode="auto">
            <a:xfrm>
              <a:off x="6210" y="7440"/>
              <a:ext cx="250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第三方配送模式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57" name="Text Box 75"/>
            <p:cNvSpPr txBox="1">
              <a:spLocks noChangeArrowheads="1"/>
            </p:cNvSpPr>
            <p:nvPr/>
          </p:nvSpPr>
          <p:spPr bwMode="auto">
            <a:xfrm>
              <a:off x="6210" y="6525"/>
              <a:ext cx="250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共同配送模式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58" name="Text Box 76"/>
            <p:cNvSpPr txBox="1">
              <a:spLocks noChangeArrowheads="1"/>
            </p:cNvSpPr>
            <p:nvPr/>
          </p:nvSpPr>
          <p:spPr bwMode="auto">
            <a:xfrm>
              <a:off x="6210" y="5535"/>
              <a:ext cx="250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自营配送模式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0" name="TextBox 29"/>
          <p:cNvSpPr txBox="1"/>
          <p:nvPr/>
        </p:nvSpPr>
        <p:spPr>
          <a:xfrm>
            <a:off x="0" y="4177344"/>
            <a:ext cx="5256584" cy="869483"/>
          </a:xfrm>
          <a:prstGeom prst="rect">
            <a:avLst/>
          </a:prstGeom>
          <a:noFill/>
        </p:spPr>
        <p:txBody>
          <a:bodyPr wrap="square" lIns="68595" tIns="34297" rIns="68595" bIns="34297" rtlCol="0">
            <a:spAutoFit/>
          </a:bodyPr>
          <a:lstStyle/>
          <a:p>
            <a:pPr>
              <a:lnSpc>
                <a:spcPct val="130000"/>
              </a:lnSpc>
            </a:pPr>
            <a:r>
              <a:rPr lang="zh-CN" altLang="en-US" sz="2000" b="1" dirty="0" smtClean="0">
                <a:solidFill>
                  <a:srgbClr val="FF0000"/>
                </a:solidFill>
                <a:latin typeface="微软雅黑" pitchFamily="34" charset="-122"/>
                <a:ea typeface="微软雅黑" pitchFamily="34" charset="-122"/>
              </a:rPr>
              <a:t>思考：为什么连锁企业自营配送，而不将配送外包或发展共同配送呢？</a:t>
            </a:r>
            <a:endParaRPr lang="zh-CN" altLang="en-US" sz="2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13313"/>
                                        </p:tgtEl>
                                        <p:attrNameLst>
                                          <p:attrName>style.visibility</p:attrName>
                                        </p:attrNameLst>
                                      </p:cBhvr>
                                      <p:to>
                                        <p:strVal val="visible"/>
                                      </p:to>
                                    </p:set>
                                    <p:anim calcmode="lin" valueType="num">
                                      <p:cBhvr>
                                        <p:cTn id="25" dur="1000" fill="hold"/>
                                        <p:tgtEl>
                                          <p:spTgt spid="13313"/>
                                        </p:tgtEl>
                                        <p:attrNameLst>
                                          <p:attrName>ppt_x</p:attrName>
                                        </p:attrNameLst>
                                      </p:cBhvr>
                                      <p:tavLst>
                                        <p:tav tm="0">
                                          <p:val>
                                            <p:strVal val="#ppt_x-.2"/>
                                          </p:val>
                                        </p:tav>
                                        <p:tav tm="100000">
                                          <p:val>
                                            <p:strVal val="#ppt_x"/>
                                          </p:val>
                                        </p:tav>
                                      </p:tavLst>
                                    </p:anim>
                                    <p:anim calcmode="lin" valueType="num">
                                      <p:cBhvr>
                                        <p:cTn id="26" dur="1000" fill="hold"/>
                                        <p:tgtEl>
                                          <p:spTgt spid="1331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33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checkerboard(across)">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配送模式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43" name="组合 42"/>
          <p:cNvGrpSpPr/>
          <p:nvPr/>
        </p:nvGrpSpPr>
        <p:grpSpPr>
          <a:xfrm>
            <a:off x="2886075" y="792882"/>
            <a:ext cx="2362200" cy="533400"/>
            <a:chOff x="2886075" y="792882"/>
            <a:chExt cx="2362200" cy="533400"/>
          </a:xfrm>
        </p:grpSpPr>
        <p:sp>
          <p:nvSpPr>
            <p:cNvPr id="3" name="文本框 3"/>
            <p:cNvSpPr txBox="1">
              <a:spLocks noChangeArrowheads="1"/>
            </p:cNvSpPr>
            <p:nvPr/>
          </p:nvSpPr>
          <p:spPr bwMode="auto">
            <a:xfrm>
              <a:off x="2886075" y="792882"/>
              <a:ext cx="304800" cy="514300"/>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457200" marR="0" lvl="1" indent="0" algn="ctr"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文本框 4"/>
            <p:cNvSpPr txBox="1">
              <a:spLocks noChangeArrowheads="1"/>
            </p:cNvSpPr>
            <p:nvPr/>
          </p:nvSpPr>
          <p:spPr bwMode="auto">
            <a:xfrm>
              <a:off x="3571875" y="802382"/>
              <a:ext cx="304800" cy="514300"/>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储存</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文本框 5"/>
            <p:cNvSpPr txBox="1">
              <a:spLocks noChangeArrowheads="1"/>
            </p:cNvSpPr>
            <p:nvPr/>
          </p:nvSpPr>
          <p:spPr bwMode="auto">
            <a:xfrm>
              <a:off x="4257675" y="811882"/>
              <a:ext cx="304800" cy="514400"/>
            </a:xfrm>
            <a:prstGeom prst="rect">
              <a:avLst/>
            </a:prstGeom>
            <a:solidFill>
              <a:srgbClr val="ED7D31"/>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装卸</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文本框 7"/>
            <p:cNvSpPr txBox="1">
              <a:spLocks noChangeArrowheads="1"/>
            </p:cNvSpPr>
            <p:nvPr/>
          </p:nvSpPr>
          <p:spPr bwMode="auto">
            <a:xfrm>
              <a:off x="4943475" y="811882"/>
              <a:ext cx="304800" cy="514400"/>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送货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7" name="直接箭头连接符 8"/>
            <p:cNvCxnSpPr>
              <a:cxnSpLocks noChangeShapeType="1"/>
            </p:cNvCxnSpPr>
            <p:nvPr/>
          </p:nvCxnSpPr>
          <p:spPr bwMode="auto">
            <a:xfrm>
              <a:off x="3200375" y="1059582"/>
              <a:ext cx="371500" cy="0"/>
            </a:xfrm>
            <a:prstGeom prst="straightConnector1">
              <a:avLst/>
            </a:prstGeom>
            <a:noFill/>
            <a:ln w="28575">
              <a:solidFill>
                <a:srgbClr val="ED7D31"/>
              </a:solidFill>
              <a:miter lim="800000"/>
              <a:headEnd/>
              <a:tailEnd type="triangle" w="med" len="med"/>
            </a:ln>
          </p:spPr>
        </p:cxnSp>
        <p:cxnSp>
          <p:nvCxnSpPr>
            <p:cNvPr id="8" name="直接箭头连接符 9"/>
            <p:cNvCxnSpPr>
              <a:cxnSpLocks noChangeShapeType="1"/>
            </p:cNvCxnSpPr>
            <p:nvPr/>
          </p:nvCxnSpPr>
          <p:spPr bwMode="auto">
            <a:xfrm>
              <a:off x="4562475" y="1069082"/>
              <a:ext cx="371400" cy="0"/>
            </a:xfrm>
            <a:prstGeom prst="straightConnector1">
              <a:avLst/>
            </a:prstGeom>
            <a:noFill/>
            <a:ln w="28575">
              <a:solidFill>
                <a:srgbClr val="ED7D31"/>
              </a:solidFill>
              <a:miter lim="800000"/>
              <a:headEnd/>
              <a:tailEnd type="triangle" w="med" len="med"/>
            </a:ln>
          </p:spPr>
        </p:cxnSp>
        <p:cxnSp>
          <p:nvCxnSpPr>
            <p:cNvPr id="9" name="直接箭头连接符 10"/>
            <p:cNvCxnSpPr>
              <a:cxnSpLocks noChangeShapeType="1"/>
            </p:cNvCxnSpPr>
            <p:nvPr/>
          </p:nvCxnSpPr>
          <p:spPr bwMode="auto">
            <a:xfrm>
              <a:off x="3886175" y="1069082"/>
              <a:ext cx="381000" cy="0"/>
            </a:xfrm>
            <a:prstGeom prst="straightConnector1">
              <a:avLst/>
            </a:prstGeom>
            <a:noFill/>
            <a:ln w="28575">
              <a:solidFill>
                <a:srgbClr val="ED7D31"/>
              </a:solidFill>
              <a:miter lim="800000"/>
              <a:headEnd/>
              <a:tailEnd type="triangle" w="med" len="med"/>
            </a:ln>
          </p:spPr>
        </p:cxnSp>
        <p:sp>
          <p:nvSpPr>
            <p:cNvPr id="42" name="TextBox 41"/>
            <p:cNvSpPr txBox="1"/>
            <p:nvPr/>
          </p:nvSpPr>
          <p:spPr>
            <a:xfrm>
              <a:off x="2886075" y="811882"/>
              <a:ext cx="314300" cy="415498"/>
            </a:xfrm>
            <a:prstGeom prst="rect">
              <a:avLst/>
            </a:prstGeom>
            <a:noFill/>
          </p:spPr>
          <p:txBody>
            <a:bodyPr wrap="square" rtlCol="0">
              <a:spAutoFit/>
            </a:bodyPr>
            <a:lstStyle/>
            <a:p>
              <a:r>
                <a:rPr lang="zh-CN" altLang="en-US" sz="1050" b="1" dirty="0" smtClean="0"/>
                <a:t>进货</a:t>
              </a:r>
              <a:endParaRPr lang="zh-CN" altLang="en-US" sz="1050" b="1" dirty="0"/>
            </a:p>
          </p:txBody>
        </p:sp>
      </p:grpSp>
      <p:sp>
        <p:nvSpPr>
          <p:cNvPr id="139282" name="Rectangle 18"/>
          <p:cNvSpPr>
            <a:spLocks noChangeArrowheads="1"/>
          </p:cNvSpPr>
          <p:nvPr/>
        </p:nvSpPr>
        <p:spPr bwMode="auto">
          <a:xfrm>
            <a:off x="5580112" y="907499"/>
            <a:ext cx="2376264"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ctr"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煤炭、水泥、成品油等的配送</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139283" name="组合 90406"/>
          <p:cNvGrpSpPr>
            <a:grpSpLocks/>
          </p:cNvGrpSpPr>
          <p:nvPr/>
        </p:nvGrpSpPr>
        <p:grpSpPr bwMode="auto">
          <a:xfrm>
            <a:off x="2408238" y="1788768"/>
            <a:ext cx="4648200" cy="514350"/>
            <a:chOff x="0" y="0"/>
            <a:chExt cx="46482" cy="5143"/>
          </a:xfrm>
        </p:grpSpPr>
        <p:sp>
          <p:nvSpPr>
            <p:cNvPr id="90414" name="文本框 90390"/>
            <p:cNvSpPr txBox="1">
              <a:spLocks noChangeArrowheads="1"/>
            </p:cNvSpPr>
            <p:nvPr/>
          </p:nvSpPr>
          <p:spPr bwMode="auto">
            <a:xfrm>
              <a:off x="0" y="0"/>
              <a:ext cx="3143"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进货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15" name="文本框 90391"/>
            <p:cNvSpPr txBox="1">
              <a:spLocks noChangeArrowheads="1"/>
            </p:cNvSpPr>
            <p:nvPr/>
          </p:nvSpPr>
          <p:spPr bwMode="auto">
            <a:xfrm>
              <a:off x="6381" y="0"/>
              <a:ext cx="3144"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储存</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416" name="文本框 90392"/>
            <p:cNvSpPr txBox="1">
              <a:spLocks noChangeArrowheads="1"/>
            </p:cNvSpPr>
            <p:nvPr/>
          </p:nvSpPr>
          <p:spPr bwMode="auto">
            <a:xfrm>
              <a:off x="12573"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加工</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17" name="文本框 90393"/>
            <p:cNvSpPr txBox="1">
              <a:spLocks noChangeArrowheads="1"/>
            </p:cNvSpPr>
            <p:nvPr/>
          </p:nvSpPr>
          <p:spPr bwMode="auto">
            <a:xfrm>
              <a:off x="18764"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储存</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18" name="文本框 90394"/>
            <p:cNvSpPr txBox="1">
              <a:spLocks noChangeArrowheads="1"/>
            </p:cNvSpPr>
            <p:nvPr/>
          </p:nvSpPr>
          <p:spPr bwMode="auto">
            <a:xfrm>
              <a:off x="24955"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分拣</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419" name="文本框 90395"/>
            <p:cNvSpPr txBox="1">
              <a:spLocks noChangeArrowheads="1"/>
            </p:cNvSpPr>
            <p:nvPr/>
          </p:nvSpPr>
          <p:spPr bwMode="auto">
            <a:xfrm>
              <a:off x="31051" y="190"/>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20" name="文本框 90396"/>
            <p:cNvSpPr txBox="1">
              <a:spLocks noChangeArrowheads="1"/>
            </p:cNvSpPr>
            <p:nvPr/>
          </p:nvSpPr>
          <p:spPr bwMode="auto">
            <a:xfrm>
              <a:off x="37147" y="190"/>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装卸</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21" name="文本框 90397"/>
            <p:cNvSpPr txBox="1">
              <a:spLocks noChangeArrowheads="1"/>
            </p:cNvSpPr>
            <p:nvPr/>
          </p:nvSpPr>
          <p:spPr bwMode="auto">
            <a:xfrm>
              <a:off x="43338" y="285"/>
              <a:ext cx="3144"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送货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90422" name="直接箭头连接符 90398"/>
            <p:cNvCxnSpPr>
              <a:cxnSpLocks noChangeShapeType="1"/>
            </p:cNvCxnSpPr>
            <p:nvPr/>
          </p:nvCxnSpPr>
          <p:spPr bwMode="auto">
            <a:xfrm>
              <a:off x="3143" y="2381"/>
              <a:ext cx="3334" cy="95"/>
            </a:xfrm>
            <a:prstGeom prst="straightConnector1">
              <a:avLst/>
            </a:prstGeom>
            <a:noFill/>
            <a:ln w="28575">
              <a:solidFill>
                <a:srgbClr val="ED7D31"/>
              </a:solidFill>
              <a:miter lim="800000"/>
              <a:headEnd/>
              <a:tailEnd type="triangle" w="med" len="med"/>
            </a:ln>
          </p:spPr>
        </p:cxnSp>
        <p:cxnSp>
          <p:nvCxnSpPr>
            <p:cNvPr id="90423" name="直接箭头连接符 90400"/>
            <p:cNvCxnSpPr>
              <a:cxnSpLocks noChangeShapeType="1"/>
            </p:cNvCxnSpPr>
            <p:nvPr/>
          </p:nvCxnSpPr>
          <p:spPr bwMode="auto">
            <a:xfrm>
              <a:off x="15811" y="2571"/>
              <a:ext cx="2953" cy="96"/>
            </a:xfrm>
            <a:prstGeom prst="straightConnector1">
              <a:avLst/>
            </a:prstGeom>
            <a:noFill/>
            <a:ln w="28575">
              <a:solidFill>
                <a:srgbClr val="ED7D31"/>
              </a:solidFill>
              <a:miter lim="800000"/>
              <a:headEnd/>
              <a:tailEnd type="triangle" w="med" len="med"/>
            </a:ln>
          </p:spPr>
        </p:cxnSp>
        <p:cxnSp>
          <p:nvCxnSpPr>
            <p:cNvPr id="90424" name="直接箭头连接符 90401"/>
            <p:cNvCxnSpPr>
              <a:cxnSpLocks noChangeShapeType="1"/>
            </p:cNvCxnSpPr>
            <p:nvPr/>
          </p:nvCxnSpPr>
          <p:spPr bwMode="auto">
            <a:xfrm>
              <a:off x="9620" y="2476"/>
              <a:ext cx="2953" cy="95"/>
            </a:xfrm>
            <a:prstGeom prst="straightConnector1">
              <a:avLst/>
            </a:prstGeom>
            <a:noFill/>
            <a:ln w="28575">
              <a:solidFill>
                <a:srgbClr val="ED7D31"/>
              </a:solidFill>
              <a:miter lim="800000"/>
              <a:headEnd/>
              <a:tailEnd type="triangle" w="med" len="med"/>
            </a:ln>
          </p:spPr>
        </p:cxnSp>
        <p:cxnSp>
          <p:nvCxnSpPr>
            <p:cNvPr id="90425" name="直接箭头连接符 90402"/>
            <p:cNvCxnSpPr>
              <a:cxnSpLocks noChangeShapeType="1"/>
            </p:cNvCxnSpPr>
            <p:nvPr/>
          </p:nvCxnSpPr>
          <p:spPr bwMode="auto">
            <a:xfrm flipV="1">
              <a:off x="22002" y="2571"/>
              <a:ext cx="3048" cy="96"/>
            </a:xfrm>
            <a:prstGeom prst="straightConnector1">
              <a:avLst/>
            </a:prstGeom>
            <a:noFill/>
            <a:ln w="28575">
              <a:solidFill>
                <a:srgbClr val="ED7D31"/>
              </a:solidFill>
              <a:miter lim="800000"/>
              <a:headEnd/>
              <a:tailEnd type="triangle" w="med" len="med"/>
            </a:ln>
          </p:spPr>
        </p:cxnSp>
        <p:cxnSp>
          <p:nvCxnSpPr>
            <p:cNvPr id="90426" name="直接箭头连接符 90403"/>
            <p:cNvCxnSpPr>
              <a:cxnSpLocks noChangeShapeType="1"/>
            </p:cNvCxnSpPr>
            <p:nvPr/>
          </p:nvCxnSpPr>
          <p:spPr bwMode="auto">
            <a:xfrm flipV="1">
              <a:off x="34290" y="2571"/>
              <a:ext cx="2667" cy="96"/>
            </a:xfrm>
            <a:prstGeom prst="straightConnector1">
              <a:avLst/>
            </a:prstGeom>
            <a:noFill/>
            <a:ln w="28575">
              <a:solidFill>
                <a:srgbClr val="ED7D31"/>
              </a:solidFill>
              <a:miter lim="800000"/>
              <a:headEnd/>
              <a:tailEnd type="triangle" w="med" len="med"/>
            </a:ln>
          </p:spPr>
        </p:cxnSp>
        <p:cxnSp>
          <p:nvCxnSpPr>
            <p:cNvPr id="90427" name="直接箭头连接符 90404"/>
            <p:cNvCxnSpPr>
              <a:cxnSpLocks noChangeShapeType="1"/>
            </p:cNvCxnSpPr>
            <p:nvPr/>
          </p:nvCxnSpPr>
          <p:spPr bwMode="auto">
            <a:xfrm>
              <a:off x="28194" y="2667"/>
              <a:ext cx="2857" cy="0"/>
            </a:xfrm>
            <a:prstGeom prst="straightConnector1">
              <a:avLst/>
            </a:prstGeom>
            <a:noFill/>
            <a:ln w="28575">
              <a:solidFill>
                <a:srgbClr val="ED7D31"/>
              </a:solidFill>
              <a:miter lim="800000"/>
              <a:headEnd/>
              <a:tailEnd type="triangle" w="med" len="med"/>
            </a:ln>
          </p:spPr>
        </p:cxnSp>
        <p:cxnSp>
          <p:nvCxnSpPr>
            <p:cNvPr id="90428" name="直接箭头连接符 90405"/>
            <p:cNvCxnSpPr>
              <a:cxnSpLocks noChangeShapeType="1"/>
            </p:cNvCxnSpPr>
            <p:nvPr/>
          </p:nvCxnSpPr>
          <p:spPr bwMode="auto">
            <a:xfrm>
              <a:off x="40290" y="2667"/>
              <a:ext cx="3048" cy="0"/>
            </a:xfrm>
            <a:prstGeom prst="straightConnector1">
              <a:avLst/>
            </a:prstGeom>
            <a:noFill/>
            <a:ln w="28575">
              <a:solidFill>
                <a:srgbClr val="ED7D31"/>
              </a:solidFill>
              <a:miter lim="800000"/>
              <a:headEnd/>
              <a:tailEnd type="triangle" w="med" len="med"/>
            </a:ln>
          </p:spPr>
        </p:cxnSp>
      </p:grpSp>
      <p:sp>
        <p:nvSpPr>
          <p:cNvPr id="61" name="矩形 60"/>
          <p:cNvSpPr/>
          <p:nvPr/>
        </p:nvSpPr>
        <p:spPr>
          <a:xfrm>
            <a:off x="7056438" y="1922244"/>
            <a:ext cx="1935145" cy="253916"/>
          </a:xfrm>
          <a:prstGeom prst="rect">
            <a:avLst/>
          </a:prstGeom>
        </p:spPr>
        <p:txBody>
          <a:bodyPr wrap="none">
            <a:spAutoFit/>
          </a:bodyPr>
          <a:lstStyle/>
          <a:p>
            <a:r>
              <a:rPr lang="zh-CN" altLang="zh-CN" sz="1050" b="1" dirty="0" smtClean="0"/>
              <a:t>金属材料、机电产品等的配送</a:t>
            </a:r>
            <a:endParaRPr lang="zh-CN" altLang="en-US" sz="1050" dirty="0"/>
          </a:p>
        </p:txBody>
      </p:sp>
      <p:grpSp>
        <p:nvGrpSpPr>
          <p:cNvPr id="139299" name="组合 90471"/>
          <p:cNvGrpSpPr>
            <a:grpSpLocks/>
          </p:cNvGrpSpPr>
          <p:nvPr/>
        </p:nvGrpSpPr>
        <p:grpSpPr bwMode="auto">
          <a:xfrm>
            <a:off x="2528903" y="2859782"/>
            <a:ext cx="3419475" cy="504825"/>
            <a:chOff x="0" y="0"/>
            <a:chExt cx="34194" cy="5048"/>
          </a:xfrm>
        </p:grpSpPr>
        <p:grpSp>
          <p:nvGrpSpPr>
            <p:cNvPr id="90402" name="组合 90455"/>
            <p:cNvGrpSpPr>
              <a:grpSpLocks/>
            </p:cNvGrpSpPr>
            <p:nvPr/>
          </p:nvGrpSpPr>
          <p:grpSpPr bwMode="auto">
            <a:xfrm>
              <a:off x="0" y="0"/>
              <a:ext cx="28098" cy="4953"/>
              <a:chOff x="0" y="0"/>
              <a:chExt cx="28098" cy="4953"/>
            </a:xfrm>
          </p:grpSpPr>
          <p:sp>
            <p:nvSpPr>
              <p:cNvPr id="90403" name="文本框 90456"/>
              <p:cNvSpPr txBox="1">
                <a:spLocks noChangeArrowheads="1"/>
              </p:cNvSpPr>
              <p:nvPr/>
            </p:nvSpPr>
            <p:spPr bwMode="auto">
              <a:xfrm>
                <a:off x="0" y="0"/>
                <a:ext cx="3143"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进货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04" name="文本框 90457"/>
              <p:cNvSpPr txBox="1">
                <a:spLocks noChangeArrowheads="1"/>
              </p:cNvSpPr>
              <p:nvPr/>
            </p:nvSpPr>
            <p:spPr bwMode="auto">
              <a:xfrm>
                <a:off x="6381" y="0"/>
                <a:ext cx="3144"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分拣</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05" name="文本框 90458"/>
              <p:cNvSpPr txBox="1">
                <a:spLocks noChangeArrowheads="1"/>
              </p:cNvSpPr>
              <p:nvPr/>
            </p:nvSpPr>
            <p:spPr bwMode="auto">
              <a:xfrm>
                <a:off x="12573"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加工</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06" name="文本框 90459"/>
              <p:cNvSpPr txBox="1">
                <a:spLocks noChangeArrowheads="1"/>
              </p:cNvSpPr>
              <p:nvPr/>
            </p:nvSpPr>
            <p:spPr bwMode="auto">
              <a:xfrm>
                <a:off x="18764"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407" name="文本框 90460"/>
              <p:cNvSpPr txBox="1">
                <a:spLocks noChangeArrowheads="1"/>
              </p:cNvSpPr>
              <p:nvPr/>
            </p:nvSpPr>
            <p:spPr bwMode="auto">
              <a:xfrm>
                <a:off x="24955"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配装</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90408" name="直接箭头连接符 90462"/>
              <p:cNvCxnSpPr>
                <a:cxnSpLocks noChangeShapeType="1"/>
              </p:cNvCxnSpPr>
              <p:nvPr/>
            </p:nvCxnSpPr>
            <p:spPr bwMode="auto">
              <a:xfrm>
                <a:off x="3143" y="2381"/>
                <a:ext cx="3334" cy="95"/>
              </a:xfrm>
              <a:prstGeom prst="straightConnector1">
                <a:avLst/>
              </a:prstGeom>
              <a:noFill/>
              <a:ln w="28575">
                <a:solidFill>
                  <a:srgbClr val="ED7D31"/>
                </a:solidFill>
                <a:miter lim="800000"/>
                <a:headEnd/>
                <a:tailEnd type="triangle" w="med" len="med"/>
              </a:ln>
            </p:spPr>
          </p:cxnSp>
          <p:cxnSp>
            <p:nvCxnSpPr>
              <p:cNvPr id="90409" name="直接箭头连接符 90463"/>
              <p:cNvCxnSpPr>
                <a:cxnSpLocks noChangeShapeType="1"/>
              </p:cNvCxnSpPr>
              <p:nvPr/>
            </p:nvCxnSpPr>
            <p:spPr bwMode="auto">
              <a:xfrm>
                <a:off x="15811" y="2571"/>
                <a:ext cx="2953" cy="96"/>
              </a:xfrm>
              <a:prstGeom prst="straightConnector1">
                <a:avLst/>
              </a:prstGeom>
              <a:noFill/>
              <a:ln w="28575">
                <a:solidFill>
                  <a:srgbClr val="ED7D31"/>
                </a:solidFill>
                <a:miter lim="800000"/>
                <a:headEnd/>
                <a:tailEnd type="triangle" w="med" len="med"/>
              </a:ln>
            </p:spPr>
          </p:cxnSp>
          <p:cxnSp>
            <p:nvCxnSpPr>
              <p:cNvPr id="90410" name="直接箭头连接符 90464"/>
              <p:cNvCxnSpPr>
                <a:cxnSpLocks noChangeShapeType="1"/>
              </p:cNvCxnSpPr>
              <p:nvPr/>
            </p:nvCxnSpPr>
            <p:spPr bwMode="auto">
              <a:xfrm>
                <a:off x="9620" y="2476"/>
                <a:ext cx="2953" cy="95"/>
              </a:xfrm>
              <a:prstGeom prst="straightConnector1">
                <a:avLst/>
              </a:prstGeom>
              <a:noFill/>
              <a:ln w="28575">
                <a:solidFill>
                  <a:srgbClr val="ED7D31"/>
                </a:solidFill>
                <a:miter lim="800000"/>
                <a:headEnd/>
                <a:tailEnd type="triangle" w="med" len="med"/>
              </a:ln>
            </p:spPr>
          </p:cxnSp>
          <p:cxnSp>
            <p:nvCxnSpPr>
              <p:cNvPr id="90411" name="直接箭头连接符 90465"/>
              <p:cNvCxnSpPr>
                <a:cxnSpLocks noChangeShapeType="1"/>
              </p:cNvCxnSpPr>
              <p:nvPr/>
            </p:nvCxnSpPr>
            <p:spPr bwMode="auto">
              <a:xfrm flipV="1">
                <a:off x="22002" y="2571"/>
                <a:ext cx="3048" cy="96"/>
              </a:xfrm>
              <a:prstGeom prst="straightConnector1">
                <a:avLst/>
              </a:prstGeom>
              <a:noFill/>
              <a:ln w="28575">
                <a:solidFill>
                  <a:srgbClr val="ED7D31"/>
                </a:solidFill>
                <a:miter lim="800000"/>
                <a:headEnd/>
                <a:tailEnd type="triangle" w="med" len="med"/>
              </a:ln>
            </p:spPr>
          </p:cxnSp>
        </p:grpSp>
        <p:sp>
          <p:nvSpPr>
            <p:cNvPr id="90412" name="文本框 90469"/>
            <p:cNvSpPr txBox="1">
              <a:spLocks noChangeArrowheads="1"/>
            </p:cNvSpPr>
            <p:nvPr/>
          </p:nvSpPr>
          <p:spPr bwMode="auto">
            <a:xfrm>
              <a:off x="31051" y="190"/>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送货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75" name="矩形 74"/>
          <p:cNvSpPr/>
          <p:nvPr/>
        </p:nvSpPr>
        <p:spPr>
          <a:xfrm>
            <a:off x="6425496" y="2980436"/>
            <a:ext cx="1261884" cy="253916"/>
          </a:xfrm>
          <a:prstGeom prst="rect">
            <a:avLst/>
          </a:prstGeom>
        </p:spPr>
        <p:txBody>
          <a:bodyPr wrap="none">
            <a:spAutoFit/>
          </a:bodyPr>
          <a:lstStyle/>
          <a:p>
            <a:r>
              <a:rPr lang="zh-CN" altLang="zh-CN" sz="1050" b="1" dirty="0" smtClean="0"/>
              <a:t>生鲜食品配送模式</a:t>
            </a:r>
            <a:endParaRPr lang="zh-CN" altLang="en-US" sz="1050" dirty="0"/>
          </a:p>
        </p:txBody>
      </p:sp>
      <p:grpSp>
        <p:nvGrpSpPr>
          <p:cNvPr id="139311" name="组合 90407"/>
          <p:cNvGrpSpPr>
            <a:grpSpLocks/>
          </p:cNvGrpSpPr>
          <p:nvPr/>
        </p:nvGrpSpPr>
        <p:grpSpPr bwMode="auto">
          <a:xfrm>
            <a:off x="2528903" y="3867894"/>
            <a:ext cx="3419475" cy="504825"/>
            <a:chOff x="0" y="0"/>
            <a:chExt cx="34194" cy="5048"/>
          </a:xfrm>
        </p:grpSpPr>
        <p:sp>
          <p:nvSpPr>
            <p:cNvPr id="9525" name="文本框 90408"/>
            <p:cNvSpPr txBox="1">
              <a:spLocks noChangeArrowheads="1"/>
            </p:cNvSpPr>
            <p:nvPr/>
          </p:nvSpPr>
          <p:spPr bwMode="auto">
            <a:xfrm>
              <a:off x="0" y="0"/>
              <a:ext cx="3143"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进货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526" name="文本框 90409"/>
            <p:cNvSpPr txBox="1">
              <a:spLocks noChangeArrowheads="1"/>
            </p:cNvSpPr>
            <p:nvPr/>
          </p:nvSpPr>
          <p:spPr bwMode="auto">
            <a:xfrm>
              <a:off x="6381" y="0"/>
              <a:ext cx="3144" cy="4857"/>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储存</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527" name="文本框 90410"/>
            <p:cNvSpPr txBox="1">
              <a:spLocks noChangeArrowheads="1"/>
            </p:cNvSpPr>
            <p:nvPr/>
          </p:nvSpPr>
          <p:spPr bwMode="auto">
            <a:xfrm>
              <a:off x="12573"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分拣</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528" name="文本框 90411"/>
            <p:cNvSpPr txBox="1">
              <a:spLocks noChangeArrowheads="1"/>
            </p:cNvSpPr>
            <p:nvPr/>
          </p:nvSpPr>
          <p:spPr bwMode="auto">
            <a:xfrm>
              <a:off x="18764"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529" name="文本框 90412"/>
            <p:cNvSpPr txBox="1">
              <a:spLocks noChangeArrowheads="1"/>
            </p:cNvSpPr>
            <p:nvPr/>
          </p:nvSpPr>
          <p:spPr bwMode="auto">
            <a:xfrm>
              <a:off x="24955" y="95"/>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配装</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530" name="文本框 90415"/>
            <p:cNvSpPr txBox="1">
              <a:spLocks noChangeArrowheads="1"/>
            </p:cNvSpPr>
            <p:nvPr/>
          </p:nvSpPr>
          <p:spPr bwMode="auto">
            <a:xfrm>
              <a:off x="31051" y="190"/>
              <a:ext cx="3143" cy="4858"/>
            </a:xfrm>
            <a:prstGeom prst="rect">
              <a:avLst/>
            </a:prstGeom>
            <a:solidFill>
              <a:srgbClr val="ED7D3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送货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9531" name="直接箭头连接符 90444"/>
            <p:cNvCxnSpPr>
              <a:cxnSpLocks noChangeShapeType="1"/>
            </p:cNvCxnSpPr>
            <p:nvPr/>
          </p:nvCxnSpPr>
          <p:spPr bwMode="auto">
            <a:xfrm>
              <a:off x="3143" y="2381"/>
              <a:ext cx="3334" cy="95"/>
            </a:xfrm>
            <a:prstGeom prst="straightConnector1">
              <a:avLst/>
            </a:prstGeom>
            <a:noFill/>
            <a:ln w="28575">
              <a:solidFill>
                <a:srgbClr val="ED7D31"/>
              </a:solidFill>
              <a:miter lim="800000"/>
              <a:headEnd/>
              <a:tailEnd type="triangle" w="med" len="med"/>
            </a:ln>
          </p:spPr>
        </p:cxnSp>
        <p:cxnSp>
          <p:nvCxnSpPr>
            <p:cNvPr id="9532" name="直接箭头连接符 90445"/>
            <p:cNvCxnSpPr>
              <a:cxnSpLocks noChangeShapeType="1"/>
            </p:cNvCxnSpPr>
            <p:nvPr/>
          </p:nvCxnSpPr>
          <p:spPr bwMode="auto">
            <a:xfrm>
              <a:off x="15811" y="2571"/>
              <a:ext cx="2953" cy="96"/>
            </a:xfrm>
            <a:prstGeom prst="straightConnector1">
              <a:avLst/>
            </a:prstGeom>
            <a:noFill/>
            <a:ln w="28575">
              <a:solidFill>
                <a:srgbClr val="ED7D31"/>
              </a:solidFill>
              <a:miter lim="800000"/>
              <a:headEnd/>
              <a:tailEnd type="triangle" w="med" len="med"/>
            </a:ln>
          </p:spPr>
        </p:cxnSp>
        <p:cxnSp>
          <p:nvCxnSpPr>
            <p:cNvPr id="9533" name="直接箭头连接符 90446"/>
            <p:cNvCxnSpPr>
              <a:cxnSpLocks noChangeShapeType="1"/>
            </p:cNvCxnSpPr>
            <p:nvPr/>
          </p:nvCxnSpPr>
          <p:spPr bwMode="auto">
            <a:xfrm>
              <a:off x="9620" y="2476"/>
              <a:ext cx="2953" cy="95"/>
            </a:xfrm>
            <a:prstGeom prst="straightConnector1">
              <a:avLst/>
            </a:prstGeom>
            <a:noFill/>
            <a:ln w="28575">
              <a:solidFill>
                <a:srgbClr val="ED7D31"/>
              </a:solidFill>
              <a:miter lim="800000"/>
              <a:headEnd/>
              <a:tailEnd type="triangle" w="med" len="med"/>
            </a:ln>
          </p:spPr>
        </p:cxnSp>
        <p:cxnSp>
          <p:nvCxnSpPr>
            <p:cNvPr id="9534" name="直接箭头连接符 90447"/>
            <p:cNvCxnSpPr>
              <a:cxnSpLocks noChangeShapeType="1"/>
            </p:cNvCxnSpPr>
            <p:nvPr/>
          </p:nvCxnSpPr>
          <p:spPr bwMode="auto">
            <a:xfrm flipV="1">
              <a:off x="22002" y="2571"/>
              <a:ext cx="3048" cy="96"/>
            </a:xfrm>
            <a:prstGeom prst="straightConnector1">
              <a:avLst/>
            </a:prstGeom>
            <a:noFill/>
            <a:ln w="28575">
              <a:solidFill>
                <a:srgbClr val="ED7D31"/>
              </a:solidFill>
              <a:miter lim="800000"/>
              <a:headEnd/>
              <a:tailEnd type="triangle" w="med" len="med"/>
            </a:ln>
          </p:spPr>
        </p:cxnSp>
        <p:cxnSp>
          <p:nvCxnSpPr>
            <p:cNvPr id="9535" name="直接箭头连接符 90449"/>
            <p:cNvCxnSpPr>
              <a:cxnSpLocks noChangeShapeType="1"/>
            </p:cNvCxnSpPr>
            <p:nvPr/>
          </p:nvCxnSpPr>
          <p:spPr bwMode="auto">
            <a:xfrm>
              <a:off x="28194" y="2667"/>
              <a:ext cx="2857" cy="0"/>
            </a:xfrm>
            <a:prstGeom prst="straightConnector1">
              <a:avLst/>
            </a:prstGeom>
            <a:noFill/>
            <a:ln w="28575">
              <a:solidFill>
                <a:srgbClr val="ED7D31"/>
              </a:solidFill>
              <a:miter lim="800000"/>
              <a:headEnd/>
              <a:tailEnd type="triangle" w="med" len="med"/>
            </a:ln>
          </p:spPr>
        </p:cxnSp>
      </p:grpSp>
      <p:sp>
        <p:nvSpPr>
          <p:cNvPr id="88" name="矩形 87"/>
          <p:cNvSpPr/>
          <p:nvPr/>
        </p:nvSpPr>
        <p:spPr>
          <a:xfrm>
            <a:off x="6437238" y="3988548"/>
            <a:ext cx="1261884" cy="253916"/>
          </a:xfrm>
          <a:prstGeom prst="rect">
            <a:avLst/>
          </a:prstGeom>
        </p:spPr>
        <p:txBody>
          <a:bodyPr wrap="none">
            <a:spAutoFit/>
          </a:bodyPr>
          <a:lstStyle/>
          <a:p>
            <a:r>
              <a:rPr lang="zh-CN" altLang="zh-CN" sz="1050" b="1" dirty="0" smtClean="0"/>
              <a:t>小件杂品配送模式</a:t>
            </a:r>
            <a:endParaRPr lang="zh-CN" altLang="en-US" sz="1050" dirty="0"/>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0" fill="hold"/>
                                        <p:tgtEl>
                                          <p:spTgt spid="43"/>
                                        </p:tgtEl>
                                        <p:attrNameLst>
                                          <p:attrName>ppt_x</p:attrName>
                                        </p:attrNameLst>
                                      </p:cBhvr>
                                      <p:tavLst>
                                        <p:tav tm="0">
                                          <p:val>
                                            <p:strVal val="#ppt_x-.2"/>
                                          </p:val>
                                        </p:tav>
                                        <p:tav tm="100000">
                                          <p:val>
                                            <p:strVal val="#ppt_x"/>
                                          </p:val>
                                        </p:tav>
                                      </p:tavLst>
                                    </p:anim>
                                    <p:anim calcmode="lin" valueType="num">
                                      <p:cBhvr>
                                        <p:cTn id="26"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3"/>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39282"/>
                                        </p:tgtEl>
                                        <p:attrNameLst>
                                          <p:attrName>style.visibility</p:attrName>
                                        </p:attrNameLst>
                                      </p:cBhvr>
                                      <p:to>
                                        <p:strVal val="visible"/>
                                      </p:to>
                                    </p:set>
                                    <p:anim calcmode="lin" valueType="num">
                                      <p:cBhvr>
                                        <p:cTn id="30" dur="1000" fill="hold"/>
                                        <p:tgtEl>
                                          <p:spTgt spid="139282"/>
                                        </p:tgtEl>
                                        <p:attrNameLst>
                                          <p:attrName>ppt_x</p:attrName>
                                        </p:attrNameLst>
                                      </p:cBhvr>
                                      <p:tavLst>
                                        <p:tav tm="0">
                                          <p:val>
                                            <p:strVal val="#ppt_x-.2"/>
                                          </p:val>
                                        </p:tav>
                                        <p:tav tm="100000">
                                          <p:val>
                                            <p:strVal val="#ppt_x"/>
                                          </p:val>
                                        </p:tav>
                                      </p:tavLst>
                                    </p:anim>
                                    <p:anim calcmode="lin" valueType="num">
                                      <p:cBhvr>
                                        <p:cTn id="31" dur="1000" fill="hold"/>
                                        <p:tgtEl>
                                          <p:spTgt spid="13928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39282"/>
                                        </p:tgtEl>
                                      </p:cBhvr>
                                    </p:animEffect>
                                  </p:childTnLst>
                                </p:cTn>
                              </p:par>
                              <p:par>
                                <p:cTn id="33" presetID="29" presetClass="entr" presetSubtype="0" fill="hold" nodeType="withEffect">
                                  <p:stCondLst>
                                    <p:cond delay="0"/>
                                  </p:stCondLst>
                                  <p:childTnLst>
                                    <p:set>
                                      <p:cBhvr>
                                        <p:cTn id="34" dur="1" fill="hold">
                                          <p:stCondLst>
                                            <p:cond delay="0"/>
                                          </p:stCondLst>
                                        </p:cTn>
                                        <p:tgtEl>
                                          <p:spTgt spid="139283"/>
                                        </p:tgtEl>
                                        <p:attrNameLst>
                                          <p:attrName>style.visibility</p:attrName>
                                        </p:attrNameLst>
                                      </p:cBhvr>
                                      <p:to>
                                        <p:strVal val="visible"/>
                                      </p:to>
                                    </p:set>
                                    <p:anim calcmode="lin" valueType="num">
                                      <p:cBhvr>
                                        <p:cTn id="35" dur="1000" fill="hold"/>
                                        <p:tgtEl>
                                          <p:spTgt spid="139283"/>
                                        </p:tgtEl>
                                        <p:attrNameLst>
                                          <p:attrName>ppt_x</p:attrName>
                                        </p:attrNameLst>
                                      </p:cBhvr>
                                      <p:tavLst>
                                        <p:tav tm="0">
                                          <p:val>
                                            <p:strVal val="#ppt_x-.2"/>
                                          </p:val>
                                        </p:tav>
                                        <p:tav tm="100000">
                                          <p:val>
                                            <p:strVal val="#ppt_x"/>
                                          </p:val>
                                        </p:tav>
                                      </p:tavLst>
                                    </p:anim>
                                    <p:anim calcmode="lin" valueType="num">
                                      <p:cBhvr>
                                        <p:cTn id="36" dur="1000" fill="hold"/>
                                        <p:tgtEl>
                                          <p:spTgt spid="13928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9283"/>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1000" fill="hold"/>
                                        <p:tgtEl>
                                          <p:spTgt spid="61"/>
                                        </p:tgtEl>
                                        <p:attrNameLst>
                                          <p:attrName>ppt_x</p:attrName>
                                        </p:attrNameLst>
                                      </p:cBhvr>
                                      <p:tavLst>
                                        <p:tav tm="0">
                                          <p:val>
                                            <p:strVal val="#ppt_x-.2"/>
                                          </p:val>
                                        </p:tav>
                                        <p:tav tm="100000">
                                          <p:val>
                                            <p:strVal val="#ppt_x"/>
                                          </p:val>
                                        </p:tav>
                                      </p:tavLst>
                                    </p:anim>
                                    <p:anim calcmode="lin" valueType="num">
                                      <p:cBhvr>
                                        <p:cTn id="41"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61"/>
                                        </p:tgtEl>
                                      </p:cBhvr>
                                    </p:animEffect>
                                  </p:childTnLst>
                                </p:cTn>
                              </p:par>
                              <p:par>
                                <p:cTn id="43" presetID="29" presetClass="entr" presetSubtype="0" fill="hold" nodeType="withEffect">
                                  <p:stCondLst>
                                    <p:cond delay="0"/>
                                  </p:stCondLst>
                                  <p:childTnLst>
                                    <p:set>
                                      <p:cBhvr>
                                        <p:cTn id="44" dur="1" fill="hold">
                                          <p:stCondLst>
                                            <p:cond delay="0"/>
                                          </p:stCondLst>
                                        </p:cTn>
                                        <p:tgtEl>
                                          <p:spTgt spid="139299"/>
                                        </p:tgtEl>
                                        <p:attrNameLst>
                                          <p:attrName>style.visibility</p:attrName>
                                        </p:attrNameLst>
                                      </p:cBhvr>
                                      <p:to>
                                        <p:strVal val="visible"/>
                                      </p:to>
                                    </p:set>
                                    <p:anim calcmode="lin" valueType="num">
                                      <p:cBhvr>
                                        <p:cTn id="45" dur="1000" fill="hold"/>
                                        <p:tgtEl>
                                          <p:spTgt spid="139299"/>
                                        </p:tgtEl>
                                        <p:attrNameLst>
                                          <p:attrName>ppt_x</p:attrName>
                                        </p:attrNameLst>
                                      </p:cBhvr>
                                      <p:tavLst>
                                        <p:tav tm="0">
                                          <p:val>
                                            <p:strVal val="#ppt_x-.2"/>
                                          </p:val>
                                        </p:tav>
                                        <p:tav tm="100000">
                                          <p:val>
                                            <p:strVal val="#ppt_x"/>
                                          </p:val>
                                        </p:tav>
                                      </p:tavLst>
                                    </p:anim>
                                    <p:anim calcmode="lin" valueType="num">
                                      <p:cBhvr>
                                        <p:cTn id="46" dur="1000" fill="hold"/>
                                        <p:tgtEl>
                                          <p:spTgt spid="139299"/>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39299"/>
                                        </p:tgtEl>
                                      </p:cBhvr>
                                    </p:animEffect>
                                  </p:childTnLst>
                                </p:cTn>
                              </p:par>
                              <p:par>
                                <p:cTn id="48" presetID="29" presetClass="entr" presetSubtype="0" fill="hold" grpId="0"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1000" fill="hold"/>
                                        <p:tgtEl>
                                          <p:spTgt spid="75"/>
                                        </p:tgtEl>
                                        <p:attrNameLst>
                                          <p:attrName>ppt_x</p:attrName>
                                        </p:attrNameLst>
                                      </p:cBhvr>
                                      <p:tavLst>
                                        <p:tav tm="0">
                                          <p:val>
                                            <p:strVal val="#ppt_x-.2"/>
                                          </p:val>
                                        </p:tav>
                                        <p:tav tm="100000">
                                          <p:val>
                                            <p:strVal val="#ppt_x"/>
                                          </p:val>
                                        </p:tav>
                                      </p:tavLst>
                                    </p:anim>
                                    <p:anim calcmode="lin" valueType="num">
                                      <p:cBhvr>
                                        <p:cTn id="51"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52" dur="1000"/>
                                        <p:tgtEl>
                                          <p:spTgt spid="75"/>
                                        </p:tgtEl>
                                      </p:cBhvr>
                                    </p:animEffect>
                                  </p:childTnLst>
                                </p:cTn>
                              </p:par>
                              <p:par>
                                <p:cTn id="53" presetID="29" presetClass="entr" presetSubtype="0" fill="hold" nodeType="withEffect">
                                  <p:stCondLst>
                                    <p:cond delay="0"/>
                                  </p:stCondLst>
                                  <p:childTnLst>
                                    <p:set>
                                      <p:cBhvr>
                                        <p:cTn id="54" dur="1" fill="hold">
                                          <p:stCondLst>
                                            <p:cond delay="0"/>
                                          </p:stCondLst>
                                        </p:cTn>
                                        <p:tgtEl>
                                          <p:spTgt spid="139311"/>
                                        </p:tgtEl>
                                        <p:attrNameLst>
                                          <p:attrName>style.visibility</p:attrName>
                                        </p:attrNameLst>
                                      </p:cBhvr>
                                      <p:to>
                                        <p:strVal val="visible"/>
                                      </p:to>
                                    </p:set>
                                    <p:anim calcmode="lin" valueType="num">
                                      <p:cBhvr>
                                        <p:cTn id="55" dur="1000" fill="hold"/>
                                        <p:tgtEl>
                                          <p:spTgt spid="139311"/>
                                        </p:tgtEl>
                                        <p:attrNameLst>
                                          <p:attrName>ppt_x</p:attrName>
                                        </p:attrNameLst>
                                      </p:cBhvr>
                                      <p:tavLst>
                                        <p:tav tm="0">
                                          <p:val>
                                            <p:strVal val="#ppt_x-.2"/>
                                          </p:val>
                                        </p:tav>
                                        <p:tav tm="100000">
                                          <p:val>
                                            <p:strVal val="#ppt_x"/>
                                          </p:val>
                                        </p:tav>
                                      </p:tavLst>
                                    </p:anim>
                                    <p:anim calcmode="lin" valueType="num">
                                      <p:cBhvr>
                                        <p:cTn id="56" dur="1000" fill="hold"/>
                                        <p:tgtEl>
                                          <p:spTgt spid="139311"/>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39311"/>
                                        </p:tgtEl>
                                      </p:cBhvr>
                                    </p:animEffect>
                                  </p:childTnLst>
                                </p:cTn>
                              </p:par>
                              <p:par>
                                <p:cTn id="58" presetID="29" presetClass="entr" presetSubtype="0" fill="hold" grpId="0" nodeType="with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p:cTn id="60" dur="1000" fill="hold"/>
                                        <p:tgtEl>
                                          <p:spTgt spid="88"/>
                                        </p:tgtEl>
                                        <p:attrNameLst>
                                          <p:attrName>ppt_x</p:attrName>
                                        </p:attrNameLst>
                                      </p:cBhvr>
                                      <p:tavLst>
                                        <p:tav tm="0">
                                          <p:val>
                                            <p:strVal val="#ppt_x-.2"/>
                                          </p:val>
                                        </p:tav>
                                        <p:tav tm="100000">
                                          <p:val>
                                            <p:strVal val="#ppt_x"/>
                                          </p:val>
                                        </p:tav>
                                      </p:tavLst>
                                    </p:anim>
                                    <p:anim calcmode="lin" valueType="num">
                                      <p:cBhvr>
                                        <p:cTn id="61" dur="1000" fill="hold"/>
                                        <p:tgtEl>
                                          <p:spTgt spid="8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39282" grpId="0"/>
      <p:bldP spid="61" grpId="0"/>
      <p:bldP spid="75" grpId="0"/>
      <p:bldP spid="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1" name="矩形 10"/>
          <p:cNvSpPr/>
          <p:nvPr/>
        </p:nvSpPr>
        <p:spPr>
          <a:xfrm>
            <a:off x="2627784" y="307039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共同配送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38540"/>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由多个企业联合组织实施的配送活动”。共同配送是多名流通经营者在配送环节上进行合作的配送方式。采用这种合作方式的经营者可以互相使用对方的配送系统或者共同组建配送系统，也可以共同设立独立配送企业。</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涵义</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689733" y="566698"/>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4" name="椭圆 53"/>
          <p:cNvSpPr/>
          <p:nvPr/>
        </p:nvSpPr>
        <p:spPr>
          <a:xfrm>
            <a:off x="1271858" y="2612720"/>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5" name="文本框 5"/>
          <p:cNvSpPr txBox="1"/>
          <p:nvPr/>
        </p:nvSpPr>
        <p:spPr>
          <a:xfrm>
            <a:off x="1684531" y="1148364"/>
            <a:ext cx="1340103" cy="715452"/>
          </a:xfrm>
          <a:prstGeom prst="rect">
            <a:avLst/>
          </a:prstGeom>
          <a:noFill/>
        </p:spPr>
        <p:txBody>
          <a:bodyPr wrap="square" rtlCol="0">
            <a:spAutoFit/>
          </a:bodyPr>
          <a:lstStyle/>
          <a:p>
            <a:pPr algn="ctr"/>
            <a:r>
              <a:rPr lang="zh-CN" altLang="en-US" sz="4049" dirty="0">
                <a:solidFill>
                  <a:schemeClr val="bg1"/>
                </a:solidFill>
                <a:latin typeface="微软雅黑" pitchFamily="34" charset="-122"/>
                <a:ea typeface="微软雅黑" pitchFamily="34" charset="-122"/>
              </a:rPr>
              <a:t>目录</a:t>
            </a:r>
          </a:p>
        </p:txBody>
      </p:sp>
      <p:sp>
        <p:nvSpPr>
          <p:cNvPr id="141" name="矩形 140"/>
          <p:cNvSpPr/>
          <p:nvPr/>
        </p:nvSpPr>
        <p:spPr>
          <a:xfrm>
            <a:off x="1343196" y="1970854"/>
            <a:ext cx="1824973" cy="300082"/>
          </a:xfrm>
          <a:prstGeom prst="rect">
            <a:avLst/>
          </a:prstGeom>
        </p:spPr>
        <p:txBody>
          <a:bodyPr wrap="square">
            <a:spAutoFit/>
          </a:bodyPr>
          <a:lstStyle/>
          <a:p>
            <a:pPr algn="dist" fontAlgn="auto">
              <a:spcBef>
                <a:spcPts val="0"/>
              </a:spcBef>
              <a:spcAft>
                <a:spcPts val="0"/>
              </a:spcAft>
              <a:defRPr/>
            </a:pPr>
            <a:r>
              <a:rPr lang="en-US" altLang="zh-CN" sz="1350" dirty="0">
                <a:solidFill>
                  <a:schemeClr val="bg1"/>
                </a:solidFill>
              </a:rPr>
              <a:t>CONTENTS</a:t>
            </a:r>
            <a:endParaRPr lang="zh-CN" altLang="en-US" sz="1350" dirty="0">
              <a:solidFill>
                <a:schemeClr val="bg1"/>
              </a:solidFill>
            </a:endParaRPr>
          </a:p>
        </p:txBody>
      </p:sp>
      <p:grpSp>
        <p:nvGrpSpPr>
          <p:cNvPr id="9" name="组合 8"/>
          <p:cNvGrpSpPr/>
          <p:nvPr/>
        </p:nvGrpSpPr>
        <p:grpSpPr>
          <a:xfrm>
            <a:off x="3941028" y="1734466"/>
            <a:ext cx="3091040" cy="438453"/>
            <a:chOff x="4951064" y="1579652"/>
            <a:chExt cx="4122341" cy="584739"/>
          </a:xfrm>
        </p:grpSpPr>
        <p:sp>
          <p:nvSpPr>
            <p:cNvPr id="6" name="圆角矩形 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TextBox 3"/>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1</a:t>
              </a:r>
              <a:endParaRPr lang="zh-CN" altLang="en-US" sz="2249" dirty="0">
                <a:solidFill>
                  <a:schemeClr val="bg1"/>
                </a:solidFill>
                <a:latin typeface="Impact" pitchFamily="34" charset="0"/>
                <a:ea typeface="微软雅黑" pitchFamily="34" charset="-122"/>
              </a:endParaRPr>
            </a:p>
          </p:txBody>
        </p:sp>
        <p:sp>
          <p:nvSpPr>
            <p:cNvPr id="40" name="文本框 33"/>
            <p:cNvSpPr txBox="1"/>
            <p:nvPr/>
          </p:nvSpPr>
          <p:spPr>
            <a:xfrm>
              <a:off x="5693567" y="1662990"/>
              <a:ext cx="3307830" cy="477163"/>
            </a:xfrm>
            <a:prstGeom prst="rect">
              <a:avLst/>
            </a:prstGeom>
            <a:noFill/>
          </p:spPr>
          <p:txBody>
            <a:bodyPr wrap="square" rtlCol="0">
              <a:spAutoFit/>
            </a:bodyPr>
            <a:lstStyle/>
            <a:p>
              <a:r>
                <a:rPr lang="zh-CN" altLang="en-US" sz="1725" b="1" dirty="0" smtClean="0">
                  <a:latin typeface="微软雅黑" pitchFamily="34" charset="-122"/>
                  <a:ea typeface="微软雅黑" pitchFamily="34" charset="-122"/>
                </a:rPr>
                <a:t>仓储与仓储管理认知</a:t>
              </a:r>
              <a:endParaRPr lang="zh-CN" altLang="en-US" sz="1725" b="1" dirty="0">
                <a:latin typeface="微软雅黑" pitchFamily="34" charset="-122"/>
                <a:ea typeface="微软雅黑" pitchFamily="34" charset="-122"/>
              </a:endParaRPr>
            </a:p>
          </p:txBody>
        </p:sp>
      </p:grpSp>
      <p:grpSp>
        <p:nvGrpSpPr>
          <p:cNvPr id="19" name="组合 18"/>
          <p:cNvGrpSpPr/>
          <p:nvPr/>
        </p:nvGrpSpPr>
        <p:grpSpPr>
          <a:xfrm>
            <a:off x="3961016" y="2320568"/>
            <a:ext cx="3091040" cy="438453"/>
            <a:chOff x="4951064" y="1579652"/>
            <a:chExt cx="4122341" cy="584739"/>
          </a:xfrm>
        </p:grpSpPr>
        <p:sp>
          <p:nvSpPr>
            <p:cNvPr id="20" name="圆角矩形 19"/>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TextBox 22"/>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2</a:t>
              </a:r>
              <a:endParaRPr lang="zh-CN" altLang="en-US" sz="2249" dirty="0">
                <a:solidFill>
                  <a:schemeClr val="bg1"/>
                </a:solidFill>
                <a:latin typeface="Impact" pitchFamily="34" charset="0"/>
                <a:ea typeface="微软雅黑" pitchFamily="34" charset="-122"/>
              </a:endParaRPr>
            </a:p>
          </p:txBody>
        </p:sp>
        <p:sp>
          <p:nvSpPr>
            <p:cNvPr id="24" name="文本框 33"/>
            <p:cNvSpPr txBox="1"/>
            <p:nvPr/>
          </p:nvSpPr>
          <p:spPr>
            <a:xfrm>
              <a:off x="5693567" y="1657918"/>
              <a:ext cx="3187205" cy="477163"/>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配送与配送管理认知</a:t>
              </a:r>
              <a:endParaRPr lang="zh-CN" altLang="en-US" sz="1725" dirty="0">
                <a:solidFill>
                  <a:schemeClr val="tx1"/>
                </a:solidFill>
              </a:endParaRPr>
            </a:p>
          </p:txBody>
        </p:sp>
      </p:grpSp>
      <p:grpSp>
        <p:nvGrpSpPr>
          <p:cNvPr id="25" name="组合 24"/>
          <p:cNvGrpSpPr/>
          <p:nvPr/>
        </p:nvGrpSpPr>
        <p:grpSpPr>
          <a:xfrm>
            <a:off x="3964661" y="2895611"/>
            <a:ext cx="3464026" cy="438453"/>
            <a:chOff x="4951064" y="1579652"/>
            <a:chExt cx="4619771" cy="584739"/>
          </a:xfrm>
        </p:grpSpPr>
        <p:sp>
          <p:nvSpPr>
            <p:cNvPr id="26" name="圆角矩形 25"/>
            <p:cNvSpPr/>
            <p:nvPr/>
          </p:nvSpPr>
          <p:spPr>
            <a:xfrm>
              <a:off x="4951064" y="1616241"/>
              <a:ext cx="4122341" cy="53635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5479590" y="1616241"/>
              <a:ext cx="3427837" cy="536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27"/>
            <p:cNvSpPr/>
            <p:nvPr/>
          </p:nvSpPr>
          <p:spPr>
            <a:xfrm rot="5400000">
              <a:off x="5419199" y="1817919"/>
              <a:ext cx="227793" cy="133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9" name="TextBox 28"/>
            <p:cNvSpPr txBox="1"/>
            <p:nvPr/>
          </p:nvSpPr>
          <p:spPr>
            <a:xfrm>
              <a:off x="5040957" y="1579652"/>
              <a:ext cx="459236" cy="584739"/>
            </a:xfrm>
            <a:prstGeom prst="rect">
              <a:avLst/>
            </a:prstGeom>
            <a:noFill/>
          </p:spPr>
          <p:txBody>
            <a:bodyPr wrap="square" rtlCol="0">
              <a:spAutoFit/>
            </a:bodyPr>
            <a:lstStyle/>
            <a:p>
              <a:r>
                <a:rPr lang="en-US" altLang="zh-CN" sz="2249" dirty="0">
                  <a:solidFill>
                    <a:schemeClr val="bg1"/>
                  </a:solidFill>
                  <a:latin typeface="Impact" pitchFamily="34" charset="0"/>
                  <a:ea typeface="微软雅黑" pitchFamily="34" charset="-122"/>
                </a:rPr>
                <a:t>3</a:t>
              </a:r>
              <a:endParaRPr lang="zh-CN" altLang="en-US" sz="2249" dirty="0">
                <a:solidFill>
                  <a:schemeClr val="bg1"/>
                </a:solidFill>
                <a:latin typeface="Impact" pitchFamily="34" charset="0"/>
                <a:ea typeface="微软雅黑" pitchFamily="34" charset="-122"/>
              </a:endParaRPr>
            </a:p>
          </p:txBody>
        </p:sp>
        <p:sp>
          <p:nvSpPr>
            <p:cNvPr id="30" name="文本框 33"/>
            <p:cNvSpPr txBox="1"/>
            <p:nvPr/>
          </p:nvSpPr>
          <p:spPr>
            <a:xfrm>
              <a:off x="5693567" y="1668358"/>
              <a:ext cx="3877268" cy="477164"/>
            </a:xfrm>
            <a:prstGeom prst="rect">
              <a:avLst/>
            </a:prstGeom>
            <a:noFill/>
          </p:spPr>
          <p:txBody>
            <a:bodyPr wrap="square" rtlCol="0">
              <a:spAutoFit/>
            </a:bodyPr>
            <a:lstStyle>
              <a:defPPr>
                <a:defRPr lang="zh-CN"/>
              </a:defPPr>
              <a:lvl1pPr>
                <a:defRPr sz="3200" b="1">
                  <a:solidFill>
                    <a:srgbClr val="0070C0"/>
                  </a:solidFill>
                  <a:latin typeface="微软雅黑" pitchFamily="34" charset="-122"/>
                  <a:ea typeface="微软雅黑" pitchFamily="34" charset="-122"/>
                </a:defRPr>
              </a:lvl1pPr>
            </a:lstStyle>
            <a:p>
              <a:r>
                <a:rPr lang="zh-CN" altLang="en-US" sz="1725" dirty="0" smtClean="0">
                  <a:solidFill>
                    <a:schemeClr val="tx1"/>
                  </a:solidFill>
                </a:rPr>
                <a:t>仓储配送企业组织结构设计</a:t>
              </a:r>
              <a:endParaRPr lang="zh-CN" altLang="en-US" sz="1725" dirty="0">
                <a:solidFill>
                  <a:schemeClr val="tx1"/>
                </a:solidFill>
              </a:endParaRPr>
            </a:p>
          </p:txBody>
        </p:sp>
      </p:grpSp>
    </p:spTree>
    <p:extLst>
      <p:ext uri="{BB962C8B-B14F-4D97-AF65-F5344CB8AC3E}">
        <p14:creationId xmlns:p14="http://schemas.microsoft.com/office/powerpoint/2010/main" val="208207351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250"/>
                                        <p:tgtEl>
                                          <p:spTgt spid="115"/>
                                        </p:tgtEl>
                                        <p:attrNameLst>
                                          <p:attrName>ppt_x</p:attrName>
                                        </p:attrNameLst>
                                      </p:cBhvr>
                                      <p:tavLst>
                                        <p:tav tm="0">
                                          <p:val>
                                            <p:strVal val="#ppt_x-#ppt_w*1.125000"/>
                                          </p:val>
                                        </p:tav>
                                        <p:tav tm="100000">
                                          <p:val>
                                            <p:strVal val="#ppt_x"/>
                                          </p:val>
                                        </p:tav>
                                      </p:tavLst>
                                    </p:anim>
                                    <p:animEffect transition="in" filter="wipe(right)">
                                      <p:cBhvr>
                                        <p:cTn id="8" dur="250"/>
                                        <p:tgtEl>
                                          <p:spTgt spid="115"/>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250"/>
                                        <p:tgtEl>
                                          <p:spTgt spid="141"/>
                                        </p:tgtEl>
                                        <p:attrNameLst>
                                          <p:attrName>ppt_x</p:attrName>
                                        </p:attrNameLst>
                                      </p:cBhvr>
                                      <p:tavLst>
                                        <p:tav tm="0">
                                          <p:val>
                                            <p:strVal val="#ppt_x-#ppt_w*1.125000"/>
                                          </p:val>
                                        </p:tav>
                                        <p:tav tm="100000">
                                          <p:val>
                                            <p:strVal val="#ppt_x"/>
                                          </p:val>
                                        </p:tav>
                                      </p:tavLst>
                                    </p:anim>
                                    <p:animEffect transition="in" filter="wipe(right)">
                                      <p:cBhvr>
                                        <p:cTn id="13" dur="250"/>
                                        <p:tgtEl>
                                          <p:spTgt spid="141"/>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p:tgtEl>
                                          <p:spTgt spid="9"/>
                                        </p:tgtEl>
                                        <p:attrNameLst>
                                          <p:attrName>ppt_x</p:attrName>
                                        </p:attrNameLst>
                                      </p:cBhvr>
                                      <p:tavLst>
                                        <p:tav tm="0">
                                          <p:val>
                                            <p:strVal val="#ppt_x-#ppt_w*1.125000"/>
                                          </p:val>
                                        </p:tav>
                                        <p:tav tm="100000">
                                          <p:val>
                                            <p:strVal val="#ppt_x"/>
                                          </p:val>
                                        </p:tav>
                                      </p:tavLst>
                                    </p:anim>
                                    <p:animEffect transition="in" filter="wipe(right)">
                                      <p:cBhvr>
                                        <p:cTn id="18" dur="250"/>
                                        <p:tgtEl>
                                          <p:spTgt spid="9"/>
                                        </p:tgtEl>
                                      </p:cBhvr>
                                    </p:animEffect>
                                  </p:childTnLst>
                                </p:cTn>
                              </p:par>
                            </p:childTnLst>
                          </p:cTn>
                        </p:par>
                        <p:par>
                          <p:cTn id="19" fill="hold">
                            <p:stCondLst>
                              <p:cond delay="750"/>
                            </p:stCondLst>
                            <p:childTnLst>
                              <p:par>
                                <p:cTn id="20" presetID="1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p:tgtEl>
                                          <p:spTgt spid="19"/>
                                        </p:tgtEl>
                                        <p:attrNameLst>
                                          <p:attrName>ppt_x</p:attrName>
                                        </p:attrNameLst>
                                      </p:cBhvr>
                                      <p:tavLst>
                                        <p:tav tm="0">
                                          <p:val>
                                            <p:strVal val="#ppt_x-#ppt_w*1.125000"/>
                                          </p:val>
                                        </p:tav>
                                        <p:tav tm="100000">
                                          <p:val>
                                            <p:strVal val="#ppt_x"/>
                                          </p:val>
                                        </p:tav>
                                      </p:tavLst>
                                    </p:anim>
                                    <p:animEffect transition="in" filter="wipe(right)">
                                      <p:cBhvr>
                                        <p:cTn id="23" dur="250"/>
                                        <p:tgtEl>
                                          <p:spTgt spid="19"/>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p:tgtEl>
                                          <p:spTgt spid="25"/>
                                        </p:tgtEl>
                                        <p:attrNameLst>
                                          <p:attrName>ppt_x</p:attrName>
                                        </p:attrNameLst>
                                      </p:cBhvr>
                                      <p:tavLst>
                                        <p:tav tm="0">
                                          <p:val>
                                            <p:strVal val="#ppt_x-#ppt_w*1.125000"/>
                                          </p:val>
                                        </p:tav>
                                        <p:tav tm="100000">
                                          <p:val>
                                            <p:strVal val="#ppt_x"/>
                                          </p:val>
                                        </p:tav>
                                      </p:tavLst>
                                    </p:anim>
                                    <p:animEffect transition="in" filter="wipe(right)">
                                      <p:cBhvr>
                                        <p:cTn id="28" dur="250"/>
                                        <p:tgtEl>
                                          <p:spTgt spid="25"/>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115" grpId="0"/>
      <p:bldP spid="1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1" name="矩形 10"/>
          <p:cNvSpPr/>
          <p:nvPr/>
        </p:nvSpPr>
        <p:spPr>
          <a:xfrm>
            <a:off x="2627784" y="3119273"/>
            <a:ext cx="540060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共同配送</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5592345" cy="166970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配送地址的分部类似，这样易于安排配送路线</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商品特征类似，易于积载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保管和搬运拣选类似，易于工具的通用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en-US" altLang="zh-CN" sz="1600" dirty="0" smtClean="0">
                <a:solidFill>
                  <a:sysClr val="windowText" lastClr="000000"/>
                </a:solidFill>
                <a:latin typeface="微软雅黑" pitchFamily="34" charset="-122"/>
                <a:ea typeface="微软雅黑" pitchFamily="34" charset="-122"/>
              </a:rPr>
              <a:t>◆ </a:t>
            </a:r>
            <a:r>
              <a:rPr lang="zh-CN" altLang="en-US" sz="1600" dirty="0" smtClean="0">
                <a:solidFill>
                  <a:sysClr val="windowText" lastClr="000000"/>
                </a:solidFill>
                <a:latin typeface="微软雅黑" pitchFamily="34" charset="-122"/>
                <a:ea typeface="微软雅黑" pitchFamily="34" charset="-122"/>
              </a:rPr>
              <a:t>企业实力相似，服务水平类似，这样易于沟通</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en-US" altLang="zh-CN" sz="1600" dirty="0" smtClean="0">
                <a:solidFill>
                  <a:sysClr val="windowText" lastClr="000000"/>
                </a:solidFill>
                <a:latin typeface="微软雅黑" pitchFamily="34" charset="-122"/>
                <a:ea typeface="微软雅黑" pitchFamily="34" charset="-122"/>
              </a:rPr>
              <a:t>◆</a:t>
            </a:r>
            <a:r>
              <a:rPr lang="zh-CN" altLang="en-US" sz="1600" dirty="0" smtClean="0">
                <a:solidFill>
                  <a:sysClr val="windowText" lastClr="000000"/>
                </a:solidFill>
                <a:latin typeface="微软雅黑" pitchFamily="34" charset="-122"/>
                <a:ea typeface="微软雅黑" pitchFamily="34" charset="-122"/>
              </a:rPr>
              <a:t>处理的配送量类似，易于分摊成本，建立长期稳定的关系</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实施共同配送的难点及解决办法</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pic>
        <p:nvPicPr>
          <p:cNvPr id="141316" name="Picture 4"/>
          <p:cNvPicPr>
            <a:picLocks noChangeAspect="1" noChangeArrowheads="1"/>
          </p:cNvPicPr>
          <p:nvPr/>
        </p:nvPicPr>
        <p:blipFill>
          <a:blip r:embed="rId3" cstate="print"/>
          <a:srcRect/>
          <a:stretch>
            <a:fillRect/>
          </a:stretch>
        </p:blipFill>
        <p:spPr bwMode="auto">
          <a:xfrm>
            <a:off x="1187624" y="843558"/>
            <a:ext cx="7056784" cy="4005638"/>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141316"/>
                                        </p:tgtEl>
                                        <p:attrNameLst>
                                          <p:attrName>style.visibility</p:attrName>
                                        </p:attrNameLst>
                                      </p:cBhvr>
                                      <p:to>
                                        <p:strVal val="visible"/>
                                      </p:to>
                                    </p:set>
                                    <p:anim calcmode="lin" valueType="num">
                                      <p:cBhvr>
                                        <p:cTn id="18" dur="1000" fill="hold"/>
                                        <p:tgtEl>
                                          <p:spTgt spid="141316"/>
                                        </p:tgtEl>
                                        <p:attrNameLst>
                                          <p:attrName>ppt_x</p:attrName>
                                        </p:attrNameLst>
                                      </p:cBhvr>
                                      <p:tavLst>
                                        <p:tav tm="0">
                                          <p:val>
                                            <p:strVal val="#ppt_x-.2"/>
                                          </p:val>
                                        </p:tav>
                                        <p:tav tm="100000">
                                          <p:val>
                                            <p:strVal val="#ppt_x"/>
                                          </p:val>
                                        </p:tav>
                                      </p:tavLst>
                                    </p:anim>
                                    <p:anim calcmode="lin" valueType="num">
                                      <p:cBhvr>
                                        <p:cTn id="19" dur="1000" fill="hold"/>
                                        <p:tgtEl>
                                          <p:spTgt spid="14131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41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配送与配送管理认知</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0" tIns="0" rIns="0" bIns="0"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配送需解决问题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9217" name="Group 130"/>
          <p:cNvGrpSpPr>
            <a:grpSpLocks/>
          </p:cNvGrpSpPr>
          <p:nvPr/>
        </p:nvGrpSpPr>
        <p:grpSpPr bwMode="auto">
          <a:xfrm>
            <a:off x="2771800" y="574873"/>
            <a:ext cx="4834235" cy="4391025"/>
            <a:chOff x="1830" y="1665"/>
            <a:chExt cx="8250" cy="7920"/>
          </a:xfrm>
        </p:grpSpPr>
        <p:sp>
          <p:nvSpPr>
            <p:cNvPr id="272" name="Text Box 131"/>
            <p:cNvSpPr txBox="1">
              <a:spLocks noChangeArrowheads="1"/>
            </p:cNvSpPr>
            <p:nvPr/>
          </p:nvSpPr>
          <p:spPr bwMode="auto">
            <a:xfrm>
              <a:off x="1830" y="3945"/>
              <a:ext cx="555" cy="3150"/>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配送需要解决的问题</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273" name="AutoShape 132"/>
            <p:cNvCxnSpPr>
              <a:cxnSpLocks noChangeShapeType="1"/>
            </p:cNvCxnSpPr>
            <p:nvPr/>
          </p:nvCxnSpPr>
          <p:spPr bwMode="auto">
            <a:xfrm>
              <a:off x="2670" y="2205"/>
              <a:ext cx="0" cy="6960"/>
            </a:xfrm>
            <a:prstGeom prst="straightConnector1">
              <a:avLst/>
            </a:prstGeom>
            <a:noFill/>
            <a:ln w="28575">
              <a:solidFill>
                <a:srgbClr val="F4B083"/>
              </a:solidFill>
              <a:round/>
              <a:headEnd/>
              <a:tailEnd/>
            </a:ln>
          </p:spPr>
        </p:cxnSp>
        <p:cxnSp>
          <p:nvCxnSpPr>
            <p:cNvPr id="274" name="AutoShape 133"/>
            <p:cNvCxnSpPr>
              <a:cxnSpLocks noChangeShapeType="1"/>
            </p:cNvCxnSpPr>
            <p:nvPr/>
          </p:nvCxnSpPr>
          <p:spPr bwMode="auto">
            <a:xfrm>
              <a:off x="2670" y="2205"/>
              <a:ext cx="345" cy="0"/>
            </a:xfrm>
            <a:prstGeom prst="straightConnector1">
              <a:avLst/>
            </a:prstGeom>
            <a:noFill/>
            <a:ln w="28575">
              <a:solidFill>
                <a:srgbClr val="F4B083"/>
              </a:solidFill>
              <a:round/>
              <a:headEnd/>
              <a:tailEnd/>
            </a:ln>
          </p:spPr>
        </p:cxnSp>
        <p:cxnSp>
          <p:nvCxnSpPr>
            <p:cNvPr id="275" name="AutoShape 134"/>
            <p:cNvCxnSpPr>
              <a:cxnSpLocks noChangeShapeType="1"/>
            </p:cNvCxnSpPr>
            <p:nvPr/>
          </p:nvCxnSpPr>
          <p:spPr bwMode="auto">
            <a:xfrm>
              <a:off x="2670" y="3435"/>
              <a:ext cx="345" cy="0"/>
            </a:xfrm>
            <a:prstGeom prst="straightConnector1">
              <a:avLst/>
            </a:prstGeom>
            <a:noFill/>
            <a:ln w="28575">
              <a:solidFill>
                <a:srgbClr val="F4B083"/>
              </a:solidFill>
              <a:round/>
              <a:headEnd/>
              <a:tailEnd/>
            </a:ln>
          </p:spPr>
        </p:cxnSp>
        <p:cxnSp>
          <p:nvCxnSpPr>
            <p:cNvPr id="276" name="AutoShape 135"/>
            <p:cNvCxnSpPr>
              <a:cxnSpLocks noChangeShapeType="1"/>
            </p:cNvCxnSpPr>
            <p:nvPr/>
          </p:nvCxnSpPr>
          <p:spPr bwMode="auto">
            <a:xfrm>
              <a:off x="2385" y="5385"/>
              <a:ext cx="630" cy="1"/>
            </a:xfrm>
            <a:prstGeom prst="straightConnector1">
              <a:avLst/>
            </a:prstGeom>
            <a:noFill/>
            <a:ln w="28575">
              <a:solidFill>
                <a:srgbClr val="F4B083"/>
              </a:solidFill>
              <a:round/>
              <a:headEnd/>
              <a:tailEnd/>
            </a:ln>
          </p:spPr>
        </p:cxnSp>
        <p:cxnSp>
          <p:nvCxnSpPr>
            <p:cNvPr id="277" name="AutoShape 136"/>
            <p:cNvCxnSpPr>
              <a:cxnSpLocks noChangeShapeType="1"/>
            </p:cNvCxnSpPr>
            <p:nvPr/>
          </p:nvCxnSpPr>
          <p:spPr bwMode="auto">
            <a:xfrm>
              <a:off x="2670" y="4395"/>
              <a:ext cx="345" cy="0"/>
            </a:xfrm>
            <a:prstGeom prst="straightConnector1">
              <a:avLst/>
            </a:prstGeom>
            <a:noFill/>
            <a:ln w="28575">
              <a:solidFill>
                <a:srgbClr val="F4B083"/>
              </a:solidFill>
              <a:round/>
              <a:headEnd/>
              <a:tailEnd/>
            </a:ln>
          </p:spPr>
        </p:cxnSp>
        <p:cxnSp>
          <p:nvCxnSpPr>
            <p:cNvPr id="278" name="AutoShape 137"/>
            <p:cNvCxnSpPr>
              <a:cxnSpLocks noChangeShapeType="1"/>
            </p:cNvCxnSpPr>
            <p:nvPr/>
          </p:nvCxnSpPr>
          <p:spPr bwMode="auto">
            <a:xfrm>
              <a:off x="2730" y="6300"/>
              <a:ext cx="345" cy="0"/>
            </a:xfrm>
            <a:prstGeom prst="straightConnector1">
              <a:avLst/>
            </a:prstGeom>
            <a:noFill/>
            <a:ln w="28575">
              <a:solidFill>
                <a:srgbClr val="F4B083"/>
              </a:solidFill>
              <a:round/>
              <a:headEnd/>
              <a:tailEnd/>
            </a:ln>
          </p:spPr>
        </p:cxnSp>
        <p:cxnSp>
          <p:nvCxnSpPr>
            <p:cNvPr id="279" name="AutoShape 138"/>
            <p:cNvCxnSpPr>
              <a:cxnSpLocks noChangeShapeType="1"/>
            </p:cNvCxnSpPr>
            <p:nvPr/>
          </p:nvCxnSpPr>
          <p:spPr bwMode="auto">
            <a:xfrm>
              <a:off x="2730" y="7215"/>
              <a:ext cx="345" cy="0"/>
            </a:xfrm>
            <a:prstGeom prst="straightConnector1">
              <a:avLst/>
            </a:prstGeom>
            <a:noFill/>
            <a:ln w="28575">
              <a:solidFill>
                <a:srgbClr val="F4B083"/>
              </a:solidFill>
              <a:round/>
              <a:headEnd/>
              <a:tailEnd/>
            </a:ln>
          </p:spPr>
        </p:cxnSp>
        <p:cxnSp>
          <p:nvCxnSpPr>
            <p:cNvPr id="280" name="AutoShape 139"/>
            <p:cNvCxnSpPr>
              <a:cxnSpLocks noChangeShapeType="1"/>
            </p:cNvCxnSpPr>
            <p:nvPr/>
          </p:nvCxnSpPr>
          <p:spPr bwMode="auto">
            <a:xfrm>
              <a:off x="2730" y="9165"/>
              <a:ext cx="345" cy="0"/>
            </a:xfrm>
            <a:prstGeom prst="straightConnector1">
              <a:avLst/>
            </a:prstGeom>
            <a:noFill/>
            <a:ln w="28575">
              <a:solidFill>
                <a:srgbClr val="F4B083"/>
              </a:solidFill>
              <a:round/>
              <a:headEnd/>
              <a:tailEnd/>
            </a:ln>
          </p:spPr>
        </p:cxnSp>
        <p:cxnSp>
          <p:nvCxnSpPr>
            <p:cNvPr id="281" name="AutoShape 140"/>
            <p:cNvCxnSpPr>
              <a:cxnSpLocks noChangeShapeType="1"/>
            </p:cNvCxnSpPr>
            <p:nvPr/>
          </p:nvCxnSpPr>
          <p:spPr bwMode="auto">
            <a:xfrm>
              <a:off x="2730" y="8175"/>
              <a:ext cx="345" cy="0"/>
            </a:xfrm>
            <a:prstGeom prst="straightConnector1">
              <a:avLst/>
            </a:prstGeom>
            <a:noFill/>
            <a:ln w="28575">
              <a:solidFill>
                <a:srgbClr val="F4B083"/>
              </a:solidFill>
              <a:round/>
              <a:headEnd/>
              <a:tailEnd/>
            </a:ln>
          </p:spPr>
        </p:cxnSp>
        <p:sp>
          <p:nvSpPr>
            <p:cNvPr id="282" name="Text Box 141"/>
            <p:cNvSpPr txBox="1">
              <a:spLocks noChangeArrowheads="1"/>
            </p:cNvSpPr>
            <p:nvPr/>
          </p:nvSpPr>
          <p:spPr bwMode="auto">
            <a:xfrm>
              <a:off x="3075" y="2025"/>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库存总量</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3" name="Text Box 142"/>
            <p:cNvSpPr txBox="1">
              <a:spLocks noChangeArrowheads="1"/>
            </p:cNvSpPr>
            <p:nvPr/>
          </p:nvSpPr>
          <p:spPr bwMode="auto">
            <a:xfrm>
              <a:off x="3075" y="3180"/>
              <a:ext cx="1815" cy="465"/>
            </a:xfrm>
            <a:prstGeom prst="rect">
              <a:avLst/>
            </a:prstGeom>
            <a:solidFill>
              <a:srgbClr val="F79646"/>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库存周转</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4" name="Text Box 143"/>
            <p:cNvSpPr txBox="1">
              <a:spLocks noChangeArrowheads="1"/>
            </p:cNvSpPr>
            <p:nvPr/>
          </p:nvSpPr>
          <p:spPr bwMode="auto">
            <a:xfrm>
              <a:off x="3075" y="4155"/>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库存资金</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5" name="Text Box 144"/>
            <p:cNvSpPr txBox="1">
              <a:spLocks noChangeArrowheads="1"/>
            </p:cNvSpPr>
            <p:nvPr/>
          </p:nvSpPr>
          <p:spPr bwMode="auto">
            <a:xfrm>
              <a:off x="3075" y="5175"/>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供应保证</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6" name="Text Box 145"/>
            <p:cNvSpPr txBox="1">
              <a:spLocks noChangeArrowheads="1"/>
            </p:cNvSpPr>
            <p:nvPr/>
          </p:nvSpPr>
          <p:spPr bwMode="auto">
            <a:xfrm>
              <a:off x="3075" y="6045"/>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社会运力的节约</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7" name="Text Box 146"/>
            <p:cNvSpPr txBox="1">
              <a:spLocks noChangeArrowheads="1"/>
            </p:cNvSpPr>
            <p:nvPr/>
          </p:nvSpPr>
          <p:spPr bwMode="auto">
            <a:xfrm>
              <a:off x="3075" y="6990"/>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人力资源的节约</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2" name="Text Box 147"/>
            <p:cNvSpPr txBox="1">
              <a:spLocks noChangeArrowheads="1"/>
            </p:cNvSpPr>
            <p:nvPr/>
          </p:nvSpPr>
          <p:spPr bwMode="auto">
            <a:xfrm>
              <a:off x="3075" y="7935"/>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促进物流合理化</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 name="Text Box 148"/>
            <p:cNvSpPr txBox="1">
              <a:spLocks noChangeArrowheads="1"/>
            </p:cNvSpPr>
            <p:nvPr/>
          </p:nvSpPr>
          <p:spPr bwMode="auto">
            <a:xfrm>
              <a:off x="3075" y="8910"/>
              <a:ext cx="1815" cy="4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送货运输</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4" name="AutoShape 149"/>
            <p:cNvCxnSpPr>
              <a:cxnSpLocks noChangeShapeType="1"/>
            </p:cNvCxnSpPr>
            <p:nvPr/>
          </p:nvCxnSpPr>
          <p:spPr bwMode="auto">
            <a:xfrm>
              <a:off x="4890" y="2205"/>
              <a:ext cx="300" cy="0"/>
            </a:xfrm>
            <a:prstGeom prst="straightConnector1">
              <a:avLst/>
            </a:prstGeom>
            <a:noFill/>
            <a:ln w="28575">
              <a:solidFill>
                <a:srgbClr val="F4B083"/>
              </a:solidFill>
              <a:round/>
              <a:headEnd/>
              <a:tailEnd/>
            </a:ln>
          </p:spPr>
        </p:cxnSp>
        <p:cxnSp>
          <p:nvCxnSpPr>
            <p:cNvPr id="35" name="AutoShape 150"/>
            <p:cNvCxnSpPr>
              <a:cxnSpLocks noChangeShapeType="1"/>
            </p:cNvCxnSpPr>
            <p:nvPr/>
          </p:nvCxnSpPr>
          <p:spPr bwMode="auto">
            <a:xfrm>
              <a:off x="4890" y="3435"/>
              <a:ext cx="300" cy="0"/>
            </a:xfrm>
            <a:prstGeom prst="straightConnector1">
              <a:avLst/>
            </a:prstGeom>
            <a:noFill/>
            <a:ln w="28575">
              <a:solidFill>
                <a:srgbClr val="F4B083"/>
              </a:solidFill>
              <a:round/>
              <a:headEnd/>
              <a:tailEnd/>
            </a:ln>
          </p:spPr>
        </p:cxnSp>
        <p:cxnSp>
          <p:nvCxnSpPr>
            <p:cNvPr id="36" name="AutoShape 151"/>
            <p:cNvCxnSpPr>
              <a:cxnSpLocks noChangeShapeType="1"/>
            </p:cNvCxnSpPr>
            <p:nvPr/>
          </p:nvCxnSpPr>
          <p:spPr bwMode="auto">
            <a:xfrm>
              <a:off x="4890" y="4395"/>
              <a:ext cx="300" cy="0"/>
            </a:xfrm>
            <a:prstGeom prst="straightConnector1">
              <a:avLst/>
            </a:prstGeom>
            <a:noFill/>
            <a:ln w="28575">
              <a:solidFill>
                <a:srgbClr val="F4B083"/>
              </a:solidFill>
              <a:round/>
              <a:headEnd/>
              <a:tailEnd/>
            </a:ln>
          </p:spPr>
        </p:cxnSp>
        <p:cxnSp>
          <p:nvCxnSpPr>
            <p:cNvPr id="37" name="AutoShape 152"/>
            <p:cNvCxnSpPr>
              <a:cxnSpLocks noChangeShapeType="1"/>
            </p:cNvCxnSpPr>
            <p:nvPr/>
          </p:nvCxnSpPr>
          <p:spPr bwMode="auto">
            <a:xfrm>
              <a:off x="4890" y="5385"/>
              <a:ext cx="375" cy="0"/>
            </a:xfrm>
            <a:prstGeom prst="straightConnector1">
              <a:avLst/>
            </a:prstGeom>
            <a:noFill/>
            <a:ln w="28575">
              <a:solidFill>
                <a:srgbClr val="F4B083"/>
              </a:solidFill>
              <a:round/>
              <a:headEnd/>
              <a:tailEnd/>
            </a:ln>
          </p:spPr>
        </p:cxnSp>
        <p:cxnSp>
          <p:nvCxnSpPr>
            <p:cNvPr id="38" name="AutoShape 153"/>
            <p:cNvCxnSpPr>
              <a:cxnSpLocks noChangeShapeType="1"/>
            </p:cNvCxnSpPr>
            <p:nvPr/>
          </p:nvCxnSpPr>
          <p:spPr bwMode="auto">
            <a:xfrm>
              <a:off x="4890" y="6300"/>
              <a:ext cx="300" cy="0"/>
            </a:xfrm>
            <a:prstGeom prst="straightConnector1">
              <a:avLst/>
            </a:prstGeom>
            <a:noFill/>
            <a:ln w="28575">
              <a:solidFill>
                <a:srgbClr val="F4B083"/>
              </a:solidFill>
              <a:round/>
              <a:headEnd/>
              <a:tailEnd/>
            </a:ln>
          </p:spPr>
        </p:cxnSp>
        <p:cxnSp>
          <p:nvCxnSpPr>
            <p:cNvPr id="39" name="AutoShape 154"/>
            <p:cNvCxnSpPr>
              <a:cxnSpLocks noChangeShapeType="1"/>
            </p:cNvCxnSpPr>
            <p:nvPr/>
          </p:nvCxnSpPr>
          <p:spPr bwMode="auto">
            <a:xfrm>
              <a:off x="4890" y="7215"/>
              <a:ext cx="300" cy="0"/>
            </a:xfrm>
            <a:prstGeom prst="straightConnector1">
              <a:avLst/>
            </a:prstGeom>
            <a:noFill/>
            <a:ln w="28575">
              <a:solidFill>
                <a:srgbClr val="F4B083"/>
              </a:solidFill>
              <a:round/>
              <a:headEnd/>
              <a:tailEnd/>
            </a:ln>
          </p:spPr>
        </p:cxnSp>
        <p:cxnSp>
          <p:nvCxnSpPr>
            <p:cNvPr id="40" name="AutoShape 155"/>
            <p:cNvCxnSpPr>
              <a:cxnSpLocks noChangeShapeType="1"/>
            </p:cNvCxnSpPr>
            <p:nvPr/>
          </p:nvCxnSpPr>
          <p:spPr bwMode="auto">
            <a:xfrm>
              <a:off x="4890" y="8175"/>
              <a:ext cx="300" cy="0"/>
            </a:xfrm>
            <a:prstGeom prst="straightConnector1">
              <a:avLst/>
            </a:prstGeom>
            <a:noFill/>
            <a:ln w="28575">
              <a:solidFill>
                <a:srgbClr val="F4B083"/>
              </a:solidFill>
              <a:round/>
              <a:headEnd/>
              <a:tailEnd/>
            </a:ln>
          </p:spPr>
        </p:cxnSp>
        <p:cxnSp>
          <p:nvCxnSpPr>
            <p:cNvPr id="41" name="AutoShape 156"/>
            <p:cNvCxnSpPr>
              <a:cxnSpLocks noChangeShapeType="1"/>
            </p:cNvCxnSpPr>
            <p:nvPr/>
          </p:nvCxnSpPr>
          <p:spPr bwMode="auto">
            <a:xfrm>
              <a:off x="4890" y="9165"/>
              <a:ext cx="375" cy="0"/>
            </a:xfrm>
            <a:prstGeom prst="straightConnector1">
              <a:avLst/>
            </a:prstGeom>
            <a:noFill/>
            <a:ln w="28575">
              <a:solidFill>
                <a:srgbClr val="F4B083"/>
              </a:solidFill>
              <a:round/>
              <a:headEnd/>
              <a:tailEnd/>
            </a:ln>
          </p:spPr>
        </p:cxnSp>
        <p:sp>
          <p:nvSpPr>
            <p:cNvPr id="46" name="Text Box 157"/>
            <p:cNvSpPr txBox="1">
              <a:spLocks noChangeArrowheads="1"/>
            </p:cNvSpPr>
            <p:nvPr/>
          </p:nvSpPr>
          <p:spPr bwMode="auto">
            <a:xfrm>
              <a:off x="5190" y="1665"/>
              <a:ext cx="4890" cy="1140"/>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在一定的技术经济条件下，配送中心的库存量加上各个用户在实行配送后的库存量之和应低于实行配送前各个用户库存量之和</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7" name="Text Box 158"/>
            <p:cNvSpPr txBox="1">
              <a:spLocks noChangeArrowheads="1"/>
            </p:cNvSpPr>
            <p:nvPr/>
          </p:nvSpPr>
          <p:spPr bwMode="auto">
            <a:xfrm>
              <a:off x="5190" y="2985"/>
              <a:ext cx="4890" cy="82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配送中心的库存周转一般快于原来各个企业的库存的周转速度</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8" name="Text Box 159"/>
            <p:cNvSpPr txBox="1">
              <a:spLocks noChangeArrowheads="1"/>
            </p:cNvSpPr>
            <p:nvPr/>
          </p:nvSpPr>
          <p:spPr bwMode="auto">
            <a:xfrm>
              <a:off x="5190" y="4050"/>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对各个用户在实施配送后的库存周转资金量和资金周转速度要优于实施配送前</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9" name="Text Box 160"/>
            <p:cNvSpPr txBox="1">
              <a:spLocks noChangeArrowheads="1"/>
            </p:cNvSpPr>
            <p:nvPr/>
          </p:nvSpPr>
          <p:spPr bwMode="auto">
            <a:xfrm>
              <a:off x="5190" y="4995"/>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实行配送后，配送企业集中库存量的供应保证能力应高于实施配送前单个用户的供应保证能力</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Text Box 161"/>
            <p:cNvSpPr txBox="1">
              <a:spLocks noChangeArrowheads="1"/>
            </p:cNvSpPr>
            <p:nvPr/>
          </p:nvSpPr>
          <p:spPr bwMode="auto">
            <a:xfrm>
              <a:off x="5190" y="5910"/>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运力使用的合理化依赖于运力的规划、整个配送系统的合理流程及社会运输系统的合理衔接</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Text Box 162"/>
            <p:cNvSpPr txBox="1">
              <a:spLocks noChangeArrowheads="1"/>
            </p:cNvSpPr>
            <p:nvPr/>
          </p:nvSpPr>
          <p:spPr bwMode="auto">
            <a:xfrm>
              <a:off x="5190" y="6810"/>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实行配送后，各用户应减少库存量、仓库面积、仓库管理人员，还应减少订货、接货、供货的人员</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2" name="Text Box 163"/>
            <p:cNvSpPr txBox="1">
              <a:spLocks noChangeArrowheads="1"/>
            </p:cNvSpPr>
            <p:nvPr/>
          </p:nvSpPr>
          <p:spPr bwMode="auto">
            <a:xfrm>
              <a:off x="5190" y="7815"/>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运用各种先进的技术手段，衔接干线运输和末端运输、减少物流的中转次数，发挥物流的最优效果</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3" name="Text Box 164"/>
            <p:cNvSpPr txBox="1">
              <a:spLocks noChangeArrowheads="1"/>
            </p:cNvSpPr>
            <p:nvPr/>
          </p:nvSpPr>
          <p:spPr bwMode="auto">
            <a:xfrm>
              <a:off x="5190" y="8820"/>
              <a:ext cx="4890" cy="765"/>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配送规划解决运输工具、运输线路、配送时间、配送数量等问题。</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9217"/>
                                        </p:tgtEl>
                                        <p:attrNameLst>
                                          <p:attrName>style.visibility</p:attrName>
                                        </p:attrNameLst>
                                      </p:cBhvr>
                                      <p:to>
                                        <p:strVal val="visible"/>
                                      </p:to>
                                    </p:set>
                                    <p:anim calcmode="lin" valueType="num">
                                      <p:cBhvr>
                                        <p:cTn id="25" dur="1000" fill="hold"/>
                                        <p:tgtEl>
                                          <p:spTgt spid="9217"/>
                                        </p:tgtEl>
                                        <p:attrNameLst>
                                          <p:attrName>ppt_x</p:attrName>
                                        </p:attrNameLst>
                                      </p:cBhvr>
                                      <p:tavLst>
                                        <p:tav tm="0">
                                          <p:val>
                                            <p:strVal val="#ppt_x-.2"/>
                                          </p:val>
                                        </p:tav>
                                        <p:tav tm="100000">
                                          <p:val>
                                            <p:strVal val="#ppt_x"/>
                                          </p:val>
                                        </p:tav>
                                      </p:tavLst>
                                    </p:anim>
                                    <p:anim calcmode="lin" valueType="num">
                                      <p:cBhvr>
                                        <p:cTn id="26" dur="1000" fill="hold"/>
                                        <p:tgtEl>
                                          <p:spTgt spid="921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763089" y="1659675"/>
            <a:ext cx="5129391" cy="830997"/>
          </a:xfrm>
          <a:prstGeom prst="rect">
            <a:avLst/>
          </a:prstGeom>
          <a:noFill/>
        </p:spPr>
        <p:txBody>
          <a:bodyPr wrap="square" rtlCol="0">
            <a:spAutoFit/>
          </a:bodyPr>
          <a:lstStyle/>
          <a:p>
            <a:pPr marL="257106" indent="-257106">
              <a:lnSpc>
                <a:spcPct val="150000"/>
              </a:lnSpc>
            </a:pPr>
            <a:r>
              <a:rPr lang="zh-CN" altLang="en-US" sz="3200" b="1" dirty="0" smtClean="0">
                <a:latin typeface="微软雅黑" pitchFamily="34" charset="-122"/>
                <a:ea typeface="微软雅黑" pitchFamily="34" charset="-122"/>
              </a:rPr>
              <a:t>仓储配送企业组织结构设计</a:t>
            </a: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1998687" y="1374855"/>
            <a:ext cx="1087157"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smtClean="0">
                <a:latin typeface="Impact" pitchFamily="34" charset="0"/>
                <a:ea typeface="微软雅黑" pitchFamily="34" charset="-122"/>
              </a:rPr>
              <a:t>03</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75"/>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75"/>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75"/>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75"/>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1" name="矩形 10"/>
          <p:cNvSpPr/>
          <p:nvPr/>
        </p:nvSpPr>
        <p:spPr>
          <a:xfrm>
            <a:off x="2519504" y="3717450"/>
            <a:ext cx="5508880"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48857" y="1407573"/>
            <a:ext cx="5435511" cy="230987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小刘是物流管理专业应届毕业生，应聘到一家从事仓储运输的家族物流企业，该企业职务几乎由家庭成员所担当，所有人都由总经理直接领导。在企业业务量比较小的情况下，这种高度集权的组织结构形式确实有利于统一调配企业的人力、物力和财力，但随着企业业务量的增加以及客户对仓储服务要求越来越高，这种组织结构造成信息反馈慢且失真，企业运作低效率，因此，企业组织结构亟待改革。</a:t>
            </a:r>
          </a:p>
        </p:txBody>
      </p:sp>
      <p:sp>
        <p:nvSpPr>
          <p:cNvPr id="16" name="TextBox 15"/>
          <p:cNvSpPr txBox="1"/>
          <p:nvPr/>
        </p:nvSpPr>
        <p:spPr>
          <a:xfrm>
            <a:off x="2357466" y="3817999"/>
            <a:ext cx="5382886" cy="789461"/>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思考：假如你是小刘，你认为该物流企业应该采取什么样的组织结构？</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设计步骤</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grpSp>
        <p:nvGrpSpPr>
          <p:cNvPr id="142338" name="Group 166"/>
          <p:cNvGrpSpPr>
            <a:grpSpLocks/>
          </p:cNvGrpSpPr>
          <p:nvPr/>
        </p:nvGrpSpPr>
        <p:grpSpPr bwMode="auto">
          <a:xfrm>
            <a:off x="2514744" y="1778001"/>
            <a:ext cx="5657656" cy="1684337"/>
            <a:chOff x="1905" y="9708"/>
            <a:chExt cx="6195" cy="2652"/>
          </a:xfrm>
        </p:grpSpPr>
        <p:grpSp>
          <p:nvGrpSpPr>
            <p:cNvPr id="90388" name="Group 167"/>
            <p:cNvGrpSpPr>
              <a:grpSpLocks/>
            </p:cNvGrpSpPr>
            <p:nvPr/>
          </p:nvGrpSpPr>
          <p:grpSpPr bwMode="auto">
            <a:xfrm>
              <a:off x="1905" y="9708"/>
              <a:ext cx="6195" cy="2652"/>
              <a:chOff x="1905" y="9708"/>
              <a:chExt cx="6195" cy="2652"/>
            </a:xfrm>
          </p:grpSpPr>
          <p:sp>
            <p:nvSpPr>
              <p:cNvPr id="90389" name="Text Box 168"/>
              <p:cNvSpPr txBox="1">
                <a:spLocks noChangeArrowheads="1"/>
              </p:cNvSpPr>
              <p:nvPr/>
            </p:nvSpPr>
            <p:spPr bwMode="auto">
              <a:xfrm>
                <a:off x="1905"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确定组织目标</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390" name="Text Box 169"/>
              <p:cNvSpPr txBox="1">
                <a:spLocks noChangeArrowheads="1"/>
              </p:cNvSpPr>
              <p:nvPr/>
            </p:nvSpPr>
            <p:spPr bwMode="auto">
              <a:xfrm>
                <a:off x="3060"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确定业务流程</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391" name="Text Box 170"/>
              <p:cNvSpPr txBox="1">
                <a:spLocks noChangeArrowheads="1"/>
              </p:cNvSpPr>
              <p:nvPr/>
            </p:nvSpPr>
            <p:spPr bwMode="auto">
              <a:xfrm>
                <a:off x="4215"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确</a:t>
                </a: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定组织结构</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392" name="Text Box 171"/>
              <p:cNvSpPr txBox="1">
                <a:spLocks noChangeArrowheads="1"/>
              </p:cNvSpPr>
              <p:nvPr/>
            </p:nvSpPr>
            <p:spPr bwMode="auto">
              <a:xfrm>
                <a:off x="5370"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进行职能分解</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393" name="Text Box 172"/>
              <p:cNvSpPr txBox="1">
                <a:spLocks noChangeArrowheads="1"/>
              </p:cNvSpPr>
              <p:nvPr/>
            </p:nvSpPr>
            <p:spPr bwMode="auto">
              <a:xfrm>
                <a:off x="6525"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dirty="0" smtClean="0">
                    <a:ln>
                      <a:noFill/>
                    </a:ln>
                    <a:solidFill>
                      <a:schemeClr val="tx1"/>
                    </a:solidFill>
                    <a:effectLst/>
                    <a:latin typeface="_5b8b_4f53" charset="0"/>
                    <a:ea typeface="宋体" pitchFamily="2" charset="-122"/>
                    <a:cs typeface="宋体" pitchFamily="2" charset="-122"/>
                  </a:rPr>
                  <a:t>确定岗位职责权限</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0394" name="Text Box 173"/>
              <p:cNvSpPr txBox="1">
                <a:spLocks noChangeArrowheads="1"/>
              </p:cNvSpPr>
              <p:nvPr/>
            </p:nvSpPr>
            <p:spPr bwMode="auto">
              <a:xfrm>
                <a:off x="7680" y="9708"/>
                <a:ext cx="420" cy="2652"/>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配备岗位人员</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90395" name="Line 174"/>
            <p:cNvSpPr>
              <a:spLocks noChangeShapeType="1"/>
            </p:cNvSpPr>
            <p:nvPr/>
          </p:nvSpPr>
          <p:spPr bwMode="auto">
            <a:xfrm>
              <a:off x="2325" y="10956"/>
              <a:ext cx="735" cy="0"/>
            </a:xfrm>
            <a:prstGeom prst="line">
              <a:avLst/>
            </a:prstGeom>
            <a:noFill/>
            <a:ln w="28575">
              <a:solidFill>
                <a:srgbClr val="FF9933"/>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90396" name="Line 175"/>
            <p:cNvSpPr>
              <a:spLocks noChangeShapeType="1"/>
            </p:cNvSpPr>
            <p:nvPr/>
          </p:nvSpPr>
          <p:spPr bwMode="auto">
            <a:xfrm>
              <a:off x="3480" y="10956"/>
              <a:ext cx="735" cy="0"/>
            </a:xfrm>
            <a:prstGeom prst="line">
              <a:avLst/>
            </a:prstGeom>
            <a:noFill/>
            <a:ln w="28575">
              <a:solidFill>
                <a:srgbClr val="FF9933"/>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90397" name="Line 176"/>
            <p:cNvSpPr>
              <a:spLocks noChangeShapeType="1"/>
            </p:cNvSpPr>
            <p:nvPr/>
          </p:nvSpPr>
          <p:spPr bwMode="auto">
            <a:xfrm>
              <a:off x="4635" y="10956"/>
              <a:ext cx="735" cy="0"/>
            </a:xfrm>
            <a:prstGeom prst="line">
              <a:avLst/>
            </a:prstGeom>
            <a:noFill/>
            <a:ln w="28575">
              <a:solidFill>
                <a:srgbClr val="FF9933"/>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90398" name="Line 177"/>
            <p:cNvSpPr>
              <a:spLocks noChangeShapeType="1"/>
            </p:cNvSpPr>
            <p:nvPr/>
          </p:nvSpPr>
          <p:spPr bwMode="auto">
            <a:xfrm>
              <a:off x="5790" y="10956"/>
              <a:ext cx="735" cy="0"/>
            </a:xfrm>
            <a:prstGeom prst="line">
              <a:avLst/>
            </a:prstGeom>
            <a:noFill/>
            <a:ln w="28575">
              <a:solidFill>
                <a:srgbClr val="FF9933"/>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90399" name="Line 178"/>
            <p:cNvSpPr>
              <a:spLocks noChangeShapeType="1"/>
            </p:cNvSpPr>
            <p:nvPr/>
          </p:nvSpPr>
          <p:spPr bwMode="auto">
            <a:xfrm>
              <a:off x="6945" y="10956"/>
              <a:ext cx="735" cy="0"/>
            </a:xfrm>
            <a:prstGeom prst="line">
              <a:avLst/>
            </a:prstGeom>
            <a:noFill/>
            <a:ln w="28575">
              <a:solidFill>
                <a:srgbClr val="FF9933"/>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142338"/>
                                        </p:tgtEl>
                                        <p:attrNameLst>
                                          <p:attrName>style.visibility</p:attrName>
                                        </p:attrNameLst>
                                      </p:cBhvr>
                                      <p:to>
                                        <p:strVal val="visible"/>
                                      </p:to>
                                    </p:set>
                                    <p:anim calcmode="lin" valueType="num">
                                      <p:cBhvr>
                                        <p:cTn id="25" dur="1000" fill="hold"/>
                                        <p:tgtEl>
                                          <p:spTgt spid="142338"/>
                                        </p:tgtEl>
                                        <p:attrNameLst>
                                          <p:attrName>ppt_x</p:attrName>
                                        </p:attrNameLst>
                                      </p:cBhvr>
                                      <p:tavLst>
                                        <p:tav tm="0">
                                          <p:val>
                                            <p:strVal val="#ppt_x-.2"/>
                                          </p:val>
                                        </p:tav>
                                        <p:tav tm="100000">
                                          <p:val>
                                            <p:strVal val="#ppt_x"/>
                                          </p:val>
                                        </p:tav>
                                      </p:tavLst>
                                    </p:anim>
                                    <p:anim calcmode="lin" valueType="num">
                                      <p:cBhvr>
                                        <p:cTn id="26" dur="1000" fill="hold"/>
                                        <p:tgtEl>
                                          <p:spTgt spid="14233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42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43362" name="文本框 1"/>
          <p:cNvSpPr txBox="1">
            <a:spLocks noChangeArrowheads="1"/>
          </p:cNvSpPr>
          <p:nvPr/>
        </p:nvSpPr>
        <p:spPr bwMode="auto">
          <a:xfrm>
            <a:off x="611560" y="1275606"/>
            <a:ext cx="7776864" cy="1296144"/>
          </a:xfrm>
          <a:prstGeom prst="rect">
            <a:avLst/>
          </a:prstGeom>
          <a:solidFill>
            <a:srgbClr val="FBE4D5"/>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仓储配送企业与物流相关的主要职能部门有业务部、仓储部和运输配送部。业务部的主要职能是市场调研，开发客户，业务受理及客户服务等；仓储部的主要职能是对物资进行出入库管理，保管及养护，库存控制等；运输配送部主要职能是进行运输路线安排，车辆调度，车辆配载及送货等。</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TextBox 4"/>
          <p:cNvSpPr txBox="1"/>
          <p:nvPr/>
        </p:nvSpPr>
        <p:spPr>
          <a:xfrm>
            <a:off x="971600" y="3028538"/>
            <a:ext cx="7128792" cy="1149560"/>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思考：假如客户企业是制造业，那么仓储企业的组织目标与业务流程如何确定，最终需要配备什么岗位人员？如果是零售商呢？</a:t>
            </a:r>
          </a:p>
          <a:p>
            <a:pPr>
              <a:lnSpc>
                <a:spcPct val="130000"/>
              </a:lnSpc>
            </a:pPr>
            <a:endParaRPr lang="zh-CN" altLang="en-US" dirty="0" smtClean="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43362"/>
                                        </p:tgtEl>
                                        <p:attrNameLst>
                                          <p:attrName>style.visibility</p:attrName>
                                        </p:attrNameLst>
                                      </p:cBhvr>
                                      <p:to>
                                        <p:strVal val="visible"/>
                                      </p:to>
                                    </p:set>
                                    <p:anim calcmode="lin" valueType="num">
                                      <p:cBhvr>
                                        <p:cTn id="18" dur="1000" fill="hold"/>
                                        <p:tgtEl>
                                          <p:spTgt spid="143362"/>
                                        </p:tgtEl>
                                        <p:attrNameLst>
                                          <p:attrName>ppt_x</p:attrName>
                                        </p:attrNameLst>
                                      </p:cBhvr>
                                      <p:tavLst>
                                        <p:tav tm="0">
                                          <p:val>
                                            <p:strVal val="#ppt_x-.2"/>
                                          </p:val>
                                        </p:tav>
                                        <p:tav tm="100000">
                                          <p:val>
                                            <p:strVal val="#ppt_x"/>
                                          </p:val>
                                        </p:tav>
                                      </p:tavLst>
                                    </p:anim>
                                    <p:anim calcmode="lin" valueType="num">
                                      <p:cBhvr>
                                        <p:cTn id="19" dur="1000" fill="hold"/>
                                        <p:tgtEl>
                                          <p:spTgt spid="143362"/>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43362"/>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43362"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1187624" y="4342639"/>
            <a:ext cx="6840760"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适用于规模不大，职工人数不多，生产和管理工作都比较简单中小型企业</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直线式组织机构</a:t>
            </a:r>
            <a:endParaRPr lang="zh-CN" altLang="en-US" sz="1600" dirty="0">
              <a:solidFill>
                <a:srgbClr val="FF0000"/>
              </a:solidFill>
              <a:latin typeface="微软雅黑" pitchFamily="34" charset="-122"/>
              <a:ea typeface="微软雅黑" pitchFamily="34" charset="-122"/>
            </a:endParaRPr>
          </a:p>
        </p:txBody>
      </p:sp>
      <p:pic>
        <p:nvPicPr>
          <p:cNvPr id="144387" name="Picture 3"/>
          <p:cNvPicPr>
            <a:picLocks noChangeAspect="1" noChangeArrowheads="1"/>
          </p:cNvPicPr>
          <p:nvPr/>
        </p:nvPicPr>
        <p:blipFill>
          <a:blip r:embed="rId3" cstate="print"/>
          <a:srcRect/>
          <a:stretch>
            <a:fillRect/>
          </a:stretch>
        </p:blipFill>
        <p:spPr bwMode="auto">
          <a:xfrm>
            <a:off x="2087401" y="1563638"/>
            <a:ext cx="5391150" cy="2562225"/>
          </a:xfrm>
          <a:prstGeom prst="rect">
            <a:avLst/>
          </a:prstGeom>
          <a:noFill/>
          <a:ln w="9525">
            <a:noFill/>
            <a:miter lim="800000"/>
            <a:headEnd/>
            <a:tailEnd/>
          </a:ln>
          <a:effectLst/>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nodeType="withEffect">
                                  <p:stCondLst>
                                    <p:cond delay="0"/>
                                  </p:stCondLst>
                                  <p:childTnLst>
                                    <p:set>
                                      <p:cBhvr>
                                        <p:cTn id="29" dur="1" fill="hold">
                                          <p:stCondLst>
                                            <p:cond delay="0"/>
                                          </p:stCondLst>
                                        </p:cTn>
                                        <p:tgtEl>
                                          <p:spTgt spid="144387"/>
                                        </p:tgtEl>
                                        <p:attrNameLst>
                                          <p:attrName>style.visibility</p:attrName>
                                        </p:attrNameLst>
                                      </p:cBhvr>
                                      <p:to>
                                        <p:strVal val="visible"/>
                                      </p:to>
                                    </p:set>
                                    <p:anim calcmode="lin" valueType="num">
                                      <p:cBhvr>
                                        <p:cTn id="30" dur="1000" fill="hold"/>
                                        <p:tgtEl>
                                          <p:spTgt spid="144387"/>
                                        </p:tgtEl>
                                        <p:attrNameLst>
                                          <p:attrName>ppt_x</p:attrName>
                                        </p:attrNameLst>
                                      </p:cBhvr>
                                      <p:tavLst>
                                        <p:tav tm="0">
                                          <p:val>
                                            <p:strVal val="#ppt_x-.2"/>
                                          </p:val>
                                        </p:tav>
                                        <p:tav tm="100000">
                                          <p:val>
                                            <p:strVal val="#ppt_x"/>
                                          </p:val>
                                        </p:tav>
                                      </p:tavLst>
                                    </p:anim>
                                    <p:anim calcmode="lin" valueType="num">
                                      <p:cBhvr>
                                        <p:cTn id="31" dur="1000" fill="hold"/>
                                        <p:tgtEl>
                                          <p:spTgt spid="14438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4387"/>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ppt_x</p:attrName>
                                        </p:attrNameLst>
                                      </p:cBhvr>
                                      <p:tavLst>
                                        <p:tav tm="0">
                                          <p:val>
                                            <p:strVal val="#ppt_x-.2"/>
                                          </p:val>
                                        </p:tav>
                                        <p:tav tm="100000">
                                          <p:val>
                                            <p:strVal val="#ppt_x"/>
                                          </p:val>
                                        </p:tav>
                                      </p:tavLst>
                                    </p:anim>
                                    <p:anim calcmode="lin" valueType="num">
                                      <p:cBhvr>
                                        <p:cTn id="3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1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755576" y="4537314"/>
            <a:ext cx="7632848"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适用于产品品种较单一、生产技术发展变化较慢、外部环境比较稳定的中小型企业</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职能式组织结构</a:t>
            </a:r>
            <a:endParaRPr lang="zh-CN" altLang="en-US" sz="1600" dirty="0">
              <a:solidFill>
                <a:srgbClr val="FF0000"/>
              </a:solidFill>
              <a:latin typeface="微软雅黑" pitchFamily="34" charset="-122"/>
              <a:ea typeface="微软雅黑" pitchFamily="34" charset="-122"/>
            </a:endParaRPr>
          </a:p>
        </p:txBody>
      </p:sp>
      <p:grpSp>
        <p:nvGrpSpPr>
          <p:cNvPr id="145410" name="组合 90452"/>
          <p:cNvGrpSpPr>
            <a:grpSpLocks/>
          </p:cNvGrpSpPr>
          <p:nvPr/>
        </p:nvGrpSpPr>
        <p:grpSpPr bwMode="auto">
          <a:xfrm>
            <a:off x="2405089" y="1493795"/>
            <a:ext cx="5019675" cy="2905125"/>
            <a:chOff x="0" y="0"/>
            <a:chExt cx="50196" cy="29051"/>
          </a:xfrm>
        </p:grpSpPr>
        <p:grpSp>
          <p:nvGrpSpPr>
            <p:cNvPr id="410" name="组合 90417"/>
            <p:cNvGrpSpPr>
              <a:grpSpLocks/>
            </p:cNvGrpSpPr>
            <p:nvPr/>
          </p:nvGrpSpPr>
          <p:grpSpPr bwMode="auto">
            <a:xfrm>
              <a:off x="0" y="0"/>
              <a:ext cx="46005" cy="14859"/>
              <a:chOff x="0" y="0"/>
              <a:chExt cx="46005" cy="14859"/>
            </a:xfrm>
          </p:grpSpPr>
          <p:sp>
            <p:nvSpPr>
              <p:cNvPr id="411" name="文本框 130"/>
              <p:cNvSpPr txBox="1">
                <a:spLocks noChangeArrowheads="1"/>
              </p:cNvSpPr>
              <p:nvPr/>
            </p:nvSpPr>
            <p:spPr bwMode="auto">
              <a:xfrm>
                <a:off x="18002" y="0"/>
                <a:ext cx="10573" cy="3048"/>
              </a:xfrm>
              <a:prstGeom prst="rect">
                <a:avLst/>
              </a:prstGeom>
              <a:solidFill>
                <a:srgbClr val="C45911"/>
              </a:solid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总经理</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2" name="文本框 132"/>
              <p:cNvSpPr txBox="1">
                <a:spLocks noChangeArrowheads="1"/>
              </p:cNvSpPr>
              <p:nvPr/>
            </p:nvSpPr>
            <p:spPr bwMode="auto">
              <a:xfrm>
                <a:off x="0" y="11811"/>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3" name="文本框 133"/>
              <p:cNvSpPr txBox="1">
                <a:spLocks noChangeArrowheads="1"/>
              </p:cNvSpPr>
              <p:nvPr/>
            </p:nvSpPr>
            <p:spPr bwMode="auto">
              <a:xfrm>
                <a:off x="17716" y="11525"/>
                <a:ext cx="10573"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物流部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4" name="直接连接符 135"/>
              <p:cNvSpPr>
                <a:spLocks noChangeShapeType="1"/>
              </p:cNvSpPr>
              <p:nvPr/>
            </p:nvSpPr>
            <p:spPr bwMode="auto">
              <a:xfrm>
                <a:off x="5715" y="8667"/>
                <a:ext cx="35718"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415" name="直接箭头连接符 138"/>
              <p:cNvCxnSpPr>
                <a:cxnSpLocks noChangeShapeType="1"/>
              </p:cNvCxnSpPr>
              <p:nvPr/>
            </p:nvCxnSpPr>
            <p:spPr bwMode="auto">
              <a:xfrm>
                <a:off x="41338" y="8286"/>
                <a:ext cx="0" cy="3239"/>
              </a:xfrm>
              <a:prstGeom prst="straightConnector1">
                <a:avLst/>
              </a:prstGeom>
              <a:noFill/>
              <a:ln w="28575">
                <a:solidFill>
                  <a:srgbClr val="C45911"/>
                </a:solidFill>
                <a:round/>
                <a:headEnd/>
                <a:tailEnd type="triangle" w="med" len="med"/>
              </a:ln>
            </p:spPr>
          </p:cxnSp>
          <p:cxnSp>
            <p:nvCxnSpPr>
              <p:cNvPr id="90112" name="直接箭头连接符 143"/>
              <p:cNvCxnSpPr>
                <a:cxnSpLocks noChangeShapeType="1"/>
              </p:cNvCxnSpPr>
              <p:nvPr/>
            </p:nvCxnSpPr>
            <p:spPr bwMode="auto">
              <a:xfrm>
                <a:off x="5524" y="8477"/>
                <a:ext cx="0" cy="3238"/>
              </a:xfrm>
              <a:prstGeom prst="straightConnector1">
                <a:avLst/>
              </a:prstGeom>
              <a:noFill/>
              <a:ln w="28575">
                <a:solidFill>
                  <a:srgbClr val="C45911"/>
                </a:solidFill>
                <a:miter lim="800000"/>
                <a:headEnd/>
                <a:tailEnd type="triangle" w="med" len="med"/>
              </a:ln>
            </p:spPr>
          </p:cxnSp>
          <p:sp>
            <p:nvSpPr>
              <p:cNvPr id="90113" name="文本框 134"/>
              <p:cNvSpPr txBox="1">
                <a:spLocks noChangeArrowheads="1"/>
              </p:cNvSpPr>
              <p:nvPr/>
            </p:nvSpPr>
            <p:spPr bwMode="auto">
              <a:xfrm>
                <a:off x="35433" y="11430"/>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14" name="文本框 90414"/>
              <p:cNvSpPr txBox="1">
                <a:spLocks noChangeArrowheads="1"/>
              </p:cNvSpPr>
              <p:nvPr/>
            </p:nvSpPr>
            <p:spPr bwMode="auto">
              <a:xfrm>
                <a:off x="29813" y="3905"/>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总经理办公室</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15" name="直接连接符 90416"/>
              <p:cNvSpPr>
                <a:spLocks noChangeShapeType="1"/>
              </p:cNvSpPr>
              <p:nvPr/>
            </p:nvSpPr>
            <p:spPr bwMode="auto">
              <a:xfrm>
                <a:off x="22955" y="5810"/>
                <a:ext cx="7048"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90116" name="组合 90425"/>
            <p:cNvGrpSpPr>
              <a:grpSpLocks/>
            </p:cNvGrpSpPr>
            <p:nvPr/>
          </p:nvGrpSpPr>
          <p:grpSpPr bwMode="auto">
            <a:xfrm>
              <a:off x="2286" y="14954"/>
              <a:ext cx="9715" cy="14097"/>
              <a:chOff x="0" y="0"/>
              <a:chExt cx="9715" cy="14097"/>
            </a:xfrm>
          </p:grpSpPr>
          <p:sp>
            <p:nvSpPr>
              <p:cNvPr id="90117" name="直接连接符 90418"/>
              <p:cNvSpPr>
                <a:spLocks noChangeShapeType="1"/>
              </p:cNvSpPr>
              <p:nvPr/>
            </p:nvSpPr>
            <p:spPr bwMode="auto">
              <a:xfrm flipH="1">
                <a:off x="0" y="0"/>
                <a:ext cx="95" cy="12858"/>
              </a:xfrm>
              <a:prstGeom prst="line">
                <a:avLst/>
              </a:prstGeom>
              <a:noFill/>
              <a:ln w="28575">
                <a:solidFill>
                  <a:srgbClr val="F4B08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90118" name="直接箭头连接符 90419"/>
              <p:cNvCxnSpPr>
                <a:cxnSpLocks noChangeShapeType="1"/>
              </p:cNvCxnSpPr>
              <p:nvPr/>
            </p:nvCxnSpPr>
            <p:spPr bwMode="auto">
              <a:xfrm>
                <a:off x="190" y="2952"/>
                <a:ext cx="3620" cy="0"/>
              </a:xfrm>
              <a:prstGeom prst="straightConnector1">
                <a:avLst/>
              </a:prstGeom>
              <a:noFill/>
              <a:ln w="28575">
                <a:solidFill>
                  <a:srgbClr val="F4B083"/>
                </a:solidFill>
                <a:miter lim="800000"/>
                <a:headEnd/>
                <a:tailEnd type="triangle" w="med" len="med"/>
              </a:ln>
            </p:spPr>
          </p:cxnSp>
          <p:cxnSp>
            <p:nvCxnSpPr>
              <p:cNvPr id="90119" name="直接箭头连接符 90420"/>
              <p:cNvCxnSpPr>
                <a:cxnSpLocks noChangeShapeType="1"/>
              </p:cNvCxnSpPr>
              <p:nvPr/>
            </p:nvCxnSpPr>
            <p:spPr bwMode="auto">
              <a:xfrm>
                <a:off x="0" y="7620"/>
                <a:ext cx="3429" cy="0"/>
              </a:xfrm>
              <a:prstGeom prst="straightConnector1">
                <a:avLst/>
              </a:prstGeom>
              <a:noFill/>
              <a:ln w="28575">
                <a:solidFill>
                  <a:srgbClr val="F4B083"/>
                </a:solidFill>
                <a:miter lim="800000"/>
                <a:headEnd/>
                <a:tailEnd type="triangle" w="med" len="med"/>
              </a:ln>
            </p:spPr>
          </p:cxnSp>
          <p:cxnSp>
            <p:nvCxnSpPr>
              <p:cNvPr id="90120" name="直接箭头连接符 90421"/>
              <p:cNvCxnSpPr>
                <a:cxnSpLocks noChangeShapeType="1"/>
              </p:cNvCxnSpPr>
              <p:nvPr/>
            </p:nvCxnSpPr>
            <p:spPr bwMode="auto">
              <a:xfrm>
                <a:off x="95" y="12668"/>
                <a:ext cx="3238" cy="0"/>
              </a:xfrm>
              <a:prstGeom prst="straightConnector1">
                <a:avLst/>
              </a:prstGeom>
              <a:noFill/>
              <a:ln w="28575">
                <a:solidFill>
                  <a:srgbClr val="F4B083"/>
                </a:solidFill>
                <a:miter lim="800000"/>
                <a:headEnd/>
                <a:tailEnd type="triangle" w="med" len="med"/>
              </a:ln>
            </p:spPr>
          </p:cxnSp>
          <p:sp>
            <p:nvSpPr>
              <p:cNvPr id="90121" name="文本框 90422"/>
              <p:cNvSpPr txBox="1">
                <a:spLocks noChangeArrowheads="1"/>
              </p:cNvSpPr>
              <p:nvPr/>
            </p:nvSpPr>
            <p:spPr bwMode="auto">
              <a:xfrm>
                <a:off x="3810" y="1905"/>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22" name="文本框 90423"/>
              <p:cNvSpPr txBox="1">
                <a:spLocks noChangeArrowheads="1"/>
              </p:cNvSpPr>
              <p:nvPr/>
            </p:nvSpPr>
            <p:spPr bwMode="auto">
              <a:xfrm>
                <a:off x="3524" y="11049"/>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24" name="文本框 90424"/>
              <p:cNvSpPr txBox="1">
                <a:spLocks noChangeArrowheads="1"/>
              </p:cNvSpPr>
              <p:nvPr/>
            </p:nvSpPr>
            <p:spPr bwMode="auto">
              <a:xfrm>
                <a:off x="3714" y="6286"/>
                <a:ext cx="5906"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0125" name="组合 90426"/>
            <p:cNvGrpSpPr>
              <a:grpSpLocks/>
            </p:cNvGrpSpPr>
            <p:nvPr/>
          </p:nvGrpSpPr>
          <p:grpSpPr bwMode="auto">
            <a:xfrm>
              <a:off x="40481" y="14573"/>
              <a:ext cx="9715" cy="14097"/>
              <a:chOff x="0" y="0"/>
              <a:chExt cx="9715" cy="14097"/>
            </a:xfrm>
          </p:grpSpPr>
          <p:sp>
            <p:nvSpPr>
              <p:cNvPr id="90126" name="直接连接符 90427"/>
              <p:cNvSpPr>
                <a:spLocks noChangeShapeType="1"/>
              </p:cNvSpPr>
              <p:nvPr/>
            </p:nvSpPr>
            <p:spPr bwMode="auto">
              <a:xfrm flipH="1">
                <a:off x="0" y="0"/>
                <a:ext cx="95" cy="12858"/>
              </a:xfrm>
              <a:prstGeom prst="line">
                <a:avLst/>
              </a:prstGeom>
              <a:noFill/>
              <a:ln w="28575">
                <a:solidFill>
                  <a:srgbClr val="F4B08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90128" name="直接箭头连接符 90428"/>
              <p:cNvCxnSpPr>
                <a:cxnSpLocks noChangeShapeType="1"/>
              </p:cNvCxnSpPr>
              <p:nvPr/>
            </p:nvCxnSpPr>
            <p:spPr bwMode="auto">
              <a:xfrm>
                <a:off x="190" y="2952"/>
                <a:ext cx="3620" cy="0"/>
              </a:xfrm>
              <a:prstGeom prst="straightConnector1">
                <a:avLst/>
              </a:prstGeom>
              <a:noFill/>
              <a:ln w="28575">
                <a:solidFill>
                  <a:srgbClr val="F4B083"/>
                </a:solidFill>
                <a:miter lim="800000"/>
                <a:headEnd/>
                <a:tailEnd type="triangle" w="med" len="med"/>
              </a:ln>
            </p:spPr>
          </p:cxnSp>
          <p:cxnSp>
            <p:nvCxnSpPr>
              <p:cNvPr id="90129" name="直接箭头连接符 90429"/>
              <p:cNvCxnSpPr>
                <a:cxnSpLocks noChangeShapeType="1"/>
              </p:cNvCxnSpPr>
              <p:nvPr/>
            </p:nvCxnSpPr>
            <p:spPr bwMode="auto">
              <a:xfrm>
                <a:off x="0" y="7620"/>
                <a:ext cx="3429" cy="0"/>
              </a:xfrm>
              <a:prstGeom prst="straightConnector1">
                <a:avLst/>
              </a:prstGeom>
              <a:noFill/>
              <a:ln w="28575">
                <a:solidFill>
                  <a:srgbClr val="F4B083"/>
                </a:solidFill>
                <a:miter lim="800000"/>
                <a:headEnd/>
                <a:tailEnd type="triangle" w="med" len="med"/>
              </a:ln>
            </p:spPr>
          </p:cxnSp>
          <p:cxnSp>
            <p:nvCxnSpPr>
              <p:cNvPr id="90135" name="直接箭头连接符 90430"/>
              <p:cNvCxnSpPr>
                <a:cxnSpLocks noChangeShapeType="1"/>
              </p:cNvCxnSpPr>
              <p:nvPr/>
            </p:nvCxnSpPr>
            <p:spPr bwMode="auto">
              <a:xfrm>
                <a:off x="95" y="12668"/>
                <a:ext cx="3238" cy="0"/>
              </a:xfrm>
              <a:prstGeom prst="straightConnector1">
                <a:avLst/>
              </a:prstGeom>
              <a:noFill/>
              <a:ln w="28575">
                <a:solidFill>
                  <a:srgbClr val="F4B083"/>
                </a:solidFill>
                <a:miter lim="800000"/>
                <a:headEnd/>
                <a:tailEnd type="triangle" w="med" len="med"/>
              </a:ln>
            </p:spPr>
          </p:cxnSp>
          <p:sp>
            <p:nvSpPr>
              <p:cNvPr id="90138" name="文本框 90431"/>
              <p:cNvSpPr txBox="1">
                <a:spLocks noChangeArrowheads="1"/>
              </p:cNvSpPr>
              <p:nvPr/>
            </p:nvSpPr>
            <p:spPr bwMode="auto">
              <a:xfrm>
                <a:off x="3810" y="1905"/>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39" name="文本框 90432"/>
              <p:cNvSpPr txBox="1">
                <a:spLocks noChangeArrowheads="1"/>
              </p:cNvSpPr>
              <p:nvPr/>
            </p:nvSpPr>
            <p:spPr bwMode="auto">
              <a:xfrm>
                <a:off x="3524" y="11049"/>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40" name="文本框 90433"/>
              <p:cNvSpPr txBox="1">
                <a:spLocks noChangeArrowheads="1"/>
              </p:cNvSpPr>
              <p:nvPr/>
            </p:nvSpPr>
            <p:spPr bwMode="auto">
              <a:xfrm>
                <a:off x="3714" y="6286"/>
                <a:ext cx="5906"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0141" name="组合 90434"/>
            <p:cNvGrpSpPr>
              <a:grpSpLocks/>
            </p:cNvGrpSpPr>
            <p:nvPr/>
          </p:nvGrpSpPr>
          <p:grpSpPr bwMode="auto">
            <a:xfrm>
              <a:off x="22479" y="14668"/>
              <a:ext cx="9715" cy="14097"/>
              <a:chOff x="0" y="0"/>
              <a:chExt cx="9715" cy="14097"/>
            </a:xfrm>
          </p:grpSpPr>
          <p:sp>
            <p:nvSpPr>
              <p:cNvPr id="90142" name="直接连接符 90435"/>
              <p:cNvSpPr>
                <a:spLocks noChangeShapeType="1"/>
              </p:cNvSpPr>
              <p:nvPr/>
            </p:nvSpPr>
            <p:spPr bwMode="auto">
              <a:xfrm flipH="1">
                <a:off x="0" y="0"/>
                <a:ext cx="95" cy="12858"/>
              </a:xfrm>
              <a:prstGeom prst="line">
                <a:avLst/>
              </a:prstGeom>
              <a:noFill/>
              <a:ln w="28575">
                <a:solidFill>
                  <a:srgbClr val="F4B08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90143" name="直接箭头连接符 90436"/>
              <p:cNvCxnSpPr>
                <a:cxnSpLocks noChangeShapeType="1"/>
              </p:cNvCxnSpPr>
              <p:nvPr/>
            </p:nvCxnSpPr>
            <p:spPr bwMode="auto">
              <a:xfrm>
                <a:off x="190" y="2952"/>
                <a:ext cx="3620" cy="0"/>
              </a:xfrm>
              <a:prstGeom prst="straightConnector1">
                <a:avLst/>
              </a:prstGeom>
              <a:noFill/>
              <a:ln w="28575">
                <a:solidFill>
                  <a:srgbClr val="F4B083"/>
                </a:solidFill>
                <a:miter lim="800000"/>
                <a:headEnd/>
                <a:tailEnd type="triangle" w="med" len="med"/>
              </a:ln>
            </p:spPr>
          </p:cxnSp>
          <p:cxnSp>
            <p:nvCxnSpPr>
              <p:cNvPr id="90144" name="直接箭头连接符 90437"/>
              <p:cNvCxnSpPr>
                <a:cxnSpLocks noChangeShapeType="1"/>
              </p:cNvCxnSpPr>
              <p:nvPr/>
            </p:nvCxnSpPr>
            <p:spPr bwMode="auto">
              <a:xfrm>
                <a:off x="0" y="7620"/>
                <a:ext cx="3429" cy="0"/>
              </a:xfrm>
              <a:prstGeom prst="straightConnector1">
                <a:avLst/>
              </a:prstGeom>
              <a:noFill/>
              <a:ln w="28575">
                <a:solidFill>
                  <a:srgbClr val="F4B083"/>
                </a:solidFill>
                <a:miter lim="800000"/>
                <a:headEnd/>
                <a:tailEnd type="triangle" w="med" len="med"/>
              </a:ln>
            </p:spPr>
          </p:cxnSp>
          <p:cxnSp>
            <p:nvCxnSpPr>
              <p:cNvPr id="90145" name="直接箭头连接符 90438"/>
              <p:cNvCxnSpPr>
                <a:cxnSpLocks noChangeShapeType="1"/>
              </p:cNvCxnSpPr>
              <p:nvPr/>
            </p:nvCxnSpPr>
            <p:spPr bwMode="auto">
              <a:xfrm>
                <a:off x="95" y="12668"/>
                <a:ext cx="3238" cy="0"/>
              </a:xfrm>
              <a:prstGeom prst="straightConnector1">
                <a:avLst/>
              </a:prstGeom>
              <a:noFill/>
              <a:ln w="28575">
                <a:solidFill>
                  <a:srgbClr val="F4B083"/>
                </a:solidFill>
                <a:miter lim="800000"/>
                <a:headEnd/>
                <a:tailEnd type="triangle" w="med" len="med"/>
              </a:ln>
            </p:spPr>
          </p:cxnSp>
          <p:sp>
            <p:nvSpPr>
              <p:cNvPr id="90146" name="文本框 90439"/>
              <p:cNvSpPr txBox="1">
                <a:spLocks noChangeArrowheads="1"/>
              </p:cNvSpPr>
              <p:nvPr/>
            </p:nvSpPr>
            <p:spPr bwMode="auto">
              <a:xfrm>
                <a:off x="3810" y="1905"/>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47" name="文本框 90440"/>
              <p:cNvSpPr txBox="1">
                <a:spLocks noChangeArrowheads="1"/>
              </p:cNvSpPr>
              <p:nvPr/>
            </p:nvSpPr>
            <p:spPr bwMode="auto">
              <a:xfrm>
                <a:off x="3524" y="11049"/>
                <a:ext cx="5905"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0148" name="文本框 90441"/>
              <p:cNvSpPr txBox="1">
                <a:spLocks noChangeArrowheads="1"/>
              </p:cNvSpPr>
              <p:nvPr/>
            </p:nvSpPr>
            <p:spPr bwMode="auto">
              <a:xfrm>
                <a:off x="3714" y="6286"/>
                <a:ext cx="5906" cy="3048"/>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员工</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nodeType="withEffect">
                                  <p:stCondLst>
                                    <p:cond delay="0"/>
                                  </p:stCondLst>
                                  <p:childTnLst>
                                    <p:set>
                                      <p:cBhvr>
                                        <p:cTn id="34" dur="1" fill="hold">
                                          <p:stCondLst>
                                            <p:cond delay="0"/>
                                          </p:stCondLst>
                                        </p:cTn>
                                        <p:tgtEl>
                                          <p:spTgt spid="145410"/>
                                        </p:tgtEl>
                                        <p:attrNameLst>
                                          <p:attrName>style.visibility</p:attrName>
                                        </p:attrNameLst>
                                      </p:cBhvr>
                                      <p:to>
                                        <p:strVal val="visible"/>
                                      </p:to>
                                    </p:set>
                                    <p:anim calcmode="lin" valueType="num">
                                      <p:cBhvr>
                                        <p:cTn id="35" dur="1000" fill="hold"/>
                                        <p:tgtEl>
                                          <p:spTgt spid="145410"/>
                                        </p:tgtEl>
                                        <p:attrNameLst>
                                          <p:attrName>ppt_x</p:attrName>
                                        </p:attrNameLst>
                                      </p:cBhvr>
                                      <p:tavLst>
                                        <p:tav tm="0">
                                          <p:val>
                                            <p:strVal val="#ppt_x-.2"/>
                                          </p:val>
                                        </p:tav>
                                        <p:tav tm="100000">
                                          <p:val>
                                            <p:strVal val="#ppt_x"/>
                                          </p:val>
                                        </p:tav>
                                      </p:tavLst>
                                    </p:anim>
                                    <p:anim calcmode="lin" valueType="num">
                                      <p:cBhvr>
                                        <p:cTn id="36" dur="1000" fill="hold"/>
                                        <p:tgtEl>
                                          <p:spTgt spid="145410"/>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5410"/>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r>
              <a:rPr lang="en-US" altLang="zh-CN" sz="2100" b="1" dirty="0" smtClean="0">
                <a:solidFill>
                  <a:schemeClr val="bg1"/>
                </a:solidFill>
                <a:latin typeface="微软雅黑" pitchFamily="34" charset="-122"/>
                <a:ea typeface="微软雅黑" pitchFamily="34" charset="-122"/>
                <a:sym typeface="宋体" panose="02010600030101010101" pitchFamily="2" charset="-122"/>
              </a:rPr>
              <a:t>.</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809249" y="4342639"/>
            <a:ext cx="7344816"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适用于规模中等的企业，随着企业规模的进一步扩大，将倾向于更多的分权</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直线职能式组织结构</a:t>
            </a:r>
            <a:endParaRPr lang="zh-CN" altLang="en-US" sz="1600" dirty="0">
              <a:solidFill>
                <a:srgbClr val="FF0000"/>
              </a:solidFill>
              <a:latin typeface="微软雅黑" pitchFamily="34" charset="-122"/>
              <a:ea typeface="微软雅黑" pitchFamily="34" charset="-122"/>
            </a:endParaRPr>
          </a:p>
        </p:txBody>
      </p:sp>
      <p:grpSp>
        <p:nvGrpSpPr>
          <p:cNvPr id="146434" name="组合 90514"/>
          <p:cNvGrpSpPr>
            <a:grpSpLocks/>
          </p:cNvGrpSpPr>
          <p:nvPr/>
        </p:nvGrpSpPr>
        <p:grpSpPr bwMode="auto">
          <a:xfrm>
            <a:off x="2157385" y="1660475"/>
            <a:ext cx="4629150" cy="2133600"/>
            <a:chOff x="0" y="0"/>
            <a:chExt cx="46291" cy="21336"/>
          </a:xfrm>
        </p:grpSpPr>
        <p:sp>
          <p:nvSpPr>
            <p:cNvPr id="395" name="文本框 90476"/>
            <p:cNvSpPr txBox="1">
              <a:spLocks noChangeArrowheads="1"/>
            </p:cNvSpPr>
            <p:nvPr/>
          </p:nvSpPr>
          <p:spPr bwMode="auto">
            <a:xfrm>
              <a:off x="17526" y="0"/>
              <a:ext cx="10572" cy="3048"/>
            </a:xfrm>
            <a:prstGeom prst="rect">
              <a:avLst/>
            </a:prstGeom>
            <a:solidFill>
              <a:srgbClr val="C4591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总经理</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96" name="文本框 90477"/>
            <p:cNvSpPr txBox="1">
              <a:spLocks noChangeArrowheads="1"/>
            </p:cNvSpPr>
            <p:nvPr/>
          </p:nvSpPr>
          <p:spPr bwMode="auto">
            <a:xfrm>
              <a:off x="0" y="8382"/>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97" name="文本框 90478"/>
            <p:cNvSpPr txBox="1">
              <a:spLocks noChangeArrowheads="1"/>
            </p:cNvSpPr>
            <p:nvPr/>
          </p:nvSpPr>
          <p:spPr bwMode="auto">
            <a:xfrm>
              <a:off x="17716" y="18288"/>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仓库</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98" name="直接连接符 90480"/>
            <p:cNvSpPr>
              <a:spLocks noChangeShapeType="1"/>
            </p:cNvSpPr>
            <p:nvPr/>
          </p:nvSpPr>
          <p:spPr bwMode="auto">
            <a:xfrm>
              <a:off x="5048" y="4762"/>
              <a:ext cx="35719"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99" name="直接箭头连接符 90481"/>
            <p:cNvCxnSpPr>
              <a:cxnSpLocks noChangeShapeType="1"/>
            </p:cNvCxnSpPr>
            <p:nvPr/>
          </p:nvCxnSpPr>
          <p:spPr bwMode="auto">
            <a:xfrm>
              <a:off x="40862" y="4572"/>
              <a:ext cx="0" cy="3238"/>
            </a:xfrm>
            <a:prstGeom prst="straightConnector1">
              <a:avLst/>
            </a:prstGeom>
            <a:noFill/>
            <a:ln w="28575">
              <a:solidFill>
                <a:srgbClr val="C45911"/>
              </a:solidFill>
              <a:round/>
              <a:headEnd/>
              <a:tailEnd type="triangle" w="med" len="med"/>
            </a:ln>
          </p:spPr>
        </p:cxnSp>
        <p:cxnSp>
          <p:nvCxnSpPr>
            <p:cNvPr id="400" name="直接箭头连接符 90482"/>
            <p:cNvCxnSpPr>
              <a:cxnSpLocks noChangeShapeType="1"/>
            </p:cNvCxnSpPr>
            <p:nvPr/>
          </p:nvCxnSpPr>
          <p:spPr bwMode="auto">
            <a:xfrm>
              <a:off x="5048" y="4762"/>
              <a:ext cx="0" cy="3239"/>
            </a:xfrm>
            <a:prstGeom prst="straightConnector1">
              <a:avLst/>
            </a:prstGeom>
            <a:noFill/>
            <a:ln w="28575">
              <a:solidFill>
                <a:srgbClr val="C45911"/>
              </a:solidFill>
              <a:miter lim="800000"/>
              <a:headEnd/>
              <a:tailEnd type="triangle" w="med" len="med"/>
            </a:ln>
          </p:spPr>
        </p:cxnSp>
        <p:sp>
          <p:nvSpPr>
            <p:cNvPr id="401" name="文本框 90479"/>
            <p:cNvSpPr txBox="1">
              <a:spLocks noChangeArrowheads="1"/>
            </p:cNvSpPr>
            <p:nvPr/>
          </p:nvSpPr>
          <p:spPr bwMode="auto">
            <a:xfrm>
              <a:off x="35433" y="8001"/>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02" name="直接连接符 90506"/>
            <p:cNvSpPr>
              <a:spLocks noChangeShapeType="1"/>
            </p:cNvSpPr>
            <p:nvPr/>
          </p:nvSpPr>
          <p:spPr bwMode="auto">
            <a:xfrm>
              <a:off x="5238" y="14954"/>
              <a:ext cx="36005" cy="95"/>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403" name="直接箭头连接符 90508"/>
            <p:cNvCxnSpPr>
              <a:cxnSpLocks noChangeShapeType="1"/>
            </p:cNvCxnSpPr>
            <p:nvPr/>
          </p:nvCxnSpPr>
          <p:spPr bwMode="auto">
            <a:xfrm>
              <a:off x="22764" y="3048"/>
              <a:ext cx="0" cy="15335"/>
            </a:xfrm>
            <a:prstGeom prst="straightConnector1">
              <a:avLst/>
            </a:prstGeom>
            <a:noFill/>
            <a:ln w="28575">
              <a:solidFill>
                <a:srgbClr val="C45911"/>
              </a:solidFill>
              <a:miter lim="800000"/>
              <a:headEnd/>
              <a:tailEnd type="triangle" w="med" len="med"/>
            </a:ln>
          </p:spPr>
        </p:cxnSp>
        <p:sp>
          <p:nvSpPr>
            <p:cNvPr id="404" name="文本框 90510"/>
            <p:cNvSpPr txBox="1">
              <a:spLocks noChangeArrowheads="1"/>
            </p:cNvSpPr>
            <p:nvPr/>
          </p:nvSpPr>
          <p:spPr bwMode="auto">
            <a:xfrm>
              <a:off x="190" y="18288"/>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仓库</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405" name="直接箭头连接符 90511"/>
            <p:cNvCxnSpPr>
              <a:cxnSpLocks noChangeShapeType="1"/>
            </p:cNvCxnSpPr>
            <p:nvPr/>
          </p:nvCxnSpPr>
          <p:spPr bwMode="auto">
            <a:xfrm>
              <a:off x="5238" y="14954"/>
              <a:ext cx="0" cy="3429"/>
            </a:xfrm>
            <a:prstGeom prst="straightConnector1">
              <a:avLst/>
            </a:prstGeom>
            <a:noFill/>
            <a:ln w="28575">
              <a:solidFill>
                <a:srgbClr val="C45911"/>
              </a:solidFill>
              <a:miter lim="800000"/>
              <a:headEnd/>
              <a:tailEnd type="triangle" w="med" len="med"/>
            </a:ln>
          </p:spPr>
        </p:cxnSp>
        <p:cxnSp>
          <p:nvCxnSpPr>
            <p:cNvPr id="406" name="直接箭头连接符 90512"/>
            <p:cNvCxnSpPr>
              <a:cxnSpLocks noChangeShapeType="1"/>
            </p:cNvCxnSpPr>
            <p:nvPr/>
          </p:nvCxnSpPr>
          <p:spPr bwMode="auto">
            <a:xfrm>
              <a:off x="40957" y="15049"/>
              <a:ext cx="0" cy="3048"/>
            </a:xfrm>
            <a:prstGeom prst="straightConnector1">
              <a:avLst/>
            </a:prstGeom>
            <a:noFill/>
            <a:ln w="28575">
              <a:solidFill>
                <a:srgbClr val="C45911"/>
              </a:solidFill>
              <a:miter lim="800000"/>
              <a:headEnd/>
              <a:tailEnd type="triangle" w="med" len="med"/>
            </a:ln>
          </p:spPr>
        </p:cxnSp>
        <p:sp>
          <p:nvSpPr>
            <p:cNvPr id="407" name="文本框 90513"/>
            <p:cNvSpPr txBox="1">
              <a:spLocks noChangeArrowheads="1"/>
            </p:cNvSpPr>
            <p:nvPr/>
          </p:nvSpPr>
          <p:spPr bwMode="auto">
            <a:xfrm>
              <a:off x="35718" y="18192"/>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仓库</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nodeType="withEffect">
                                  <p:stCondLst>
                                    <p:cond delay="0"/>
                                  </p:stCondLst>
                                  <p:childTnLst>
                                    <p:set>
                                      <p:cBhvr>
                                        <p:cTn id="34" dur="1" fill="hold">
                                          <p:stCondLst>
                                            <p:cond delay="0"/>
                                          </p:stCondLst>
                                        </p:cTn>
                                        <p:tgtEl>
                                          <p:spTgt spid="146434"/>
                                        </p:tgtEl>
                                        <p:attrNameLst>
                                          <p:attrName>style.visibility</p:attrName>
                                        </p:attrNameLst>
                                      </p:cBhvr>
                                      <p:to>
                                        <p:strVal val="visible"/>
                                      </p:to>
                                    </p:set>
                                    <p:anim calcmode="lin" valueType="num">
                                      <p:cBhvr>
                                        <p:cTn id="35" dur="1000" fill="hold"/>
                                        <p:tgtEl>
                                          <p:spTgt spid="146434"/>
                                        </p:tgtEl>
                                        <p:attrNameLst>
                                          <p:attrName>ppt_x</p:attrName>
                                        </p:attrNameLst>
                                      </p:cBhvr>
                                      <p:tavLst>
                                        <p:tav tm="0">
                                          <p:val>
                                            <p:strVal val="#ppt_x-.2"/>
                                          </p:val>
                                        </p:tav>
                                        <p:tav tm="100000">
                                          <p:val>
                                            <p:strVal val="#ppt_x"/>
                                          </p:val>
                                        </p:tav>
                                      </p:tavLst>
                                    </p:anim>
                                    <p:anim calcmode="lin" valueType="num">
                                      <p:cBhvr>
                                        <p:cTn id="36" dur="1000" fill="hold"/>
                                        <p:tgtEl>
                                          <p:spTgt spid="14643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643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heckerboard(across)">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032065" y="1659675"/>
            <a:ext cx="4211493" cy="1350178"/>
          </a:xfrm>
          <a:prstGeom prst="rect">
            <a:avLst/>
          </a:prstGeom>
          <a:noFill/>
        </p:spPr>
        <p:txBody>
          <a:bodyPr wrap="square" rtlCol="0">
            <a:spAutoFit/>
          </a:bodyPr>
          <a:lstStyle/>
          <a:p>
            <a:pPr marL="257106" indent="-257106">
              <a:lnSpc>
                <a:spcPct val="150000"/>
              </a:lnSpc>
            </a:pPr>
            <a:r>
              <a:rPr lang="zh-CN" altLang="en-US" sz="3200" b="1" dirty="0" smtClean="0">
                <a:latin typeface="微软雅黑" pitchFamily="34" charset="-122"/>
                <a:ea typeface="微软雅黑" pitchFamily="34" charset="-122"/>
              </a:rPr>
              <a:t>仓储与仓储管理认知</a:t>
            </a:r>
            <a:endParaRPr lang="en-US" altLang="zh-CN" sz="3200" b="1" dirty="0">
              <a:latin typeface="微软雅黑" pitchFamily="34" charset="-122"/>
              <a:ea typeface="微软雅黑" pitchFamily="34" charset="-122"/>
            </a:endParaRPr>
          </a:p>
          <a:p>
            <a:pPr marL="257106" indent="-257106">
              <a:lnSpc>
                <a:spcPct val="150000"/>
              </a:lnSpc>
            </a:pPr>
            <a:endParaRPr lang="zh-CN" altLang="en-US" sz="2249" b="1" dirty="0">
              <a:latin typeface="微软雅黑" pitchFamily="34" charset="-122"/>
              <a:ea typeface="微软雅黑" pitchFamily="34" charset="-122"/>
            </a:endParaRPr>
          </a:p>
        </p:txBody>
      </p:sp>
      <p:sp>
        <p:nvSpPr>
          <p:cNvPr id="38" name="文本框 29"/>
          <p:cNvSpPr txBox="1">
            <a:spLocks noChangeArrowheads="1"/>
          </p:cNvSpPr>
          <p:nvPr/>
        </p:nvSpPr>
        <p:spPr bwMode="auto">
          <a:xfrm>
            <a:off x="2062006" y="1374855"/>
            <a:ext cx="960520" cy="110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6598" dirty="0">
                <a:latin typeface="Impact" pitchFamily="34" charset="0"/>
                <a:ea typeface="微软雅黑" pitchFamily="34" charset="-122"/>
              </a:rPr>
              <a:t>01</a:t>
            </a:r>
            <a:endParaRPr lang="zh-CN" altLang="en-US" sz="6598" dirty="0">
              <a:latin typeface="Impact" pitchFamily="34" charset="0"/>
              <a:ea typeface="微软雅黑" pitchFamily="34" charset="-122"/>
            </a:endParaRPr>
          </a:p>
        </p:txBody>
      </p:sp>
      <p:sp>
        <p:nvSpPr>
          <p:cNvPr id="39" name="文本框 33"/>
          <p:cNvSpPr txBox="1"/>
          <p:nvPr/>
        </p:nvSpPr>
        <p:spPr>
          <a:xfrm>
            <a:off x="1656351" y="2353027"/>
            <a:ext cx="1305443" cy="392287"/>
          </a:xfrm>
          <a:prstGeom prst="rect">
            <a:avLst/>
          </a:prstGeom>
          <a:noFill/>
        </p:spPr>
        <p:txBody>
          <a:bodyPr wrap="square" rtlCol="0">
            <a:spAutoFit/>
          </a:bodyPr>
          <a:lstStyle/>
          <a:p>
            <a:pPr algn="dist"/>
            <a:r>
              <a:rPr lang="zh-CN" altLang="en-US" sz="1949" dirty="0">
                <a:solidFill>
                  <a:schemeClr val="bg1"/>
                </a:solidFill>
                <a:latin typeface="微软雅黑" pitchFamily="34" charset="-122"/>
                <a:ea typeface="微软雅黑" pitchFamily="34" charset="-122"/>
              </a:rPr>
              <a:t>添加标题</a:t>
            </a:r>
          </a:p>
        </p:txBody>
      </p:sp>
      <p:sp>
        <p:nvSpPr>
          <p:cNvPr id="7" name="等腰三角形 6"/>
          <p:cNvSpPr/>
          <p:nvPr/>
        </p:nvSpPr>
        <p:spPr>
          <a:xfrm rot="5400000">
            <a:off x="3076474" y="1932666"/>
            <a:ext cx="959606" cy="4136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08146" y="-879619"/>
            <a:ext cx="2808312" cy="2808312"/>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 name="椭圆 8"/>
          <p:cNvSpPr/>
          <p:nvPr/>
        </p:nvSpPr>
        <p:spPr>
          <a:xfrm>
            <a:off x="496010" y="2757265"/>
            <a:ext cx="3219435" cy="3219435"/>
          </a:xfrm>
          <a:prstGeom prst="ellipse">
            <a:avLst/>
          </a:prstGeom>
          <a:solidFill>
            <a:srgbClr val="CC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椭圆 9"/>
          <p:cNvSpPr/>
          <p:nvPr/>
        </p:nvSpPr>
        <p:spPr>
          <a:xfrm>
            <a:off x="-1116632" y="3207249"/>
            <a:ext cx="2124744" cy="2124744"/>
          </a:xfrm>
          <a:prstGeom prst="ellipse">
            <a:avLst/>
          </a:prstGeom>
          <a:solidFill>
            <a:schemeClr val="accent4">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椭圆 10"/>
          <p:cNvSpPr/>
          <p:nvPr/>
        </p:nvSpPr>
        <p:spPr>
          <a:xfrm>
            <a:off x="7164288" y="-2664296"/>
            <a:ext cx="5328592" cy="5328592"/>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760258632"/>
      </p:ext>
    </p:extLst>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p:tgtEl>
                                          <p:spTgt spid="38"/>
                                        </p:tgtEl>
                                        <p:attrNameLst>
                                          <p:attrName>ppt_x</p:attrName>
                                        </p:attrNameLst>
                                      </p:cBhvr>
                                      <p:tavLst>
                                        <p:tav tm="0">
                                          <p:val>
                                            <p:strVal val="#ppt_x-#ppt_w*1.125000"/>
                                          </p:val>
                                        </p:tav>
                                        <p:tav tm="100000">
                                          <p:val>
                                            <p:strVal val="#ppt_x"/>
                                          </p:val>
                                        </p:tav>
                                      </p:tavLst>
                                    </p:anim>
                                    <p:animEffect transition="in" filter="wipe(right)">
                                      <p:cBhvr>
                                        <p:cTn id="8" dur="250"/>
                                        <p:tgtEl>
                                          <p:spTgt spid="38"/>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p:tgtEl>
                                          <p:spTgt spid="39"/>
                                        </p:tgtEl>
                                        <p:attrNameLst>
                                          <p:attrName>ppt_x</p:attrName>
                                        </p:attrNameLst>
                                      </p:cBhvr>
                                      <p:tavLst>
                                        <p:tav tm="0">
                                          <p:val>
                                            <p:strVal val="#ppt_x-#ppt_w*1.125000"/>
                                          </p:val>
                                        </p:tav>
                                        <p:tav tm="100000">
                                          <p:val>
                                            <p:strVal val="#ppt_x"/>
                                          </p:val>
                                        </p:tav>
                                      </p:tavLst>
                                    </p:anim>
                                    <p:animEffect transition="in" filter="wipe(right)">
                                      <p:cBhvr>
                                        <p:cTn id="13" dur="25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50"/>
                                        <p:tgtEl>
                                          <p:spTgt spid="7"/>
                                        </p:tgtEl>
                                      </p:cBhvr>
                                    </p:animEffect>
                                  </p:childTnLst>
                                </p:cTn>
                              </p:par>
                            </p:childTnLst>
                          </p:cTn>
                        </p:par>
                        <p:par>
                          <p:cTn id="18" fill="hold">
                            <p:stCondLst>
                              <p:cond delay="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4"/>
                                        </p:tgtEl>
                                        <p:attrNameLst>
                                          <p:attrName>style.visibility</p:attrName>
                                        </p:attrNameLst>
                                      </p:cBhvr>
                                      <p:to>
                                        <p:strVal val="visible"/>
                                      </p:to>
                                    </p:set>
                                    <p:anim calcmode="lin" valueType="num">
                                      <p:cBhvr>
                                        <p:cTn id="21"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4"/>
                                        </p:tgtEl>
                                        <p:attrNameLst>
                                          <p:attrName>ppt_y</p:attrName>
                                        </p:attrNameLst>
                                      </p:cBhvr>
                                      <p:tavLst>
                                        <p:tav tm="0">
                                          <p:val>
                                            <p:strVal val="#ppt_y"/>
                                          </p:val>
                                        </p:tav>
                                        <p:tav tm="100000">
                                          <p:val>
                                            <p:strVal val="#ppt_y"/>
                                          </p:val>
                                        </p:tav>
                                      </p:tavLst>
                                    </p:anim>
                                    <p:anim calcmode="lin" valueType="num">
                                      <p:cBhvr>
                                        <p:cTn id="23"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4"/>
                                        </p:tgtEl>
                                      </p:cBhvr>
                                    </p:animEffect>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7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2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39" grpId="0"/>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1763688" y="4342639"/>
            <a:ext cx="5976664"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适用于经济规模大、产品结构复杂、跨区域经营的大中型企业</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事业部制组织结构</a:t>
            </a:r>
            <a:endParaRPr lang="zh-CN" altLang="en-US" sz="1600" dirty="0">
              <a:solidFill>
                <a:srgbClr val="FF0000"/>
              </a:solidFill>
              <a:latin typeface="微软雅黑" pitchFamily="34" charset="-122"/>
              <a:ea typeface="微软雅黑" pitchFamily="34" charset="-122"/>
            </a:endParaRPr>
          </a:p>
        </p:txBody>
      </p:sp>
      <p:grpSp>
        <p:nvGrpSpPr>
          <p:cNvPr id="1026" name="组合 90556"/>
          <p:cNvGrpSpPr>
            <a:grpSpLocks/>
          </p:cNvGrpSpPr>
          <p:nvPr/>
        </p:nvGrpSpPr>
        <p:grpSpPr bwMode="auto">
          <a:xfrm>
            <a:off x="1947517" y="1407573"/>
            <a:ext cx="5910631" cy="2901989"/>
            <a:chOff x="0" y="0"/>
            <a:chExt cx="60198" cy="29337"/>
          </a:xfrm>
        </p:grpSpPr>
        <p:grpSp>
          <p:nvGrpSpPr>
            <p:cNvPr id="356" name="组合 90554"/>
            <p:cNvGrpSpPr>
              <a:grpSpLocks/>
            </p:cNvGrpSpPr>
            <p:nvPr/>
          </p:nvGrpSpPr>
          <p:grpSpPr bwMode="auto">
            <a:xfrm>
              <a:off x="6096" y="0"/>
              <a:ext cx="46005" cy="21336"/>
              <a:chOff x="0" y="0"/>
              <a:chExt cx="46005" cy="21336"/>
            </a:xfrm>
          </p:grpSpPr>
          <p:sp>
            <p:nvSpPr>
              <p:cNvPr id="357" name="文本框 90516"/>
              <p:cNvSpPr txBox="1">
                <a:spLocks noChangeArrowheads="1"/>
              </p:cNvSpPr>
              <p:nvPr/>
            </p:nvSpPr>
            <p:spPr bwMode="auto">
              <a:xfrm>
                <a:off x="17526" y="0"/>
                <a:ext cx="10572" cy="3048"/>
              </a:xfrm>
              <a:prstGeom prst="rect">
                <a:avLst/>
              </a:prstGeom>
              <a:solidFill>
                <a:srgbClr val="C4591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总经理</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8" name="文本框 90517"/>
              <p:cNvSpPr txBox="1">
                <a:spLocks noChangeArrowheads="1"/>
              </p:cNvSpPr>
              <p:nvPr/>
            </p:nvSpPr>
            <p:spPr bwMode="auto">
              <a:xfrm>
                <a:off x="0" y="8382"/>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9" name="直接连接符 90519"/>
              <p:cNvSpPr>
                <a:spLocks noChangeShapeType="1"/>
              </p:cNvSpPr>
              <p:nvPr/>
            </p:nvSpPr>
            <p:spPr bwMode="auto">
              <a:xfrm>
                <a:off x="5048" y="4762"/>
                <a:ext cx="35719"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60" name="直接箭头连接符 90520"/>
              <p:cNvCxnSpPr>
                <a:cxnSpLocks noChangeShapeType="1"/>
              </p:cNvCxnSpPr>
              <p:nvPr/>
            </p:nvCxnSpPr>
            <p:spPr bwMode="auto">
              <a:xfrm>
                <a:off x="40862" y="4572"/>
                <a:ext cx="0" cy="3238"/>
              </a:xfrm>
              <a:prstGeom prst="straightConnector1">
                <a:avLst/>
              </a:prstGeom>
              <a:noFill/>
              <a:ln w="28575">
                <a:solidFill>
                  <a:srgbClr val="C45911"/>
                </a:solidFill>
                <a:round/>
                <a:headEnd/>
                <a:tailEnd type="triangle" w="med" len="med"/>
              </a:ln>
            </p:spPr>
          </p:cxnSp>
          <p:cxnSp>
            <p:nvCxnSpPr>
              <p:cNvPr id="362" name="直接箭头连接符 90521"/>
              <p:cNvCxnSpPr>
                <a:cxnSpLocks noChangeShapeType="1"/>
              </p:cNvCxnSpPr>
              <p:nvPr/>
            </p:nvCxnSpPr>
            <p:spPr bwMode="auto">
              <a:xfrm>
                <a:off x="5048" y="4762"/>
                <a:ext cx="0" cy="3239"/>
              </a:xfrm>
              <a:prstGeom prst="straightConnector1">
                <a:avLst/>
              </a:prstGeom>
              <a:noFill/>
              <a:ln w="28575">
                <a:solidFill>
                  <a:srgbClr val="C45911"/>
                </a:solidFill>
                <a:miter lim="800000"/>
                <a:headEnd/>
                <a:tailEnd type="triangle" w="med" len="med"/>
              </a:ln>
            </p:spPr>
          </p:cxnSp>
          <p:sp>
            <p:nvSpPr>
              <p:cNvPr id="363" name="文本框 90522"/>
              <p:cNvSpPr txBox="1">
                <a:spLocks noChangeArrowheads="1"/>
              </p:cNvSpPr>
              <p:nvPr/>
            </p:nvSpPr>
            <p:spPr bwMode="auto">
              <a:xfrm>
                <a:off x="35433" y="8001"/>
                <a:ext cx="10572"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64" name="直接箭头连接符 90524"/>
              <p:cNvCxnSpPr>
                <a:cxnSpLocks noChangeShapeType="1"/>
              </p:cNvCxnSpPr>
              <p:nvPr/>
            </p:nvCxnSpPr>
            <p:spPr bwMode="auto">
              <a:xfrm>
                <a:off x="22764" y="3048"/>
                <a:ext cx="0" cy="15335"/>
              </a:xfrm>
              <a:prstGeom prst="straightConnector1">
                <a:avLst/>
              </a:prstGeom>
              <a:noFill/>
              <a:ln w="28575">
                <a:solidFill>
                  <a:srgbClr val="C45911"/>
                </a:solidFill>
                <a:miter lim="800000"/>
                <a:headEnd/>
                <a:tailEnd type="triangle" w="med" len="med"/>
              </a:ln>
            </p:spPr>
          </p:cxnSp>
          <p:sp>
            <p:nvSpPr>
              <p:cNvPr id="365" name="直接连接符 90523"/>
              <p:cNvSpPr>
                <a:spLocks noChangeShapeType="1"/>
              </p:cNvSpPr>
              <p:nvPr/>
            </p:nvSpPr>
            <p:spPr bwMode="auto">
              <a:xfrm>
                <a:off x="5238" y="14954"/>
                <a:ext cx="36005" cy="95"/>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66" name="直接箭头连接符 90526"/>
              <p:cNvCxnSpPr>
                <a:cxnSpLocks noChangeShapeType="1"/>
              </p:cNvCxnSpPr>
              <p:nvPr/>
            </p:nvCxnSpPr>
            <p:spPr bwMode="auto">
              <a:xfrm>
                <a:off x="5238" y="14954"/>
                <a:ext cx="0" cy="3429"/>
              </a:xfrm>
              <a:prstGeom prst="straightConnector1">
                <a:avLst/>
              </a:prstGeom>
              <a:noFill/>
              <a:ln w="28575">
                <a:solidFill>
                  <a:srgbClr val="C45911"/>
                </a:solidFill>
                <a:miter lim="800000"/>
                <a:headEnd/>
                <a:tailEnd type="triangle" w="med" len="med"/>
              </a:ln>
            </p:spPr>
          </p:cxnSp>
          <p:cxnSp>
            <p:nvCxnSpPr>
              <p:cNvPr id="367" name="直接箭头连接符 90527"/>
              <p:cNvCxnSpPr>
                <a:cxnSpLocks noChangeShapeType="1"/>
              </p:cNvCxnSpPr>
              <p:nvPr/>
            </p:nvCxnSpPr>
            <p:spPr bwMode="auto">
              <a:xfrm>
                <a:off x="40957" y="15049"/>
                <a:ext cx="0" cy="3048"/>
              </a:xfrm>
              <a:prstGeom prst="straightConnector1">
                <a:avLst/>
              </a:prstGeom>
              <a:noFill/>
              <a:ln w="28575">
                <a:solidFill>
                  <a:srgbClr val="C45911"/>
                </a:solidFill>
                <a:miter lim="800000"/>
                <a:headEnd/>
                <a:tailEnd type="triangle" w="med" len="med"/>
              </a:ln>
            </p:spPr>
          </p:cxnSp>
          <p:sp>
            <p:nvSpPr>
              <p:cNvPr id="368" name="文本框 90518"/>
              <p:cNvSpPr txBox="1">
                <a:spLocks noChangeArrowheads="1"/>
              </p:cNvSpPr>
              <p:nvPr/>
            </p:nvSpPr>
            <p:spPr bwMode="auto">
              <a:xfrm>
                <a:off x="17716" y="18288"/>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地区事业部</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69" name="组合 90555"/>
            <p:cNvGrpSpPr>
              <a:grpSpLocks/>
            </p:cNvGrpSpPr>
            <p:nvPr/>
          </p:nvGrpSpPr>
          <p:grpSpPr bwMode="auto">
            <a:xfrm>
              <a:off x="6286" y="18192"/>
              <a:ext cx="46101" cy="3144"/>
              <a:chOff x="0" y="0"/>
              <a:chExt cx="46101" cy="3143"/>
            </a:xfrm>
          </p:grpSpPr>
          <p:sp>
            <p:nvSpPr>
              <p:cNvPr id="370" name="文本框 90525"/>
              <p:cNvSpPr txBox="1">
                <a:spLocks noChangeArrowheads="1"/>
              </p:cNvSpPr>
              <p:nvPr/>
            </p:nvSpPr>
            <p:spPr bwMode="auto">
              <a:xfrm>
                <a:off x="0" y="95"/>
                <a:ext cx="10572"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地区事业部</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1" name="文本框 90528"/>
              <p:cNvSpPr txBox="1">
                <a:spLocks noChangeArrowheads="1"/>
              </p:cNvSpPr>
              <p:nvPr/>
            </p:nvSpPr>
            <p:spPr bwMode="auto">
              <a:xfrm>
                <a:off x="35528" y="0"/>
                <a:ext cx="10573" cy="3048"/>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地区事业部</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72" name="组合 90539"/>
            <p:cNvGrpSpPr>
              <a:grpSpLocks/>
            </p:cNvGrpSpPr>
            <p:nvPr/>
          </p:nvGrpSpPr>
          <p:grpSpPr bwMode="auto">
            <a:xfrm>
              <a:off x="20002" y="21431"/>
              <a:ext cx="18764" cy="7906"/>
              <a:chOff x="0" y="0"/>
              <a:chExt cx="18764" cy="7905"/>
            </a:xfrm>
          </p:grpSpPr>
          <p:sp>
            <p:nvSpPr>
              <p:cNvPr id="373" name="直接连接符 90531"/>
              <p:cNvSpPr>
                <a:spLocks noChangeShapeType="1"/>
              </p:cNvSpPr>
              <p:nvPr/>
            </p:nvSpPr>
            <p:spPr bwMode="auto">
              <a:xfrm>
                <a:off x="2095" y="2762"/>
                <a:ext cx="13430" cy="0"/>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4" name="直接连接符 90533"/>
              <p:cNvSpPr>
                <a:spLocks noChangeShapeType="1"/>
              </p:cNvSpPr>
              <p:nvPr/>
            </p:nvSpPr>
            <p:spPr bwMode="auto">
              <a:xfrm>
                <a:off x="8763" y="0"/>
                <a:ext cx="0" cy="2762"/>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75" name="直接箭头连接符 90534"/>
              <p:cNvCxnSpPr>
                <a:cxnSpLocks noChangeShapeType="1"/>
              </p:cNvCxnSpPr>
              <p:nvPr/>
            </p:nvCxnSpPr>
            <p:spPr bwMode="auto">
              <a:xfrm>
                <a:off x="2190" y="2857"/>
                <a:ext cx="0" cy="1905"/>
              </a:xfrm>
              <a:prstGeom prst="straightConnector1">
                <a:avLst/>
              </a:prstGeom>
              <a:noFill/>
              <a:ln w="28575">
                <a:solidFill>
                  <a:srgbClr val="FFC000"/>
                </a:solidFill>
                <a:miter lim="800000"/>
                <a:headEnd/>
                <a:tailEnd type="triangle" w="med" len="med"/>
              </a:ln>
            </p:spPr>
          </p:cxnSp>
          <p:cxnSp>
            <p:nvCxnSpPr>
              <p:cNvPr id="376" name="直接箭头连接符 90536"/>
              <p:cNvCxnSpPr>
                <a:cxnSpLocks noChangeShapeType="1"/>
              </p:cNvCxnSpPr>
              <p:nvPr/>
            </p:nvCxnSpPr>
            <p:spPr bwMode="auto">
              <a:xfrm>
                <a:off x="15240" y="2857"/>
                <a:ext cx="95" cy="1905"/>
              </a:xfrm>
              <a:prstGeom prst="straightConnector1">
                <a:avLst/>
              </a:prstGeom>
              <a:noFill/>
              <a:ln w="28575">
                <a:solidFill>
                  <a:srgbClr val="FFC000"/>
                </a:solidFill>
                <a:miter lim="800000"/>
                <a:headEnd/>
                <a:tailEnd type="triangle" w="med" len="med"/>
              </a:ln>
            </p:spPr>
          </p:cxnSp>
          <p:sp>
            <p:nvSpPr>
              <p:cNvPr id="377" name="文本框 90537"/>
              <p:cNvSpPr txBox="1">
                <a:spLocks noChangeArrowheads="1"/>
              </p:cNvSpPr>
              <p:nvPr/>
            </p:nvSpPr>
            <p:spPr bwMode="auto">
              <a:xfrm>
                <a:off x="0" y="4857"/>
                <a:ext cx="752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8" name="文本框 90538"/>
              <p:cNvSpPr txBox="1">
                <a:spLocks noChangeArrowheads="1"/>
              </p:cNvSpPr>
              <p:nvPr/>
            </p:nvSpPr>
            <p:spPr bwMode="auto">
              <a:xfrm>
                <a:off x="11430" y="4762"/>
                <a:ext cx="733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79" name="组合 90540"/>
            <p:cNvGrpSpPr>
              <a:grpSpLocks/>
            </p:cNvGrpSpPr>
            <p:nvPr/>
          </p:nvGrpSpPr>
          <p:grpSpPr bwMode="auto">
            <a:xfrm>
              <a:off x="0" y="21336"/>
              <a:ext cx="18764" cy="7905"/>
              <a:chOff x="0" y="0"/>
              <a:chExt cx="18764" cy="7905"/>
            </a:xfrm>
          </p:grpSpPr>
          <p:sp>
            <p:nvSpPr>
              <p:cNvPr id="380" name="直接连接符 90541"/>
              <p:cNvSpPr>
                <a:spLocks noChangeShapeType="1"/>
              </p:cNvSpPr>
              <p:nvPr/>
            </p:nvSpPr>
            <p:spPr bwMode="auto">
              <a:xfrm>
                <a:off x="2095" y="2762"/>
                <a:ext cx="13430" cy="0"/>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1" name="直接连接符 90542"/>
              <p:cNvSpPr>
                <a:spLocks noChangeShapeType="1"/>
              </p:cNvSpPr>
              <p:nvPr/>
            </p:nvSpPr>
            <p:spPr bwMode="auto">
              <a:xfrm>
                <a:off x="8763" y="0"/>
                <a:ext cx="0" cy="2762"/>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82" name="直接箭头连接符 90543"/>
              <p:cNvCxnSpPr>
                <a:cxnSpLocks noChangeShapeType="1"/>
              </p:cNvCxnSpPr>
              <p:nvPr/>
            </p:nvCxnSpPr>
            <p:spPr bwMode="auto">
              <a:xfrm>
                <a:off x="2190" y="2857"/>
                <a:ext cx="0" cy="1905"/>
              </a:xfrm>
              <a:prstGeom prst="straightConnector1">
                <a:avLst/>
              </a:prstGeom>
              <a:noFill/>
              <a:ln w="28575">
                <a:solidFill>
                  <a:srgbClr val="FFC000"/>
                </a:solidFill>
                <a:miter lim="800000"/>
                <a:headEnd/>
                <a:tailEnd type="triangle" w="med" len="med"/>
              </a:ln>
            </p:spPr>
          </p:cxnSp>
          <p:cxnSp>
            <p:nvCxnSpPr>
              <p:cNvPr id="383" name="直接箭头连接符 90544"/>
              <p:cNvCxnSpPr>
                <a:cxnSpLocks noChangeShapeType="1"/>
              </p:cNvCxnSpPr>
              <p:nvPr/>
            </p:nvCxnSpPr>
            <p:spPr bwMode="auto">
              <a:xfrm>
                <a:off x="15240" y="2857"/>
                <a:ext cx="95" cy="1905"/>
              </a:xfrm>
              <a:prstGeom prst="straightConnector1">
                <a:avLst/>
              </a:prstGeom>
              <a:noFill/>
              <a:ln w="28575">
                <a:solidFill>
                  <a:srgbClr val="FFC000"/>
                </a:solidFill>
                <a:miter lim="800000"/>
                <a:headEnd/>
                <a:tailEnd type="triangle" w="med" len="med"/>
              </a:ln>
            </p:spPr>
          </p:cxnSp>
          <p:sp>
            <p:nvSpPr>
              <p:cNvPr id="384" name="文本框 90545"/>
              <p:cNvSpPr txBox="1">
                <a:spLocks noChangeArrowheads="1"/>
              </p:cNvSpPr>
              <p:nvPr/>
            </p:nvSpPr>
            <p:spPr bwMode="auto">
              <a:xfrm>
                <a:off x="0" y="4857"/>
                <a:ext cx="752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5" name="文本框 90546"/>
              <p:cNvSpPr txBox="1">
                <a:spLocks noChangeArrowheads="1"/>
              </p:cNvSpPr>
              <p:nvPr/>
            </p:nvSpPr>
            <p:spPr bwMode="auto">
              <a:xfrm>
                <a:off x="11430" y="4762"/>
                <a:ext cx="733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86" name="组合 90547"/>
            <p:cNvGrpSpPr>
              <a:grpSpLocks/>
            </p:cNvGrpSpPr>
            <p:nvPr/>
          </p:nvGrpSpPr>
          <p:grpSpPr bwMode="auto">
            <a:xfrm>
              <a:off x="41433" y="21336"/>
              <a:ext cx="18765" cy="7905"/>
              <a:chOff x="0" y="0"/>
              <a:chExt cx="18764" cy="7905"/>
            </a:xfrm>
          </p:grpSpPr>
          <p:sp>
            <p:nvSpPr>
              <p:cNvPr id="387" name="直接连接符 90548"/>
              <p:cNvSpPr>
                <a:spLocks noChangeShapeType="1"/>
              </p:cNvSpPr>
              <p:nvPr/>
            </p:nvSpPr>
            <p:spPr bwMode="auto">
              <a:xfrm>
                <a:off x="2095" y="2762"/>
                <a:ext cx="13430" cy="0"/>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8" name="直接连接符 90549"/>
              <p:cNvSpPr>
                <a:spLocks noChangeShapeType="1"/>
              </p:cNvSpPr>
              <p:nvPr/>
            </p:nvSpPr>
            <p:spPr bwMode="auto">
              <a:xfrm>
                <a:off x="8763" y="0"/>
                <a:ext cx="0" cy="2762"/>
              </a:xfrm>
              <a:prstGeom prst="line">
                <a:avLst/>
              </a:prstGeom>
              <a:noFill/>
              <a:ln w="2857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389" name="直接箭头连接符 90550"/>
              <p:cNvCxnSpPr>
                <a:cxnSpLocks noChangeShapeType="1"/>
              </p:cNvCxnSpPr>
              <p:nvPr/>
            </p:nvCxnSpPr>
            <p:spPr bwMode="auto">
              <a:xfrm>
                <a:off x="2190" y="2857"/>
                <a:ext cx="0" cy="1905"/>
              </a:xfrm>
              <a:prstGeom prst="straightConnector1">
                <a:avLst/>
              </a:prstGeom>
              <a:noFill/>
              <a:ln w="28575">
                <a:solidFill>
                  <a:srgbClr val="FFC000"/>
                </a:solidFill>
                <a:miter lim="800000"/>
                <a:headEnd/>
                <a:tailEnd type="triangle" w="med" len="med"/>
              </a:ln>
            </p:spPr>
          </p:cxnSp>
          <p:cxnSp>
            <p:nvCxnSpPr>
              <p:cNvPr id="391" name="直接箭头连接符 90551"/>
              <p:cNvCxnSpPr>
                <a:cxnSpLocks noChangeShapeType="1"/>
              </p:cNvCxnSpPr>
              <p:nvPr/>
            </p:nvCxnSpPr>
            <p:spPr bwMode="auto">
              <a:xfrm>
                <a:off x="15240" y="2857"/>
                <a:ext cx="95" cy="1905"/>
              </a:xfrm>
              <a:prstGeom prst="straightConnector1">
                <a:avLst/>
              </a:prstGeom>
              <a:noFill/>
              <a:ln w="28575">
                <a:solidFill>
                  <a:srgbClr val="FFC000"/>
                </a:solidFill>
                <a:miter lim="800000"/>
                <a:headEnd/>
                <a:tailEnd type="triangle" w="med" len="med"/>
              </a:ln>
            </p:spPr>
          </p:cxnSp>
          <p:sp>
            <p:nvSpPr>
              <p:cNvPr id="392" name="文本框 90552"/>
              <p:cNvSpPr txBox="1">
                <a:spLocks noChangeArrowheads="1"/>
              </p:cNvSpPr>
              <p:nvPr/>
            </p:nvSpPr>
            <p:spPr bwMode="auto">
              <a:xfrm>
                <a:off x="0" y="4857"/>
                <a:ext cx="752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93" name="文本框 90553"/>
              <p:cNvSpPr txBox="1">
                <a:spLocks noChangeArrowheads="1"/>
              </p:cNvSpPr>
              <p:nvPr/>
            </p:nvSpPr>
            <p:spPr bwMode="auto">
              <a:xfrm>
                <a:off x="11430" y="4762"/>
                <a:ext cx="7334" cy="3048"/>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heckerboard(across)">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3512357" y="4342639"/>
            <a:ext cx="2448272"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适用于临时组织的项目</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矩阵式组织结构</a:t>
            </a:r>
            <a:endParaRPr lang="zh-CN" altLang="en-US" sz="1600" dirty="0">
              <a:solidFill>
                <a:srgbClr val="FF0000"/>
              </a:solidFill>
              <a:latin typeface="微软雅黑" pitchFamily="34" charset="-122"/>
              <a:ea typeface="微软雅黑" pitchFamily="34" charset="-122"/>
            </a:endParaRPr>
          </a:p>
        </p:txBody>
      </p:sp>
      <p:grpSp>
        <p:nvGrpSpPr>
          <p:cNvPr id="147458" name="组合 90582"/>
          <p:cNvGrpSpPr>
            <a:grpSpLocks/>
          </p:cNvGrpSpPr>
          <p:nvPr/>
        </p:nvGrpSpPr>
        <p:grpSpPr bwMode="auto">
          <a:xfrm>
            <a:off x="2445539" y="1437560"/>
            <a:ext cx="4562475" cy="2771775"/>
            <a:chOff x="0" y="0"/>
            <a:chExt cx="45624" cy="27717"/>
          </a:xfrm>
        </p:grpSpPr>
        <p:sp>
          <p:nvSpPr>
            <p:cNvPr id="175" name="文本框 90557"/>
            <p:cNvSpPr txBox="1">
              <a:spLocks noChangeArrowheads="1"/>
            </p:cNvSpPr>
            <p:nvPr/>
          </p:nvSpPr>
          <p:spPr bwMode="auto">
            <a:xfrm>
              <a:off x="19621" y="0"/>
              <a:ext cx="10573" cy="3143"/>
            </a:xfrm>
            <a:prstGeom prst="rect">
              <a:avLst/>
            </a:prstGeom>
            <a:solidFill>
              <a:srgbClr val="C4591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总经理</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6" name="直接连接符 90560"/>
            <p:cNvSpPr>
              <a:spLocks noChangeShapeType="1"/>
            </p:cNvSpPr>
            <p:nvPr/>
          </p:nvSpPr>
          <p:spPr bwMode="auto">
            <a:xfrm>
              <a:off x="4286" y="5619"/>
              <a:ext cx="0" cy="762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直接连接符 90563"/>
            <p:cNvSpPr>
              <a:spLocks noChangeShapeType="1"/>
            </p:cNvSpPr>
            <p:nvPr/>
          </p:nvSpPr>
          <p:spPr bwMode="auto">
            <a:xfrm>
              <a:off x="13716" y="5619"/>
              <a:ext cx="0" cy="1905"/>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直接连接符 90564"/>
            <p:cNvSpPr>
              <a:spLocks noChangeShapeType="1"/>
            </p:cNvSpPr>
            <p:nvPr/>
          </p:nvSpPr>
          <p:spPr bwMode="auto">
            <a:xfrm>
              <a:off x="24955" y="3333"/>
              <a:ext cx="0" cy="4191"/>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直接连接符 90565"/>
            <p:cNvSpPr>
              <a:spLocks noChangeShapeType="1"/>
            </p:cNvSpPr>
            <p:nvPr/>
          </p:nvSpPr>
          <p:spPr bwMode="auto">
            <a:xfrm>
              <a:off x="4191" y="5619"/>
              <a:ext cx="35814" cy="96"/>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直接连接符 90566"/>
            <p:cNvSpPr>
              <a:spLocks noChangeShapeType="1"/>
            </p:cNvSpPr>
            <p:nvPr/>
          </p:nvSpPr>
          <p:spPr bwMode="auto">
            <a:xfrm>
              <a:off x="40100" y="5715"/>
              <a:ext cx="0" cy="1809"/>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文本框 90567"/>
            <p:cNvSpPr txBox="1">
              <a:spLocks noChangeArrowheads="1"/>
            </p:cNvSpPr>
            <p:nvPr/>
          </p:nvSpPr>
          <p:spPr bwMode="auto">
            <a:xfrm>
              <a:off x="35052" y="7905"/>
              <a:ext cx="10572" cy="3144"/>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财务部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2" name="文本框 90568"/>
            <p:cNvSpPr txBox="1">
              <a:spLocks noChangeArrowheads="1"/>
            </p:cNvSpPr>
            <p:nvPr/>
          </p:nvSpPr>
          <p:spPr bwMode="auto">
            <a:xfrm>
              <a:off x="20859" y="7810"/>
              <a:ext cx="10573" cy="3143"/>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人事部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3" name="文本框 90569"/>
            <p:cNvSpPr txBox="1">
              <a:spLocks noChangeArrowheads="1"/>
            </p:cNvSpPr>
            <p:nvPr/>
          </p:nvSpPr>
          <p:spPr bwMode="auto">
            <a:xfrm>
              <a:off x="8191" y="7715"/>
              <a:ext cx="10573" cy="3143"/>
            </a:xfrm>
            <a:prstGeom prst="rect">
              <a:avLst/>
            </a:prstGeom>
            <a:solidFill>
              <a:srgbClr val="F4B08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业务部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4" name="文本框 90570"/>
            <p:cNvSpPr txBox="1">
              <a:spLocks noChangeArrowheads="1"/>
            </p:cNvSpPr>
            <p:nvPr/>
          </p:nvSpPr>
          <p:spPr bwMode="auto">
            <a:xfrm>
              <a:off x="95" y="13335"/>
              <a:ext cx="10573" cy="3143"/>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项目</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5" name="文本框 90571"/>
            <p:cNvSpPr txBox="1">
              <a:spLocks noChangeArrowheads="1"/>
            </p:cNvSpPr>
            <p:nvPr/>
          </p:nvSpPr>
          <p:spPr bwMode="auto">
            <a:xfrm>
              <a:off x="95" y="18954"/>
              <a:ext cx="10573" cy="3144"/>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项目</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6" name="文本框 90572"/>
            <p:cNvSpPr txBox="1">
              <a:spLocks noChangeArrowheads="1"/>
            </p:cNvSpPr>
            <p:nvPr/>
          </p:nvSpPr>
          <p:spPr bwMode="auto">
            <a:xfrm>
              <a:off x="0" y="24574"/>
              <a:ext cx="10572" cy="3143"/>
            </a:xfrm>
            <a:prstGeom prst="rect">
              <a:avLst/>
            </a:prstGeom>
            <a:solidFill>
              <a:srgbClr val="F7CAA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项目</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7" name="直接连接符 90573"/>
            <p:cNvSpPr>
              <a:spLocks noChangeShapeType="1"/>
            </p:cNvSpPr>
            <p:nvPr/>
          </p:nvSpPr>
          <p:spPr bwMode="auto">
            <a:xfrm>
              <a:off x="4476" y="16573"/>
              <a:ext cx="0" cy="2096"/>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直接连接符 90574"/>
            <p:cNvSpPr>
              <a:spLocks noChangeShapeType="1"/>
            </p:cNvSpPr>
            <p:nvPr/>
          </p:nvSpPr>
          <p:spPr bwMode="auto">
            <a:xfrm>
              <a:off x="4572" y="22098"/>
              <a:ext cx="0" cy="219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直接连接符 90575"/>
            <p:cNvSpPr>
              <a:spLocks noChangeShapeType="1"/>
            </p:cNvSpPr>
            <p:nvPr/>
          </p:nvSpPr>
          <p:spPr bwMode="auto">
            <a:xfrm>
              <a:off x="40195" y="11049"/>
              <a:ext cx="0" cy="15335"/>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直接连接符 90576"/>
            <p:cNvSpPr>
              <a:spLocks noChangeShapeType="1"/>
            </p:cNvSpPr>
            <p:nvPr/>
          </p:nvSpPr>
          <p:spPr bwMode="auto">
            <a:xfrm>
              <a:off x="10763" y="14954"/>
              <a:ext cx="29527"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直接连接符 90577"/>
            <p:cNvSpPr>
              <a:spLocks noChangeShapeType="1"/>
            </p:cNvSpPr>
            <p:nvPr/>
          </p:nvSpPr>
          <p:spPr bwMode="auto">
            <a:xfrm>
              <a:off x="10668" y="20574"/>
              <a:ext cx="29527"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直接连接符 90579"/>
            <p:cNvSpPr>
              <a:spLocks noChangeShapeType="1"/>
            </p:cNvSpPr>
            <p:nvPr/>
          </p:nvSpPr>
          <p:spPr bwMode="auto">
            <a:xfrm>
              <a:off x="10668" y="26384"/>
              <a:ext cx="29432" cy="0"/>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直接连接符 90580"/>
            <p:cNvSpPr>
              <a:spLocks noChangeShapeType="1"/>
            </p:cNvSpPr>
            <p:nvPr/>
          </p:nvSpPr>
          <p:spPr bwMode="auto">
            <a:xfrm>
              <a:off x="13811" y="10763"/>
              <a:ext cx="0" cy="15716"/>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直接连接符 90581"/>
            <p:cNvSpPr>
              <a:spLocks noChangeShapeType="1"/>
            </p:cNvSpPr>
            <p:nvPr/>
          </p:nvSpPr>
          <p:spPr bwMode="auto">
            <a:xfrm>
              <a:off x="25050" y="10953"/>
              <a:ext cx="0" cy="15717"/>
            </a:xfrm>
            <a:prstGeom prst="line">
              <a:avLst/>
            </a:prstGeom>
            <a:noFill/>
            <a:ln w="28575">
              <a:solidFill>
                <a:srgbClr val="C4591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nodeType="withEffect">
                                  <p:stCondLst>
                                    <p:cond delay="0"/>
                                  </p:stCondLst>
                                  <p:childTnLst>
                                    <p:set>
                                      <p:cBhvr>
                                        <p:cTn id="34" dur="1" fill="hold">
                                          <p:stCondLst>
                                            <p:cond delay="0"/>
                                          </p:stCondLst>
                                        </p:cTn>
                                        <p:tgtEl>
                                          <p:spTgt spid="147458"/>
                                        </p:tgtEl>
                                        <p:attrNameLst>
                                          <p:attrName>style.visibility</p:attrName>
                                        </p:attrNameLst>
                                      </p:cBhvr>
                                      <p:to>
                                        <p:strVal val="visible"/>
                                      </p:to>
                                    </p:set>
                                    <p:anim calcmode="lin" valueType="num">
                                      <p:cBhvr>
                                        <p:cTn id="35" dur="1000" fill="hold"/>
                                        <p:tgtEl>
                                          <p:spTgt spid="147458"/>
                                        </p:tgtEl>
                                        <p:attrNameLst>
                                          <p:attrName>ppt_x</p:attrName>
                                        </p:attrNameLst>
                                      </p:cBhvr>
                                      <p:tavLst>
                                        <p:tav tm="0">
                                          <p:val>
                                            <p:strVal val="#ppt_x-.2"/>
                                          </p:val>
                                        </p:tav>
                                        <p:tav tm="100000">
                                          <p:val>
                                            <p:strVal val="#ppt_x"/>
                                          </p:val>
                                        </p:tav>
                                      </p:tavLst>
                                    </p:anim>
                                    <p:anim calcmode="lin" valueType="num">
                                      <p:cBhvr>
                                        <p:cTn id="36" dur="1000" fill="hold"/>
                                        <p:tgtEl>
                                          <p:spTgt spid="14745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745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heckerboard(across)">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2" grpId="0" animBg="1"/>
      <p:bldP spid="13" grpId="0" animBg="1"/>
      <p:bldP spid="14"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主要形式</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2483768" y="1643892"/>
            <a:ext cx="4429069" cy="1318452"/>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思考：一个刚刚成立的农产品仓储企业，可采用什么样的组织结构形式？如果该仓储企业与另一个运输企业联合实施农产品的仓储和运输服务，可采用什么样的组织结构形式？</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7106" indent="-257106">
              <a:lnSpc>
                <a:spcPct val="150000"/>
              </a:lnSpc>
            </a:pPr>
            <a:r>
              <a:rPr lang="zh-CN" altLang="en-US" b="1" dirty="0" smtClean="0">
                <a:latin typeface="微软雅黑" pitchFamily="34" charset="-122"/>
                <a:ea typeface="微软雅黑" pitchFamily="34" charset="-122"/>
              </a:rPr>
              <a:t>仓储配送企业组织结构设计</a:t>
            </a:r>
            <a:endParaRPr lang="zh-CN" altLang="en-US" sz="1400" b="1" dirty="0">
              <a:latin typeface="微软雅黑" pitchFamily="34" charset="-122"/>
              <a:ea typeface="微软雅黑" pitchFamily="34" charset="-122"/>
            </a:endParaRPr>
          </a:p>
        </p:txBody>
      </p:sp>
      <p:pic>
        <p:nvPicPr>
          <p:cNvPr id="148486" name="Picture 6"/>
          <p:cNvPicPr>
            <a:picLocks noChangeAspect="1" noChangeArrowheads="1"/>
          </p:cNvPicPr>
          <p:nvPr/>
        </p:nvPicPr>
        <p:blipFill>
          <a:blip r:embed="rId3" cstate="print"/>
          <a:srcRect/>
          <a:stretch>
            <a:fillRect/>
          </a:stretch>
        </p:blipFill>
        <p:spPr bwMode="auto">
          <a:xfrm>
            <a:off x="1907704" y="644479"/>
            <a:ext cx="5400599" cy="4357734"/>
          </a:xfrm>
          <a:prstGeom prst="rect">
            <a:avLst/>
          </a:prstGeom>
          <a:noFill/>
        </p:spPr>
      </p:pic>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148486"/>
                                        </p:tgtEl>
                                        <p:attrNameLst>
                                          <p:attrName>style.visibility</p:attrName>
                                        </p:attrNameLst>
                                      </p:cBhvr>
                                      <p:to>
                                        <p:strVal val="visible"/>
                                      </p:to>
                                    </p:set>
                                    <p:anim calcmode="lin" valueType="num">
                                      <p:cBhvr>
                                        <p:cTn id="18" dur="1000" fill="hold"/>
                                        <p:tgtEl>
                                          <p:spTgt spid="148486"/>
                                        </p:tgtEl>
                                        <p:attrNameLst>
                                          <p:attrName>ppt_x</p:attrName>
                                        </p:attrNameLst>
                                      </p:cBhvr>
                                      <p:tavLst>
                                        <p:tav tm="0">
                                          <p:val>
                                            <p:strVal val="#ppt_x-.2"/>
                                          </p:val>
                                        </p:tav>
                                        <p:tav tm="100000">
                                          <p:val>
                                            <p:strVal val="#ppt_x"/>
                                          </p:val>
                                        </p:tav>
                                      </p:tavLst>
                                    </p:anim>
                                    <p:anim calcmode="lin" valueType="num">
                                      <p:cBhvr>
                                        <p:cTn id="19" dur="1000" fill="hold"/>
                                        <p:tgtEl>
                                          <p:spTgt spid="14848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48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83768" y="4817039"/>
            <a:ext cx="626469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771550"/>
            <a:ext cx="624698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57466" y="872099"/>
            <a:ext cx="6246982" cy="3944940"/>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西南仓储公司是一家位于四川的国有商业储运公司，主要业务以存储家用电器为主，随着物流市场竞争的加剧，业务逐渐减少，为了获得更多仓储资源，该企业有什么就储存什么。虽然这种经营方式解决了企业仓库的闲置问题，但并没有得到更多利益。为此，企业进一步思考如何获得市场竞争力，经过市场调查和分析研究，这家企业最后决定在原有基础上发展以家用电器为主的仓储业务。一方面，加强与国内外知名家用电器厂商的联系，向这些客户和潜在客户介绍企业确定的面向家用电器企业的专业化发展方向，吸引家电企业进入。另一方面，在仓库内尝试进行家用电器的维修业务，这得到了大多数生产厂商的支持，这样既解决了生产商的售后服务的实际问题，也节省了维修品往返运输的成本和时间，并分流了企业内部的富余人员。此外，这家企业还向一个大客户的市场销售部门提供前店后厂的办公场所，大大提高了客户的满意度。通过几年的发展，企业内部的资源得到了充分的利用，但企业的仓储资源和其他资源也已经处于饱和状态了，这家企业开始拓展其他物流业务，发展现代综合物流，与几家当地的运输企业合作，开始了区域内的家用电器物流配送，并为一家跨国公司提供物流服务，现在这家企业的家用电器的物流配送已经覆盖了四川（成都市）、贵州和云南。</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ppt_x</p:attrName>
                                        </p:attrNameLst>
                                      </p:cBhvr>
                                      <p:tavLst>
                                        <p:tav tm="0">
                                          <p:val>
                                            <p:strVal val="#ppt_x-.2"/>
                                          </p:val>
                                        </p:tav>
                                        <p:tav tm="100000">
                                          <p:val>
                                            <p:strVal val="#ppt_x"/>
                                          </p:val>
                                        </p:tav>
                                      </p:tavLst>
                                    </p:anim>
                                    <p:anim calcmode="lin" valueType="num">
                                      <p:cBhvr>
                                        <p:cTn id="1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ppt_x</p:attrName>
                                        </p:attrNameLst>
                                      </p:cBhvr>
                                      <p:tavLst>
                                        <p:tav tm="0">
                                          <p:val>
                                            <p:strVal val="#ppt_x-.2"/>
                                          </p:val>
                                        </p:tav>
                                        <p:tav tm="100000">
                                          <p:val>
                                            <p:strVal val="#ppt_x"/>
                                          </p:val>
                                        </p:tav>
                                      </p:tavLst>
                                    </p:anim>
                                    <p:anim calcmode="lin" valueType="num">
                                      <p:cBhvr>
                                        <p:cTn id="20"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ppt_x</p:attrName>
                                        </p:attrNameLst>
                                      </p:cBhvr>
                                      <p:tavLst>
                                        <p:tav tm="0">
                                          <p:val>
                                            <p:strVal val="#ppt_x-.2"/>
                                          </p:val>
                                        </p:tav>
                                        <p:tav tm="100000">
                                          <p:val>
                                            <p:strVal val="#ppt_x"/>
                                          </p:val>
                                        </p:tav>
                                      </p:tavLst>
                                    </p:anim>
                                    <p:anim calcmode="lin" valueType="num">
                                      <p:cBhvr>
                                        <p:cTn id="2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19504" y="4024835"/>
            <a:ext cx="615695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1009307"/>
            <a:ext cx="6030958"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2357466" y="1109856"/>
            <a:ext cx="5382886" cy="2914979"/>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思考题：</a:t>
            </a:r>
          </a:p>
          <a:p>
            <a:pPr>
              <a:lnSpc>
                <a:spcPct val="130000"/>
              </a:lnSpc>
            </a:pPr>
            <a:r>
              <a:rPr lang="zh-CN" altLang="en-US" dirty="0" smtClean="0">
                <a:solidFill>
                  <a:srgbClr val="FF0000"/>
                </a:solidFill>
                <a:latin typeface="微软雅黑" pitchFamily="34" charset="-122"/>
                <a:ea typeface="微软雅黑" pitchFamily="34" charset="-122"/>
              </a:rPr>
              <a:t>（</a:t>
            </a:r>
            <a:r>
              <a:rPr lang="en-US" altLang="zh-CN" dirty="0" smtClean="0">
                <a:solidFill>
                  <a:srgbClr val="FF0000"/>
                </a:solidFill>
                <a:latin typeface="微软雅黑" pitchFamily="34" charset="-122"/>
                <a:ea typeface="微软雅黑" pitchFamily="34" charset="-122"/>
              </a:rPr>
              <a:t>1</a:t>
            </a:r>
            <a:r>
              <a:rPr lang="zh-CN" altLang="en-US" dirty="0" smtClean="0">
                <a:solidFill>
                  <a:srgbClr val="FF0000"/>
                </a:solidFill>
                <a:latin typeface="微软雅黑" pitchFamily="34" charset="-122"/>
                <a:ea typeface="微软雅黑" pitchFamily="34" charset="-122"/>
              </a:rPr>
              <a:t>）通过案例分析说明现代物流与现代物流的区别？</a:t>
            </a:r>
          </a:p>
          <a:p>
            <a:pPr>
              <a:lnSpc>
                <a:spcPct val="130000"/>
              </a:lnSpc>
            </a:pPr>
            <a:r>
              <a:rPr lang="zh-CN" altLang="en-US" dirty="0" smtClean="0">
                <a:solidFill>
                  <a:srgbClr val="FF0000"/>
                </a:solidFill>
                <a:latin typeface="微软雅黑" pitchFamily="34" charset="-122"/>
                <a:ea typeface="微软雅黑" pitchFamily="34" charset="-122"/>
              </a:rPr>
              <a:t>（</a:t>
            </a:r>
            <a:r>
              <a:rPr lang="en-US" altLang="zh-CN" dirty="0" smtClean="0">
                <a:solidFill>
                  <a:srgbClr val="FF0000"/>
                </a:solidFill>
                <a:latin typeface="微软雅黑" pitchFamily="34" charset="-122"/>
                <a:ea typeface="微软雅黑" pitchFamily="34" charset="-122"/>
              </a:rPr>
              <a:t>2</a:t>
            </a:r>
            <a:r>
              <a:rPr lang="zh-CN" altLang="en-US" dirty="0" smtClean="0">
                <a:solidFill>
                  <a:srgbClr val="FF0000"/>
                </a:solidFill>
                <a:latin typeface="微软雅黑" pitchFamily="34" charset="-122"/>
                <a:ea typeface="微软雅黑" pitchFamily="34" charset="-122"/>
              </a:rPr>
              <a:t>）为什么当西南仓储公司仓库闲置问题得到解决后，并没有得到更多利益？</a:t>
            </a:r>
          </a:p>
          <a:p>
            <a:pPr>
              <a:lnSpc>
                <a:spcPct val="130000"/>
              </a:lnSpc>
            </a:pPr>
            <a:r>
              <a:rPr lang="zh-CN" altLang="en-US" dirty="0" smtClean="0">
                <a:solidFill>
                  <a:srgbClr val="FF0000"/>
                </a:solidFill>
                <a:latin typeface="微软雅黑" pitchFamily="34" charset="-122"/>
                <a:ea typeface="微软雅黑" pitchFamily="34" charset="-122"/>
              </a:rPr>
              <a:t>（</a:t>
            </a:r>
            <a:r>
              <a:rPr lang="en-US" altLang="zh-CN" dirty="0" smtClean="0">
                <a:solidFill>
                  <a:srgbClr val="FF0000"/>
                </a:solidFill>
                <a:latin typeface="微软雅黑" pitchFamily="34" charset="-122"/>
                <a:ea typeface="微软雅黑" pitchFamily="34" charset="-122"/>
              </a:rPr>
              <a:t>3</a:t>
            </a:r>
            <a:r>
              <a:rPr lang="zh-CN" altLang="en-US" dirty="0" smtClean="0">
                <a:solidFill>
                  <a:srgbClr val="FF0000"/>
                </a:solidFill>
                <a:latin typeface="微软雅黑" pitchFamily="34" charset="-122"/>
                <a:ea typeface="微软雅黑" pitchFamily="34" charset="-122"/>
              </a:rPr>
              <a:t>）通过分析西南仓储公司向现代物流的转变过程，你认为其转变成功的关键是什么？</a:t>
            </a:r>
          </a:p>
          <a:p>
            <a:pPr>
              <a:lnSpc>
                <a:spcPct val="130000"/>
              </a:lnSpc>
            </a:pPr>
            <a:r>
              <a:rPr lang="zh-CN" altLang="en-US" dirty="0" smtClean="0">
                <a:solidFill>
                  <a:srgbClr val="FF0000"/>
                </a:solidFill>
                <a:latin typeface="微软雅黑" pitchFamily="34" charset="-122"/>
                <a:ea typeface="微软雅黑" pitchFamily="34" charset="-122"/>
              </a:rPr>
              <a:t>（</a:t>
            </a:r>
            <a:r>
              <a:rPr lang="en-US" altLang="zh-CN" dirty="0" smtClean="0">
                <a:solidFill>
                  <a:srgbClr val="FF0000"/>
                </a:solidFill>
                <a:latin typeface="微软雅黑" pitchFamily="34" charset="-122"/>
                <a:ea typeface="微软雅黑" pitchFamily="34" charset="-122"/>
              </a:rPr>
              <a:t>4</a:t>
            </a:r>
            <a:r>
              <a:rPr lang="zh-CN" altLang="en-US" dirty="0" smtClean="0">
                <a:solidFill>
                  <a:srgbClr val="FF0000"/>
                </a:solidFill>
                <a:latin typeface="微软雅黑" pitchFamily="34" charset="-122"/>
                <a:ea typeface="微软雅黑" pitchFamily="34" charset="-122"/>
              </a:rPr>
              <a:t>）通过本案例分析，你认为中国目前传统物流企业怎样才能实现向现代物流的转变？</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heckerboard(across)">
                                      <p:cBhvr>
                                        <p:cTn id="14" dur="500"/>
                                        <p:tgtEl>
                                          <p:spTgt spid="16"/>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ppt_x</p:attrName>
                                        </p:attrNameLst>
                                      </p:cBhvr>
                                      <p:tavLst>
                                        <p:tav tm="0">
                                          <p:val>
                                            <p:strVal val="#ppt_x-.2"/>
                                          </p:val>
                                        </p:tav>
                                        <p:tav tm="100000">
                                          <p:val>
                                            <p:strVal val="#ppt_x"/>
                                          </p:val>
                                        </p:tav>
                                      </p:tavLst>
                                    </p:anim>
                                    <p:anim calcmode="lin" valueType="num">
                                      <p:cBhvr>
                                        <p:cTn id="2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83768" y="2859782"/>
            <a:ext cx="6264696"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357466" y="771550"/>
            <a:ext cx="6246982"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案例分析</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357466" y="923403"/>
            <a:ext cx="6246982" cy="1864371"/>
          </a:xfrm>
          <a:prstGeom prst="rect">
            <a:avLst/>
          </a:prstGeom>
          <a:noFill/>
        </p:spPr>
        <p:txBody>
          <a:bodyPr wrap="square" lIns="68595" tIns="34297" rIns="68595" bIns="34297" rtlCol="0">
            <a:spAutoFit/>
          </a:bodyPr>
          <a:lstStyle/>
          <a:p>
            <a:pPr>
              <a:lnSpc>
                <a:spcPct val="130000"/>
              </a:lnSpc>
            </a:pPr>
            <a:r>
              <a:rPr lang="zh-CN" altLang="en-US" sz="1300" dirty="0" smtClean="0">
                <a:solidFill>
                  <a:sysClr val="windowText" lastClr="000000"/>
                </a:solidFill>
                <a:latin typeface="微软雅黑" pitchFamily="34" charset="-122"/>
                <a:ea typeface="微软雅黑" pitchFamily="34" charset="-122"/>
              </a:rPr>
              <a:t>目前，我国许多连锁生鲜超市的生鲜配送都是通过中间商或供应商进行配送的方式来解决的，但中间商或供应商的配送能力、配送质量等存在着很大的差异且能力有限，产生了许多不合理的配送成本，因此，供应商就会将配送成本转嫁到生鲜价格上，因此，消费者面临的生鲜价格依然是居高不下的。此外，这种形式的配送服务体系的附加值很低，对处于下游的连锁超市生鲜经营来说，其上游始终是处于运作不顺畅、不稳定的状态甚至成为断档，因此，规范生鲜配送体系是目前连锁生鲜超市亟待解决的问题。</a:t>
            </a:r>
          </a:p>
        </p:txBody>
      </p:sp>
      <p:sp>
        <p:nvSpPr>
          <p:cNvPr id="6" name="TextBox 5"/>
          <p:cNvSpPr txBox="1"/>
          <p:nvPr/>
        </p:nvSpPr>
        <p:spPr>
          <a:xfrm>
            <a:off x="953128" y="3219822"/>
            <a:ext cx="7363288" cy="1149560"/>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思考题：</a:t>
            </a:r>
          </a:p>
          <a:p>
            <a:pPr>
              <a:lnSpc>
                <a:spcPct val="130000"/>
              </a:lnSpc>
            </a:pPr>
            <a:r>
              <a:rPr lang="zh-CN" altLang="en-US" dirty="0" smtClean="0">
                <a:solidFill>
                  <a:srgbClr val="FF0000"/>
                </a:solidFill>
                <a:latin typeface="微软雅黑" pitchFamily="34" charset="-122"/>
                <a:ea typeface="微软雅黑" pitchFamily="34" charset="-122"/>
              </a:rPr>
              <a:t>根据目前连锁超市生鲜配送现状，你认为连锁生鲜超市配送体系应该如何改善？生鲜超市是否有必要自己从事生鲜的配送与加工？</a:t>
            </a: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ppt_x</p:attrName>
                                        </p:attrNameLst>
                                      </p:cBhvr>
                                      <p:tavLst>
                                        <p:tav tm="0">
                                          <p:val>
                                            <p:strVal val="#ppt_x-.2"/>
                                          </p:val>
                                        </p:tav>
                                        <p:tav tm="100000">
                                          <p:val>
                                            <p:strVal val="#ppt_x"/>
                                          </p:val>
                                        </p:tav>
                                      </p:tavLst>
                                    </p:anim>
                                    <p:anim calcmode="lin" valueType="num">
                                      <p:cBhvr>
                                        <p:cTn id="1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ppt_x</p:attrName>
                                        </p:attrNameLst>
                                      </p:cBhvr>
                                      <p:tavLst>
                                        <p:tav tm="0">
                                          <p:val>
                                            <p:strVal val="#ppt_x-.2"/>
                                          </p:val>
                                        </p:tav>
                                        <p:tav tm="100000">
                                          <p:val>
                                            <p:strVal val="#ppt_x"/>
                                          </p:val>
                                        </p:tav>
                                      </p:tavLst>
                                    </p:anim>
                                    <p:anim calcmode="lin" valueType="num">
                                      <p:cBhvr>
                                        <p:cTn id="2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ppt_x</p:attrName>
                                        </p:attrNameLst>
                                      </p:cBhvr>
                                      <p:tavLst>
                                        <p:tav tm="0">
                                          <p:val>
                                            <p:strVal val="#ppt_x-.2"/>
                                          </p:val>
                                        </p:tav>
                                        <p:tav tm="100000">
                                          <p:val>
                                            <p:strVal val="#ppt_x"/>
                                          </p:val>
                                        </p:tav>
                                      </p:tavLst>
                                    </p:anim>
                                    <p:anim calcmode="lin" valueType="num">
                                      <p:cBhvr>
                                        <p:cTn id="2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案例导入</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5016281" cy="1749724"/>
          </a:xfrm>
          <a:prstGeom prst="rect">
            <a:avLst/>
          </a:prstGeom>
          <a:noFill/>
        </p:spPr>
        <p:txBody>
          <a:bodyPr wrap="square" lIns="68595" tIns="34297" rIns="68595" bIns="34297" rtlCol="0">
            <a:spAutoFit/>
          </a:bodyPr>
          <a:lstStyle/>
          <a:p>
            <a:pPr>
              <a:lnSpc>
                <a:spcPct val="130000"/>
              </a:lnSpc>
            </a:pPr>
            <a:r>
              <a:rPr lang="en-US" altLang="zh-CN" sz="1400" dirty="0" smtClean="0">
                <a:solidFill>
                  <a:sysClr val="windowText" lastClr="000000"/>
                </a:solidFill>
                <a:latin typeface="微软雅黑" pitchFamily="34" charset="-122"/>
                <a:ea typeface="微软雅黑" pitchFamily="34" charset="-122"/>
              </a:rPr>
              <a:t>Ace</a:t>
            </a:r>
            <a:r>
              <a:rPr lang="zh-CN" altLang="en-US" sz="1400" dirty="0" smtClean="0">
                <a:solidFill>
                  <a:sysClr val="windowText" lastClr="000000"/>
                </a:solidFill>
                <a:latin typeface="微软雅黑" pitchFamily="34" charset="-122"/>
                <a:ea typeface="微软雅黑" pitchFamily="34" charset="-122"/>
              </a:rPr>
              <a:t>五金零售连锁公司在上海浦东外高桥保税物流园区设立了一个仓储中心，占地面积</a:t>
            </a:r>
            <a:r>
              <a:rPr lang="en-US" altLang="zh-CN" sz="1400" dirty="0" smtClean="0">
                <a:solidFill>
                  <a:sysClr val="windowText" lastClr="000000"/>
                </a:solidFill>
                <a:latin typeface="微软雅黑" pitchFamily="34" charset="-122"/>
                <a:ea typeface="微软雅黑" pitchFamily="34" charset="-122"/>
              </a:rPr>
              <a:t>1.5</a:t>
            </a:r>
            <a:r>
              <a:rPr lang="zh-CN" altLang="en-US" sz="1400" dirty="0" smtClean="0">
                <a:solidFill>
                  <a:sysClr val="windowText" lastClr="000000"/>
                </a:solidFill>
                <a:latin typeface="微软雅黑" pitchFamily="34" charset="-122"/>
                <a:ea typeface="微软雅黑" pitchFamily="34" charset="-122"/>
              </a:rPr>
              <a:t>万平方英尺。该仓储中心用于存储向</a:t>
            </a:r>
            <a:r>
              <a:rPr lang="en-US" altLang="zh-CN" sz="1400" dirty="0" smtClean="0">
                <a:solidFill>
                  <a:sysClr val="windowText" lastClr="000000"/>
                </a:solidFill>
                <a:latin typeface="微软雅黑" pitchFamily="34" charset="-122"/>
                <a:ea typeface="微软雅黑" pitchFamily="34" charset="-122"/>
              </a:rPr>
              <a:t>50</a:t>
            </a:r>
            <a:r>
              <a:rPr lang="zh-CN" altLang="en-US" sz="1400" dirty="0" smtClean="0">
                <a:solidFill>
                  <a:sysClr val="windowText" lastClr="000000"/>
                </a:solidFill>
                <a:latin typeface="微软雅黑" pitchFamily="34" charset="-122"/>
                <a:ea typeface="微软雅黑" pitchFamily="34" charset="-122"/>
              </a:rPr>
              <a:t>余家供应商采购的</a:t>
            </a:r>
            <a:r>
              <a:rPr lang="en-US" altLang="zh-CN" sz="1400" dirty="0" smtClean="0">
                <a:solidFill>
                  <a:sysClr val="windowText" lastClr="000000"/>
                </a:solidFill>
                <a:latin typeface="微软雅黑" pitchFamily="34" charset="-122"/>
                <a:ea typeface="微软雅黑" pitchFamily="34" charset="-122"/>
              </a:rPr>
              <a:t>1000</a:t>
            </a:r>
            <a:r>
              <a:rPr lang="zh-CN" altLang="en-US" sz="1400" dirty="0" smtClean="0">
                <a:solidFill>
                  <a:sysClr val="windowText" lastClr="000000"/>
                </a:solidFill>
                <a:latin typeface="微软雅黑" pitchFamily="34" charset="-122"/>
                <a:ea typeface="微软雅黑" pitchFamily="34" charset="-122"/>
              </a:rPr>
              <a:t>多种货物，这个仓储中心使得</a:t>
            </a:r>
            <a:r>
              <a:rPr lang="en-US" altLang="zh-CN" sz="1400" dirty="0" smtClean="0">
                <a:solidFill>
                  <a:sysClr val="windowText" lastClr="000000"/>
                </a:solidFill>
                <a:latin typeface="微软雅黑" pitchFamily="34" charset="-122"/>
                <a:ea typeface="微软雅黑" pitchFamily="34" charset="-122"/>
              </a:rPr>
              <a:t>Ace</a:t>
            </a:r>
            <a:r>
              <a:rPr lang="zh-CN" altLang="en-US" sz="1400" dirty="0" smtClean="0">
                <a:solidFill>
                  <a:sysClr val="windowText" lastClr="000000"/>
                </a:solidFill>
                <a:latin typeface="微软雅黑" pitchFamily="34" charset="-122"/>
                <a:ea typeface="微软雅黑" pitchFamily="34" charset="-122"/>
              </a:rPr>
              <a:t>所采购的产品不需要经过美国中转，可以直接发货到国际零售商，从而使得公司的交货提前期缩短了，进而降低了企业的运营成本。</a:t>
            </a:r>
          </a:p>
        </p:txBody>
      </p:sp>
      <p:sp>
        <p:nvSpPr>
          <p:cNvPr id="16" name="TextBox 15"/>
          <p:cNvSpPr txBox="1"/>
          <p:nvPr/>
        </p:nvSpPr>
        <p:spPr>
          <a:xfrm>
            <a:off x="2436039" y="3243778"/>
            <a:ext cx="4429069" cy="754388"/>
          </a:xfrm>
          <a:prstGeom prst="rect">
            <a:avLst/>
          </a:prstGeom>
          <a:noFill/>
        </p:spPr>
        <p:txBody>
          <a:bodyPr wrap="square" lIns="68595" tIns="34297" rIns="68595" bIns="34297" rtlCol="0">
            <a:spAutoFit/>
          </a:bodyPr>
          <a:lstStyle/>
          <a:p>
            <a:pPr>
              <a:lnSpc>
                <a:spcPct val="130000"/>
              </a:lnSpc>
            </a:pPr>
            <a:r>
              <a:rPr lang="zh-CN" altLang="en-US" dirty="0" smtClean="0">
                <a:solidFill>
                  <a:srgbClr val="FF0000"/>
                </a:solidFill>
                <a:latin typeface="微软雅黑" pitchFamily="34" charset="-122"/>
                <a:ea typeface="微软雅黑" pitchFamily="34" charset="-122"/>
              </a:rPr>
              <a:t>思考：为什么企业仓储管理好了，企业成本会降低？</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仓储概念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430388"/>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仓：仓库  储：储备</a:t>
            </a:r>
            <a:endParaRPr lang="zh-CN" altLang="en-US" sz="2000" dirty="0">
              <a:solidFill>
                <a:sysClr val="windowText" lastClr="000000"/>
              </a:solidFill>
              <a:latin typeface="微软雅黑" pitchFamily="34" charset="-122"/>
              <a:ea typeface="微软雅黑" pitchFamily="34" charset="-122"/>
            </a:endParaRPr>
          </a:p>
        </p:txBody>
      </p:sp>
      <p:sp>
        <p:nvSpPr>
          <p:cNvPr id="9" name="下箭头 8"/>
          <p:cNvSpPr/>
          <p:nvPr/>
        </p:nvSpPr>
        <p:spPr bwMode="auto">
          <a:xfrm>
            <a:off x="3275856" y="1934252"/>
            <a:ext cx="576064" cy="565490"/>
          </a:xfrm>
          <a:prstGeom prst="downArrow">
            <a:avLst/>
          </a:prstGeom>
          <a:solidFill>
            <a:srgbClr val="A9BECB"/>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2197337" y="2571750"/>
            <a:ext cx="4429069" cy="430388"/>
          </a:xfrm>
          <a:prstGeom prst="rect">
            <a:avLst/>
          </a:prstGeom>
          <a:noFill/>
        </p:spPr>
        <p:txBody>
          <a:bodyPr wrap="square" lIns="68595" tIns="34297" rIns="68595" bIns="34297" rtlCol="0">
            <a:spAutoFit/>
          </a:bodyPr>
          <a:lstStyle/>
          <a:p>
            <a:pPr>
              <a:lnSpc>
                <a:spcPct val="130000"/>
              </a:lnSpc>
            </a:pPr>
            <a:r>
              <a:rPr lang="zh-CN" altLang="en-US" sz="2000" dirty="0" smtClean="0">
                <a:solidFill>
                  <a:sysClr val="windowText" lastClr="000000"/>
                </a:solidFill>
                <a:latin typeface="微软雅黑" pitchFamily="34" charset="-122"/>
                <a:ea typeface="微软雅黑" pitchFamily="34" charset="-122"/>
              </a:rPr>
              <a:t>静态仓储与动态仓储</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ppt_x</p:attrName>
                                        </p:attrNameLst>
                                      </p:cBhvr>
                                      <p:tavLst>
                                        <p:tav tm="0">
                                          <p:val>
                                            <p:strVal val="#ppt_x-.2"/>
                                          </p:val>
                                        </p:tav>
                                        <p:tav tm="100000">
                                          <p:val>
                                            <p:strVal val="#ppt_x"/>
                                          </p:val>
                                        </p:tav>
                                      </p:tavLst>
                                    </p:anim>
                                    <p:anim calcmode="lin" valueType="num">
                                      <p:cBhvr>
                                        <p:cTn id="3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1"/>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par>
                                <p:cTn id="45" presetID="29"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ppt_x</p:attrName>
                                        </p:attrNameLst>
                                      </p:cBhvr>
                                      <p:tavLst>
                                        <p:tav tm="0">
                                          <p:val>
                                            <p:strVal val="#ppt_x-.2"/>
                                          </p:val>
                                        </p:tav>
                                        <p:tav tm="100000">
                                          <p:val>
                                            <p:strVal val="#ppt_x"/>
                                          </p:val>
                                        </p:tav>
                                      </p:tavLst>
                                    </p:anim>
                                    <p:anim calcmode="lin" valueType="num">
                                      <p:cBhvr>
                                        <p:cTn id="4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436039" y="4061821"/>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仓储功能</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2629965"/>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储存和保管功能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加工功能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整合功能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分类和转运功能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支持企业市场形象的功能</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市场信息的传感器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提供信用的保证</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现货交易的场所</a:t>
            </a:r>
            <a:endParaRPr lang="zh-CN" altLang="en-US" sz="16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ppt_x</p:attrName>
                                        </p:attrNameLst>
                                      </p:cBhvr>
                                      <p:tavLst>
                                        <p:tav tm="0">
                                          <p:val>
                                            <p:strVal val="#ppt_x-.2"/>
                                          </p:val>
                                        </p:tav>
                                        <p:tav tm="100000">
                                          <p:val>
                                            <p:strVal val="#ppt_x"/>
                                          </p:val>
                                        </p:tav>
                                      </p:tavLst>
                                    </p:anim>
                                    <p:anim calcmode="lin" valueType="num">
                                      <p:cBhvr>
                                        <p:cTn id="2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2"/>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ppt_x</p:attrName>
                                        </p:attrNameLst>
                                      </p:cBhvr>
                                      <p:tavLst>
                                        <p:tav tm="0">
                                          <p:val>
                                            <p:strVal val="#ppt_x-.2"/>
                                          </p:val>
                                        </p:tav>
                                        <p:tav tm="100000">
                                          <p:val>
                                            <p:strVal val="#ppt_x"/>
                                          </p:val>
                                        </p:tav>
                                      </p:tavLst>
                                    </p:anim>
                                    <p:anim calcmode="lin" valueType="num">
                                      <p:cBhvr>
                                        <p:cTn id="3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4"/>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ppt_x</p:attrName>
                                        </p:attrNameLst>
                                      </p:cBhvr>
                                      <p:tavLst>
                                        <p:tav tm="0">
                                          <p:val>
                                            <p:strVal val="#ppt_x-.2"/>
                                          </p:val>
                                        </p:tav>
                                        <p:tav tm="100000">
                                          <p:val>
                                            <p:strVal val="#ppt_x"/>
                                          </p:val>
                                        </p:tav>
                                      </p:tavLst>
                                    </p:anim>
                                    <p:anim calcmode="lin" valueType="num">
                                      <p:cBhvr>
                                        <p:cTn id="3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436039" y="310155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仓储种类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669702"/>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储存仓储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物流中心仓储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配送中心仓储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运输转换仓储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保税仓储</a:t>
            </a:r>
            <a:endParaRPr lang="zh-CN" altLang="en-US" sz="1600" dirty="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58189"/>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按仓储功能划分</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627784" y="2461383"/>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仓储种类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0295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普通物品仓储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专用仓储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特殊物品仓储</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按仓储对象划分</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43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256032" indent="-256032">
              <a:lnSpc>
                <a:spcPct val="150000"/>
              </a:lnSpc>
              <a:spcBef>
                <a:spcPts val="0"/>
              </a:spcBef>
              <a:spcAft>
                <a:spcPts val="0"/>
              </a:spcAft>
            </a:pPr>
            <a:r>
              <a:rPr lang="zh-CN" altLang="zh-CN" b="1" dirty="0" smtClean="0">
                <a:latin typeface="微软雅黑"/>
                <a:ea typeface="微软雅黑"/>
              </a:rPr>
              <a:t>仓储与仓储管理认知</a:t>
            </a:r>
            <a:endParaRPr lang="en-US" altLang="zh-CN" b="1" dirty="0">
              <a:latin typeface="微软雅黑"/>
              <a:ea typeface="微软雅黑"/>
            </a:endParaRPr>
          </a:p>
        </p:txBody>
      </p:sp>
      <p:sp>
        <p:nvSpPr>
          <p:cNvPr id="11" name="矩形 10"/>
          <p:cNvSpPr/>
          <p:nvPr/>
        </p:nvSpPr>
        <p:spPr>
          <a:xfrm>
            <a:off x="2555776" y="2461383"/>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3" name="椭圆 64"/>
          <p:cNvSpPr>
            <a:spLocks noChangeArrowheads="1"/>
          </p:cNvSpPr>
          <p:nvPr/>
        </p:nvSpPr>
        <p:spPr bwMode="auto">
          <a:xfrm>
            <a:off x="953128" y="1059582"/>
            <a:ext cx="1244209" cy="1243536"/>
          </a:xfrm>
          <a:prstGeom prst="ellipse">
            <a:avLst/>
          </a:prstGeom>
          <a:solidFill>
            <a:schemeClr val="bg1">
              <a:lumMod val="50000"/>
            </a:schemeClr>
          </a:solidFill>
          <a:ln w="190500" cap="sq" cmpd="sng">
            <a:solidFill>
              <a:schemeClr val="bg1">
                <a:lumMod val="65000"/>
              </a:schemeClr>
            </a:solidFill>
            <a:round/>
            <a:headEnd/>
            <a:tailEnd/>
          </a:ln>
        </p:spPr>
        <p:txBody>
          <a:bodyPr lIns="68595" tIns="34297" rIns="68595" bIns="34297" anchor="ctr"/>
          <a:lstStyle/>
          <a:p>
            <a:pPr algn="ctr"/>
            <a:r>
              <a:rPr lang="zh-CN" altLang="en-US" sz="2100" b="1" dirty="0" smtClean="0">
                <a:solidFill>
                  <a:schemeClr val="bg1"/>
                </a:solidFill>
                <a:latin typeface="微软雅黑" pitchFamily="34" charset="-122"/>
                <a:ea typeface="微软雅黑" pitchFamily="34" charset="-122"/>
                <a:sym typeface="宋体" panose="02010600030101010101" pitchFamily="2" charset="-122"/>
              </a:rPr>
              <a:t>仓储种类</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431856"/>
            <a:ext cx="4429069" cy="1029527"/>
          </a:xfrm>
          <a:prstGeom prst="rect">
            <a:avLst/>
          </a:prstGeom>
          <a:noFill/>
        </p:spPr>
        <p:txBody>
          <a:bodyPr wrap="square" lIns="68595" tIns="34297" rIns="68595" bIns="34297" rtlCol="0">
            <a:spAutoFit/>
          </a:bodyPr>
          <a:lstStyle/>
          <a:p>
            <a:pPr>
              <a:lnSpc>
                <a:spcPct val="130000"/>
              </a:lnSpc>
            </a:pPr>
            <a:r>
              <a:rPr lang="zh-CN" altLang="en-US" sz="1600" dirty="0" smtClean="0">
                <a:solidFill>
                  <a:sysClr val="windowText" lastClr="000000"/>
                </a:solidFill>
                <a:latin typeface="微软雅黑" pitchFamily="34" charset="-122"/>
                <a:ea typeface="微软雅黑" pitchFamily="34" charset="-122"/>
              </a:rPr>
              <a:t>◆ 自营仓储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营业仓储</a:t>
            </a:r>
            <a:endParaRPr lang="en-US" altLang="zh-CN" sz="1600" dirty="0" smtClean="0">
              <a:solidFill>
                <a:sysClr val="windowText" lastClr="000000"/>
              </a:solidFill>
              <a:latin typeface="微软雅黑" pitchFamily="34" charset="-122"/>
              <a:ea typeface="微软雅黑" pitchFamily="34" charset="-122"/>
            </a:endParaRPr>
          </a:p>
          <a:p>
            <a:pPr>
              <a:lnSpc>
                <a:spcPct val="130000"/>
              </a:lnSpc>
            </a:pPr>
            <a:r>
              <a:rPr lang="zh-CN" altLang="en-US" sz="1600" dirty="0" smtClean="0">
                <a:solidFill>
                  <a:sysClr val="windowText" lastClr="000000"/>
                </a:solidFill>
                <a:latin typeface="微软雅黑" pitchFamily="34" charset="-122"/>
                <a:ea typeface="微软雅黑" pitchFamily="34" charset="-122"/>
              </a:rPr>
              <a:t>◆ 公共仓储</a:t>
            </a:r>
            <a:endParaRPr lang="en-US" altLang="zh-CN" sz="1600" dirty="0" smtClean="0">
              <a:solidFill>
                <a:sysClr val="windowText" lastClr="000000"/>
              </a:solidFill>
              <a:latin typeface="微软雅黑" pitchFamily="34" charset="-122"/>
              <a:ea typeface="微软雅黑" pitchFamily="34" charset="-122"/>
            </a:endParaRPr>
          </a:p>
        </p:txBody>
      </p:sp>
      <p:sp>
        <p:nvSpPr>
          <p:cNvPr id="7" name="TextBox 6"/>
          <p:cNvSpPr txBox="1"/>
          <p:nvPr/>
        </p:nvSpPr>
        <p:spPr>
          <a:xfrm>
            <a:off x="2436039" y="880487"/>
            <a:ext cx="4429069" cy="389351"/>
          </a:xfrm>
          <a:prstGeom prst="rect">
            <a:avLst/>
          </a:prstGeom>
          <a:noFill/>
        </p:spPr>
        <p:txBody>
          <a:bodyPr wrap="square" lIns="68595" tIns="34297" rIns="68595" bIns="34297" rtlCol="0">
            <a:spAutoFit/>
          </a:bodyPr>
          <a:lstStyle/>
          <a:p>
            <a:pPr>
              <a:lnSpc>
                <a:spcPct val="130000"/>
              </a:lnSpc>
            </a:pPr>
            <a:r>
              <a:rPr lang="zh-CN" altLang="en-US" sz="1600" dirty="0" smtClean="0">
                <a:solidFill>
                  <a:srgbClr val="FF0000"/>
                </a:solidFill>
                <a:latin typeface="微软雅黑" pitchFamily="34" charset="-122"/>
                <a:ea typeface="微软雅黑" pitchFamily="34" charset="-122"/>
              </a:rPr>
              <a:t>按仓储经营主体划分</a:t>
            </a:r>
            <a:endParaRPr lang="zh-CN" altLang="en-US" sz="16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920266571"/>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70" decel="100000"/>
                                        <p:tgtEl>
                                          <p:spTgt spid="31"/>
                                        </p:tgtEl>
                                      </p:cBhvr>
                                    </p:animEffect>
                                    <p:animScale>
                                      <p:cBhvr>
                                        <p:cTn id="8" dur="770" decel="100000"/>
                                        <p:tgtEl>
                                          <p:spTgt spid="31"/>
                                        </p:tgtEl>
                                      </p:cBhvr>
                                      <p:from x="10000" y="10000"/>
                                      <p:to x="200000" y="450000"/>
                                    </p:animScale>
                                    <p:animScale>
                                      <p:cBhvr>
                                        <p:cTn id="9" dur="1230" accel="100000" fill="hold">
                                          <p:stCondLst>
                                            <p:cond delay="770"/>
                                          </p:stCondLst>
                                        </p:cTn>
                                        <p:tgtEl>
                                          <p:spTgt spid="31"/>
                                        </p:tgtEl>
                                      </p:cBhvr>
                                      <p:from x="200000" y="450000"/>
                                      <p:to x="100000" y="100000"/>
                                    </p:animScale>
                                    <p:set>
                                      <p:cBhvr>
                                        <p:cTn id="10" dur="770" fill="hold"/>
                                        <p:tgtEl>
                                          <p:spTgt spid="31"/>
                                        </p:tgtEl>
                                        <p:attrNameLst>
                                          <p:attrName>ppt_x</p:attrName>
                                        </p:attrNameLst>
                                      </p:cBhvr>
                                      <p:to>
                                        <p:strVal val="(0.5)"/>
                                      </p:to>
                                    </p:set>
                                    <p:anim from="(0.5)" to="(#ppt_x)" calcmode="lin" valueType="num">
                                      <p:cBhvr>
                                        <p:cTn id="11" dur="1230" accel="100000" fill="hold">
                                          <p:stCondLst>
                                            <p:cond delay="770"/>
                                          </p:stCondLst>
                                        </p:cTn>
                                        <p:tgtEl>
                                          <p:spTgt spid="31"/>
                                        </p:tgtEl>
                                        <p:attrNameLst>
                                          <p:attrName>ppt_x</p:attrName>
                                        </p:attrNameLst>
                                      </p:cBhvr>
                                    </p:anim>
                                    <p:set>
                                      <p:cBhvr>
                                        <p:cTn id="12" dur="770" fill="hold"/>
                                        <p:tgtEl>
                                          <p:spTgt spid="31"/>
                                        </p:tgtEl>
                                        <p:attrNameLst>
                                          <p:attrName>ppt_y</p:attrName>
                                        </p:attrNameLst>
                                      </p:cBhvr>
                                      <p:to>
                                        <p:strVal val="(#ppt_y+0.4)"/>
                                      </p:to>
                                    </p:set>
                                    <p:anim from="(#ppt_y+0.4)" to="(#ppt_y)" calcmode="lin" valueType="num">
                                      <p:cBhvr>
                                        <p:cTn id="13" dur="1230" accel="100000" fill="hold">
                                          <p:stCondLst>
                                            <p:cond delay="770"/>
                                          </p:stCondLst>
                                        </p:cTn>
                                        <p:tgtEl>
                                          <p:spTgt spid="3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ppt_x</p:attrName>
                                        </p:attrNameLst>
                                      </p:cBhvr>
                                      <p:tavLst>
                                        <p:tav tm="0">
                                          <p:val>
                                            <p:strVal val="#ppt_x-.2"/>
                                          </p:val>
                                        </p:tav>
                                        <p:tav tm="100000">
                                          <p:val>
                                            <p:strVal val="#ppt_x"/>
                                          </p:val>
                                        </p:tav>
                                      </p:tavLst>
                                    </p:anim>
                                    <p:anim calcmode="lin" valueType="num">
                                      <p:cBhvr>
                                        <p:cTn id="3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4"/>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13" grpId="0" animBg="1"/>
      <p:bldP spid="14"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373545"/>
      </a:dk2>
      <a:lt2>
        <a:srgbClr val="CEDB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768</TotalTime>
  <Pages>0</Pages>
  <Words>2520</Words>
  <Characters>0</Characters>
  <Application>Microsoft Office PowerPoint</Application>
  <DocSecurity>0</DocSecurity>
  <PresentationFormat>全屏显示(16:9)</PresentationFormat>
  <Lines>0</Lines>
  <Paragraphs>296</Paragraphs>
  <Slides>36</Slides>
  <Notes>36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_5b8b_4f53</vt:lpstr>
      <vt:lpstr>Source Han Sans ExtraLight</vt:lpstr>
      <vt:lpstr>仿宋_GB2312</vt:lpstr>
      <vt:lpstr>宋体</vt:lpstr>
      <vt:lpstr>微软雅黑</vt:lpstr>
      <vt:lpstr>Arial</vt:lpstr>
      <vt:lpstr>Calibri</vt:lpstr>
      <vt:lpstr>Century Gothic</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dc:title>
  <dc:creator>第一PPT模板网：www.1ppt.com</dc:creator>
  <cp:keywords>第一PPT模板网：www.1ppt.com</cp:keywords>
  <cp:lastModifiedBy>HP</cp:lastModifiedBy>
  <cp:revision>265</cp:revision>
  <dcterms:created xsi:type="dcterms:W3CDTF">2013-01-25T01:44:32Z</dcterms:created>
  <dcterms:modified xsi:type="dcterms:W3CDTF">2020-01-06T12:30:23Z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