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436" r:id="rId2"/>
    <p:sldId id="429" r:id="rId3"/>
    <p:sldId id="435" r:id="rId4"/>
    <p:sldId id="438" r:id="rId5"/>
    <p:sldId id="600" r:id="rId6"/>
    <p:sldId id="666" r:id="rId7"/>
    <p:sldId id="667" r:id="rId8"/>
    <p:sldId id="668" r:id="rId9"/>
    <p:sldId id="669" r:id="rId10"/>
    <p:sldId id="670" r:id="rId11"/>
    <p:sldId id="671" r:id="rId12"/>
    <p:sldId id="672" r:id="rId13"/>
    <p:sldId id="451" r:id="rId14"/>
    <p:sldId id="646" r:id="rId15"/>
    <p:sldId id="604" r:id="rId16"/>
    <p:sldId id="673" r:id="rId17"/>
    <p:sldId id="674" r:id="rId18"/>
    <p:sldId id="675" r:id="rId19"/>
    <p:sldId id="676" r:id="rId20"/>
    <p:sldId id="480" r:id="rId21"/>
  </p:sldIdLst>
  <p:sldSz cx="9144000" cy="5143500" type="screen16x9"/>
  <p:notesSz cx="6858000" cy="9144000"/>
  <p:custDataLst>
    <p:tags r:id="rId2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项目九  电子商务配送</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典型案例介绍</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7" name="组合 8"/>
          <p:cNvGrpSpPr/>
          <p:nvPr/>
        </p:nvGrpSpPr>
        <p:grpSpPr>
          <a:xfrm>
            <a:off x="2071670" y="808209"/>
            <a:ext cx="5246719" cy="494838"/>
            <a:chOff x="2428860" y="862437"/>
            <a:chExt cx="5246719" cy="494838"/>
          </a:xfrm>
        </p:grpSpPr>
        <p:sp>
          <p:nvSpPr>
            <p:cNvPr id="8" name="矩形 7"/>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淘宝物流配送模式</a:t>
              </a:r>
              <a:endParaRPr lang="zh-CN" altLang="en-US" b="1" dirty="0">
                <a:solidFill>
                  <a:srgbClr val="FF0000"/>
                </a:solidFill>
                <a:latin typeface="微软雅黑" pitchFamily="34" charset="-122"/>
                <a:ea typeface="微软雅黑" pitchFamily="34" charset="-122"/>
              </a:endParaRPr>
            </a:p>
          </p:txBody>
        </p:sp>
      </p:grpSp>
      <p:pic>
        <p:nvPicPr>
          <p:cNvPr id="6146" name="Picture 2"/>
          <p:cNvPicPr>
            <a:picLocks noChangeAspect="1" noChangeArrowheads="1"/>
          </p:cNvPicPr>
          <p:nvPr/>
        </p:nvPicPr>
        <p:blipFill>
          <a:blip r:embed="rId3"/>
          <a:srcRect/>
          <a:stretch>
            <a:fillRect/>
          </a:stretch>
        </p:blipFill>
        <p:spPr bwMode="auto">
          <a:xfrm>
            <a:off x="2214546" y="1303047"/>
            <a:ext cx="5246719" cy="369527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checkerboard(across)">
                                      <p:cBhvr>
                                        <p:cTn id="30"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典型案例介绍</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8"/>
          <p:cNvGrpSpPr/>
          <p:nvPr/>
        </p:nvGrpSpPr>
        <p:grpSpPr>
          <a:xfrm>
            <a:off x="2071670" y="808209"/>
            <a:ext cx="5246719" cy="494838"/>
            <a:chOff x="2428860" y="862437"/>
            <a:chExt cx="5246719" cy="494838"/>
          </a:xfrm>
        </p:grpSpPr>
        <p:sp>
          <p:nvSpPr>
            <p:cNvPr id="8" name="矩形 7"/>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京东物流配送</a:t>
              </a:r>
              <a:endParaRPr lang="zh-CN" altLang="en-US" b="1" dirty="0">
                <a:solidFill>
                  <a:srgbClr val="FF0000"/>
                </a:solidFill>
                <a:latin typeface="微软雅黑" pitchFamily="34" charset="-122"/>
                <a:ea typeface="微软雅黑" pitchFamily="34" charset="-122"/>
              </a:endParaRPr>
            </a:p>
          </p:txBody>
        </p:sp>
      </p:grpSp>
      <p:pic>
        <p:nvPicPr>
          <p:cNvPr id="7170" name="Picture 2"/>
          <p:cNvPicPr>
            <a:picLocks noChangeAspect="1" noChangeArrowheads="1"/>
          </p:cNvPicPr>
          <p:nvPr/>
        </p:nvPicPr>
        <p:blipFill>
          <a:blip r:embed="rId3"/>
          <a:srcRect/>
          <a:stretch>
            <a:fillRect/>
          </a:stretch>
        </p:blipFill>
        <p:spPr bwMode="auto">
          <a:xfrm>
            <a:off x="2071670" y="1428742"/>
            <a:ext cx="5399101" cy="350893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7170"/>
                                        </p:tgtEl>
                                        <p:attrNameLst>
                                          <p:attrName>style.visibility</p:attrName>
                                        </p:attrNameLst>
                                      </p:cBhvr>
                                      <p:to>
                                        <p:strVal val="visible"/>
                                      </p:to>
                                    </p:set>
                                    <p:animEffect transition="in" filter="checkerboard(across)">
                                      <p:cBhvr>
                                        <p:cTn id="3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典型案例介绍</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8" name="矩形 7"/>
          <p:cNvSpPr/>
          <p:nvPr/>
        </p:nvSpPr>
        <p:spPr>
          <a:xfrm>
            <a:off x="2071671" y="1202498"/>
            <a:ext cx="507209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071670" y="808209"/>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当当网物流配送模式</a:t>
            </a:r>
            <a:endParaRPr lang="zh-CN" altLang="en-US" b="1" dirty="0">
              <a:solidFill>
                <a:srgbClr val="FF0000"/>
              </a:solidFill>
              <a:latin typeface="微软雅黑" pitchFamily="34" charset="-122"/>
              <a:ea typeface="微软雅黑" pitchFamily="34" charset="-122"/>
            </a:endParaRPr>
          </a:p>
        </p:txBody>
      </p:sp>
      <p:sp>
        <p:nvSpPr>
          <p:cNvPr id="10" name="矩形 9"/>
          <p:cNvSpPr/>
          <p:nvPr/>
        </p:nvSpPr>
        <p:spPr>
          <a:xfrm>
            <a:off x="2071670" y="3509499"/>
            <a:ext cx="507209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0"/>
          <p:cNvSpPr txBox="1"/>
          <p:nvPr/>
        </p:nvSpPr>
        <p:spPr>
          <a:xfrm>
            <a:off x="2071670" y="1303047"/>
            <a:ext cx="5246719" cy="2229855"/>
          </a:xfrm>
          <a:prstGeom prst="rect">
            <a:avLst/>
          </a:prstGeom>
          <a:noFill/>
        </p:spPr>
        <p:txBody>
          <a:bodyPr wrap="square" lIns="68595" tIns="34297" rIns="68595" bIns="34297" rtlCol="0">
            <a:spAutoFit/>
          </a:bodyPr>
          <a:lstStyle/>
          <a:p>
            <a:pPr>
              <a:lnSpc>
                <a:spcPct val="130000"/>
              </a:lnSpc>
            </a:pPr>
            <a:r>
              <a:rPr lang="zh-CN" altLang="en-US" sz="1200" dirty="0" smtClean="0">
                <a:solidFill>
                  <a:sysClr val="windowText" lastClr="000000"/>
                </a:solidFill>
                <a:latin typeface="微软雅黑" pitchFamily="34" charset="-122"/>
                <a:ea typeface="微软雅黑" pitchFamily="34" charset="-122"/>
              </a:rPr>
              <a:t>当当在物流方面的策略是：自己运营仓储环节，由第三方物流供应商负责配送。当当董事长俞渝表示“这种策略选择主要是出于成本考虑。未来只要第三方物流供应商能够提供比我们自己运营更低的成本和更优质的服务，我们还会继续选择第三方供应商”。而不建设配送公司，也是当当网与京东物流的最大区别。同时，当当网已组建了一只由当当网控股的配送服务公司，为电子商务企业提供商品储存、分拣、包装及全国</a:t>
            </a:r>
            <a:r>
              <a:rPr lang="en-US" altLang="zh-CN" sz="1200" dirty="0" smtClean="0">
                <a:solidFill>
                  <a:sysClr val="windowText" lastClr="000000"/>
                </a:solidFill>
                <a:latin typeface="微软雅黑" pitchFamily="34" charset="-122"/>
                <a:ea typeface="微软雅黑" pitchFamily="34" charset="-122"/>
              </a:rPr>
              <a:t>1200</a:t>
            </a:r>
            <a:r>
              <a:rPr lang="zh-CN" altLang="en-US" sz="1200" dirty="0" smtClean="0">
                <a:solidFill>
                  <a:sysClr val="windowText" lastClr="000000"/>
                </a:solidFill>
                <a:latin typeface="微软雅黑" pitchFamily="34" charset="-122"/>
                <a:ea typeface="微软雅黑" pitchFamily="34" charset="-122"/>
              </a:rPr>
              <a:t>多个城市的</a:t>
            </a:r>
            <a:r>
              <a:rPr lang="en-US" altLang="zh-CN" sz="1200" dirty="0" smtClean="0">
                <a:solidFill>
                  <a:sysClr val="windowText" lastClr="000000"/>
                </a:solidFill>
                <a:latin typeface="微软雅黑" pitchFamily="34" charset="-122"/>
                <a:ea typeface="微软雅黑" pitchFamily="34" charset="-122"/>
              </a:rPr>
              <a:t>COD</a:t>
            </a:r>
            <a:r>
              <a:rPr lang="zh-CN" altLang="en-US" sz="1200" dirty="0" smtClean="0">
                <a:solidFill>
                  <a:sysClr val="windowText" lastClr="000000"/>
                </a:solidFill>
                <a:latin typeface="微软雅黑" pitchFamily="34" charset="-122"/>
                <a:ea typeface="微软雅黑" pitchFamily="34" charset="-122"/>
              </a:rPr>
              <a:t>配送服务（即货到付款服务）。当当网整合第三方物流资源后，将充当物流整合者和公众服务平台的角色。当当网运作副总裁张昀表示，当当日后可为电子商务企业提供商品储存、分拣、包装的</a:t>
            </a:r>
            <a:r>
              <a:rPr lang="en-US" altLang="zh-CN" sz="1200" dirty="0" smtClean="0">
                <a:solidFill>
                  <a:sysClr val="windowText" lastClr="000000"/>
                </a:solidFill>
                <a:latin typeface="微软雅黑" pitchFamily="34" charset="-122"/>
                <a:ea typeface="微软雅黑" pitchFamily="34" charset="-122"/>
              </a:rPr>
              <a:t>COD</a:t>
            </a:r>
            <a:r>
              <a:rPr lang="zh-CN" altLang="en-US" sz="1200" dirty="0" smtClean="0">
                <a:solidFill>
                  <a:sysClr val="windowText" lastClr="000000"/>
                </a:solidFill>
                <a:latin typeface="微软雅黑" pitchFamily="34" charset="-122"/>
                <a:ea typeface="微软雅黑" pitchFamily="34" charset="-122"/>
              </a:rPr>
              <a:t>配送服务。</a:t>
            </a:r>
          </a:p>
        </p:txBody>
      </p:sp>
      <p:sp>
        <p:nvSpPr>
          <p:cNvPr id="12" name="矩形 11"/>
          <p:cNvSpPr/>
          <p:nvPr/>
        </p:nvSpPr>
        <p:spPr>
          <a:xfrm>
            <a:off x="1285852" y="3714758"/>
            <a:ext cx="7072361" cy="646331"/>
          </a:xfrm>
          <a:prstGeom prst="rect">
            <a:avLst/>
          </a:prstGeom>
        </p:spPr>
        <p:txBody>
          <a:bodyPr wrap="square">
            <a:spAutoFit/>
          </a:bodyPr>
          <a:lstStyle/>
          <a:p>
            <a:r>
              <a:rPr lang="zh-CN" altLang="en-US" b="1" dirty="0" smtClean="0">
                <a:solidFill>
                  <a:srgbClr val="FF0000"/>
                </a:solidFill>
              </a:rPr>
              <a:t>思考：比较淘宝、京东、当当网的电商物流模式，并说明他们选择电商物流模式的依据。</a:t>
            </a:r>
            <a:endParaRPr lang="zh-CN" altLang="en-US" b="1" dirty="0">
              <a:solidFill>
                <a:srgbClr val="FF0000"/>
              </a:solidFill>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heckerboard(across)">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8" grpId="0" animBg="1"/>
      <p:bldP spid="9" grpId="0"/>
      <p:bldP spid="10" grpId="0" animBg="1"/>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电子商务物流配送管理</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11" name="矩形 10"/>
          <p:cNvSpPr/>
          <p:nvPr/>
        </p:nvSpPr>
        <p:spPr>
          <a:xfrm>
            <a:off x="2417228" y="4311147"/>
            <a:ext cx="579811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17228" y="785800"/>
            <a:ext cx="579811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886349"/>
            <a:ext cx="5798110" cy="3424798"/>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在美国，沃尔玛有</a:t>
            </a:r>
            <a:r>
              <a:rPr lang="en-US" altLang="zh-CN" sz="1300" dirty="0" smtClean="0">
                <a:solidFill>
                  <a:sysClr val="windowText" lastClr="000000"/>
                </a:solidFill>
                <a:latin typeface="微软雅黑" pitchFamily="34" charset="-122"/>
                <a:ea typeface="微软雅黑" pitchFamily="34" charset="-122"/>
              </a:rPr>
              <a:t>1800</a:t>
            </a:r>
            <a:r>
              <a:rPr lang="zh-CN" altLang="en-US" sz="1300" dirty="0" smtClean="0">
                <a:solidFill>
                  <a:sysClr val="windowText" lastClr="000000"/>
                </a:solidFill>
                <a:latin typeface="微软雅黑" pitchFamily="34" charset="-122"/>
                <a:ea typeface="微软雅黑" pitchFamily="34" charset="-122"/>
              </a:rPr>
              <a:t>家商店，</a:t>
            </a:r>
            <a:r>
              <a:rPr lang="en-US" altLang="zh-CN" sz="1300" dirty="0" smtClean="0">
                <a:solidFill>
                  <a:sysClr val="windowText" lastClr="000000"/>
                </a:solidFill>
                <a:latin typeface="微软雅黑" pitchFamily="34" charset="-122"/>
                <a:ea typeface="微软雅黑" pitchFamily="34" charset="-122"/>
              </a:rPr>
              <a:t>13</a:t>
            </a:r>
            <a:r>
              <a:rPr lang="zh-CN" altLang="en-US" sz="1300" dirty="0" smtClean="0">
                <a:solidFill>
                  <a:sysClr val="windowText" lastClr="000000"/>
                </a:solidFill>
                <a:latin typeface="微软雅黑" pitchFamily="34" charset="-122"/>
                <a:ea typeface="微软雅黑" pitchFamily="34" charset="-122"/>
              </a:rPr>
              <a:t>个地区分销中心，</a:t>
            </a:r>
            <a:r>
              <a:rPr lang="en-US" altLang="zh-CN" sz="1300" dirty="0" smtClean="0">
                <a:solidFill>
                  <a:sysClr val="windowText" lastClr="000000"/>
                </a:solidFill>
                <a:latin typeface="微软雅黑" pitchFamily="34" charset="-122"/>
                <a:ea typeface="微软雅黑" pitchFamily="34" charset="-122"/>
              </a:rPr>
              <a:t>7</a:t>
            </a:r>
            <a:r>
              <a:rPr lang="zh-CN" altLang="en-US" sz="1300" dirty="0" smtClean="0">
                <a:solidFill>
                  <a:sysClr val="windowText" lastClr="000000"/>
                </a:solidFill>
                <a:latin typeface="微软雅黑" pitchFamily="34" charset="-122"/>
                <a:ea typeface="微软雅黑" pitchFamily="34" charset="-122"/>
              </a:rPr>
              <a:t>个配送中心，</a:t>
            </a:r>
            <a:r>
              <a:rPr lang="en-US" altLang="zh-CN" sz="1300" dirty="0" smtClean="0">
                <a:solidFill>
                  <a:sysClr val="windowText" lastClr="000000"/>
                </a:solidFill>
                <a:latin typeface="微软雅黑" pitchFamily="34" charset="-122"/>
                <a:ea typeface="微软雅黑" pitchFamily="34" charset="-122"/>
              </a:rPr>
              <a:t>2003</a:t>
            </a:r>
            <a:r>
              <a:rPr lang="zh-CN" altLang="en-US" sz="1300" dirty="0" smtClean="0">
                <a:solidFill>
                  <a:sysClr val="windowText" lastClr="000000"/>
                </a:solidFill>
                <a:latin typeface="微软雅黑" pitchFamily="34" charset="-122"/>
                <a:ea typeface="微软雅黑" pitchFamily="34" charset="-122"/>
              </a:rPr>
              <a:t>年在物流方面的投资是</a:t>
            </a:r>
            <a:r>
              <a:rPr lang="en-US" altLang="zh-CN" sz="1300" dirty="0" smtClean="0">
                <a:solidFill>
                  <a:sysClr val="windowText" lastClr="000000"/>
                </a:solidFill>
                <a:latin typeface="微软雅黑" pitchFamily="34" charset="-122"/>
                <a:ea typeface="微软雅黑" pitchFamily="34" charset="-122"/>
              </a:rPr>
              <a:t>1600</a:t>
            </a:r>
            <a:r>
              <a:rPr lang="zh-CN" altLang="en-US" sz="1300" dirty="0" smtClean="0">
                <a:solidFill>
                  <a:sysClr val="windowText" lastClr="000000"/>
                </a:solidFill>
                <a:latin typeface="微软雅黑" pitchFamily="34" charset="-122"/>
                <a:ea typeface="微软雅黑" pitchFamily="34" charset="-122"/>
              </a:rPr>
              <a:t>亿。在中国，建有深圳和天津两大配送中心，</a:t>
            </a:r>
            <a:r>
              <a:rPr lang="en-US" altLang="zh-CN" sz="1300" dirty="0" smtClean="0">
                <a:solidFill>
                  <a:sysClr val="windowText" lastClr="000000"/>
                </a:solidFill>
                <a:latin typeface="微软雅黑" pitchFamily="34" charset="-122"/>
                <a:ea typeface="微软雅黑" pitchFamily="34" charset="-122"/>
              </a:rPr>
              <a:t>1</a:t>
            </a:r>
            <a:r>
              <a:rPr lang="zh-CN" altLang="en-US" sz="1300" dirty="0" smtClean="0">
                <a:solidFill>
                  <a:sysClr val="windowText" lastClr="000000"/>
                </a:solidFill>
                <a:latin typeface="微软雅黑" pitchFamily="34" charset="-122"/>
                <a:ea typeface="微软雅黑" pitchFamily="34" charset="-122"/>
              </a:rPr>
              <a:t>万平方米。在这些配送中心，每个月的产品价值超过两亿美元。沃尔玛认为货物的有效流动是物流根本保证，如果有电梯和增加搬运次数，无疑会浪费时间、增加成本，所以他们的配送中心都是单层建筑，所有的工作都在一层中完成。要做到的就是从一个门进来，从另一个门出去，绝不允许有第三道门存在。配送中心中大量使用传送带，目的就是让货物处于有序流动中，保证对其进行的加工处理不重复发生。不仅配送中心是开放式的，基于</a:t>
            </a:r>
            <a:r>
              <a:rPr lang="en-US" altLang="zh-CN" sz="1300" dirty="0" smtClean="0">
                <a:solidFill>
                  <a:sysClr val="windowText" lastClr="000000"/>
                </a:solidFill>
                <a:latin typeface="微软雅黑" pitchFamily="34" charset="-122"/>
                <a:ea typeface="微软雅黑" pitchFamily="34" charset="-122"/>
              </a:rPr>
              <a:t>UNIX</a:t>
            </a:r>
            <a:r>
              <a:rPr lang="zh-CN" altLang="en-US" sz="1300" dirty="0" smtClean="0">
                <a:solidFill>
                  <a:sysClr val="windowText" lastClr="000000"/>
                </a:solidFill>
                <a:latin typeface="微软雅黑" pitchFamily="34" charset="-122"/>
                <a:ea typeface="微软雅黑" pitchFamily="34" charset="-122"/>
              </a:rPr>
              <a:t>的配送系统也是开放式的，且采用产品代码、自动补货系统和激光识别系统。沃尔玛每一个星期可以处理的产品是</a:t>
            </a:r>
            <a:r>
              <a:rPr lang="en-US" altLang="zh-CN" sz="1300" dirty="0" smtClean="0">
                <a:solidFill>
                  <a:sysClr val="windowText" lastClr="000000"/>
                </a:solidFill>
                <a:latin typeface="微软雅黑" pitchFamily="34" charset="-122"/>
                <a:ea typeface="微软雅黑" pitchFamily="34" charset="-122"/>
              </a:rPr>
              <a:t>120</a:t>
            </a:r>
            <a:r>
              <a:rPr lang="zh-CN" altLang="en-US" sz="1300" dirty="0" smtClean="0">
                <a:solidFill>
                  <a:sysClr val="windowText" lastClr="000000"/>
                </a:solidFill>
                <a:latin typeface="微软雅黑" pitchFamily="34" charset="-122"/>
                <a:ea typeface="微软雅黑" pitchFamily="34" charset="-122"/>
              </a:rPr>
              <a:t>万箱。由于沃尔玛的商店众多，每个商店的需求各不相同，沃尔玛的配送中心根据不同需求，将产品自动分类置入不同的箱子。传送带上有红、绿、黄等各色信号灯，员工可以根据信号灯的提示来确定商品应被送往的商店，商品就这样分门别类地进入属于它们的箱子。</a:t>
            </a:r>
          </a:p>
        </p:txBody>
      </p:sp>
      <p:sp>
        <p:nvSpPr>
          <p:cNvPr id="16" name="TextBox 15"/>
          <p:cNvSpPr txBox="1"/>
          <p:nvPr/>
        </p:nvSpPr>
        <p:spPr>
          <a:xfrm>
            <a:off x="971600" y="4499842"/>
            <a:ext cx="7029424"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思考：先进的物流技术为沃尔玛配送中心运作带来了什么变化？</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配送系统</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8194" name="Picture 2"/>
          <p:cNvPicPr>
            <a:picLocks noChangeAspect="1" noChangeArrowheads="1"/>
          </p:cNvPicPr>
          <p:nvPr/>
        </p:nvPicPr>
        <p:blipFill>
          <a:blip r:embed="rId3"/>
          <a:srcRect/>
          <a:stretch>
            <a:fillRect/>
          </a:stretch>
        </p:blipFill>
        <p:spPr bwMode="auto">
          <a:xfrm>
            <a:off x="3357554" y="81183"/>
            <a:ext cx="3751854" cy="5062317"/>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1785918" y="1571618"/>
            <a:ext cx="5238772" cy="2964669"/>
          </a:xfrm>
          <a:prstGeom prst="rect">
            <a:avLst/>
          </a:prstGeom>
          <a:noFill/>
          <a:ln w="9525">
            <a:noFill/>
            <a:miter lim="800000"/>
            <a:headEnd/>
            <a:tailEnd/>
          </a:ln>
          <a:effectLst/>
        </p:spPr>
      </p:pic>
      <p:pic>
        <p:nvPicPr>
          <p:cNvPr id="8196" name="Picture 4"/>
          <p:cNvPicPr>
            <a:picLocks noChangeAspect="1" noChangeArrowheads="1"/>
          </p:cNvPicPr>
          <p:nvPr/>
        </p:nvPicPr>
        <p:blipFill>
          <a:blip r:embed="rId5"/>
          <a:srcRect/>
          <a:stretch>
            <a:fillRect/>
          </a:stretch>
        </p:blipFill>
        <p:spPr bwMode="auto">
          <a:xfrm>
            <a:off x="1785918" y="1571618"/>
            <a:ext cx="6680833" cy="234792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194"/>
                                        </p:tgtEl>
                                        <p:attrNameLst>
                                          <p:attrName>style.visibility</p:attrName>
                                        </p:attrNameLst>
                                      </p:cBhvr>
                                      <p:to>
                                        <p:strVal val="visible"/>
                                      </p:to>
                                    </p:set>
                                    <p:animEffect transition="in" filter="checkerboard(across)">
                                      <p:cBhvr>
                                        <p:cTn id="25" dur="500"/>
                                        <p:tgtEl>
                                          <p:spTgt spid="819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8194"/>
                                        </p:tgtEl>
                                        <p:attrNameLst>
                                          <p:attrName>ppt_x</p:attrName>
                                        </p:attrNameLst>
                                      </p:cBhvr>
                                      <p:tavLst>
                                        <p:tav tm="0">
                                          <p:val>
                                            <p:strVal val="ppt_x"/>
                                          </p:val>
                                        </p:tav>
                                        <p:tav tm="100000">
                                          <p:val>
                                            <p:strVal val="ppt_x"/>
                                          </p:val>
                                        </p:tav>
                                      </p:tavLst>
                                    </p:anim>
                                    <p:anim calcmode="lin" valueType="num">
                                      <p:cBhvr additive="base">
                                        <p:cTn id="30" dur="500"/>
                                        <p:tgtEl>
                                          <p:spTgt spid="8194"/>
                                        </p:tgtEl>
                                        <p:attrNameLst>
                                          <p:attrName>ppt_y</p:attrName>
                                        </p:attrNameLst>
                                      </p:cBhvr>
                                      <p:tavLst>
                                        <p:tav tm="0">
                                          <p:val>
                                            <p:strVal val="ppt_y"/>
                                          </p:val>
                                        </p:tav>
                                        <p:tav tm="100000">
                                          <p:val>
                                            <p:strVal val="1+ppt_h/2"/>
                                          </p:val>
                                        </p:tav>
                                      </p:tavLst>
                                    </p:anim>
                                    <p:set>
                                      <p:cBhvr>
                                        <p:cTn id="31" dur="1" fill="hold">
                                          <p:stCondLst>
                                            <p:cond delay="499"/>
                                          </p:stCondLst>
                                        </p:cTn>
                                        <p:tgtEl>
                                          <p:spTgt spid="819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8195"/>
                                        </p:tgtEl>
                                        <p:attrNameLst>
                                          <p:attrName>style.visibility</p:attrName>
                                        </p:attrNameLst>
                                      </p:cBhvr>
                                      <p:to>
                                        <p:strVal val="visible"/>
                                      </p:to>
                                    </p:set>
                                    <p:animEffect transition="in" filter="checkerboard(across)">
                                      <p:cBhvr>
                                        <p:cTn id="36" dur="500"/>
                                        <p:tgtEl>
                                          <p:spTgt spid="819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8195"/>
                                        </p:tgtEl>
                                        <p:attrNameLst>
                                          <p:attrName>ppt_x</p:attrName>
                                        </p:attrNameLst>
                                      </p:cBhvr>
                                      <p:tavLst>
                                        <p:tav tm="0">
                                          <p:val>
                                            <p:strVal val="ppt_x"/>
                                          </p:val>
                                        </p:tav>
                                        <p:tav tm="100000">
                                          <p:val>
                                            <p:strVal val="ppt_x"/>
                                          </p:val>
                                        </p:tav>
                                      </p:tavLst>
                                    </p:anim>
                                    <p:anim calcmode="lin" valueType="num">
                                      <p:cBhvr additive="base">
                                        <p:cTn id="41" dur="500"/>
                                        <p:tgtEl>
                                          <p:spTgt spid="8195"/>
                                        </p:tgtEl>
                                        <p:attrNameLst>
                                          <p:attrName>ppt_y</p:attrName>
                                        </p:attrNameLst>
                                      </p:cBhvr>
                                      <p:tavLst>
                                        <p:tav tm="0">
                                          <p:val>
                                            <p:strVal val="ppt_y"/>
                                          </p:val>
                                        </p:tav>
                                        <p:tav tm="100000">
                                          <p:val>
                                            <p:strVal val="1+ppt_h/2"/>
                                          </p:val>
                                        </p:tav>
                                      </p:tavLst>
                                    </p:anim>
                                    <p:set>
                                      <p:cBhvr>
                                        <p:cTn id="42" dur="1" fill="hold">
                                          <p:stCondLst>
                                            <p:cond delay="499"/>
                                          </p:stCondLst>
                                        </p:cTn>
                                        <p:tgtEl>
                                          <p:spTgt spid="819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196"/>
                                        </p:tgtEl>
                                        <p:attrNameLst>
                                          <p:attrName>style.visibility</p:attrName>
                                        </p:attrNameLst>
                                      </p:cBhvr>
                                      <p:to>
                                        <p:strVal val="visible"/>
                                      </p:to>
                                    </p:set>
                                    <p:animEffect transition="in" filter="checkerboard(across)">
                                      <p:cBhvr>
                                        <p:cTn id="4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配送过程管理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9218" name="Picture 2"/>
          <p:cNvPicPr>
            <a:picLocks noChangeAspect="1" noChangeArrowheads="1"/>
          </p:cNvPicPr>
          <p:nvPr/>
        </p:nvPicPr>
        <p:blipFill>
          <a:blip r:embed="rId3"/>
          <a:srcRect/>
          <a:stretch>
            <a:fillRect/>
          </a:stretch>
        </p:blipFill>
        <p:spPr bwMode="auto">
          <a:xfrm>
            <a:off x="2571736" y="2071684"/>
            <a:ext cx="5155402" cy="95885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218"/>
                                        </p:tgtEl>
                                        <p:attrNameLst>
                                          <p:attrName>style.visibility</p:attrName>
                                        </p:attrNameLst>
                                      </p:cBhvr>
                                      <p:to>
                                        <p:strVal val="visible"/>
                                      </p:to>
                                    </p:set>
                                    <p:animEffect transition="in" filter="checkerboard(across)">
                                      <p:cBhvr>
                                        <p:cTn id="25"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配送过程管理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6" name="组合 8"/>
          <p:cNvGrpSpPr/>
          <p:nvPr/>
        </p:nvGrpSpPr>
        <p:grpSpPr>
          <a:xfrm>
            <a:off x="2071670" y="808209"/>
            <a:ext cx="5246719" cy="494838"/>
            <a:chOff x="2428860" y="862437"/>
            <a:chExt cx="5246719" cy="494838"/>
          </a:xfrm>
        </p:grpSpPr>
        <p:sp>
          <p:nvSpPr>
            <p:cNvPr id="7" name="矩形 6"/>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网上接单及处理过程</a:t>
              </a:r>
              <a:endParaRPr lang="zh-CN" altLang="en-US" b="1" dirty="0">
                <a:solidFill>
                  <a:srgbClr val="FF0000"/>
                </a:solidFill>
                <a:latin typeface="微软雅黑" pitchFamily="34" charset="-122"/>
                <a:ea typeface="微软雅黑" pitchFamily="34" charset="-122"/>
              </a:endParaRPr>
            </a:p>
          </p:txBody>
        </p:sp>
      </p:grpSp>
      <p:pic>
        <p:nvPicPr>
          <p:cNvPr id="10243" name="Picture 3"/>
          <p:cNvPicPr>
            <a:picLocks noChangeAspect="1" noChangeArrowheads="1"/>
          </p:cNvPicPr>
          <p:nvPr/>
        </p:nvPicPr>
        <p:blipFill>
          <a:blip r:embed="rId3"/>
          <a:srcRect/>
          <a:stretch>
            <a:fillRect/>
          </a:stretch>
        </p:blipFill>
        <p:spPr bwMode="auto">
          <a:xfrm>
            <a:off x="2289174" y="1059582"/>
            <a:ext cx="5211783" cy="3950517"/>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1643042" y="1928808"/>
            <a:ext cx="6681855" cy="191135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243"/>
                                        </p:tgtEl>
                                        <p:attrNameLst>
                                          <p:attrName>style.visibility</p:attrName>
                                        </p:attrNameLst>
                                      </p:cBhvr>
                                      <p:to>
                                        <p:strVal val="visible"/>
                                      </p:to>
                                    </p:set>
                                    <p:animEffect transition="in" filter="checkerboard(across)">
                                      <p:cBhvr>
                                        <p:cTn id="30" dur="500"/>
                                        <p:tgtEl>
                                          <p:spTgt spid="1024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0243"/>
                                        </p:tgtEl>
                                        <p:attrNameLst>
                                          <p:attrName>ppt_x</p:attrName>
                                        </p:attrNameLst>
                                      </p:cBhvr>
                                      <p:tavLst>
                                        <p:tav tm="0">
                                          <p:val>
                                            <p:strVal val="ppt_x"/>
                                          </p:val>
                                        </p:tav>
                                        <p:tav tm="100000">
                                          <p:val>
                                            <p:strVal val="ppt_x"/>
                                          </p:val>
                                        </p:tav>
                                      </p:tavLst>
                                    </p:anim>
                                    <p:anim calcmode="lin" valueType="num">
                                      <p:cBhvr additive="base">
                                        <p:cTn id="35" dur="500"/>
                                        <p:tgtEl>
                                          <p:spTgt spid="10243"/>
                                        </p:tgtEl>
                                        <p:attrNameLst>
                                          <p:attrName>ppt_y</p:attrName>
                                        </p:attrNameLst>
                                      </p:cBhvr>
                                      <p:tavLst>
                                        <p:tav tm="0">
                                          <p:val>
                                            <p:strVal val="ppt_y"/>
                                          </p:val>
                                        </p:tav>
                                        <p:tav tm="100000">
                                          <p:val>
                                            <p:strVal val="1+ppt_h/2"/>
                                          </p:val>
                                        </p:tav>
                                      </p:tavLst>
                                    </p:anim>
                                    <p:set>
                                      <p:cBhvr>
                                        <p:cTn id="36" dur="1" fill="hold">
                                          <p:stCondLst>
                                            <p:cond delay="499"/>
                                          </p:stCondLst>
                                        </p:cTn>
                                        <p:tgtEl>
                                          <p:spTgt spid="1024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0244"/>
                                        </p:tgtEl>
                                        <p:attrNameLst>
                                          <p:attrName>style.visibility</p:attrName>
                                        </p:attrNameLst>
                                      </p:cBhvr>
                                      <p:to>
                                        <p:strVal val="visible"/>
                                      </p:to>
                                    </p:set>
                                    <p:animEffect transition="in" filter="checkerboard(across)">
                                      <p:cBhvr>
                                        <p:cTn id="41"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配送过程管理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2" name="组合 11"/>
          <p:cNvGrpSpPr/>
          <p:nvPr/>
        </p:nvGrpSpPr>
        <p:grpSpPr>
          <a:xfrm>
            <a:off x="2071670" y="808209"/>
            <a:ext cx="5246719" cy="494838"/>
            <a:chOff x="2071670" y="808209"/>
            <a:chExt cx="5246719" cy="494838"/>
          </a:xfrm>
        </p:grpSpPr>
        <p:sp>
          <p:nvSpPr>
            <p:cNvPr id="7" name="矩形 6"/>
            <p:cNvSpPr/>
            <p:nvPr/>
          </p:nvSpPr>
          <p:spPr>
            <a:xfrm>
              <a:off x="2071670" y="120249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071670" y="808209"/>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电商仓库作业过程</a:t>
              </a:r>
              <a:endParaRPr lang="zh-CN" altLang="en-US" b="1" dirty="0">
                <a:solidFill>
                  <a:srgbClr val="FF0000"/>
                </a:solidFill>
                <a:latin typeface="微软雅黑" pitchFamily="34" charset="-122"/>
                <a:ea typeface="微软雅黑" pitchFamily="34" charset="-122"/>
              </a:endParaRPr>
            </a:p>
          </p:txBody>
        </p:sp>
      </p:grpSp>
      <p:pic>
        <p:nvPicPr>
          <p:cNvPr id="11267" name="Picture 3"/>
          <p:cNvPicPr>
            <a:picLocks noChangeAspect="1" noChangeArrowheads="1"/>
          </p:cNvPicPr>
          <p:nvPr/>
        </p:nvPicPr>
        <p:blipFill>
          <a:blip r:embed="rId3"/>
          <a:srcRect/>
          <a:stretch>
            <a:fillRect/>
          </a:stretch>
        </p:blipFill>
        <p:spPr bwMode="auto">
          <a:xfrm>
            <a:off x="2285984" y="136525"/>
            <a:ext cx="6073775" cy="486886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1267"/>
                                        </p:tgtEl>
                                        <p:attrNameLst>
                                          <p:attrName>style.visibility</p:attrName>
                                        </p:attrNameLst>
                                      </p:cBhvr>
                                      <p:to>
                                        <p:strVal val="visible"/>
                                      </p:to>
                                    </p:set>
                                    <p:animEffect transition="in" filter="checkerboard(across)">
                                      <p:cBhvr>
                                        <p:cTn id="30"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电子商务物流配送管理</a:t>
            </a:r>
          </a:p>
        </p:txBody>
      </p:sp>
      <p:sp>
        <p:nvSpPr>
          <p:cNvPr id="8" name="椭圆 64"/>
          <p:cNvSpPr>
            <a:spLocks noChangeArrowheads="1"/>
          </p:cNvSpPr>
          <p:nvPr/>
        </p:nvSpPr>
        <p:spPr bwMode="auto">
          <a:xfrm>
            <a:off x="571472"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配送过程管理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2" name="组合 11"/>
          <p:cNvGrpSpPr/>
          <p:nvPr/>
        </p:nvGrpSpPr>
        <p:grpSpPr>
          <a:xfrm>
            <a:off x="2071670" y="808209"/>
            <a:ext cx="5246719" cy="494838"/>
            <a:chOff x="2071670" y="808209"/>
            <a:chExt cx="5246719" cy="494838"/>
          </a:xfrm>
        </p:grpSpPr>
        <p:sp>
          <p:nvSpPr>
            <p:cNvPr id="7" name="矩形 6"/>
            <p:cNvSpPr/>
            <p:nvPr/>
          </p:nvSpPr>
          <p:spPr>
            <a:xfrm>
              <a:off x="2071670" y="1202498"/>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071670" y="808209"/>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◆物流运输与配送过程</a:t>
              </a:r>
              <a:endParaRPr lang="zh-CN" altLang="en-US" b="1" dirty="0">
                <a:solidFill>
                  <a:srgbClr val="FF0000"/>
                </a:solidFill>
                <a:latin typeface="微软雅黑" pitchFamily="34" charset="-122"/>
                <a:ea typeface="微软雅黑" pitchFamily="34" charset="-122"/>
              </a:endParaRPr>
            </a:p>
          </p:txBody>
        </p:sp>
      </p:grpSp>
      <p:pic>
        <p:nvPicPr>
          <p:cNvPr id="12290" name="Picture 2"/>
          <p:cNvPicPr>
            <a:picLocks noChangeAspect="1" noChangeArrowheads="1"/>
          </p:cNvPicPr>
          <p:nvPr/>
        </p:nvPicPr>
        <p:blipFill>
          <a:blip r:embed="rId3"/>
          <a:srcRect/>
          <a:stretch>
            <a:fillRect/>
          </a:stretch>
        </p:blipFill>
        <p:spPr bwMode="auto">
          <a:xfrm>
            <a:off x="2071670" y="1671638"/>
            <a:ext cx="6275128" cy="240031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2290"/>
                                        </p:tgtEl>
                                        <p:attrNameLst>
                                          <p:attrName>style.visibility</p:attrName>
                                        </p:attrNameLst>
                                      </p:cBhvr>
                                      <p:to>
                                        <p:strVal val="visible"/>
                                      </p:to>
                                    </p:set>
                                    <p:animEffect transition="in" filter="checkerboard(across)">
                                      <p:cBhvr>
                                        <p:cTn id="30"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438220"/>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10464"/>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电子商务物流配送方案设计</a:t>
              </a:r>
              <a:endParaRPr lang="zh-CN" altLang="en-US" sz="1400" b="1" dirty="0">
                <a:latin typeface="微软雅黑" pitchFamily="34" charset="-122"/>
                <a:ea typeface="微软雅黑" pitchFamily="34" charset="-122"/>
              </a:endParaRPr>
            </a:p>
          </p:txBody>
        </p:sp>
      </p:grpSp>
      <p:grpSp>
        <p:nvGrpSpPr>
          <p:cNvPr id="19" name="组合 18"/>
          <p:cNvGrpSpPr/>
          <p:nvPr/>
        </p:nvGrpSpPr>
        <p:grpSpPr>
          <a:xfrm>
            <a:off x="4011318" y="2024322"/>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电子商务物流配送管理</a:t>
              </a:r>
              <a:endParaRPr lang="zh-CN" altLang="en-US" sz="1725"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矩形 10"/>
          <p:cNvSpPr/>
          <p:nvPr/>
        </p:nvSpPr>
        <p:spPr>
          <a:xfrm>
            <a:off x="2399415" y="4286294"/>
            <a:ext cx="5272385" cy="7140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99415" y="1059582"/>
            <a:ext cx="5201559" cy="64054"/>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328589" y="1123636"/>
            <a:ext cx="5272385" cy="3164727"/>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顺丰速运是中国目前最大的民营快递公司之一。近年来，电商企业自建物流或整合仓储，让顺丰速运感到了互联网搅局者带来的潜在威胁。为了使这艘载有</a:t>
            </a:r>
            <a:r>
              <a:rPr lang="en-US" altLang="zh-CN" sz="1300" dirty="0" smtClean="0">
                <a:solidFill>
                  <a:sysClr val="windowText" lastClr="000000"/>
                </a:solidFill>
                <a:latin typeface="微软雅黑" pitchFamily="34" charset="-122"/>
                <a:ea typeface="微软雅黑" pitchFamily="34" charset="-122"/>
              </a:rPr>
              <a:t>17</a:t>
            </a:r>
            <a:r>
              <a:rPr lang="zh-CN" altLang="en-US" sz="1300" dirty="0" smtClean="0">
                <a:solidFill>
                  <a:sysClr val="windowText" lastClr="000000"/>
                </a:solidFill>
                <a:latin typeface="微软雅黑" pitchFamily="34" charset="-122"/>
                <a:ea typeface="微软雅黑" pitchFamily="34" charset="-122"/>
              </a:rPr>
              <a:t>万员工的大船平稳前行，顺丰速运开始了拓航之旅。首先，发力原本并未重点耕耘的电商快递市场，采取降价策略，和已经占据大半壁江山的“四通一达（申通、圆通、中通、汇通、韵达）”抢夺订单；同时，开始向产业链上游电商业务延伸，开通食品垂直电商“顺丰优选”和网购服务社区店“嘿客”；此外，逐步布局金融领域，其董事长控股的深圳泰海公司获得互联网支付、银行卡收单牌照。不难看出，顺丰速运要打造物流、信息流、资金流三流合一的协同平台。然而，信息流是物流和资金流的牵引，控制信息流才能抓住主动权，顺丰速运在此点恰显薄弱。为了实现宏伟蓝图，直接面对终端消费者的电商业务自然要承担起主动导入信息流的重任。</a:t>
            </a:r>
          </a:p>
        </p:txBody>
      </p:sp>
      <p:sp>
        <p:nvSpPr>
          <p:cNvPr id="6" name="TextBox 5"/>
          <p:cNvSpPr txBox="1"/>
          <p:nvPr/>
        </p:nvSpPr>
        <p:spPr>
          <a:xfrm>
            <a:off x="714348" y="4500576"/>
            <a:ext cx="7500990"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物流企业如何利用自身各项优势资源结合电子商务平台来谋求更大发展？</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heckerboard(across)">
                                      <p:cBhvr>
                                        <p:cTn id="14" dur="500"/>
                                        <p:tgtEl>
                                          <p:spTgt spid="12"/>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2" grpId="0" animBg="1"/>
      <p:bldP spid="1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电子商务物流配送方案设计</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endParaRPr lang="en-US" altLang="zh-CN" b="1" dirty="0">
              <a:latin typeface="微软雅黑"/>
              <a:ea typeface="微软雅黑"/>
            </a:endParaRPr>
          </a:p>
        </p:txBody>
      </p:sp>
      <p:sp>
        <p:nvSpPr>
          <p:cNvPr id="11" name="矩形 10"/>
          <p:cNvSpPr/>
          <p:nvPr/>
        </p:nvSpPr>
        <p:spPr>
          <a:xfrm>
            <a:off x="2417228" y="3168911"/>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17228" y="785800"/>
            <a:ext cx="608386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17228" y="886349"/>
            <a:ext cx="6298176" cy="2282562"/>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Dell</a:t>
            </a:r>
            <a:r>
              <a:rPr lang="zh-CN" altLang="en-US" sz="1400" dirty="0" smtClean="0">
                <a:solidFill>
                  <a:sysClr val="windowText" lastClr="000000"/>
                </a:solidFill>
                <a:latin typeface="微软雅黑" pitchFamily="34" charset="-122"/>
                <a:ea typeface="微软雅黑" pitchFamily="34" charset="-122"/>
              </a:rPr>
              <a:t>是通过国际互联网和企业内部网进行销售的。在日常的经营中，</a:t>
            </a:r>
            <a:r>
              <a:rPr lang="en-US" altLang="zh-CN" sz="1400" dirty="0" smtClean="0">
                <a:solidFill>
                  <a:sysClr val="windowText" lastClr="000000"/>
                </a:solidFill>
                <a:latin typeface="微软雅黑" pitchFamily="34" charset="-122"/>
                <a:ea typeface="微软雅黑" pitchFamily="34" charset="-122"/>
              </a:rPr>
              <a:t>Dell</a:t>
            </a:r>
            <a:r>
              <a:rPr lang="zh-CN" altLang="en-US" sz="1400" dirty="0" smtClean="0">
                <a:solidFill>
                  <a:sysClr val="windowText" lastClr="000000"/>
                </a:solidFill>
                <a:latin typeface="微软雅黑" pitchFamily="34" charset="-122"/>
                <a:ea typeface="微软雅黑" pitchFamily="34" charset="-122"/>
              </a:rPr>
              <a:t>仅保持两个星期的库存（行业标准超过</a:t>
            </a:r>
            <a:r>
              <a:rPr lang="en-US" altLang="zh-CN" sz="1400" dirty="0" smtClean="0">
                <a:solidFill>
                  <a:sysClr val="windowText" lastClr="000000"/>
                </a:solidFill>
                <a:latin typeface="微软雅黑" pitchFamily="34" charset="-122"/>
                <a:ea typeface="微软雅黑" pitchFamily="34" charset="-122"/>
              </a:rPr>
              <a:t>60</a:t>
            </a:r>
            <a:r>
              <a:rPr lang="zh-CN" altLang="en-US" sz="1400" dirty="0" smtClean="0">
                <a:solidFill>
                  <a:sysClr val="windowText" lastClr="000000"/>
                </a:solidFill>
                <a:latin typeface="微软雅黑" pitchFamily="34" charset="-122"/>
                <a:ea typeface="微软雅黑" pitchFamily="34" charset="-122"/>
              </a:rPr>
              <a:t>天），其存货一年可周转上商店进行订货。</a:t>
            </a:r>
            <a:r>
              <a:rPr lang="en-US" altLang="zh-CN" sz="1400" dirty="0" smtClean="0">
                <a:solidFill>
                  <a:sysClr val="windowText" lastClr="000000"/>
                </a:solidFill>
                <a:latin typeface="微软雅黑" pitchFamily="34" charset="-122"/>
                <a:ea typeface="微软雅黑" pitchFamily="34" charset="-122"/>
              </a:rPr>
              <a:t>Dell</a:t>
            </a:r>
            <a:r>
              <a:rPr lang="zh-CN" altLang="en-US" sz="1400" dirty="0" smtClean="0">
                <a:solidFill>
                  <a:sysClr val="windowText" lastClr="000000"/>
                </a:solidFill>
                <a:latin typeface="微软雅黑" pitchFamily="34" charset="-122"/>
                <a:ea typeface="微软雅黑" pitchFamily="34" charset="-122"/>
              </a:rPr>
              <a:t>首先检查订单项目是否填写齐全，然后检查订单的付款条件，并按付款条件将订单分类。采用信用卡支付方式的订单将被优先满足，其他付款方式则要更长时间得到付款确认。只有确认支付完款项的订单才会立即自动发出。零部件的订货将转入生产数据库中，订单也随即转到生产部门进行下一步作业。用户订货后，可以对产品的生产过程、发货日期甚至运输公司的发货状况等进行跟踪。</a:t>
            </a:r>
          </a:p>
        </p:txBody>
      </p:sp>
      <p:sp>
        <p:nvSpPr>
          <p:cNvPr id="16" name="TextBox 15"/>
          <p:cNvSpPr txBox="1"/>
          <p:nvPr/>
        </p:nvSpPr>
        <p:spPr>
          <a:xfrm>
            <a:off x="2197337" y="3571882"/>
            <a:ext cx="5786478"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思考：电子商务物流给戴尔带来的好处及隐患有哪些？</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电子商务配送模式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9" name="组合 8"/>
          <p:cNvGrpSpPr/>
          <p:nvPr/>
        </p:nvGrpSpPr>
        <p:grpSpPr>
          <a:xfrm>
            <a:off x="2071670" y="908758"/>
            <a:ext cx="5246719" cy="494838"/>
            <a:chOff x="2428860" y="862437"/>
            <a:chExt cx="5246719" cy="494838"/>
          </a:xfrm>
        </p:grpSpPr>
        <p:sp>
          <p:nvSpPr>
            <p:cNvPr id="10" name="矩形 9"/>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0"/>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第三方物流配送模式</a:t>
              </a:r>
              <a:endParaRPr lang="zh-CN" altLang="en-US" b="1" dirty="0">
                <a:solidFill>
                  <a:srgbClr val="FF0000"/>
                </a:solidFill>
                <a:latin typeface="微软雅黑" pitchFamily="34" charset="-122"/>
                <a:ea typeface="微软雅黑" pitchFamily="34" charset="-122"/>
              </a:endParaRPr>
            </a:p>
          </p:txBody>
        </p:sp>
      </p:grpSp>
      <p:pic>
        <p:nvPicPr>
          <p:cNvPr id="1027" name="Picture 3"/>
          <p:cNvPicPr>
            <a:picLocks noChangeAspect="1" noChangeArrowheads="1"/>
          </p:cNvPicPr>
          <p:nvPr/>
        </p:nvPicPr>
        <p:blipFill>
          <a:blip r:embed="rId3"/>
          <a:srcRect/>
          <a:stretch>
            <a:fillRect/>
          </a:stretch>
        </p:blipFill>
        <p:spPr bwMode="auto">
          <a:xfrm>
            <a:off x="971600" y="2500312"/>
            <a:ext cx="7623675" cy="105728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27"/>
                                        </p:tgtEl>
                                        <p:attrNameLst>
                                          <p:attrName>style.visibility</p:attrName>
                                        </p:attrNameLst>
                                      </p:cBhvr>
                                      <p:to>
                                        <p:strVal val="visible"/>
                                      </p:to>
                                    </p:set>
                                    <p:animEffect transition="in" filter="checkerboard(across)">
                                      <p:cBhvr>
                                        <p:cTn id="3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电子商务配送模式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8"/>
          <p:cNvGrpSpPr/>
          <p:nvPr/>
        </p:nvGrpSpPr>
        <p:grpSpPr>
          <a:xfrm>
            <a:off x="2071670" y="908758"/>
            <a:ext cx="5246719" cy="494838"/>
            <a:chOff x="2428860" y="862437"/>
            <a:chExt cx="5246719" cy="494838"/>
          </a:xfrm>
        </p:grpSpPr>
        <p:sp>
          <p:nvSpPr>
            <p:cNvPr id="10" name="矩形 9"/>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0"/>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企业（集团）自营配送模式</a:t>
              </a:r>
              <a:endParaRPr lang="zh-CN" altLang="en-US" b="1" dirty="0">
                <a:solidFill>
                  <a:srgbClr val="FF0000"/>
                </a:solidFill>
                <a:latin typeface="微软雅黑" pitchFamily="34" charset="-122"/>
                <a:ea typeface="微软雅黑" pitchFamily="34" charset="-122"/>
              </a:endParaRPr>
            </a:p>
          </p:txBody>
        </p:sp>
      </p:grpSp>
      <p:pic>
        <p:nvPicPr>
          <p:cNvPr id="2050" name="Picture 2"/>
          <p:cNvPicPr>
            <a:picLocks noChangeAspect="1" noChangeArrowheads="1"/>
          </p:cNvPicPr>
          <p:nvPr/>
        </p:nvPicPr>
        <p:blipFill>
          <a:blip r:embed="rId3"/>
          <a:srcRect/>
          <a:stretch>
            <a:fillRect/>
          </a:stretch>
        </p:blipFill>
        <p:spPr bwMode="auto">
          <a:xfrm>
            <a:off x="1500166" y="2285998"/>
            <a:ext cx="6810308" cy="99377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2050"/>
                                        </p:tgtEl>
                                        <p:attrNameLst>
                                          <p:attrName>style.visibility</p:attrName>
                                        </p:attrNameLst>
                                      </p:cBhvr>
                                      <p:to>
                                        <p:strVal val="visible"/>
                                      </p:to>
                                    </p:set>
                                    <p:animEffect transition="in" filter="checkerboard(across)">
                                      <p:cBhvr>
                                        <p:cTn id="3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电子商务配送模式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8"/>
          <p:cNvGrpSpPr/>
          <p:nvPr/>
        </p:nvGrpSpPr>
        <p:grpSpPr>
          <a:xfrm>
            <a:off x="2071670" y="908758"/>
            <a:ext cx="5246719" cy="494838"/>
            <a:chOff x="2428860" y="862437"/>
            <a:chExt cx="5246719" cy="494838"/>
          </a:xfrm>
        </p:grpSpPr>
        <p:sp>
          <p:nvSpPr>
            <p:cNvPr id="10" name="矩形 9"/>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0"/>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物流一体化配送模式</a:t>
              </a:r>
              <a:endParaRPr lang="zh-CN" altLang="en-US" b="1" dirty="0">
                <a:solidFill>
                  <a:srgbClr val="FF0000"/>
                </a:solidFill>
                <a:latin typeface="微软雅黑" pitchFamily="34" charset="-122"/>
                <a:ea typeface="微软雅黑" pitchFamily="34" charset="-122"/>
              </a:endParaRPr>
            </a:p>
          </p:txBody>
        </p:sp>
      </p:grpSp>
      <p:pic>
        <p:nvPicPr>
          <p:cNvPr id="3074" name="Picture 2"/>
          <p:cNvPicPr>
            <a:picLocks noChangeAspect="1" noChangeArrowheads="1"/>
          </p:cNvPicPr>
          <p:nvPr/>
        </p:nvPicPr>
        <p:blipFill>
          <a:blip r:embed="rId3"/>
          <a:srcRect/>
          <a:stretch>
            <a:fillRect/>
          </a:stretch>
        </p:blipFill>
        <p:spPr bwMode="auto">
          <a:xfrm>
            <a:off x="1643042" y="1754188"/>
            <a:ext cx="7035311" cy="210344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074"/>
                                        </p:tgtEl>
                                        <p:attrNameLst>
                                          <p:attrName>style.visibility</p:attrName>
                                        </p:attrNameLst>
                                      </p:cBhvr>
                                      <p:to>
                                        <p:strVal val="visible"/>
                                      </p:to>
                                    </p:set>
                                    <p:animEffect transition="in" filter="checkerboard(across)">
                                      <p:cBhvr>
                                        <p:cTn id="3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电子商务配送模式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8"/>
          <p:cNvGrpSpPr/>
          <p:nvPr/>
        </p:nvGrpSpPr>
        <p:grpSpPr>
          <a:xfrm>
            <a:off x="2071670" y="908758"/>
            <a:ext cx="5246719" cy="494838"/>
            <a:chOff x="2428860" y="862437"/>
            <a:chExt cx="5246719" cy="494838"/>
          </a:xfrm>
        </p:grpSpPr>
        <p:sp>
          <p:nvSpPr>
            <p:cNvPr id="10" name="矩形 9"/>
            <p:cNvSpPr/>
            <p:nvPr/>
          </p:nvSpPr>
          <p:spPr>
            <a:xfrm>
              <a:off x="2428860" y="1256726"/>
              <a:ext cx="524671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1" name="TextBox 10"/>
            <p:cNvSpPr txBox="1"/>
            <p:nvPr/>
          </p:nvSpPr>
          <p:spPr>
            <a:xfrm>
              <a:off x="2428860" y="862437"/>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共同配送模式</a:t>
              </a:r>
              <a:endParaRPr lang="zh-CN" altLang="en-US" b="1" dirty="0">
                <a:solidFill>
                  <a:srgbClr val="FF0000"/>
                </a:solidFill>
                <a:latin typeface="微软雅黑" pitchFamily="34" charset="-122"/>
                <a:ea typeface="微软雅黑" pitchFamily="34" charset="-122"/>
              </a:endParaRPr>
            </a:p>
          </p:txBody>
        </p:sp>
      </p:grpSp>
      <p:pic>
        <p:nvPicPr>
          <p:cNvPr id="4098" name="Picture 2"/>
          <p:cNvPicPr>
            <a:picLocks noChangeAspect="1" noChangeArrowheads="1"/>
          </p:cNvPicPr>
          <p:nvPr/>
        </p:nvPicPr>
        <p:blipFill>
          <a:blip r:embed="rId3"/>
          <a:srcRect/>
          <a:stretch>
            <a:fillRect/>
          </a:stretch>
        </p:blipFill>
        <p:spPr bwMode="auto">
          <a:xfrm>
            <a:off x="1928794" y="1714494"/>
            <a:ext cx="6159337" cy="2786082"/>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1357290" y="2071684"/>
            <a:ext cx="6966104" cy="163354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098"/>
                                        </p:tgtEl>
                                        <p:attrNameLst>
                                          <p:attrName>style.visibility</p:attrName>
                                        </p:attrNameLst>
                                      </p:cBhvr>
                                      <p:to>
                                        <p:strVal val="visible"/>
                                      </p:to>
                                    </p:set>
                                    <p:animEffect transition="in" filter="checkerboard(across)">
                                      <p:cBhvr>
                                        <p:cTn id="30" dur="500"/>
                                        <p:tgtEl>
                                          <p:spTgt spid="409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4098"/>
                                        </p:tgtEl>
                                        <p:attrNameLst>
                                          <p:attrName>ppt_x</p:attrName>
                                        </p:attrNameLst>
                                      </p:cBhvr>
                                      <p:tavLst>
                                        <p:tav tm="0">
                                          <p:val>
                                            <p:strVal val="ppt_x"/>
                                          </p:val>
                                        </p:tav>
                                        <p:tav tm="100000">
                                          <p:val>
                                            <p:strVal val="ppt_x"/>
                                          </p:val>
                                        </p:tav>
                                      </p:tavLst>
                                    </p:anim>
                                    <p:anim calcmode="lin" valueType="num">
                                      <p:cBhvr additive="base">
                                        <p:cTn id="35" dur="500"/>
                                        <p:tgtEl>
                                          <p:spTgt spid="4098"/>
                                        </p:tgtEl>
                                        <p:attrNameLst>
                                          <p:attrName>ppt_y</p:attrName>
                                        </p:attrNameLst>
                                      </p:cBhvr>
                                      <p:tavLst>
                                        <p:tav tm="0">
                                          <p:val>
                                            <p:strVal val="ppt_y"/>
                                          </p:val>
                                        </p:tav>
                                        <p:tav tm="100000">
                                          <p:val>
                                            <p:strVal val="1+ppt_h/2"/>
                                          </p:val>
                                        </p:tav>
                                      </p:tavLst>
                                    </p:anim>
                                    <p:set>
                                      <p:cBhvr>
                                        <p:cTn id="36" dur="1" fill="hold">
                                          <p:stCondLst>
                                            <p:cond delay="499"/>
                                          </p:stCondLst>
                                        </p:cTn>
                                        <p:tgtEl>
                                          <p:spTgt spid="409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4100"/>
                                        </p:tgtEl>
                                        <p:attrNameLst>
                                          <p:attrName>style.visibility</p:attrName>
                                        </p:attrNameLst>
                                      </p:cBhvr>
                                      <p:to>
                                        <p:strVal val="visible"/>
                                      </p:to>
                                    </p:set>
                                    <p:animEffect transition="in" filter="checkerboard(across)">
                                      <p:cBhvr>
                                        <p:cTn id="41"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电子商务物流配送方案设计</a:t>
            </a:r>
          </a:p>
        </p:txBody>
      </p:sp>
      <p:sp>
        <p:nvSpPr>
          <p:cNvPr id="13" name="椭圆 64"/>
          <p:cNvSpPr>
            <a:spLocks noChangeArrowheads="1"/>
          </p:cNvSpPr>
          <p:nvPr/>
        </p:nvSpPr>
        <p:spPr bwMode="auto">
          <a:xfrm>
            <a:off x="571472" y="1059581"/>
            <a:ext cx="1227081" cy="1226417"/>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设计要点</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122" name="Picture 2"/>
          <p:cNvPicPr>
            <a:picLocks noChangeAspect="1" noChangeArrowheads="1"/>
          </p:cNvPicPr>
          <p:nvPr/>
        </p:nvPicPr>
        <p:blipFill>
          <a:blip r:embed="rId3"/>
          <a:srcRect/>
          <a:stretch>
            <a:fillRect/>
          </a:stretch>
        </p:blipFill>
        <p:spPr bwMode="auto">
          <a:xfrm>
            <a:off x="2357422" y="1059581"/>
            <a:ext cx="6113796" cy="3071834"/>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a:srcRect/>
          <a:stretch>
            <a:fillRect/>
          </a:stretch>
        </p:blipFill>
        <p:spPr bwMode="auto">
          <a:xfrm>
            <a:off x="2000232" y="644479"/>
            <a:ext cx="5929354" cy="433551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checkerboard(across)">
                                      <p:cBhvr>
                                        <p:cTn id="25" dur="500"/>
                                        <p:tgtEl>
                                          <p:spTgt spid="512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5122"/>
                                        </p:tgtEl>
                                        <p:attrNameLst>
                                          <p:attrName>ppt_x</p:attrName>
                                        </p:attrNameLst>
                                      </p:cBhvr>
                                      <p:tavLst>
                                        <p:tav tm="0">
                                          <p:val>
                                            <p:strVal val="ppt_x"/>
                                          </p:val>
                                        </p:tav>
                                        <p:tav tm="100000">
                                          <p:val>
                                            <p:strVal val="ppt_x"/>
                                          </p:val>
                                        </p:tav>
                                      </p:tavLst>
                                    </p:anim>
                                    <p:anim calcmode="lin" valueType="num">
                                      <p:cBhvr additive="base">
                                        <p:cTn id="30" dur="500"/>
                                        <p:tgtEl>
                                          <p:spTgt spid="5122"/>
                                        </p:tgtEl>
                                        <p:attrNameLst>
                                          <p:attrName>ppt_y</p:attrName>
                                        </p:attrNameLst>
                                      </p:cBhvr>
                                      <p:tavLst>
                                        <p:tav tm="0">
                                          <p:val>
                                            <p:strVal val="ppt_y"/>
                                          </p:val>
                                        </p:tav>
                                        <p:tav tm="100000">
                                          <p:val>
                                            <p:strVal val="1+ppt_h/2"/>
                                          </p:val>
                                        </p:tav>
                                      </p:tavLst>
                                    </p:anim>
                                    <p:set>
                                      <p:cBhvr>
                                        <p:cTn id="31" dur="1" fill="hold">
                                          <p:stCondLst>
                                            <p:cond delay="499"/>
                                          </p:stCondLst>
                                        </p:cTn>
                                        <p:tgtEl>
                                          <p:spTgt spid="512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5123"/>
                                        </p:tgtEl>
                                        <p:attrNameLst>
                                          <p:attrName>style.visibility</p:attrName>
                                        </p:attrNameLst>
                                      </p:cBhvr>
                                      <p:to>
                                        <p:strVal val="visible"/>
                                      </p:to>
                                    </p:set>
                                    <p:animEffect transition="in" filter="checkerboard(across)">
                                      <p:cBhvr>
                                        <p:cTn id="36" dur="500"/>
                                        <p:tgtEl>
                                          <p:spTgt spid="512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5123"/>
                                        </p:tgtEl>
                                        <p:attrNameLst>
                                          <p:attrName>ppt_x</p:attrName>
                                        </p:attrNameLst>
                                      </p:cBhvr>
                                      <p:tavLst>
                                        <p:tav tm="0">
                                          <p:val>
                                            <p:strVal val="ppt_x"/>
                                          </p:val>
                                        </p:tav>
                                        <p:tav tm="100000">
                                          <p:val>
                                            <p:strVal val="ppt_x"/>
                                          </p:val>
                                        </p:tav>
                                      </p:tavLst>
                                    </p:anim>
                                    <p:anim calcmode="lin" valueType="num">
                                      <p:cBhvr additive="base">
                                        <p:cTn id="41" dur="500"/>
                                        <p:tgtEl>
                                          <p:spTgt spid="5123"/>
                                        </p:tgtEl>
                                        <p:attrNameLst>
                                          <p:attrName>ppt_y</p:attrName>
                                        </p:attrNameLst>
                                      </p:cBhvr>
                                      <p:tavLst>
                                        <p:tav tm="0">
                                          <p:val>
                                            <p:strVal val="ppt_y"/>
                                          </p:val>
                                        </p:tav>
                                        <p:tav tm="100000">
                                          <p:val>
                                            <p:strVal val="1+ppt_h/2"/>
                                          </p:val>
                                        </p:tav>
                                      </p:tavLst>
                                    </p:anim>
                                    <p:set>
                                      <p:cBhvr>
                                        <p:cTn id="42" dur="1" fill="hold">
                                          <p:stCondLst>
                                            <p:cond delay="499"/>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2912</TotalTime>
  <Pages>0</Pages>
  <Words>1119</Words>
  <Characters>0</Characters>
  <Application>Microsoft Office PowerPoint</Application>
  <DocSecurity>0</DocSecurity>
  <PresentationFormat>全屏显示(16:9)</PresentationFormat>
  <Lines>0</Lines>
  <Paragraphs>83</Paragraphs>
  <Slides>20</Slides>
  <Notes>20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Source Han Sans ExtraLight</vt:lpstr>
      <vt:lpstr>仿宋_GB2312</vt:lpstr>
      <vt:lpstr>宋体</vt:lpstr>
      <vt:lpstr>微软雅黑</vt:lpstr>
      <vt:lpstr>Arial</vt:lpstr>
      <vt:lpstr>Calibri</vt:lpstr>
      <vt:lpstr>Century Gothic</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687</cp:revision>
  <dcterms:created xsi:type="dcterms:W3CDTF">2013-01-25T01:44:32Z</dcterms:created>
  <dcterms:modified xsi:type="dcterms:W3CDTF">2020-01-06T12:32:25Z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