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7"/>
  </p:notesMasterIdLst>
  <p:sldIdLst>
    <p:sldId id="436" r:id="rId2"/>
    <p:sldId id="429" r:id="rId3"/>
    <p:sldId id="435" r:id="rId4"/>
    <p:sldId id="438" r:id="rId5"/>
    <p:sldId id="600" r:id="rId6"/>
    <p:sldId id="408" r:id="rId7"/>
    <p:sldId id="547" r:id="rId8"/>
    <p:sldId id="601" r:id="rId9"/>
    <p:sldId id="602" r:id="rId10"/>
    <p:sldId id="603" r:id="rId11"/>
    <p:sldId id="451" r:id="rId12"/>
    <p:sldId id="604" r:id="rId13"/>
    <p:sldId id="607" r:id="rId14"/>
    <p:sldId id="608" r:id="rId15"/>
    <p:sldId id="605" r:id="rId16"/>
    <p:sldId id="606" r:id="rId17"/>
    <p:sldId id="609" r:id="rId18"/>
    <p:sldId id="610" r:id="rId19"/>
    <p:sldId id="611" r:id="rId20"/>
    <p:sldId id="567" r:id="rId21"/>
    <p:sldId id="568" r:id="rId22"/>
    <p:sldId id="612" r:id="rId23"/>
    <p:sldId id="614" r:id="rId24"/>
    <p:sldId id="615" r:id="rId25"/>
    <p:sldId id="616" r:id="rId26"/>
    <p:sldId id="584" r:id="rId27"/>
    <p:sldId id="585" r:id="rId28"/>
    <p:sldId id="617" r:id="rId29"/>
    <p:sldId id="586" r:id="rId30"/>
    <p:sldId id="618" r:id="rId31"/>
    <p:sldId id="619" r:id="rId32"/>
    <p:sldId id="620" r:id="rId33"/>
    <p:sldId id="621" r:id="rId34"/>
    <p:sldId id="622" r:id="rId35"/>
    <p:sldId id="623" r:id="rId36"/>
    <p:sldId id="624" r:id="rId37"/>
    <p:sldId id="625" r:id="rId38"/>
    <p:sldId id="626" r:id="rId39"/>
    <p:sldId id="627" r:id="rId40"/>
    <p:sldId id="628" r:id="rId41"/>
    <p:sldId id="629" r:id="rId42"/>
    <p:sldId id="630" r:id="rId43"/>
    <p:sldId id="631" r:id="rId44"/>
    <p:sldId id="632" r:id="rId45"/>
    <p:sldId id="633" r:id="rId46"/>
    <p:sldId id="636" r:id="rId47"/>
    <p:sldId id="634" r:id="rId48"/>
    <p:sldId id="635" r:id="rId49"/>
    <p:sldId id="593" r:id="rId50"/>
    <p:sldId id="594" r:id="rId51"/>
    <p:sldId id="595" r:id="rId52"/>
    <p:sldId id="637" r:id="rId53"/>
    <p:sldId id="638" r:id="rId54"/>
    <p:sldId id="639" r:id="rId55"/>
    <p:sldId id="480" r:id="rId56"/>
  </p:sldIdLst>
  <p:sldSz cx="9144000" cy="5143500" type="screen16x9"/>
  <p:notesSz cx="6858000" cy="9144000"/>
  <p:custDataLst>
    <p:tags r:id="rId58"/>
  </p:custDataLst>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342809"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685617"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028426"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371234"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1714043" algn="l" defTabSz="685617" rtl="0" eaLnBrk="1" latinLnBrk="0" hangingPunct="1">
      <a:defRPr kern="1200">
        <a:solidFill>
          <a:schemeClr val="tx1"/>
        </a:solidFill>
        <a:latin typeface="Arial" pitchFamily="34" charset="0"/>
        <a:ea typeface="宋体" pitchFamily="2" charset="-122"/>
        <a:cs typeface="+mn-cs"/>
      </a:defRPr>
    </a:lvl6pPr>
    <a:lvl7pPr marL="2056851" algn="l" defTabSz="685617" rtl="0" eaLnBrk="1" latinLnBrk="0" hangingPunct="1">
      <a:defRPr kern="1200">
        <a:solidFill>
          <a:schemeClr val="tx1"/>
        </a:solidFill>
        <a:latin typeface="Arial" pitchFamily="34" charset="0"/>
        <a:ea typeface="宋体" pitchFamily="2" charset="-122"/>
        <a:cs typeface="+mn-cs"/>
      </a:defRPr>
    </a:lvl7pPr>
    <a:lvl8pPr marL="2399660" algn="l" defTabSz="685617" rtl="0" eaLnBrk="1" latinLnBrk="0" hangingPunct="1">
      <a:defRPr kern="1200">
        <a:solidFill>
          <a:schemeClr val="tx1"/>
        </a:solidFill>
        <a:latin typeface="Arial" pitchFamily="34" charset="0"/>
        <a:ea typeface="宋体" pitchFamily="2" charset="-122"/>
        <a:cs typeface="+mn-cs"/>
      </a:defRPr>
    </a:lvl8pPr>
    <a:lvl9pPr marL="2742468" algn="l" defTabSz="685617"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1619">
          <p15:clr>
            <a:srgbClr val="A4A3A4"/>
          </p15:clr>
        </p15:guide>
        <p15:guide id="2" pos="289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9BECB"/>
    <a:srgbClr val="CC0000"/>
    <a:srgbClr val="F595DC"/>
    <a:srgbClr val="21A3D0"/>
    <a:srgbClr val="F8F8F8"/>
    <a:srgbClr val="D01C63"/>
    <a:srgbClr val="0067AC"/>
    <a:srgbClr val="DDDDDD"/>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835" autoAdjust="0"/>
    <p:restoredTop sz="94678" autoAdjust="0"/>
  </p:normalViewPr>
  <p:slideViewPr>
    <p:cSldViewPr snapToObjects="1">
      <p:cViewPr varScale="1">
        <p:scale>
          <a:sx n="90" d="100"/>
          <a:sy n="90" d="100"/>
        </p:scale>
        <p:origin x="1512" y="72"/>
      </p:cViewPr>
      <p:guideLst>
        <p:guide orient="horz" pos="1619"/>
        <p:guide pos="2894"/>
      </p:guideLst>
    </p:cSldViewPr>
  </p:slideViewPr>
  <p:outlineViewPr>
    <p:cViewPr>
      <p:scale>
        <a:sx n="33" d="100"/>
        <a:sy n="33" d="100"/>
      </p:scale>
      <p:origin x="0" y="0"/>
    </p:cViewPr>
  </p:outlineViewPr>
  <p:notesTextViewPr>
    <p:cViewPr>
      <p:scale>
        <a:sx n="1" d="1"/>
        <a:sy n="1" d="1"/>
      </p:scale>
      <p:origin x="0" y="0"/>
    </p:cViewPr>
  </p:notesTextViewPr>
  <p:sorterViewPr>
    <p:cViewPr>
      <p:scale>
        <a:sx n="130" d="100"/>
        <a:sy n="13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61"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lvl1pPr>
          </a:lstStyle>
          <a:p>
            <a:endParaRPr lang="zh-CN" altLang="en-US"/>
          </a:p>
        </p:txBody>
      </p:sp>
      <p:sp>
        <p:nvSpPr>
          <p:cNvPr id="4099"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lvl1pPr>
          </a:lstStyle>
          <a:p>
            <a:fld id="{3A93C214-0B12-46AB-8A79-327EE726E8C2}" type="datetimeFigureOut">
              <a:rPr lang="zh-CN" altLang="en-US"/>
              <a:pPr/>
              <a:t>2020/1/6</a:t>
            </a:fld>
            <a:endParaRPr lang="en-US"/>
          </a:p>
        </p:txBody>
      </p:sp>
      <p:sp>
        <p:nvSpPr>
          <p:cNvPr id="4100" name="Rectangle 4"/>
          <p:cNvSpPr>
            <a:spLocks noGrp="1" noRot="1" noChangeAspect="1" noChangeArrowheads="1"/>
          </p:cNvSpPr>
          <p:nvPr>
            <p:ph type="sldImg" idx="2"/>
          </p:nvPr>
        </p:nvSpPr>
        <p:spPr bwMode="auto">
          <a:xfrm>
            <a:off x="381000" y="685800"/>
            <a:ext cx="6096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lvl1pPr>
          </a:lstStyle>
          <a:p>
            <a:endParaRPr lang="en-US"/>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lvl1pPr>
          </a:lstStyle>
          <a:p>
            <a:fld id="{B36EE78B-84D8-412F-BC69-ACC7C447BAFC}" type="slidenum">
              <a:rPr lang="zh-CN" altLang="en-US"/>
              <a:pPr/>
              <a:t>‹#›</a:t>
            </a:fld>
            <a:endParaRPr lang="en-US"/>
          </a:p>
        </p:txBody>
      </p:sp>
    </p:spTree>
    <p:extLst>
      <p:ext uri="{BB962C8B-B14F-4D97-AF65-F5344CB8AC3E}">
        <p14:creationId xmlns:p14="http://schemas.microsoft.com/office/powerpoint/2010/main" val="396059888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900" kern="1200">
        <a:solidFill>
          <a:schemeClr val="tx1"/>
        </a:solidFill>
        <a:latin typeface="Calibri" pitchFamily="34" charset="0"/>
        <a:ea typeface="宋体" pitchFamily="2" charset="-122"/>
        <a:cs typeface="+mn-cs"/>
      </a:defRPr>
    </a:lvl1pPr>
    <a:lvl2pPr marL="342809" algn="l" rtl="0" eaLnBrk="0" fontAlgn="base" hangingPunct="0">
      <a:spcBef>
        <a:spcPct val="30000"/>
      </a:spcBef>
      <a:spcAft>
        <a:spcPct val="0"/>
      </a:spcAft>
      <a:defRPr sz="900" kern="1200">
        <a:solidFill>
          <a:schemeClr val="tx1"/>
        </a:solidFill>
        <a:latin typeface="Calibri" pitchFamily="34" charset="0"/>
        <a:ea typeface="宋体" pitchFamily="2" charset="-122"/>
        <a:cs typeface="+mn-cs"/>
      </a:defRPr>
    </a:lvl2pPr>
    <a:lvl3pPr marL="685617" algn="l" rtl="0" eaLnBrk="0" fontAlgn="base" hangingPunct="0">
      <a:spcBef>
        <a:spcPct val="30000"/>
      </a:spcBef>
      <a:spcAft>
        <a:spcPct val="0"/>
      </a:spcAft>
      <a:defRPr sz="900" kern="1200">
        <a:solidFill>
          <a:schemeClr val="tx1"/>
        </a:solidFill>
        <a:latin typeface="Calibri" pitchFamily="34" charset="0"/>
        <a:ea typeface="宋体" pitchFamily="2" charset="-122"/>
        <a:cs typeface="+mn-cs"/>
      </a:defRPr>
    </a:lvl3pPr>
    <a:lvl4pPr marL="1028426" algn="l" rtl="0" eaLnBrk="0" fontAlgn="base" hangingPunct="0">
      <a:spcBef>
        <a:spcPct val="30000"/>
      </a:spcBef>
      <a:spcAft>
        <a:spcPct val="0"/>
      </a:spcAft>
      <a:defRPr sz="900" kern="1200">
        <a:solidFill>
          <a:schemeClr val="tx1"/>
        </a:solidFill>
        <a:latin typeface="Calibri" pitchFamily="34" charset="0"/>
        <a:ea typeface="宋体" pitchFamily="2" charset="-122"/>
        <a:cs typeface="+mn-cs"/>
      </a:defRPr>
    </a:lvl4pPr>
    <a:lvl5pPr marL="1371234" algn="l" rtl="0" eaLnBrk="0" fontAlgn="base" hangingPunct="0">
      <a:spcBef>
        <a:spcPct val="30000"/>
      </a:spcBef>
      <a:spcAft>
        <a:spcPct val="0"/>
      </a:spcAft>
      <a:defRPr sz="900" kern="1200">
        <a:solidFill>
          <a:schemeClr val="tx1"/>
        </a:solidFill>
        <a:latin typeface="Calibri" pitchFamily="34" charset="0"/>
        <a:ea typeface="宋体" pitchFamily="2" charset="-122"/>
        <a:cs typeface="+mn-cs"/>
      </a:defRPr>
    </a:lvl5pPr>
    <a:lvl6pPr marL="1714043" algn="l" defTabSz="685617" rtl="0" eaLnBrk="1" latinLnBrk="0" hangingPunct="1">
      <a:defRPr sz="900" kern="1200">
        <a:solidFill>
          <a:schemeClr val="tx1"/>
        </a:solidFill>
        <a:latin typeface="+mn-lt"/>
        <a:ea typeface="+mn-ea"/>
        <a:cs typeface="+mn-cs"/>
      </a:defRPr>
    </a:lvl6pPr>
    <a:lvl7pPr marL="2056851" algn="l" defTabSz="685617" rtl="0" eaLnBrk="1" latinLnBrk="0" hangingPunct="1">
      <a:defRPr sz="900" kern="1200">
        <a:solidFill>
          <a:schemeClr val="tx1"/>
        </a:solidFill>
        <a:latin typeface="+mn-lt"/>
        <a:ea typeface="+mn-ea"/>
        <a:cs typeface="+mn-cs"/>
      </a:defRPr>
    </a:lvl7pPr>
    <a:lvl8pPr marL="2399660" algn="l" defTabSz="685617" rtl="0" eaLnBrk="1" latinLnBrk="0" hangingPunct="1">
      <a:defRPr sz="900" kern="1200">
        <a:solidFill>
          <a:schemeClr val="tx1"/>
        </a:solidFill>
        <a:latin typeface="+mn-lt"/>
        <a:ea typeface="+mn-ea"/>
        <a:cs typeface="+mn-cs"/>
      </a:defRPr>
    </a:lvl8pPr>
    <a:lvl9pPr marL="2742468" algn="l" defTabSz="685617"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a:t>
            </a:fld>
            <a:endParaRPr lang="zh-CN" altLang="en-US">
              <a:solidFill>
                <a:prstClr val="black"/>
              </a:solidFill>
            </a:endParaRPr>
          </a:p>
        </p:txBody>
      </p:sp>
    </p:spTree>
    <p:extLst>
      <p:ext uri="{BB962C8B-B14F-4D97-AF65-F5344CB8AC3E}">
        <p14:creationId xmlns:p14="http://schemas.microsoft.com/office/powerpoint/2010/main" val="17128431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10</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55B25F-535F-4C5D-B1DA-56F763568BB0}" type="slidenum">
              <a:rPr lang="zh-CN" altLang="en-US" smtClean="0"/>
              <a:pPr/>
              <a:t>11</a:t>
            </a:fld>
            <a:endParaRPr lang="zh-CN" altLang="en-US"/>
          </a:p>
        </p:txBody>
      </p:sp>
    </p:spTree>
    <p:extLst>
      <p:ext uri="{BB962C8B-B14F-4D97-AF65-F5344CB8AC3E}">
        <p14:creationId xmlns:p14="http://schemas.microsoft.com/office/powerpoint/2010/main" val="26211749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12</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13</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14</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15</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16</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17</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18</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19</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55B25F-535F-4C5D-B1DA-56F763568BB0}" type="slidenum">
              <a:rPr lang="zh-CN" altLang="en-US" smtClean="0"/>
              <a:pPr/>
              <a:t>2</a:t>
            </a:fld>
            <a:endParaRPr lang="zh-CN" altLang="en-US"/>
          </a:p>
        </p:txBody>
      </p:sp>
    </p:spTree>
    <p:extLst>
      <p:ext uri="{BB962C8B-B14F-4D97-AF65-F5344CB8AC3E}">
        <p14:creationId xmlns:p14="http://schemas.microsoft.com/office/powerpoint/2010/main" val="279685070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55B25F-535F-4C5D-B1DA-56F763568BB0}" type="slidenum">
              <a:rPr lang="zh-CN" altLang="en-US" smtClean="0"/>
              <a:pPr/>
              <a:t>20</a:t>
            </a:fld>
            <a:endParaRPr lang="zh-CN" altLang="en-US"/>
          </a:p>
        </p:txBody>
      </p:sp>
    </p:spTree>
    <p:extLst>
      <p:ext uri="{BB962C8B-B14F-4D97-AF65-F5344CB8AC3E}">
        <p14:creationId xmlns:p14="http://schemas.microsoft.com/office/powerpoint/2010/main" val="26211749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21</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22</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23</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24</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25</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55B25F-535F-4C5D-B1DA-56F763568BB0}" type="slidenum">
              <a:rPr lang="zh-CN" altLang="en-US" smtClean="0"/>
              <a:pPr/>
              <a:t>26</a:t>
            </a:fld>
            <a:endParaRPr lang="zh-CN" altLang="en-US"/>
          </a:p>
        </p:txBody>
      </p:sp>
    </p:spTree>
    <p:extLst>
      <p:ext uri="{BB962C8B-B14F-4D97-AF65-F5344CB8AC3E}">
        <p14:creationId xmlns:p14="http://schemas.microsoft.com/office/powerpoint/2010/main" val="262117492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27</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28</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29</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55B25F-535F-4C5D-B1DA-56F763568BB0}" type="slidenum">
              <a:rPr lang="zh-CN" altLang="en-US" smtClean="0"/>
              <a:pPr/>
              <a:t>3</a:t>
            </a:fld>
            <a:endParaRPr lang="zh-CN" altLang="en-US"/>
          </a:p>
        </p:txBody>
      </p:sp>
    </p:spTree>
    <p:extLst>
      <p:ext uri="{BB962C8B-B14F-4D97-AF65-F5344CB8AC3E}">
        <p14:creationId xmlns:p14="http://schemas.microsoft.com/office/powerpoint/2010/main" val="262117492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30</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31</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32</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33</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34</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35</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36</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37</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38</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39</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4</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40</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41</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42</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43</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44</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45</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46</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47</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48</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55B25F-535F-4C5D-B1DA-56F763568BB0}" type="slidenum">
              <a:rPr lang="zh-CN" altLang="en-US" smtClean="0"/>
              <a:pPr/>
              <a:t>49</a:t>
            </a:fld>
            <a:endParaRPr lang="zh-CN" altLang="en-US"/>
          </a:p>
        </p:txBody>
      </p:sp>
    </p:spTree>
    <p:extLst>
      <p:ext uri="{BB962C8B-B14F-4D97-AF65-F5344CB8AC3E}">
        <p14:creationId xmlns:p14="http://schemas.microsoft.com/office/powerpoint/2010/main" val="26211749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5</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50</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51</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52</a:t>
            </a:fld>
            <a:endParaRPr lang="en-US"/>
          </a:p>
        </p:txBody>
      </p:sp>
    </p:spTree>
    <p:extLst>
      <p:ext uri="{BB962C8B-B14F-4D97-AF65-F5344CB8AC3E}">
        <p14:creationId xmlns:p14="http://schemas.microsoft.com/office/powerpoint/2010/main" val="152401895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53</a:t>
            </a:fld>
            <a:endParaRPr lang="en-US"/>
          </a:p>
        </p:txBody>
      </p:sp>
    </p:spTree>
    <p:extLst>
      <p:ext uri="{BB962C8B-B14F-4D97-AF65-F5344CB8AC3E}">
        <p14:creationId xmlns:p14="http://schemas.microsoft.com/office/powerpoint/2010/main" val="96061594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54</a:t>
            </a:fld>
            <a:endParaRPr lang="en-US"/>
          </a:p>
        </p:txBody>
      </p:sp>
    </p:spTree>
    <p:extLst>
      <p:ext uri="{BB962C8B-B14F-4D97-AF65-F5344CB8AC3E}">
        <p14:creationId xmlns:p14="http://schemas.microsoft.com/office/powerpoint/2010/main" val="49415421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55</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6</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7</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8</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9</a:t>
            </a:fld>
            <a:endParaRPr lang="en-US"/>
          </a:p>
        </p:txBody>
      </p:sp>
    </p:spTree>
    <p:extLst>
      <p:ext uri="{BB962C8B-B14F-4D97-AF65-F5344CB8AC3E}">
        <p14:creationId xmlns:p14="http://schemas.microsoft.com/office/powerpoint/2010/main" val="16921530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532" y="1597819"/>
            <a:ext cx="7772936"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065" y="2914650"/>
            <a:ext cx="6401871" cy="1314450"/>
          </a:xfrm>
        </p:spPr>
        <p:txBody>
          <a:bodyPr/>
          <a:lstStyle>
            <a:lvl1pPr marL="0" indent="0" algn="ctr">
              <a:buNone/>
              <a:defRPr/>
            </a:lvl1pPr>
            <a:lvl2pPr marL="342809" indent="0" algn="ctr">
              <a:buNone/>
              <a:defRPr/>
            </a:lvl2pPr>
            <a:lvl3pPr marL="685617" indent="0" algn="ctr">
              <a:buNone/>
              <a:defRPr/>
            </a:lvl3pPr>
            <a:lvl4pPr marL="1028426" indent="0" algn="ctr">
              <a:buNone/>
              <a:defRPr/>
            </a:lvl4pPr>
            <a:lvl5pPr marL="1371234" indent="0" algn="ctr">
              <a:buNone/>
              <a:defRPr/>
            </a:lvl5pPr>
            <a:lvl6pPr marL="1714043" indent="0" algn="ctr">
              <a:buNone/>
              <a:defRPr/>
            </a:lvl6pPr>
            <a:lvl7pPr marL="2056851" indent="0" algn="ctr">
              <a:buNone/>
              <a:defRPr/>
            </a:lvl7pPr>
            <a:lvl8pPr marL="2399660" indent="0" algn="ctr">
              <a:buNone/>
              <a:defRPr/>
            </a:lvl8pPr>
            <a:lvl9pPr marL="2742468"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37500596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6926341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30382" y="681038"/>
            <a:ext cx="2056597" cy="391358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022" y="681038"/>
            <a:ext cx="6059105" cy="391358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593752607"/>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803489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40443400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428" y="3305176"/>
            <a:ext cx="7771745" cy="1021556"/>
          </a:xfrm>
        </p:spPr>
        <p:txBody>
          <a:bodyPr anchor="t"/>
          <a:lstStyle>
            <a:lvl1pPr algn="l">
              <a:defRPr sz="3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428" y="2180035"/>
            <a:ext cx="7771745" cy="1125140"/>
          </a:xfrm>
        </p:spPr>
        <p:txBody>
          <a:bodyPr anchor="b"/>
          <a:lstStyle>
            <a:lvl1pPr marL="0" indent="0">
              <a:buNone/>
              <a:defRPr sz="1500"/>
            </a:lvl1pPr>
            <a:lvl2pPr marL="342809" indent="0">
              <a:buNone/>
              <a:defRPr sz="1300"/>
            </a:lvl2pPr>
            <a:lvl3pPr marL="685617" indent="0">
              <a:buNone/>
              <a:defRPr sz="1200"/>
            </a:lvl3pPr>
            <a:lvl4pPr marL="1028426" indent="0">
              <a:buNone/>
              <a:defRPr sz="1000"/>
            </a:lvl4pPr>
            <a:lvl5pPr marL="1371234" indent="0">
              <a:buNone/>
              <a:defRPr sz="1000"/>
            </a:lvl5pPr>
            <a:lvl6pPr marL="1714043" indent="0">
              <a:buNone/>
              <a:defRPr sz="1000"/>
            </a:lvl6pPr>
            <a:lvl7pPr marL="2056851" indent="0">
              <a:buNone/>
              <a:defRPr sz="1000"/>
            </a:lvl7pPr>
            <a:lvl8pPr marL="2399660" indent="0">
              <a:buNone/>
              <a:defRPr sz="1000"/>
            </a:lvl8pPr>
            <a:lvl9pPr marL="2742468"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val="35167593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021" y="1200151"/>
            <a:ext cx="4057256" cy="3394472"/>
          </a:xfrm>
        </p:spPr>
        <p:txBody>
          <a:bodyPr/>
          <a:lstStyle>
            <a:lvl1pPr>
              <a:defRPr sz="2100"/>
            </a:lvl1pPr>
            <a:lvl2pPr>
              <a:defRPr sz="1800"/>
            </a:lvl2pPr>
            <a:lvl3pPr>
              <a:defRPr sz="1500"/>
            </a:lvl3pPr>
            <a:lvl4pPr>
              <a:defRPr sz="1300"/>
            </a:lvl4pPr>
            <a:lvl5pPr>
              <a:defRPr sz="1300"/>
            </a:lvl5pPr>
            <a:lvl6pPr>
              <a:defRPr sz="1300"/>
            </a:lvl6pPr>
            <a:lvl7pPr>
              <a:defRPr sz="1300"/>
            </a:lvl7pPr>
            <a:lvl8pPr>
              <a:defRPr sz="1300"/>
            </a:lvl8pPr>
            <a:lvl9pPr>
              <a:defRPr sz="13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8533" y="1200151"/>
            <a:ext cx="4058446" cy="3394472"/>
          </a:xfrm>
        </p:spPr>
        <p:txBody>
          <a:bodyPr/>
          <a:lstStyle>
            <a:lvl1pPr>
              <a:defRPr sz="2100"/>
            </a:lvl1pPr>
            <a:lvl2pPr>
              <a:defRPr sz="1800"/>
            </a:lvl2pPr>
            <a:lvl3pPr>
              <a:defRPr sz="1500"/>
            </a:lvl3pPr>
            <a:lvl4pPr>
              <a:defRPr sz="1300"/>
            </a:lvl4pPr>
            <a:lvl5pPr>
              <a:defRPr sz="1300"/>
            </a:lvl5pPr>
            <a:lvl6pPr>
              <a:defRPr sz="1300"/>
            </a:lvl6pPr>
            <a:lvl7pPr>
              <a:defRPr sz="1300"/>
            </a:lvl7pPr>
            <a:lvl8pPr>
              <a:defRPr sz="1300"/>
            </a:lvl8pPr>
            <a:lvl9pPr>
              <a:defRPr sz="13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2731014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022" y="205979"/>
            <a:ext cx="8229957"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022" y="1151335"/>
            <a:ext cx="4040594" cy="479822"/>
          </a:xfrm>
        </p:spPr>
        <p:txBody>
          <a:bodyPr anchor="b"/>
          <a:lstStyle>
            <a:lvl1pPr marL="0" indent="0">
              <a:buNone/>
              <a:defRPr sz="1800" b="1"/>
            </a:lvl1pPr>
            <a:lvl2pPr marL="342809" indent="0">
              <a:buNone/>
              <a:defRPr sz="1500" b="1"/>
            </a:lvl2pPr>
            <a:lvl3pPr marL="685617" indent="0">
              <a:buNone/>
              <a:defRPr sz="1300" b="1"/>
            </a:lvl3pPr>
            <a:lvl4pPr marL="1028426" indent="0">
              <a:buNone/>
              <a:defRPr sz="1200" b="1"/>
            </a:lvl4pPr>
            <a:lvl5pPr marL="1371234" indent="0">
              <a:buNone/>
              <a:defRPr sz="1200" b="1"/>
            </a:lvl5pPr>
            <a:lvl6pPr marL="1714043" indent="0">
              <a:buNone/>
              <a:defRPr sz="1200" b="1"/>
            </a:lvl6pPr>
            <a:lvl7pPr marL="2056851" indent="0">
              <a:buNone/>
              <a:defRPr sz="1200" b="1"/>
            </a:lvl7pPr>
            <a:lvl8pPr marL="2399660" indent="0">
              <a:buNone/>
              <a:defRPr sz="1200" b="1"/>
            </a:lvl8pPr>
            <a:lvl9pPr marL="2742468"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457022" y="1631156"/>
            <a:ext cx="4040594" cy="2963466"/>
          </a:xfrm>
        </p:spPr>
        <p:txBody>
          <a:bodyPr/>
          <a:lstStyle>
            <a:lvl1pPr>
              <a:defRPr sz="1800"/>
            </a:lvl1pPr>
            <a:lvl2pPr>
              <a:defRPr sz="1500"/>
            </a:lvl2pPr>
            <a:lvl3pPr>
              <a:defRPr sz="130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195" y="1151335"/>
            <a:ext cx="4041784" cy="479822"/>
          </a:xfrm>
        </p:spPr>
        <p:txBody>
          <a:bodyPr anchor="b"/>
          <a:lstStyle>
            <a:lvl1pPr marL="0" indent="0">
              <a:buNone/>
              <a:defRPr sz="1800" b="1"/>
            </a:lvl1pPr>
            <a:lvl2pPr marL="342809" indent="0">
              <a:buNone/>
              <a:defRPr sz="1500" b="1"/>
            </a:lvl2pPr>
            <a:lvl3pPr marL="685617" indent="0">
              <a:buNone/>
              <a:defRPr sz="1300" b="1"/>
            </a:lvl3pPr>
            <a:lvl4pPr marL="1028426" indent="0">
              <a:buNone/>
              <a:defRPr sz="1200" b="1"/>
            </a:lvl4pPr>
            <a:lvl5pPr marL="1371234" indent="0">
              <a:buNone/>
              <a:defRPr sz="1200" b="1"/>
            </a:lvl5pPr>
            <a:lvl6pPr marL="1714043" indent="0">
              <a:buNone/>
              <a:defRPr sz="1200" b="1"/>
            </a:lvl6pPr>
            <a:lvl7pPr marL="2056851" indent="0">
              <a:buNone/>
              <a:defRPr sz="1200" b="1"/>
            </a:lvl7pPr>
            <a:lvl8pPr marL="2399660" indent="0">
              <a:buNone/>
              <a:defRPr sz="1200" b="1"/>
            </a:lvl8pPr>
            <a:lvl9pPr marL="2742468"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45195" y="1631156"/>
            <a:ext cx="4041784" cy="2963466"/>
          </a:xfrm>
        </p:spPr>
        <p:txBody>
          <a:bodyPr/>
          <a:lstStyle>
            <a:lvl1pPr>
              <a:defRPr sz="1800"/>
            </a:lvl1pPr>
            <a:lvl2pPr>
              <a:defRPr sz="1500"/>
            </a:lvl2pPr>
            <a:lvl3pPr>
              <a:defRPr sz="130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8728999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3207678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gradFill>
          <a:gsLst>
            <a:gs pos="0">
              <a:schemeClr val="bg1">
                <a:lumMod val="95000"/>
              </a:schemeClr>
            </a:gs>
            <a:gs pos="50000">
              <a:schemeClr val="bg1"/>
            </a:gs>
            <a:gs pos="100000">
              <a:schemeClr val="bg1">
                <a:lumMod val="95000"/>
              </a:schemeClr>
            </a:gs>
          </a:gsLst>
          <a:lin ang="0" scaled="0"/>
        </a:gradFill>
        <a:effectLst/>
      </p:bgPr>
    </p:bg>
    <p:spTree>
      <p:nvGrpSpPr>
        <p:cNvPr id="1" name=""/>
        <p:cNvGrpSpPr/>
        <p:nvPr/>
      </p:nvGrpSpPr>
      <p:grpSpPr>
        <a:xfrm>
          <a:off x="0" y="0"/>
          <a:ext cx="0" cy="0"/>
          <a:chOff x="0" y="0"/>
          <a:chExt cx="0" cy="0"/>
        </a:xfrm>
      </p:grpSpPr>
      <p:sp>
        <p:nvSpPr>
          <p:cNvPr id="9" name="矩形 8"/>
          <p:cNvSpPr/>
          <p:nvPr userDrawn="1"/>
        </p:nvSpPr>
        <p:spPr>
          <a:xfrm>
            <a:off x="360040" y="195486"/>
            <a:ext cx="360040" cy="360040"/>
          </a:xfrm>
          <a:prstGeom prst="rect">
            <a:avLst/>
          </a:prstGeom>
          <a:noFill/>
          <a:ln w="95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nvSpPr>
        <p:spPr>
          <a:xfrm>
            <a:off x="535190" y="342518"/>
            <a:ext cx="290264" cy="290264"/>
          </a:xfrm>
          <a:prstGeom prst="rect">
            <a:avLst/>
          </a:prstGeom>
          <a:solidFill>
            <a:srgbClr val="FF000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66CCFF"/>
                  </a:gs>
                  <a:gs pos="52000">
                    <a:schemeClr val="bg1"/>
                  </a:gs>
                  <a:gs pos="100000">
                    <a:srgbClr val="0070C0"/>
                  </a:gs>
                </a:gsLst>
                <a:lin ang="0" scaled="1"/>
              </a:gradFill>
            </a:endParaRPr>
          </a:p>
        </p:txBody>
      </p:sp>
      <p:cxnSp>
        <p:nvCxnSpPr>
          <p:cNvPr id="13" name="直接连接符 12"/>
          <p:cNvCxnSpPr/>
          <p:nvPr userDrawn="1"/>
        </p:nvCxnSpPr>
        <p:spPr>
          <a:xfrm>
            <a:off x="897462" y="608534"/>
            <a:ext cx="8355058" cy="0"/>
          </a:xfrm>
          <a:prstGeom prst="line">
            <a:avLst/>
          </a:prstGeom>
          <a:ln w="15875">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713892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300" fill="hold"/>
                                        <p:tgtEl>
                                          <p:spTgt spid="9"/>
                                        </p:tgtEl>
                                        <p:attrNameLst>
                                          <p:attrName>ppt_w</p:attrName>
                                        </p:attrNameLst>
                                      </p:cBhvr>
                                      <p:tavLst>
                                        <p:tav tm="0">
                                          <p:val>
                                            <p:fltVal val="0"/>
                                          </p:val>
                                        </p:tav>
                                        <p:tav tm="100000">
                                          <p:val>
                                            <p:strVal val="#ppt_w"/>
                                          </p:val>
                                        </p:tav>
                                      </p:tavLst>
                                    </p:anim>
                                    <p:anim calcmode="lin" valueType="num">
                                      <p:cBhvr>
                                        <p:cTn id="8" dur="300" fill="hold"/>
                                        <p:tgtEl>
                                          <p:spTgt spid="9"/>
                                        </p:tgtEl>
                                        <p:attrNameLst>
                                          <p:attrName>ppt_h</p:attrName>
                                        </p:attrNameLst>
                                      </p:cBhvr>
                                      <p:tavLst>
                                        <p:tav tm="0">
                                          <p:val>
                                            <p:fltVal val="0"/>
                                          </p:val>
                                        </p:tav>
                                        <p:tav tm="100000">
                                          <p:val>
                                            <p:strVal val="#ppt_h"/>
                                          </p:val>
                                        </p:tav>
                                      </p:tavLst>
                                    </p:anim>
                                    <p:anim calcmode="lin" valueType="num">
                                      <p:cBhvr>
                                        <p:cTn id="9" dur="300" fill="hold"/>
                                        <p:tgtEl>
                                          <p:spTgt spid="9"/>
                                        </p:tgtEl>
                                        <p:attrNameLst>
                                          <p:attrName>style.rotation</p:attrName>
                                        </p:attrNameLst>
                                      </p:cBhvr>
                                      <p:tavLst>
                                        <p:tav tm="0">
                                          <p:val>
                                            <p:fltVal val="90"/>
                                          </p:val>
                                        </p:tav>
                                        <p:tav tm="100000">
                                          <p:val>
                                            <p:fltVal val="0"/>
                                          </p:val>
                                        </p:tav>
                                      </p:tavLst>
                                    </p:anim>
                                    <p:animEffect transition="in" filter="fade">
                                      <p:cBhvr>
                                        <p:cTn id="10" dur="300"/>
                                        <p:tgtEl>
                                          <p:spTgt spid="9"/>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300" fill="hold"/>
                                        <p:tgtEl>
                                          <p:spTgt spid="12"/>
                                        </p:tgtEl>
                                        <p:attrNameLst>
                                          <p:attrName>ppt_w</p:attrName>
                                        </p:attrNameLst>
                                      </p:cBhvr>
                                      <p:tavLst>
                                        <p:tav tm="0">
                                          <p:val>
                                            <p:fltVal val="0"/>
                                          </p:val>
                                        </p:tav>
                                        <p:tav tm="100000">
                                          <p:val>
                                            <p:strVal val="#ppt_w"/>
                                          </p:val>
                                        </p:tav>
                                      </p:tavLst>
                                    </p:anim>
                                    <p:anim calcmode="lin" valueType="num">
                                      <p:cBhvr>
                                        <p:cTn id="14" dur="300" fill="hold"/>
                                        <p:tgtEl>
                                          <p:spTgt spid="12"/>
                                        </p:tgtEl>
                                        <p:attrNameLst>
                                          <p:attrName>ppt_h</p:attrName>
                                        </p:attrNameLst>
                                      </p:cBhvr>
                                      <p:tavLst>
                                        <p:tav tm="0">
                                          <p:val>
                                            <p:fltVal val="0"/>
                                          </p:val>
                                        </p:tav>
                                        <p:tav tm="100000">
                                          <p:val>
                                            <p:strVal val="#ppt_h"/>
                                          </p:val>
                                        </p:tav>
                                      </p:tavLst>
                                    </p:anim>
                                    <p:anim calcmode="lin" valueType="num">
                                      <p:cBhvr>
                                        <p:cTn id="15" dur="300" fill="hold"/>
                                        <p:tgtEl>
                                          <p:spTgt spid="12"/>
                                        </p:tgtEl>
                                        <p:attrNameLst>
                                          <p:attrName>style.rotation</p:attrName>
                                        </p:attrNameLst>
                                      </p:cBhvr>
                                      <p:tavLst>
                                        <p:tav tm="0">
                                          <p:val>
                                            <p:fltVal val="90"/>
                                          </p:val>
                                        </p:tav>
                                        <p:tav tm="100000">
                                          <p:val>
                                            <p:fltVal val="0"/>
                                          </p:val>
                                        </p:tav>
                                      </p:tavLst>
                                    </p:anim>
                                    <p:animEffect transition="in" filter="fade">
                                      <p:cBhvr>
                                        <p:cTn id="16" dur="300"/>
                                        <p:tgtEl>
                                          <p:spTgt spid="12"/>
                                        </p:tgtEl>
                                      </p:cBhvr>
                                    </p:animEffect>
                                  </p:childTnLst>
                                </p:cTn>
                              </p:par>
                              <p:par>
                                <p:cTn id="17" presetID="22" presetClass="entr" presetSubtype="8"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3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bg>
      <p:bgPr>
        <a:gradFill>
          <a:gsLst>
            <a:gs pos="0">
              <a:schemeClr val="bg1">
                <a:lumMod val="95000"/>
              </a:schemeClr>
            </a:gs>
            <a:gs pos="50000">
              <a:schemeClr val="bg1"/>
            </a:gs>
            <a:gs pos="100000">
              <a:schemeClr val="bg1">
                <a:lumMod val="95000"/>
              </a:schemeClr>
            </a:gs>
          </a:gsLst>
          <a:lin ang="0" scaled="0"/>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1827623"/>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381" y="3600450"/>
            <a:ext cx="5486638" cy="425054"/>
          </a:xfrm>
        </p:spPr>
        <p:txBody>
          <a:bodyPr anchor="b"/>
          <a:lstStyle>
            <a:lvl1pPr algn="l">
              <a:defRPr sz="15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381" y="459581"/>
            <a:ext cx="5486638" cy="3086100"/>
          </a:xfrm>
        </p:spPr>
        <p:txBody>
          <a:bodyPr/>
          <a:lstStyle>
            <a:lvl1pPr marL="0" indent="0">
              <a:buNone/>
              <a:defRPr sz="2400"/>
            </a:lvl1pPr>
            <a:lvl2pPr marL="342809" indent="0">
              <a:buNone/>
              <a:defRPr sz="2100"/>
            </a:lvl2pPr>
            <a:lvl3pPr marL="685617" indent="0">
              <a:buNone/>
              <a:defRPr sz="1800"/>
            </a:lvl3pPr>
            <a:lvl4pPr marL="1028426" indent="0">
              <a:buNone/>
              <a:defRPr sz="1500"/>
            </a:lvl4pPr>
            <a:lvl5pPr marL="1371234" indent="0">
              <a:buNone/>
              <a:defRPr sz="1500"/>
            </a:lvl5pPr>
            <a:lvl6pPr marL="1714043" indent="0">
              <a:buNone/>
              <a:defRPr sz="1500"/>
            </a:lvl6pPr>
            <a:lvl7pPr marL="2056851" indent="0">
              <a:buNone/>
              <a:defRPr sz="1500"/>
            </a:lvl7pPr>
            <a:lvl8pPr marL="2399660" indent="0">
              <a:buNone/>
              <a:defRPr sz="1500"/>
            </a:lvl8pPr>
            <a:lvl9pPr marL="2742468" indent="0">
              <a:buNone/>
              <a:defRPr sz="1500"/>
            </a:lvl9pPr>
          </a:lstStyle>
          <a:p>
            <a:endParaRPr lang="zh-CN" altLang="en-US"/>
          </a:p>
        </p:txBody>
      </p:sp>
      <p:sp>
        <p:nvSpPr>
          <p:cNvPr id="4" name="文本占位符 3"/>
          <p:cNvSpPr>
            <a:spLocks noGrp="1"/>
          </p:cNvSpPr>
          <p:nvPr>
            <p:ph type="body" sz="half" idx="2"/>
          </p:nvPr>
        </p:nvSpPr>
        <p:spPr>
          <a:xfrm>
            <a:off x="1792381" y="4025503"/>
            <a:ext cx="5486638" cy="603647"/>
          </a:xfrm>
        </p:spPr>
        <p:txBody>
          <a:bodyPr/>
          <a:lstStyle>
            <a:lvl1pPr marL="0" indent="0">
              <a:buNone/>
              <a:defRPr sz="1000"/>
            </a:lvl1pPr>
            <a:lvl2pPr marL="342809" indent="0">
              <a:buNone/>
              <a:defRPr sz="900"/>
            </a:lvl2pPr>
            <a:lvl3pPr marL="685617" indent="0">
              <a:buNone/>
              <a:defRPr sz="700"/>
            </a:lvl3pPr>
            <a:lvl4pPr marL="1028426" indent="0">
              <a:buNone/>
              <a:defRPr sz="700"/>
            </a:lvl4pPr>
            <a:lvl5pPr marL="1371234" indent="0">
              <a:buNone/>
              <a:defRPr sz="700"/>
            </a:lvl5pPr>
            <a:lvl6pPr marL="1714043" indent="0">
              <a:buNone/>
              <a:defRPr sz="700"/>
            </a:lvl6pPr>
            <a:lvl7pPr marL="2056851" indent="0">
              <a:buNone/>
              <a:defRPr sz="700"/>
            </a:lvl7pPr>
            <a:lvl8pPr marL="2399660" indent="0">
              <a:buNone/>
              <a:defRPr sz="700"/>
            </a:lvl8pPr>
            <a:lvl9pPr marL="2742468" indent="0">
              <a:buNone/>
              <a:defRPr sz="700"/>
            </a:lvl9pPr>
          </a:lstStyle>
          <a:p>
            <a:pPr lvl="0"/>
            <a:r>
              <a:rPr lang="zh-CN" altLang="en-US" smtClean="0"/>
              <a:t>单击此处编辑母版文本样式</a:t>
            </a:r>
          </a:p>
        </p:txBody>
      </p:sp>
    </p:spTree>
    <p:extLst>
      <p:ext uri="{BB962C8B-B14F-4D97-AF65-F5344CB8AC3E}">
        <p14:creationId xmlns:p14="http://schemas.microsoft.com/office/powerpoint/2010/main" val="35929418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gradFill>
          <a:gsLst>
            <a:gs pos="0">
              <a:schemeClr val="bg1">
                <a:lumMod val="95000"/>
              </a:schemeClr>
            </a:gs>
            <a:gs pos="50000">
              <a:schemeClr val="bg1"/>
            </a:gs>
            <a:gs pos="100000">
              <a:schemeClr val="bg1">
                <a:lumMod val="95000"/>
              </a:schemeClr>
            </a:gs>
          </a:gsLst>
          <a:lin ang="0" scaled="0"/>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022" y="681038"/>
            <a:ext cx="8229957"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ctr" anchorCtr="0" compatLnSpc="1">
            <a:prstTxWarp prst="textNoShape">
              <a:avLst/>
            </a:prstTxWarp>
          </a:bodyPr>
          <a:lstStyle/>
          <a:p>
            <a:pPr lvl="0"/>
            <a:r>
              <a:rPr lang="zh-CN" smtClean="0"/>
              <a:t>单击此处编辑母版标题样式</a:t>
            </a:r>
          </a:p>
        </p:txBody>
      </p:sp>
      <p:sp>
        <p:nvSpPr>
          <p:cNvPr id="1027" name="Rectangle 3"/>
          <p:cNvSpPr>
            <a:spLocks noGrp="1" noChangeArrowheads="1"/>
          </p:cNvSpPr>
          <p:nvPr>
            <p:ph type="body" idx="1"/>
          </p:nvPr>
        </p:nvSpPr>
        <p:spPr bwMode="auto">
          <a:xfrm>
            <a:off x="457022" y="1200151"/>
            <a:ext cx="8229957" cy="3394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pPr lvl="0"/>
            <a:r>
              <a:rPr lang="zh-CN" smtClean="0"/>
              <a:t>单击此处编辑母版文本样式</a:t>
            </a:r>
          </a:p>
          <a:p>
            <a:pPr lvl="1"/>
            <a:r>
              <a:rPr lang="zh-CN" smtClean="0"/>
              <a:t>第二级</a:t>
            </a:r>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Lst>
  <p:timing>
    <p:tnLst>
      <p:par>
        <p:cTn id="1" dur="indefinite" restart="never" nodeType="tmRoot"/>
      </p:par>
    </p:tnLst>
  </p:timing>
  <p:txStyles>
    <p:titleStyle>
      <a:lvl1pPr algn="l" rtl="0" eaLnBrk="0" fontAlgn="base" hangingPunct="0">
        <a:spcBef>
          <a:spcPct val="0"/>
        </a:spcBef>
        <a:spcAft>
          <a:spcPct val="0"/>
        </a:spcAft>
        <a:defRPr sz="1800">
          <a:solidFill>
            <a:schemeClr val="tx2"/>
          </a:solidFill>
          <a:latin typeface="+mj-lt"/>
          <a:ea typeface="+mj-ea"/>
          <a:cs typeface="+mj-cs"/>
        </a:defRPr>
      </a:lvl1pPr>
      <a:lvl2pPr algn="l" rtl="0" eaLnBrk="0" fontAlgn="base" hangingPunct="0">
        <a:spcBef>
          <a:spcPct val="0"/>
        </a:spcBef>
        <a:spcAft>
          <a:spcPct val="0"/>
        </a:spcAft>
        <a:defRPr sz="1800">
          <a:solidFill>
            <a:schemeClr val="tx2"/>
          </a:solidFill>
          <a:latin typeface="Arial" pitchFamily="34" charset="0"/>
          <a:ea typeface="微软雅黑" pitchFamily="34" charset="-122"/>
        </a:defRPr>
      </a:lvl2pPr>
      <a:lvl3pPr algn="l" rtl="0" eaLnBrk="0" fontAlgn="base" hangingPunct="0">
        <a:spcBef>
          <a:spcPct val="0"/>
        </a:spcBef>
        <a:spcAft>
          <a:spcPct val="0"/>
        </a:spcAft>
        <a:defRPr sz="1800">
          <a:solidFill>
            <a:schemeClr val="tx2"/>
          </a:solidFill>
          <a:latin typeface="Arial" pitchFamily="34" charset="0"/>
          <a:ea typeface="微软雅黑" pitchFamily="34" charset="-122"/>
        </a:defRPr>
      </a:lvl3pPr>
      <a:lvl4pPr algn="l" rtl="0" eaLnBrk="0" fontAlgn="base" hangingPunct="0">
        <a:spcBef>
          <a:spcPct val="0"/>
        </a:spcBef>
        <a:spcAft>
          <a:spcPct val="0"/>
        </a:spcAft>
        <a:defRPr sz="1800">
          <a:solidFill>
            <a:schemeClr val="tx2"/>
          </a:solidFill>
          <a:latin typeface="Arial" pitchFamily="34" charset="0"/>
          <a:ea typeface="微软雅黑" pitchFamily="34" charset="-122"/>
        </a:defRPr>
      </a:lvl4pPr>
      <a:lvl5pPr algn="l" rtl="0" eaLnBrk="0" fontAlgn="base" hangingPunct="0">
        <a:spcBef>
          <a:spcPct val="0"/>
        </a:spcBef>
        <a:spcAft>
          <a:spcPct val="0"/>
        </a:spcAft>
        <a:defRPr sz="1800">
          <a:solidFill>
            <a:schemeClr val="tx2"/>
          </a:solidFill>
          <a:latin typeface="Arial" pitchFamily="34" charset="0"/>
          <a:ea typeface="微软雅黑" pitchFamily="34" charset="-122"/>
        </a:defRPr>
      </a:lvl5pPr>
      <a:lvl6pPr marL="342809" algn="l" rtl="0" eaLnBrk="0" fontAlgn="base" hangingPunct="0">
        <a:spcBef>
          <a:spcPct val="0"/>
        </a:spcBef>
        <a:spcAft>
          <a:spcPct val="0"/>
        </a:spcAft>
        <a:defRPr sz="1800">
          <a:solidFill>
            <a:schemeClr val="tx2"/>
          </a:solidFill>
          <a:latin typeface="Arial" pitchFamily="34" charset="0"/>
          <a:ea typeface="微软雅黑" pitchFamily="34" charset="-122"/>
        </a:defRPr>
      </a:lvl6pPr>
      <a:lvl7pPr marL="685617" algn="l" rtl="0" eaLnBrk="0" fontAlgn="base" hangingPunct="0">
        <a:spcBef>
          <a:spcPct val="0"/>
        </a:spcBef>
        <a:spcAft>
          <a:spcPct val="0"/>
        </a:spcAft>
        <a:defRPr sz="1800">
          <a:solidFill>
            <a:schemeClr val="tx2"/>
          </a:solidFill>
          <a:latin typeface="Arial" pitchFamily="34" charset="0"/>
          <a:ea typeface="微软雅黑" pitchFamily="34" charset="-122"/>
        </a:defRPr>
      </a:lvl7pPr>
      <a:lvl8pPr marL="1028426" algn="l" rtl="0" eaLnBrk="0" fontAlgn="base" hangingPunct="0">
        <a:spcBef>
          <a:spcPct val="0"/>
        </a:spcBef>
        <a:spcAft>
          <a:spcPct val="0"/>
        </a:spcAft>
        <a:defRPr sz="1800">
          <a:solidFill>
            <a:schemeClr val="tx2"/>
          </a:solidFill>
          <a:latin typeface="Arial" pitchFamily="34" charset="0"/>
          <a:ea typeface="微软雅黑" pitchFamily="34" charset="-122"/>
        </a:defRPr>
      </a:lvl8pPr>
      <a:lvl9pPr marL="1371234" algn="l" rtl="0" eaLnBrk="0" fontAlgn="base" hangingPunct="0">
        <a:spcBef>
          <a:spcPct val="0"/>
        </a:spcBef>
        <a:spcAft>
          <a:spcPct val="0"/>
        </a:spcAft>
        <a:defRPr sz="1800">
          <a:solidFill>
            <a:schemeClr val="tx2"/>
          </a:solidFill>
          <a:latin typeface="Arial" pitchFamily="34" charset="0"/>
          <a:ea typeface="微软雅黑" pitchFamily="34" charset="-122"/>
        </a:defRPr>
      </a:lvl9pPr>
    </p:titleStyle>
    <p:bodyStyle>
      <a:lvl1pPr marL="257106" indent="-257106" algn="l" rtl="0" eaLnBrk="0" fontAlgn="base" hangingPunct="0">
        <a:spcBef>
          <a:spcPct val="20000"/>
        </a:spcBef>
        <a:spcAft>
          <a:spcPct val="0"/>
        </a:spcAft>
        <a:buChar char="•"/>
        <a:defRPr sz="1500">
          <a:solidFill>
            <a:schemeClr val="tx1"/>
          </a:solidFill>
          <a:latin typeface="+mn-lt"/>
          <a:ea typeface="+mn-ea"/>
          <a:cs typeface="+mn-cs"/>
        </a:defRPr>
      </a:lvl1pPr>
      <a:lvl2pPr marL="557064" indent="-214255" algn="l" rtl="0" eaLnBrk="0" fontAlgn="base" hangingPunct="0">
        <a:spcBef>
          <a:spcPct val="20000"/>
        </a:spcBef>
        <a:spcAft>
          <a:spcPct val="0"/>
        </a:spcAft>
        <a:buChar char="–"/>
        <a:defRPr sz="1500">
          <a:solidFill>
            <a:schemeClr val="tx1"/>
          </a:solidFill>
          <a:latin typeface="+mn-lt"/>
          <a:ea typeface="仿宋_GB2312" pitchFamily="1" charset="-122"/>
        </a:defRPr>
      </a:lvl2pPr>
      <a:lvl3pPr marL="857021" indent="-171404" algn="l" rtl="0" eaLnBrk="0" fontAlgn="base" hangingPunct="0">
        <a:spcBef>
          <a:spcPct val="20000"/>
        </a:spcBef>
        <a:spcAft>
          <a:spcPct val="0"/>
        </a:spcAft>
        <a:buChar char="•"/>
        <a:defRPr sz="1800">
          <a:solidFill>
            <a:schemeClr val="tx1"/>
          </a:solidFill>
          <a:latin typeface="+mn-lt"/>
          <a:ea typeface="宋体" pitchFamily="2" charset="-122"/>
        </a:defRPr>
      </a:lvl3pPr>
      <a:lvl4pPr marL="1199830" indent="-171404" algn="l" rtl="0" eaLnBrk="0" fontAlgn="base" hangingPunct="0">
        <a:spcBef>
          <a:spcPct val="20000"/>
        </a:spcBef>
        <a:spcAft>
          <a:spcPct val="0"/>
        </a:spcAft>
        <a:buChar char="–"/>
        <a:defRPr sz="1500">
          <a:solidFill>
            <a:schemeClr val="tx1"/>
          </a:solidFill>
          <a:latin typeface="+mn-lt"/>
          <a:ea typeface="宋体" pitchFamily="2" charset="-122"/>
        </a:defRPr>
      </a:lvl4pPr>
      <a:lvl5pPr marL="1542639" indent="-171404" algn="l" rtl="0" eaLnBrk="0" fontAlgn="base" hangingPunct="0">
        <a:spcBef>
          <a:spcPct val="20000"/>
        </a:spcBef>
        <a:spcAft>
          <a:spcPct val="0"/>
        </a:spcAft>
        <a:buChar char="»"/>
        <a:defRPr sz="1500">
          <a:solidFill>
            <a:schemeClr val="tx1"/>
          </a:solidFill>
          <a:latin typeface="+mn-lt"/>
          <a:ea typeface="宋体" pitchFamily="2" charset="-122"/>
        </a:defRPr>
      </a:lvl5pPr>
      <a:lvl6pPr marL="1885447" indent="-171404" algn="l" rtl="0" eaLnBrk="0" fontAlgn="base" hangingPunct="0">
        <a:spcBef>
          <a:spcPct val="20000"/>
        </a:spcBef>
        <a:spcAft>
          <a:spcPct val="0"/>
        </a:spcAft>
        <a:buChar char="»"/>
        <a:defRPr sz="1500">
          <a:solidFill>
            <a:schemeClr val="tx1"/>
          </a:solidFill>
          <a:latin typeface="+mn-lt"/>
          <a:ea typeface="宋体" pitchFamily="2" charset="-122"/>
        </a:defRPr>
      </a:lvl6pPr>
      <a:lvl7pPr marL="2228256" indent="-171404" algn="l" rtl="0" eaLnBrk="0" fontAlgn="base" hangingPunct="0">
        <a:spcBef>
          <a:spcPct val="20000"/>
        </a:spcBef>
        <a:spcAft>
          <a:spcPct val="0"/>
        </a:spcAft>
        <a:buChar char="»"/>
        <a:defRPr sz="1500">
          <a:solidFill>
            <a:schemeClr val="tx1"/>
          </a:solidFill>
          <a:latin typeface="+mn-lt"/>
          <a:ea typeface="宋体" pitchFamily="2" charset="-122"/>
        </a:defRPr>
      </a:lvl7pPr>
      <a:lvl8pPr marL="2571064" indent="-171404" algn="l" rtl="0" eaLnBrk="0" fontAlgn="base" hangingPunct="0">
        <a:spcBef>
          <a:spcPct val="20000"/>
        </a:spcBef>
        <a:spcAft>
          <a:spcPct val="0"/>
        </a:spcAft>
        <a:buChar char="»"/>
        <a:defRPr sz="1500">
          <a:solidFill>
            <a:schemeClr val="tx1"/>
          </a:solidFill>
          <a:latin typeface="+mn-lt"/>
          <a:ea typeface="宋体" pitchFamily="2" charset="-122"/>
        </a:defRPr>
      </a:lvl8pPr>
      <a:lvl9pPr marL="2913873" indent="-171404" algn="l" rtl="0" eaLnBrk="0" fontAlgn="base" hangingPunct="0">
        <a:spcBef>
          <a:spcPct val="20000"/>
        </a:spcBef>
        <a:spcAft>
          <a:spcPct val="0"/>
        </a:spcAft>
        <a:buChar char="»"/>
        <a:defRPr sz="1500">
          <a:solidFill>
            <a:schemeClr val="tx1"/>
          </a:solidFill>
          <a:latin typeface="+mn-lt"/>
          <a:ea typeface="宋体" pitchFamily="2" charset="-122"/>
        </a:defRPr>
      </a:lvl9pPr>
    </p:bodyStyle>
    <p:otherStyle>
      <a:defPPr>
        <a:defRPr lang="zh-CN"/>
      </a:defPPr>
      <a:lvl1pPr marL="0" algn="l" defTabSz="685617" rtl="0" eaLnBrk="1" latinLnBrk="0" hangingPunct="1">
        <a:defRPr sz="1300" kern="1200">
          <a:solidFill>
            <a:schemeClr val="tx1"/>
          </a:solidFill>
          <a:latin typeface="+mn-lt"/>
          <a:ea typeface="+mn-ea"/>
          <a:cs typeface="+mn-cs"/>
        </a:defRPr>
      </a:lvl1pPr>
      <a:lvl2pPr marL="342809" algn="l" defTabSz="685617" rtl="0" eaLnBrk="1" latinLnBrk="0" hangingPunct="1">
        <a:defRPr sz="1300" kern="1200">
          <a:solidFill>
            <a:schemeClr val="tx1"/>
          </a:solidFill>
          <a:latin typeface="+mn-lt"/>
          <a:ea typeface="+mn-ea"/>
          <a:cs typeface="+mn-cs"/>
        </a:defRPr>
      </a:lvl2pPr>
      <a:lvl3pPr marL="685617" algn="l" defTabSz="685617" rtl="0" eaLnBrk="1" latinLnBrk="0" hangingPunct="1">
        <a:defRPr sz="1300" kern="1200">
          <a:solidFill>
            <a:schemeClr val="tx1"/>
          </a:solidFill>
          <a:latin typeface="+mn-lt"/>
          <a:ea typeface="+mn-ea"/>
          <a:cs typeface="+mn-cs"/>
        </a:defRPr>
      </a:lvl3pPr>
      <a:lvl4pPr marL="1028426" algn="l" defTabSz="685617" rtl="0" eaLnBrk="1" latinLnBrk="0" hangingPunct="1">
        <a:defRPr sz="1300" kern="1200">
          <a:solidFill>
            <a:schemeClr val="tx1"/>
          </a:solidFill>
          <a:latin typeface="+mn-lt"/>
          <a:ea typeface="+mn-ea"/>
          <a:cs typeface="+mn-cs"/>
        </a:defRPr>
      </a:lvl4pPr>
      <a:lvl5pPr marL="1371234" algn="l" defTabSz="685617" rtl="0" eaLnBrk="1" latinLnBrk="0" hangingPunct="1">
        <a:defRPr sz="1300" kern="1200">
          <a:solidFill>
            <a:schemeClr val="tx1"/>
          </a:solidFill>
          <a:latin typeface="+mn-lt"/>
          <a:ea typeface="+mn-ea"/>
          <a:cs typeface="+mn-cs"/>
        </a:defRPr>
      </a:lvl5pPr>
      <a:lvl6pPr marL="1714043" algn="l" defTabSz="685617" rtl="0" eaLnBrk="1" latinLnBrk="0" hangingPunct="1">
        <a:defRPr sz="1300" kern="1200">
          <a:solidFill>
            <a:schemeClr val="tx1"/>
          </a:solidFill>
          <a:latin typeface="+mn-lt"/>
          <a:ea typeface="+mn-ea"/>
          <a:cs typeface="+mn-cs"/>
        </a:defRPr>
      </a:lvl6pPr>
      <a:lvl7pPr marL="2056851" algn="l" defTabSz="685617" rtl="0" eaLnBrk="1" latinLnBrk="0" hangingPunct="1">
        <a:defRPr sz="1300" kern="1200">
          <a:solidFill>
            <a:schemeClr val="tx1"/>
          </a:solidFill>
          <a:latin typeface="+mn-lt"/>
          <a:ea typeface="+mn-ea"/>
          <a:cs typeface="+mn-cs"/>
        </a:defRPr>
      </a:lvl7pPr>
      <a:lvl8pPr marL="2399660" algn="l" defTabSz="685617" rtl="0" eaLnBrk="1" latinLnBrk="0" hangingPunct="1">
        <a:defRPr sz="1300" kern="1200">
          <a:solidFill>
            <a:schemeClr val="tx1"/>
          </a:solidFill>
          <a:latin typeface="+mn-lt"/>
          <a:ea typeface="+mn-ea"/>
          <a:cs typeface="+mn-cs"/>
        </a:defRPr>
      </a:lvl8pPr>
      <a:lvl9pPr marL="2742468" algn="l" defTabSz="685617" rtl="0" eaLnBrk="1" latinLnBrk="0" hangingPunct="1">
        <a:defRPr sz="1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14.emf"/></Relationships>
</file>

<file path=ppt/slides/_rels/slide23.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16.emf"/></Relationships>
</file>

<file path=ppt/slides/_rels/slide24.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image" Target="../media/image20.emf"/></Relationships>
</file>

<file path=ppt/slides/_rels/slide2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9.xml"/><Relationship Id="rId1" Type="http://schemas.openxmlformats.org/officeDocument/2006/relationships/slideLayout" Target="../slideLayouts/slideLayout7.xml"/><Relationship Id="rId4" Type="http://schemas.openxmlformats.org/officeDocument/2006/relationships/image" Target="../media/image22.emf"/></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0.xml"/><Relationship Id="rId1" Type="http://schemas.openxmlformats.org/officeDocument/2006/relationships/slideLayout" Target="../slideLayouts/slideLayout7.xml"/><Relationship Id="rId4" Type="http://schemas.openxmlformats.org/officeDocument/2006/relationships/image" Target="../media/image24.emf"/></Relationships>
</file>

<file path=ppt/slides/_rels/slide3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image" Target="../media/image26.emf"/></Relationships>
</file>

<file path=ppt/slides/_rels/slide3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openxmlformats.org/officeDocument/2006/relationships/image" Target="../media/image28.emf"/></Relationships>
</file>

<file path=ppt/slides/_rels/slide3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3.xml"/><Relationship Id="rId1" Type="http://schemas.openxmlformats.org/officeDocument/2006/relationships/slideLayout" Target="../slideLayouts/slideLayout7.xml"/><Relationship Id="rId4" Type="http://schemas.openxmlformats.org/officeDocument/2006/relationships/image" Target="../media/image30.emf"/></Relationships>
</file>

<file path=ppt/slides/_rels/slide3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4.xml"/><Relationship Id="rId1" Type="http://schemas.openxmlformats.org/officeDocument/2006/relationships/slideLayout" Target="../slideLayouts/slideLayout7.xml"/><Relationship Id="rId4" Type="http://schemas.openxmlformats.org/officeDocument/2006/relationships/image" Target="../media/image32.emf"/></Relationships>
</file>

<file path=ppt/slides/_rels/slide3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5.xml"/><Relationship Id="rId1" Type="http://schemas.openxmlformats.org/officeDocument/2006/relationships/slideLayout" Target="../slideLayouts/slideLayout7.xml"/><Relationship Id="rId4" Type="http://schemas.openxmlformats.org/officeDocument/2006/relationships/image" Target="../media/image34.emf"/></Relationships>
</file>

<file path=ppt/slides/_rels/slide3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6.xml"/><Relationship Id="rId1" Type="http://schemas.openxmlformats.org/officeDocument/2006/relationships/slideLayout" Target="../slideLayouts/slideLayout7.xml"/><Relationship Id="rId4" Type="http://schemas.openxmlformats.org/officeDocument/2006/relationships/image" Target="../media/image36.emf"/></Relationships>
</file>

<file path=ppt/slides/_rels/slide3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7.xml"/><Relationship Id="rId1" Type="http://schemas.openxmlformats.org/officeDocument/2006/relationships/slideLayout" Target="../slideLayouts/slideLayout7.xml"/><Relationship Id="rId4" Type="http://schemas.openxmlformats.org/officeDocument/2006/relationships/image" Target="../media/image38.emf"/></Relationships>
</file>

<file path=ppt/slides/_rels/slide38.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1.xml"/><Relationship Id="rId1" Type="http://schemas.openxmlformats.org/officeDocument/2006/relationships/slideLayout" Target="../slideLayouts/slideLayout7.xml"/><Relationship Id="rId4" Type="http://schemas.openxmlformats.org/officeDocument/2006/relationships/image" Target="../media/image43.emf"/></Relationships>
</file>

<file path=ppt/slides/_rels/slide4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51.emf"/><Relationship Id="rId2" Type="http://schemas.openxmlformats.org/officeDocument/2006/relationships/notesSlide" Target="../notesSlides/notesSlide51.xml"/><Relationship Id="rId1" Type="http://schemas.openxmlformats.org/officeDocument/2006/relationships/slideLayout" Target="../slideLayouts/slideLayout7.xml"/><Relationship Id="rId4" Type="http://schemas.openxmlformats.org/officeDocument/2006/relationships/image" Target="../media/image52.emf"/></Relationships>
</file>

<file path=ppt/slides/_rels/slide52.xml.rels><?xml version="1.0" encoding="UTF-8" standalone="yes"?>
<Relationships xmlns="http://schemas.openxmlformats.org/package/2006/relationships"><Relationship Id="rId3" Type="http://schemas.openxmlformats.org/officeDocument/2006/relationships/image" Target="../media/image53.emf"/><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54.emf"/><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55.emf"/><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 name="椭圆 139"/>
          <p:cNvSpPr/>
          <p:nvPr/>
        </p:nvSpPr>
        <p:spPr>
          <a:xfrm>
            <a:off x="656823" y="1491666"/>
            <a:ext cx="2808312" cy="2808312"/>
          </a:xfrm>
          <a:prstGeom prst="ellipse">
            <a:avLst/>
          </a:pr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38" name="椭圆 137"/>
          <p:cNvSpPr/>
          <p:nvPr/>
        </p:nvSpPr>
        <p:spPr>
          <a:xfrm>
            <a:off x="632485" y="3600787"/>
            <a:ext cx="3219435" cy="3219435"/>
          </a:xfrm>
          <a:prstGeom prst="ellipse">
            <a:avLst/>
          </a:prstGeom>
          <a:solidFill>
            <a:srgbClr val="CC0000">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41" name="椭圆 140"/>
          <p:cNvSpPr/>
          <p:nvPr/>
        </p:nvSpPr>
        <p:spPr>
          <a:xfrm>
            <a:off x="-980157" y="4050771"/>
            <a:ext cx="2124744" cy="2124744"/>
          </a:xfrm>
          <a:prstGeom prst="ellipse">
            <a:avLst/>
          </a:prstGeom>
          <a:solidFill>
            <a:schemeClr val="accent4">
              <a:lumMod val="40000"/>
              <a:lumOff val="6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42" name="椭圆 141"/>
          <p:cNvSpPr/>
          <p:nvPr/>
        </p:nvSpPr>
        <p:spPr>
          <a:xfrm>
            <a:off x="-3644453" y="-185092"/>
            <a:ext cx="5328592" cy="5328592"/>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grpSp>
        <p:nvGrpSpPr>
          <p:cNvPr id="146" name="组合 145"/>
          <p:cNvGrpSpPr/>
          <p:nvPr/>
        </p:nvGrpSpPr>
        <p:grpSpPr>
          <a:xfrm flipH="1">
            <a:off x="3344100" y="2684694"/>
            <a:ext cx="5551177" cy="583387"/>
            <a:chOff x="3929063" y="2641879"/>
            <a:chExt cx="5214937" cy="0"/>
          </a:xfrm>
        </p:grpSpPr>
        <p:cxnSp>
          <p:nvCxnSpPr>
            <p:cNvPr id="147" name="直接连接符 146"/>
            <p:cNvCxnSpPr/>
            <p:nvPr/>
          </p:nvCxnSpPr>
          <p:spPr>
            <a:xfrm>
              <a:off x="3929063" y="2641879"/>
              <a:ext cx="4105804" cy="0"/>
            </a:xfrm>
            <a:prstGeom prst="line">
              <a:avLst/>
            </a:prstGeom>
            <a:ln w="7620">
              <a:solidFill>
                <a:srgbClr val="333333"/>
              </a:solidFill>
            </a:ln>
          </p:spPr>
          <p:style>
            <a:lnRef idx="1">
              <a:schemeClr val="accent1"/>
            </a:lnRef>
            <a:fillRef idx="0">
              <a:schemeClr val="accent1"/>
            </a:fillRef>
            <a:effectRef idx="0">
              <a:schemeClr val="accent1"/>
            </a:effectRef>
            <a:fontRef idx="minor">
              <a:schemeClr val="tx1"/>
            </a:fontRef>
          </p:style>
        </p:cxnSp>
        <p:cxnSp>
          <p:nvCxnSpPr>
            <p:cNvPr id="148" name="直接连接符 147"/>
            <p:cNvCxnSpPr/>
            <p:nvPr/>
          </p:nvCxnSpPr>
          <p:spPr>
            <a:xfrm>
              <a:off x="8103924" y="2641879"/>
              <a:ext cx="754055" cy="0"/>
            </a:xfrm>
            <a:prstGeom prst="line">
              <a:avLst/>
            </a:prstGeom>
            <a:ln w="7620">
              <a:solidFill>
                <a:srgbClr val="333333"/>
              </a:solidFill>
              <a:prstDash val="dash"/>
              <a:tailEnd type="diamond"/>
            </a:ln>
          </p:spPr>
          <p:style>
            <a:lnRef idx="1">
              <a:schemeClr val="accent1"/>
            </a:lnRef>
            <a:fillRef idx="0">
              <a:schemeClr val="accent1"/>
            </a:fillRef>
            <a:effectRef idx="0">
              <a:schemeClr val="accent1"/>
            </a:effectRef>
            <a:fontRef idx="minor">
              <a:schemeClr val="tx1"/>
            </a:fontRef>
          </p:style>
        </p:cxnSp>
        <p:cxnSp>
          <p:nvCxnSpPr>
            <p:cNvPr id="149" name="直接连接符 148"/>
            <p:cNvCxnSpPr/>
            <p:nvPr/>
          </p:nvCxnSpPr>
          <p:spPr>
            <a:xfrm>
              <a:off x="8948986" y="2641879"/>
              <a:ext cx="195014" cy="0"/>
            </a:xfrm>
            <a:prstGeom prst="line">
              <a:avLst/>
            </a:prstGeom>
            <a:ln w="7620">
              <a:solidFill>
                <a:srgbClr val="333333"/>
              </a:solidFill>
            </a:ln>
          </p:spPr>
          <p:style>
            <a:lnRef idx="1">
              <a:schemeClr val="accent1"/>
            </a:lnRef>
            <a:fillRef idx="0">
              <a:schemeClr val="accent1"/>
            </a:fillRef>
            <a:effectRef idx="0">
              <a:schemeClr val="accent1"/>
            </a:effectRef>
            <a:fontRef idx="minor">
              <a:schemeClr val="tx1"/>
            </a:fontRef>
          </p:style>
        </p:cxnSp>
      </p:grpSp>
      <p:sp>
        <p:nvSpPr>
          <p:cNvPr id="150" name="矩形 17"/>
          <p:cNvSpPr>
            <a:spLocks noChangeArrowheads="1"/>
          </p:cNvSpPr>
          <p:nvPr/>
        </p:nvSpPr>
        <p:spPr bwMode="auto">
          <a:xfrm>
            <a:off x="4035917" y="2005374"/>
            <a:ext cx="530067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4000" b="1" dirty="0" smtClean="0">
                <a:solidFill>
                  <a:srgbClr val="333333"/>
                </a:solidFill>
                <a:latin typeface="微软雅黑" panose="020B0503020204020204" pitchFamily="34" charset="-122"/>
                <a:ea typeface="微软雅黑" panose="020B0503020204020204" pitchFamily="34" charset="-122"/>
              </a:rPr>
              <a:t>仓储与配送管理</a:t>
            </a:r>
            <a:endParaRPr lang="zh-CN" altLang="en-US" sz="4000" b="1" dirty="0">
              <a:solidFill>
                <a:srgbClr val="333333"/>
              </a:solidFill>
              <a:latin typeface="微软雅黑" panose="020B0503020204020204" pitchFamily="34" charset="-122"/>
              <a:ea typeface="微软雅黑" panose="020B0503020204020204" pitchFamily="34" charset="-122"/>
            </a:endParaRPr>
          </a:p>
        </p:txBody>
      </p:sp>
      <p:sp>
        <p:nvSpPr>
          <p:cNvPr id="151" name="矩形 150"/>
          <p:cNvSpPr/>
          <p:nvPr/>
        </p:nvSpPr>
        <p:spPr>
          <a:xfrm>
            <a:off x="4035917" y="2722056"/>
            <a:ext cx="4955411" cy="442045"/>
          </a:xfrm>
          <a:prstGeom prst="rect">
            <a:avLst/>
          </a:prstGeom>
        </p:spPr>
        <p:txBody>
          <a:bodyPr wrap="square" lIns="72008" tIns="36005" rIns="72008" bIns="36005">
            <a:spAutoFit/>
          </a:bodyPr>
          <a:lstStyle/>
          <a:p>
            <a:pPr algn="ctr"/>
            <a:r>
              <a:rPr lang="zh-CN" altLang="en-US" sz="2400" dirty="0" smtClean="0">
                <a:solidFill>
                  <a:srgbClr val="333333"/>
                </a:solidFill>
                <a:latin typeface="Century Gothic" panose="020B0502020202020204" pitchFamily="34" charset="0"/>
                <a:ea typeface="Source Han Sans ExtraLight" panose="020B0200000000000000" pitchFamily="34" charset="-122"/>
                <a:cs typeface="Arial" panose="020B0604020202020204" pitchFamily="34" charset="0"/>
              </a:rPr>
              <a:t>项目六  货物出库作业</a:t>
            </a:r>
            <a:endParaRPr lang="en-US" altLang="zh-CN" sz="2400" dirty="0">
              <a:solidFill>
                <a:srgbClr val="333333"/>
              </a:solidFill>
              <a:latin typeface="Century Gothic" panose="020B0502020202020204" pitchFamily="34" charset="0"/>
              <a:ea typeface="Source Han Sans ExtraLight" panose="020B0200000000000000" pitchFamily="34" charset="-122"/>
              <a:cs typeface="Arial" panose="020B0604020202020204" pitchFamily="34" charset="0"/>
            </a:endParaRPr>
          </a:p>
        </p:txBody>
      </p:sp>
    </p:spTree>
    <p:extLst>
      <p:ext uri="{BB962C8B-B14F-4D97-AF65-F5344CB8AC3E}">
        <p14:creationId xmlns:p14="http://schemas.microsoft.com/office/powerpoint/2010/main" val="370263290"/>
      </p:ext>
    </p:extLst>
  </p:cSld>
  <p:clrMapOvr>
    <a:masterClrMapping/>
  </p:clrMapOvr>
  <p:transition spd="med" advClick="0"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2"/>
                                        </p:tgtEl>
                                        <p:attrNameLst>
                                          <p:attrName>style.visibility</p:attrName>
                                        </p:attrNameLst>
                                      </p:cBhvr>
                                      <p:to>
                                        <p:strVal val="visible"/>
                                      </p:to>
                                    </p:set>
                                    <p:animEffect transition="in" filter="fade">
                                      <p:cBhvr>
                                        <p:cTn id="7" dur="500"/>
                                        <p:tgtEl>
                                          <p:spTgt spid="14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1"/>
                                        </p:tgtEl>
                                        <p:attrNameLst>
                                          <p:attrName>style.visibility</p:attrName>
                                        </p:attrNameLst>
                                      </p:cBhvr>
                                      <p:to>
                                        <p:strVal val="visible"/>
                                      </p:to>
                                    </p:set>
                                    <p:animEffect transition="in" filter="fade">
                                      <p:cBhvr>
                                        <p:cTn id="11" dur="500"/>
                                        <p:tgtEl>
                                          <p:spTgt spid="14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40"/>
                                        </p:tgtEl>
                                        <p:attrNameLst>
                                          <p:attrName>style.visibility</p:attrName>
                                        </p:attrNameLst>
                                      </p:cBhvr>
                                      <p:to>
                                        <p:strVal val="visible"/>
                                      </p:to>
                                    </p:set>
                                    <p:animEffect transition="in" filter="fade">
                                      <p:cBhvr>
                                        <p:cTn id="15" dur="500"/>
                                        <p:tgtEl>
                                          <p:spTgt spid="14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38"/>
                                        </p:tgtEl>
                                        <p:attrNameLst>
                                          <p:attrName>style.visibility</p:attrName>
                                        </p:attrNameLst>
                                      </p:cBhvr>
                                      <p:to>
                                        <p:strVal val="visible"/>
                                      </p:to>
                                    </p:set>
                                    <p:animEffect transition="in" filter="fade">
                                      <p:cBhvr>
                                        <p:cTn id="19" dur="500"/>
                                        <p:tgtEl>
                                          <p:spTgt spid="138"/>
                                        </p:tgtEl>
                                      </p:cBhvr>
                                    </p:animEffect>
                                  </p:childTnLst>
                                </p:cTn>
                              </p:par>
                            </p:childTnLst>
                          </p:cTn>
                        </p:par>
                        <p:par>
                          <p:cTn id="20" fill="hold">
                            <p:stCondLst>
                              <p:cond delay="2000"/>
                            </p:stCondLst>
                            <p:childTnLst>
                              <p:par>
                                <p:cTn id="21" presetID="2" presetClass="entr" presetSubtype="2" fill="hold" grpId="0" nodeType="afterEffect">
                                  <p:stCondLst>
                                    <p:cond delay="0"/>
                                  </p:stCondLst>
                                  <p:childTnLst>
                                    <p:set>
                                      <p:cBhvr>
                                        <p:cTn id="22" dur="1" fill="hold">
                                          <p:stCondLst>
                                            <p:cond delay="0"/>
                                          </p:stCondLst>
                                        </p:cTn>
                                        <p:tgtEl>
                                          <p:spTgt spid="150"/>
                                        </p:tgtEl>
                                        <p:attrNameLst>
                                          <p:attrName>style.visibility</p:attrName>
                                        </p:attrNameLst>
                                      </p:cBhvr>
                                      <p:to>
                                        <p:strVal val="visible"/>
                                      </p:to>
                                    </p:set>
                                    <p:anim calcmode="lin" valueType="num">
                                      <p:cBhvr additive="base">
                                        <p:cTn id="23" dur="500" fill="hold"/>
                                        <p:tgtEl>
                                          <p:spTgt spid="150"/>
                                        </p:tgtEl>
                                        <p:attrNameLst>
                                          <p:attrName>ppt_x</p:attrName>
                                        </p:attrNameLst>
                                      </p:cBhvr>
                                      <p:tavLst>
                                        <p:tav tm="0">
                                          <p:val>
                                            <p:strVal val="1+#ppt_w/2"/>
                                          </p:val>
                                        </p:tav>
                                        <p:tav tm="100000">
                                          <p:val>
                                            <p:strVal val="#ppt_x"/>
                                          </p:val>
                                        </p:tav>
                                      </p:tavLst>
                                    </p:anim>
                                    <p:anim calcmode="lin" valueType="num">
                                      <p:cBhvr additive="base">
                                        <p:cTn id="24" dur="500" fill="hold"/>
                                        <p:tgtEl>
                                          <p:spTgt spid="150"/>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 presetClass="entr" presetSubtype="2" fill="hold" nodeType="afterEffect">
                                  <p:stCondLst>
                                    <p:cond delay="0"/>
                                  </p:stCondLst>
                                  <p:childTnLst>
                                    <p:set>
                                      <p:cBhvr>
                                        <p:cTn id="27" dur="1" fill="hold">
                                          <p:stCondLst>
                                            <p:cond delay="0"/>
                                          </p:stCondLst>
                                        </p:cTn>
                                        <p:tgtEl>
                                          <p:spTgt spid="146"/>
                                        </p:tgtEl>
                                        <p:attrNameLst>
                                          <p:attrName>style.visibility</p:attrName>
                                        </p:attrNameLst>
                                      </p:cBhvr>
                                      <p:to>
                                        <p:strVal val="visible"/>
                                      </p:to>
                                    </p:set>
                                    <p:anim calcmode="lin" valueType="num">
                                      <p:cBhvr additive="base">
                                        <p:cTn id="28" dur="500" fill="hold"/>
                                        <p:tgtEl>
                                          <p:spTgt spid="146"/>
                                        </p:tgtEl>
                                        <p:attrNameLst>
                                          <p:attrName>ppt_x</p:attrName>
                                        </p:attrNameLst>
                                      </p:cBhvr>
                                      <p:tavLst>
                                        <p:tav tm="0">
                                          <p:val>
                                            <p:strVal val="1+#ppt_w/2"/>
                                          </p:val>
                                        </p:tav>
                                        <p:tav tm="100000">
                                          <p:val>
                                            <p:strVal val="#ppt_x"/>
                                          </p:val>
                                        </p:tav>
                                      </p:tavLst>
                                    </p:anim>
                                    <p:anim calcmode="lin" valueType="num">
                                      <p:cBhvr additive="base">
                                        <p:cTn id="29" dur="500" fill="hold"/>
                                        <p:tgtEl>
                                          <p:spTgt spid="146"/>
                                        </p:tgtEl>
                                        <p:attrNameLst>
                                          <p:attrName>ppt_y</p:attrName>
                                        </p:attrNameLst>
                                      </p:cBhvr>
                                      <p:tavLst>
                                        <p:tav tm="0">
                                          <p:val>
                                            <p:strVal val="#ppt_y"/>
                                          </p:val>
                                        </p:tav>
                                        <p:tav tm="100000">
                                          <p:val>
                                            <p:strVal val="#ppt_y"/>
                                          </p:val>
                                        </p:tav>
                                      </p:tavLst>
                                    </p:anim>
                                  </p:childTnLst>
                                </p:cTn>
                              </p:par>
                            </p:childTnLst>
                          </p:cTn>
                        </p:par>
                        <p:par>
                          <p:cTn id="30" fill="hold">
                            <p:stCondLst>
                              <p:cond delay="3000"/>
                            </p:stCondLst>
                            <p:childTnLst>
                              <p:par>
                                <p:cTn id="31" presetID="2" presetClass="entr" presetSubtype="2" fill="hold" grpId="0" nodeType="afterEffect">
                                  <p:stCondLst>
                                    <p:cond delay="0"/>
                                  </p:stCondLst>
                                  <p:childTnLst>
                                    <p:set>
                                      <p:cBhvr>
                                        <p:cTn id="32" dur="1" fill="hold">
                                          <p:stCondLst>
                                            <p:cond delay="0"/>
                                          </p:stCondLst>
                                        </p:cTn>
                                        <p:tgtEl>
                                          <p:spTgt spid="151"/>
                                        </p:tgtEl>
                                        <p:attrNameLst>
                                          <p:attrName>style.visibility</p:attrName>
                                        </p:attrNameLst>
                                      </p:cBhvr>
                                      <p:to>
                                        <p:strVal val="visible"/>
                                      </p:to>
                                    </p:set>
                                    <p:anim calcmode="lin" valueType="num">
                                      <p:cBhvr additive="base">
                                        <p:cTn id="33" dur="500" fill="hold"/>
                                        <p:tgtEl>
                                          <p:spTgt spid="151"/>
                                        </p:tgtEl>
                                        <p:attrNameLst>
                                          <p:attrName>ppt_x</p:attrName>
                                        </p:attrNameLst>
                                      </p:cBhvr>
                                      <p:tavLst>
                                        <p:tav tm="0">
                                          <p:val>
                                            <p:strVal val="1+#ppt_w/2"/>
                                          </p:val>
                                        </p:tav>
                                        <p:tav tm="100000">
                                          <p:val>
                                            <p:strVal val="#ppt_x"/>
                                          </p:val>
                                        </p:tav>
                                      </p:tavLst>
                                    </p:anim>
                                    <p:anim calcmode="lin" valueType="num">
                                      <p:cBhvr additive="base">
                                        <p:cTn id="34" dur="500" fill="hold"/>
                                        <p:tgtEl>
                                          <p:spTgt spid="1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 grpId="0" animBg="1"/>
      <p:bldP spid="138" grpId="0" animBg="1"/>
      <p:bldP spid="141" grpId="0" animBg="1"/>
      <p:bldP spid="142" grpId="0" animBg="1"/>
      <p:bldP spid="150" grpId="0"/>
      <p:bldP spid="15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订单有效性分析</a:t>
            </a:r>
            <a:endParaRPr lang="en-US" altLang="zh-CN" b="1" dirty="0">
              <a:latin typeface="微软雅黑"/>
              <a:ea typeface="微软雅黑"/>
            </a:endParaRPr>
          </a:p>
        </p:txBody>
      </p:sp>
      <p:sp>
        <p:nvSpPr>
          <p:cNvPr id="8" name="椭圆 64"/>
          <p:cNvSpPr>
            <a:spLocks noChangeArrowheads="1"/>
          </p:cNvSpPr>
          <p:nvPr/>
        </p:nvSpPr>
        <p:spPr bwMode="auto">
          <a:xfrm>
            <a:off x="571471" y="1059582"/>
            <a:ext cx="1370033" cy="1369292"/>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客户优先权分析</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pic>
        <p:nvPicPr>
          <p:cNvPr id="142340" name="Picture 4"/>
          <p:cNvPicPr>
            <a:picLocks noChangeAspect="1" noChangeArrowheads="1"/>
          </p:cNvPicPr>
          <p:nvPr/>
        </p:nvPicPr>
        <p:blipFill>
          <a:blip r:embed="rId3"/>
          <a:srcRect/>
          <a:stretch>
            <a:fillRect/>
          </a:stretch>
        </p:blipFill>
        <p:spPr bwMode="auto">
          <a:xfrm>
            <a:off x="2214546" y="1042988"/>
            <a:ext cx="6258127" cy="3457588"/>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1000" fill="hold"/>
                                        <p:tgtEl>
                                          <p:spTgt spid="8"/>
                                        </p:tgtEl>
                                        <p:attrNameLst>
                                          <p:attrName>ppt_x</p:attrName>
                                        </p:attrNameLst>
                                      </p:cBhvr>
                                      <p:tavLst>
                                        <p:tav tm="0">
                                          <p:val>
                                            <p:strVal val="#ppt_x-.2"/>
                                          </p:val>
                                        </p:tav>
                                        <p:tav tm="100000">
                                          <p:val>
                                            <p:strVal val="#ppt_x"/>
                                          </p:val>
                                        </p:tav>
                                      </p:tavLst>
                                    </p:anim>
                                    <p:anim calcmode="lin" valueType="num">
                                      <p:cBhvr>
                                        <p:cTn id="19"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20" dur="10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142340"/>
                                        </p:tgtEl>
                                        <p:attrNameLst>
                                          <p:attrName>style.visibility</p:attrName>
                                        </p:attrNameLst>
                                      </p:cBhvr>
                                      <p:to>
                                        <p:strVal val="visible"/>
                                      </p:to>
                                    </p:set>
                                    <p:animEffect transition="in" filter="checkerboard(across)">
                                      <p:cBhvr>
                                        <p:cTn id="25" dur="500"/>
                                        <p:tgtEl>
                                          <p:spTgt spid="1423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p:cNvSpPr txBox="1"/>
          <p:nvPr/>
        </p:nvSpPr>
        <p:spPr>
          <a:xfrm>
            <a:off x="4032065" y="1659675"/>
            <a:ext cx="4211493" cy="550343"/>
          </a:xfrm>
          <a:prstGeom prst="rect">
            <a:avLst/>
          </a:prstGeom>
          <a:noFill/>
        </p:spPr>
        <p:txBody>
          <a:bodyPr wrap="square" rtlCol="0">
            <a:spAutoFit/>
          </a:bodyPr>
          <a:lstStyle/>
          <a:p>
            <a:pPr marL="257106" indent="-257106">
              <a:lnSpc>
                <a:spcPct val="150000"/>
              </a:lnSpc>
            </a:pPr>
            <a:r>
              <a:rPr lang="zh-CN" altLang="en-US" sz="2249" b="1" dirty="0" smtClean="0">
                <a:latin typeface="微软雅黑" pitchFamily="34" charset="-122"/>
                <a:ea typeface="微软雅黑" pitchFamily="34" charset="-122"/>
              </a:rPr>
              <a:t>出库准备</a:t>
            </a:r>
            <a:endParaRPr lang="zh-CN" altLang="en-US" sz="2249" b="1" dirty="0">
              <a:latin typeface="微软雅黑" pitchFamily="34" charset="-122"/>
              <a:ea typeface="微软雅黑" pitchFamily="34" charset="-122"/>
            </a:endParaRPr>
          </a:p>
        </p:txBody>
      </p:sp>
      <p:sp>
        <p:nvSpPr>
          <p:cNvPr id="38" name="文本框 29"/>
          <p:cNvSpPr txBox="1">
            <a:spLocks noChangeArrowheads="1"/>
          </p:cNvSpPr>
          <p:nvPr/>
        </p:nvSpPr>
        <p:spPr bwMode="auto">
          <a:xfrm>
            <a:off x="2010709" y="1374855"/>
            <a:ext cx="1063112" cy="1107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en-US" altLang="zh-CN" sz="6598" dirty="0" smtClean="0">
                <a:latin typeface="Impact" pitchFamily="34" charset="0"/>
                <a:ea typeface="微软雅黑" pitchFamily="34" charset="-122"/>
              </a:rPr>
              <a:t>02</a:t>
            </a:r>
            <a:endParaRPr lang="zh-CN" altLang="en-US" sz="6598" dirty="0">
              <a:latin typeface="Impact" pitchFamily="34" charset="0"/>
              <a:ea typeface="微软雅黑" pitchFamily="34" charset="-122"/>
            </a:endParaRPr>
          </a:p>
        </p:txBody>
      </p:sp>
      <p:sp>
        <p:nvSpPr>
          <p:cNvPr id="39" name="文本框 33"/>
          <p:cNvSpPr txBox="1"/>
          <p:nvPr/>
        </p:nvSpPr>
        <p:spPr>
          <a:xfrm>
            <a:off x="1656351" y="2353027"/>
            <a:ext cx="1305443" cy="392287"/>
          </a:xfrm>
          <a:prstGeom prst="rect">
            <a:avLst/>
          </a:prstGeom>
          <a:noFill/>
        </p:spPr>
        <p:txBody>
          <a:bodyPr wrap="square" rtlCol="0">
            <a:spAutoFit/>
          </a:bodyPr>
          <a:lstStyle/>
          <a:p>
            <a:pPr algn="dist"/>
            <a:r>
              <a:rPr lang="zh-CN" altLang="en-US" sz="1949" dirty="0">
                <a:solidFill>
                  <a:schemeClr val="bg1"/>
                </a:solidFill>
                <a:latin typeface="微软雅黑" pitchFamily="34" charset="-122"/>
                <a:ea typeface="微软雅黑" pitchFamily="34" charset="-122"/>
              </a:rPr>
              <a:t>添加标题</a:t>
            </a:r>
          </a:p>
        </p:txBody>
      </p:sp>
      <p:sp>
        <p:nvSpPr>
          <p:cNvPr id="7" name="等腰三角形 6"/>
          <p:cNvSpPr/>
          <p:nvPr/>
        </p:nvSpPr>
        <p:spPr>
          <a:xfrm rot="5400000">
            <a:off x="3076474" y="1932666"/>
            <a:ext cx="959606" cy="413624"/>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908146" y="-879619"/>
            <a:ext cx="2808312" cy="2808312"/>
          </a:xfrm>
          <a:prstGeom prst="ellipse">
            <a:avLst/>
          </a:pr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9" name="椭圆 8"/>
          <p:cNvSpPr/>
          <p:nvPr/>
        </p:nvSpPr>
        <p:spPr>
          <a:xfrm>
            <a:off x="496010" y="2757265"/>
            <a:ext cx="3219435" cy="3219435"/>
          </a:xfrm>
          <a:prstGeom prst="ellipse">
            <a:avLst/>
          </a:prstGeom>
          <a:solidFill>
            <a:srgbClr val="CC0000">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0" name="椭圆 9"/>
          <p:cNvSpPr/>
          <p:nvPr/>
        </p:nvSpPr>
        <p:spPr>
          <a:xfrm>
            <a:off x="-1116632" y="3207249"/>
            <a:ext cx="2124744" cy="2124744"/>
          </a:xfrm>
          <a:prstGeom prst="ellipse">
            <a:avLst/>
          </a:prstGeom>
          <a:solidFill>
            <a:schemeClr val="accent4">
              <a:lumMod val="40000"/>
              <a:lumOff val="6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1" name="椭圆 10"/>
          <p:cNvSpPr/>
          <p:nvPr/>
        </p:nvSpPr>
        <p:spPr>
          <a:xfrm>
            <a:off x="7164288" y="-2664296"/>
            <a:ext cx="5328592" cy="5328592"/>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Tree>
    <p:extLst>
      <p:ext uri="{BB962C8B-B14F-4D97-AF65-F5344CB8AC3E}">
        <p14:creationId xmlns:p14="http://schemas.microsoft.com/office/powerpoint/2010/main" val="760258632"/>
      </p:ext>
    </p:extLst>
  </p:cSld>
  <p:clrMapOvr>
    <a:masterClrMapping/>
  </p:clrMapOvr>
  <p:transition spd="slow" advClick="0" advTm="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250"/>
                                        <p:tgtEl>
                                          <p:spTgt spid="38"/>
                                        </p:tgtEl>
                                        <p:attrNameLst>
                                          <p:attrName>ppt_x</p:attrName>
                                        </p:attrNameLst>
                                      </p:cBhvr>
                                      <p:tavLst>
                                        <p:tav tm="0">
                                          <p:val>
                                            <p:strVal val="#ppt_x-#ppt_w*1.125000"/>
                                          </p:val>
                                        </p:tav>
                                        <p:tav tm="100000">
                                          <p:val>
                                            <p:strVal val="#ppt_x"/>
                                          </p:val>
                                        </p:tav>
                                      </p:tavLst>
                                    </p:anim>
                                    <p:animEffect transition="in" filter="wipe(right)">
                                      <p:cBhvr>
                                        <p:cTn id="8" dur="250"/>
                                        <p:tgtEl>
                                          <p:spTgt spid="38"/>
                                        </p:tgtEl>
                                      </p:cBhvr>
                                    </p:animEffect>
                                  </p:childTnLst>
                                </p:cTn>
                              </p:par>
                            </p:childTnLst>
                          </p:cTn>
                        </p:par>
                        <p:par>
                          <p:cTn id="9" fill="hold">
                            <p:stCondLst>
                              <p:cond delay="250"/>
                            </p:stCondLst>
                            <p:childTnLst>
                              <p:par>
                                <p:cTn id="10" presetID="12" presetClass="entr" presetSubtype="8" fill="hold" grpId="0"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250"/>
                                        <p:tgtEl>
                                          <p:spTgt spid="39"/>
                                        </p:tgtEl>
                                        <p:attrNameLst>
                                          <p:attrName>ppt_x</p:attrName>
                                        </p:attrNameLst>
                                      </p:cBhvr>
                                      <p:tavLst>
                                        <p:tav tm="0">
                                          <p:val>
                                            <p:strVal val="#ppt_x-#ppt_w*1.125000"/>
                                          </p:val>
                                        </p:tav>
                                        <p:tav tm="100000">
                                          <p:val>
                                            <p:strVal val="#ppt_x"/>
                                          </p:val>
                                        </p:tav>
                                      </p:tavLst>
                                    </p:anim>
                                    <p:animEffect transition="in" filter="wipe(right)">
                                      <p:cBhvr>
                                        <p:cTn id="13" dur="250"/>
                                        <p:tgtEl>
                                          <p:spTgt spid="39"/>
                                        </p:tgtEl>
                                      </p:cBhvr>
                                    </p:animEffect>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250"/>
                                        <p:tgtEl>
                                          <p:spTgt spid="7"/>
                                        </p:tgtEl>
                                      </p:cBhvr>
                                    </p:animEffect>
                                  </p:childTnLst>
                                </p:cTn>
                              </p:par>
                            </p:childTnLst>
                          </p:cTn>
                        </p:par>
                        <p:par>
                          <p:cTn id="18" fill="hold">
                            <p:stCondLst>
                              <p:cond delay="75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34"/>
                                        </p:tgtEl>
                                        <p:attrNameLst>
                                          <p:attrName>style.visibility</p:attrName>
                                        </p:attrNameLst>
                                      </p:cBhvr>
                                      <p:to>
                                        <p:strVal val="visible"/>
                                      </p:to>
                                    </p:set>
                                    <p:anim calcmode="lin" valueType="num">
                                      <p:cBhvr>
                                        <p:cTn id="21" dur="25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22" dur="250" fill="hold"/>
                                        <p:tgtEl>
                                          <p:spTgt spid="34"/>
                                        </p:tgtEl>
                                        <p:attrNameLst>
                                          <p:attrName>ppt_y</p:attrName>
                                        </p:attrNameLst>
                                      </p:cBhvr>
                                      <p:tavLst>
                                        <p:tav tm="0">
                                          <p:val>
                                            <p:strVal val="#ppt_y"/>
                                          </p:val>
                                        </p:tav>
                                        <p:tav tm="100000">
                                          <p:val>
                                            <p:strVal val="#ppt_y"/>
                                          </p:val>
                                        </p:tav>
                                      </p:tavLst>
                                    </p:anim>
                                    <p:anim calcmode="lin" valueType="num">
                                      <p:cBhvr>
                                        <p:cTn id="23" dur="25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24" dur="25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25" dur="250" tmFilter="0,0; .5, 1; 1, 1"/>
                                        <p:tgtEl>
                                          <p:spTgt spid="34"/>
                                        </p:tgtEl>
                                      </p:cBhvr>
                                    </p:animEffect>
                                  </p:childTnLst>
                                </p:cTn>
                              </p:par>
                            </p:childTnLst>
                          </p:cTn>
                        </p:par>
                        <p:par>
                          <p:cTn id="26" fill="hold">
                            <p:stCondLst>
                              <p:cond delay="1075"/>
                            </p:stCondLst>
                            <p:childTnLst>
                              <p:par>
                                <p:cTn id="27" presetID="10" presetClass="entr" presetSubtype="0"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childTnLst>
                          </p:cTn>
                        </p:par>
                        <p:par>
                          <p:cTn id="30" fill="hold">
                            <p:stCondLst>
                              <p:cond delay="1575"/>
                            </p:stCondLst>
                            <p:childTnLst>
                              <p:par>
                                <p:cTn id="31" presetID="10" presetClass="entr" presetSubtype="0"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childTnLst>
                          </p:cTn>
                        </p:par>
                        <p:par>
                          <p:cTn id="34" fill="hold">
                            <p:stCondLst>
                              <p:cond delay="2075"/>
                            </p:stCondLst>
                            <p:childTnLst>
                              <p:par>
                                <p:cTn id="35" presetID="10" presetClass="entr" presetSubtype="0"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childTnLst>
                          </p:cTn>
                        </p:par>
                        <p:par>
                          <p:cTn id="38" fill="hold">
                            <p:stCondLst>
                              <p:cond delay="2575"/>
                            </p:stCondLst>
                            <p:childTnLst>
                              <p:par>
                                <p:cTn id="39" presetID="10" presetClass="entr" presetSubtype="0"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8" grpId="0"/>
      <p:bldP spid="39" grpId="0"/>
      <p:bldP spid="7" grpId="0" animBg="1"/>
      <p:bldP spid="8" grpId="0" animBg="1"/>
      <p:bldP spid="9" grpId="0" animBg="1"/>
      <p:bldP spid="10" grpId="0" animBg="1"/>
      <p:bldP spid="1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出库准备</a:t>
            </a:r>
            <a:endParaRPr lang="en-US" altLang="zh-CN" b="1" dirty="0">
              <a:latin typeface="微软雅黑"/>
              <a:ea typeface="微软雅黑"/>
            </a:endParaRPr>
          </a:p>
        </p:txBody>
      </p:sp>
      <p:sp>
        <p:nvSpPr>
          <p:cNvPr id="8" name="椭圆 64"/>
          <p:cNvSpPr>
            <a:spLocks noChangeArrowheads="1"/>
          </p:cNvSpPr>
          <p:nvPr/>
        </p:nvSpPr>
        <p:spPr bwMode="auto">
          <a:xfrm>
            <a:off x="571472" y="1059582"/>
            <a:ext cx="1214446" cy="1213789"/>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催提</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grpSp>
        <p:nvGrpSpPr>
          <p:cNvPr id="9" name="组合 8"/>
          <p:cNvGrpSpPr/>
          <p:nvPr/>
        </p:nvGrpSpPr>
        <p:grpSpPr>
          <a:xfrm>
            <a:off x="2357466" y="1059582"/>
            <a:ext cx="6000748" cy="1136791"/>
            <a:chOff x="2357466" y="1059582"/>
            <a:chExt cx="6000748" cy="1136791"/>
          </a:xfrm>
        </p:grpSpPr>
        <p:sp>
          <p:nvSpPr>
            <p:cNvPr id="11" name="矩形 10"/>
            <p:cNvSpPr/>
            <p:nvPr/>
          </p:nvSpPr>
          <p:spPr>
            <a:xfrm>
              <a:off x="2357466" y="2095824"/>
              <a:ext cx="6000748"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2" name="矩形 11"/>
            <p:cNvSpPr/>
            <p:nvPr/>
          </p:nvSpPr>
          <p:spPr>
            <a:xfrm>
              <a:off x="2357466" y="1059582"/>
              <a:ext cx="6000748" cy="112912"/>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0" name="矩形 9"/>
            <p:cNvSpPr/>
            <p:nvPr/>
          </p:nvSpPr>
          <p:spPr>
            <a:xfrm>
              <a:off x="2500298" y="1172494"/>
              <a:ext cx="5643558" cy="923330"/>
            </a:xfrm>
            <a:prstGeom prst="rect">
              <a:avLst/>
            </a:prstGeom>
          </p:spPr>
          <p:txBody>
            <a:bodyPr wrap="square">
              <a:spAutoFit/>
            </a:bodyPr>
            <a:lstStyle/>
            <a:p>
              <a:r>
                <a:rPr lang="zh-CN" altLang="en-US" dirty="0" smtClean="0"/>
                <a:t>催提是直接向已知的提货人发出提货通知，可以用信件、传真、电话等方式。当不知道确切提货人时，可以向存货人催提。</a:t>
              </a:r>
              <a:endParaRPr lang="zh-CN" altLang="en-US" dirty="0"/>
            </a:p>
          </p:txBody>
        </p:sp>
      </p:grpSp>
      <p:pic>
        <p:nvPicPr>
          <p:cNvPr id="148482" name="Picture 2"/>
          <p:cNvPicPr>
            <a:picLocks noChangeAspect="1" noChangeArrowheads="1"/>
          </p:cNvPicPr>
          <p:nvPr/>
        </p:nvPicPr>
        <p:blipFill>
          <a:blip r:embed="rId3"/>
          <a:srcRect/>
          <a:stretch>
            <a:fillRect/>
          </a:stretch>
        </p:blipFill>
        <p:spPr bwMode="auto">
          <a:xfrm>
            <a:off x="1785918" y="2357436"/>
            <a:ext cx="6955765" cy="1798577"/>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1000" fill="hold"/>
                                        <p:tgtEl>
                                          <p:spTgt spid="8"/>
                                        </p:tgtEl>
                                        <p:attrNameLst>
                                          <p:attrName>ppt_x</p:attrName>
                                        </p:attrNameLst>
                                      </p:cBhvr>
                                      <p:tavLst>
                                        <p:tav tm="0">
                                          <p:val>
                                            <p:strVal val="#ppt_x-.2"/>
                                          </p:val>
                                        </p:tav>
                                        <p:tav tm="100000">
                                          <p:val>
                                            <p:strVal val="#ppt_x"/>
                                          </p:val>
                                        </p:tav>
                                      </p:tavLst>
                                    </p:anim>
                                    <p:anim calcmode="lin" valueType="num">
                                      <p:cBhvr>
                                        <p:cTn id="19"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20" dur="10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checkerboard(across)">
                                      <p:cBhvr>
                                        <p:cTn id="25" dur="5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nodeType="clickEffect">
                                  <p:stCondLst>
                                    <p:cond delay="0"/>
                                  </p:stCondLst>
                                  <p:childTnLst>
                                    <p:set>
                                      <p:cBhvr>
                                        <p:cTn id="29" dur="1" fill="hold">
                                          <p:stCondLst>
                                            <p:cond delay="0"/>
                                          </p:stCondLst>
                                        </p:cTn>
                                        <p:tgtEl>
                                          <p:spTgt spid="148482"/>
                                        </p:tgtEl>
                                        <p:attrNameLst>
                                          <p:attrName>style.visibility</p:attrName>
                                        </p:attrNameLst>
                                      </p:cBhvr>
                                      <p:to>
                                        <p:strVal val="visible"/>
                                      </p:to>
                                    </p:set>
                                    <p:animEffect transition="in" filter="checkerboard(across)">
                                      <p:cBhvr>
                                        <p:cTn id="30" dur="500"/>
                                        <p:tgtEl>
                                          <p:spTgt spid="1484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出库准备</a:t>
            </a:r>
            <a:endParaRPr lang="en-US" altLang="zh-CN" b="1" dirty="0">
              <a:latin typeface="微软雅黑"/>
              <a:ea typeface="微软雅黑"/>
            </a:endParaRPr>
          </a:p>
        </p:txBody>
      </p:sp>
      <p:sp>
        <p:nvSpPr>
          <p:cNvPr id="8" name="椭圆 64"/>
          <p:cNvSpPr>
            <a:spLocks noChangeArrowheads="1"/>
          </p:cNvSpPr>
          <p:nvPr/>
        </p:nvSpPr>
        <p:spPr bwMode="auto">
          <a:xfrm>
            <a:off x="571472" y="1059582"/>
            <a:ext cx="1214446" cy="1213789"/>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制作出库凭证</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pic>
        <p:nvPicPr>
          <p:cNvPr id="3074" name="Picture 2"/>
          <p:cNvPicPr>
            <a:picLocks noChangeAspect="1" noChangeArrowheads="1"/>
          </p:cNvPicPr>
          <p:nvPr/>
        </p:nvPicPr>
        <p:blipFill>
          <a:blip r:embed="rId3"/>
          <a:srcRect/>
          <a:stretch>
            <a:fillRect/>
          </a:stretch>
        </p:blipFill>
        <p:spPr bwMode="auto">
          <a:xfrm>
            <a:off x="1909763" y="1428742"/>
            <a:ext cx="6822013" cy="2343160"/>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1000" fill="hold"/>
                                        <p:tgtEl>
                                          <p:spTgt spid="8"/>
                                        </p:tgtEl>
                                        <p:attrNameLst>
                                          <p:attrName>ppt_x</p:attrName>
                                        </p:attrNameLst>
                                      </p:cBhvr>
                                      <p:tavLst>
                                        <p:tav tm="0">
                                          <p:val>
                                            <p:strVal val="#ppt_x-.2"/>
                                          </p:val>
                                        </p:tav>
                                        <p:tav tm="100000">
                                          <p:val>
                                            <p:strVal val="#ppt_x"/>
                                          </p:val>
                                        </p:tav>
                                      </p:tavLst>
                                    </p:anim>
                                    <p:anim calcmode="lin" valueType="num">
                                      <p:cBhvr>
                                        <p:cTn id="19"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20" dur="10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3074"/>
                                        </p:tgtEl>
                                        <p:attrNameLst>
                                          <p:attrName>style.visibility</p:attrName>
                                        </p:attrNameLst>
                                      </p:cBhvr>
                                      <p:to>
                                        <p:strVal val="visible"/>
                                      </p:to>
                                    </p:set>
                                    <p:animEffect transition="in" filter="checkerboard(across)">
                                      <p:cBhvr>
                                        <p:cTn id="25"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出库准备</a:t>
            </a:r>
            <a:endParaRPr lang="en-US" altLang="zh-CN" b="1" dirty="0">
              <a:latin typeface="微软雅黑"/>
              <a:ea typeface="微软雅黑"/>
            </a:endParaRPr>
          </a:p>
        </p:txBody>
      </p:sp>
      <p:sp>
        <p:nvSpPr>
          <p:cNvPr id="8" name="椭圆 64"/>
          <p:cNvSpPr>
            <a:spLocks noChangeArrowheads="1"/>
          </p:cNvSpPr>
          <p:nvPr/>
        </p:nvSpPr>
        <p:spPr bwMode="auto">
          <a:xfrm>
            <a:off x="571472" y="1059582"/>
            <a:ext cx="1214446" cy="1213789"/>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制作出库凭证</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grpSp>
        <p:nvGrpSpPr>
          <p:cNvPr id="4099" name="画布 91102"/>
          <p:cNvGrpSpPr>
            <a:grpSpLocks/>
          </p:cNvGrpSpPr>
          <p:nvPr/>
        </p:nvGrpSpPr>
        <p:grpSpPr bwMode="auto">
          <a:xfrm>
            <a:off x="2182754" y="1200725"/>
            <a:ext cx="5267325" cy="3095625"/>
            <a:chOff x="0" y="0"/>
            <a:chExt cx="52673" cy="30956"/>
          </a:xfrm>
        </p:grpSpPr>
        <p:sp>
          <p:nvSpPr>
            <p:cNvPr id="4100" name="AutoShape 4"/>
            <p:cNvSpPr>
              <a:spLocks noChangeAspect="1" noChangeArrowheads="1"/>
            </p:cNvSpPr>
            <p:nvPr/>
          </p:nvSpPr>
          <p:spPr bwMode="auto">
            <a:xfrm>
              <a:off x="0" y="0"/>
              <a:ext cx="52673" cy="30956"/>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91064" name="Rectangle 715"/>
            <p:cNvSpPr>
              <a:spLocks noChangeArrowheads="1"/>
            </p:cNvSpPr>
            <p:nvPr/>
          </p:nvSpPr>
          <p:spPr bwMode="auto">
            <a:xfrm>
              <a:off x="21729" y="984"/>
              <a:ext cx="6890" cy="3962"/>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smtClean="0">
                  <a:ln>
                    <a:noFill/>
                  </a:ln>
                  <a:solidFill>
                    <a:schemeClr val="tx1"/>
                  </a:solidFill>
                  <a:effectLst/>
                  <a:latin typeface="楷体" pitchFamily="49" charset="-122"/>
                  <a:ea typeface="楷体" pitchFamily="49" charset="-122"/>
                  <a:cs typeface="宋体" pitchFamily="2" charset="-122"/>
                </a:rPr>
                <a:t>出库单</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91065" name="Rectangle 716"/>
            <p:cNvSpPr>
              <a:spLocks noChangeArrowheads="1"/>
            </p:cNvSpPr>
            <p:nvPr/>
          </p:nvSpPr>
          <p:spPr bwMode="auto">
            <a:xfrm>
              <a:off x="2355" y="4025"/>
              <a:ext cx="4210" cy="1982"/>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100" b="1" i="0" u="none" strike="noStrike" cap="none" normalizeH="0" baseline="0" smtClean="0">
                  <a:ln>
                    <a:noFill/>
                  </a:ln>
                  <a:solidFill>
                    <a:srgbClr val="000000"/>
                  </a:solidFill>
                  <a:effectLst/>
                  <a:latin typeface="宋体" pitchFamily="2" charset="-122"/>
                  <a:ea typeface="宋体" pitchFamily="2" charset="-122"/>
                  <a:cs typeface="宋体" pitchFamily="2" charset="-122"/>
                </a:rPr>
                <a:t>仓库：</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91066" name="Line 717"/>
            <p:cNvSpPr>
              <a:spLocks noChangeShapeType="1"/>
            </p:cNvSpPr>
            <p:nvPr/>
          </p:nvSpPr>
          <p:spPr bwMode="auto">
            <a:xfrm>
              <a:off x="6369" y="6311"/>
              <a:ext cx="0" cy="24556"/>
            </a:xfrm>
            <a:prstGeom prst="line">
              <a:avLst/>
            </a:prstGeom>
            <a:noFill/>
            <a:ln w="7620">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1067" name="Line 718"/>
            <p:cNvSpPr>
              <a:spLocks noChangeShapeType="1"/>
            </p:cNvSpPr>
            <p:nvPr/>
          </p:nvSpPr>
          <p:spPr bwMode="auto">
            <a:xfrm>
              <a:off x="10947" y="6311"/>
              <a:ext cx="0" cy="24556"/>
            </a:xfrm>
            <a:prstGeom prst="line">
              <a:avLst/>
            </a:prstGeom>
            <a:noFill/>
            <a:ln w="7620">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1068" name="Line 719"/>
            <p:cNvSpPr>
              <a:spLocks noChangeShapeType="1"/>
            </p:cNvSpPr>
            <p:nvPr/>
          </p:nvSpPr>
          <p:spPr bwMode="auto">
            <a:xfrm>
              <a:off x="15532" y="6311"/>
              <a:ext cx="0" cy="24556"/>
            </a:xfrm>
            <a:prstGeom prst="line">
              <a:avLst/>
            </a:prstGeom>
            <a:noFill/>
            <a:ln w="7620">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1069" name="Line 720"/>
            <p:cNvSpPr>
              <a:spLocks noChangeShapeType="1"/>
            </p:cNvSpPr>
            <p:nvPr/>
          </p:nvSpPr>
          <p:spPr bwMode="auto">
            <a:xfrm>
              <a:off x="20110" y="6311"/>
              <a:ext cx="0" cy="24556"/>
            </a:xfrm>
            <a:prstGeom prst="line">
              <a:avLst/>
            </a:prstGeom>
            <a:noFill/>
            <a:ln w="7620">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1070" name="Line 721"/>
            <p:cNvSpPr>
              <a:spLocks noChangeShapeType="1"/>
            </p:cNvSpPr>
            <p:nvPr/>
          </p:nvSpPr>
          <p:spPr bwMode="auto">
            <a:xfrm>
              <a:off x="24123" y="6121"/>
              <a:ext cx="0" cy="24555"/>
            </a:xfrm>
            <a:prstGeom prst="line">
              <a:avLst/>
            </a:prstGeom>
            <a:noFill/>
            <a:ln w="7620">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1071" name="Line 722"/>
            <p:cNvSpPr>
              <a:spLocks noChangeShapeType="1"/>
            </p:cNvSpPr>
            <p:nvPr/>
          </p:nvSpPr>
          <p:spPr bwMode="auto">
            <a:xfrm>
              <a:off x="29286" y="6311"/>
              <a:ext cx="0" cy="24556"/>
            </a:xfrm>
            <a:prstGeom prst="line">
              <a:avLst/>
            </a:prstGeom>
            <a:noFill/>
            <a:ln w="7620">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0162" name="Line 723"/>
            <p:cNvSpPr>
              <a:spLocks noChangeShapeType="1"/>
            </p:cNvSpPr>
            <p:nvPr/>
          </p:nvSpPr>
          <p:spPr bwMode="auto">
            <a:xfrm>
              <a:off x="33864" y="6311"/>
              <a:ext cx="0" cy="24556"/>
            </a:xfrm>
            <a:prstGeom prst="line">
              <a:avLst/>
            </a:prstGeom>
            <a:noFill/>
            <a:ln w="7620">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0163" name="Line 724"/>
            <p:cNvSpPr>
              <a:spLocks noChangeShapeType="1"/>
            </p:cNvSpPr>
            <p:nvPr/>
          </p:nvSpPr>
          <p:spPr bwMode="auto">
            <a:xfrm>
              <a:off x="38449" y="6311"/>
              <a:ext cx="0" cy="24556"/>
            </a:xfrm>
            <a:prstGeom prst="line">
              <a:avLst/>
            </a:prstGeom>
            <a:noFill/>
            <a:ln w="7620">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1072" name="Line 725"/>
            <p:cNvSpPr>
              <a:spLocks noChangeShapeType="1"/>
            </p:cNvSpPr>
            <p:nvPr/>
          </p:nvSpPr>
          <p:spPr bwMode="auto">
            <a:xfrm>
              <a:off x="43027" y="6311"/>
              <a:ext cx="0" cy="24556"/>
            </a:xfrm>
            <a:prstGeom prst="line">
              <a:avLst/>
            </a:prstGeom>
            <a:noFill/>
            <a:ln w="7620">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1073" name="Line 726"/>
            <p:cNvSpPr>
              <a:spLocks noChangeShapeType="1"/>
            </p:cNvSpPr>
            <p:nvPr/>
          </p:nvSpPr>
          <p:spPr bwMode="auto">
            <a:xfrm>
              <a:off x="1695" y="10452"/>
              <a:ext cx="46006" cy="0"/>
            </a:xfrm>
            <a:prstGeom prst="line">
              <a:avLst/>
            </a:prstGeom>
            <a:noFill/>
            <a:ln w="7620">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1074" name="Line 727"/>
            <p:cNvSpPr>
              <a:spLocks noChangeShapeType="1"/>
            </p:cNvSpPr>
            <p:nvPr/>
          </p:nvSpPr>
          <p:spPr bwMode="auto">
            <a:xfrm>
              <a:off x="1695" y="14077"/>
              <a:ext cx="46006" cy="0"/>
            </a:xfrm>
            <a:prstGeom prst="line">
              <a:avLst/>
            </a:prstGeom>
            <a:noFill/>
            <a:ln w="7620">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1075" name="Line 728"/>
            <p:cNvSpPr>
              <a:spLocks noChangeShapeType="1"/>
            </p:cNvSpPr>
            <p:nvPr/>
          </p:nvSpPr>
          <p:spPr bwMode="auto">
            <a:xfrm>
              <a:off x="1695" y="17703"/>
              <a:ext cx="46006" cy="0"/>
            </a:xfrm>
            <a:prstGeom prst="line">
              <a:avLst/>
            </a:prstGeom>
            <a:noFill/>
            <a:ln w="7620">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1076" name="Line 729"/>
            <p:cNvSpPr>
              <a:spLocks noChangeShapeType="1"/>
            </p:cNvSpPr>
            <p:nvPr/>
          </p:nvSpPr>
          <p:spPr bwMode="auto">
            <a:xfrm>
              <a:off x="1695" y="21329"/>
              <a:ext cx="46006" cy="0"/>
            </a:xfrm>
            <a:prstGeom prst="line">
              <a:avLst/>
            </a:prstGeom>
            <a:noFill/>
            <a:ln w="7620">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1077" name="Line 730"/>
            <p:cNvSpPr>
              <a:spLocks noChangeShapeType="1"/>
            </p:cNvSpPr>
            <p:nvPr/>
          </p:nvSpPr>
          <p:spPr bwMode="auto">
            <a:xfrm>
              <a:off x="1695" y="24479"/>
              <a:ext cx="46006" cy="0"/>
            </a:xfrm>
            <a:prstGeom prst="line">
              <a:avLst/>
            </a:prstGeom>
            <a:noFill/>
            <a:ln w="7620">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1078" name="Line 731"/>
            <p:cNvSpPr>
              <a:spLocks noChangeShapeType="1"/>
            </p:cNvSpPr>
            <p:nvPr/>
          </p:nvSpPr>
          <p:spPr bwMode="auto">
            <a:xfrm>
              <a:off x="1695" y="27628"/>
              <a:ext cx="46006" cy="0"/>
            </a:xfrm>
            <a:prstGeom prst="line">
              <a:avLst/>
            </a:prstGeom>
            <a:noFill/>
            <a:ln w="7620">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1079" name="Line 732"/>
            <p:cNvSpPr>
              <a:spLocks noChangeShapeType="1"/>
            </p:cNvSpPr>
            <p:nvPr/>
          </p:nvSpPr>
          <p:spPr bwMode="auto">
            <a:xfrm>
              <a:off x="1784" y="6311"/>
              <a:ext cx="0" cy="24556"/>
            </a:xfrm>
            <a:prstGeom prst="line">
              <a:avLst/>
            </a:prstGeom>
            <a:noFill/>
            <a:ln w="17780">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1080" name="Line 733"/>
            <p:cNvSpPr>
              <a:spLocks noChangeShapeType="1"/>
            </p:cNvSpPr>
            <p:nvPr/>
          </p:nvSpPr>
          <p:spPr bwMode="auto">
            <a:xfrm>
              <a:off x="47612" y="6311"/>
              <a:ext cx="0" cy="24556"/>
            </a:xfrm>
            <a:prstGeom prst="line">
              <a:avLst/>
            </a:prstGeom>
            <a:noFill/>
            <a:ln w="17780">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1081" name="Line 734"/>
            <p:cNvSpPr>
              <a:spLocks noChangeShapeType="1"/>
            </p:cNvSpPr>
            <p:nvPr/>
          </p:nvSpPr>
          <p:spPr bwMode="auto">
            <a:xfrm>
              <a:off x="1695" y="6400"/>
              <a:ext cx="46006" cy="0"/>
            </a:xfrm>
            <a:prstGeom prst="line">
              <a:avLst/>
            </a:prstGeom>
            <a:noFill/>
            <a:ln w="17780">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1082" name="Line 735"/>
            <p:cNvSpPr>
              <a:spLocks noChangeShapeType="1"/>
            </p:cNvSpPr>
            <p:nvPr/>
          </p:nvSpPr>
          <p:spPr bwMode="auto">
            <a:xfrm>
              <a:off x="1695" y="30778"/>
              <a:ext cx="46006" cy="0"/>
            </a:xfrm>
            <a:prstGeom prst="line">
              <a:avLst/>
            </a:prstGeom>
            <a:noFill/>
            <a:ln w="17780">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1083" name="Rectangle 736"/>
            <p:cNvSpPr>
              <a:spLocks noChangeArrowheads="1"/>
            </p:cNvSpPr>
            <p:nvPr/>
          </p:nvSpPr>
          <p:spPr bwMode="auto">
            <a:xfrm>
              <a:off x="2355" y="6654"/>
              <a:ext cx="2299" cy="1982"/>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900" b="1" i="0" u="none" strike="noStrike" cap="none" normalizeH="0" baseline="0" smtClean="0">
                  <a:ln>
                    <a:noFill/>
                  </a:ln>
                  <a:solidFill>
                    <a:srgbClr val="404040"/>
                  </a:solidFill>
                  <a:effectLst/>
                  <a:latin typeface="宋体" pitchFamily="2" charset="-122"/>
                  <a:ea typeface="宋体" pitchFamily="2" charset="-122"/>
                  <a:cs typeface="宋体" pitchFamily="2" charset="-122"/>
                </a:rPr>
                <a:t>货主</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91084" name="Rectangle 737"/>
            <p:cNvSpPr>
              <a:spLocks noChangeArrowheads="1"/>
            </p:cNvSpPr>
            <p:nvPr/>
          </p:nvSpPr>
          <p:spPr bwMode="auto">
            <a:xfrm>
              <a:off x="6940" y="6654"/>
              <a:ext cx="3448" cy="1982"/>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900" b="1" i="0" u="none" strike="noStrike" cap="none" normalizeH="0" baseline="0" smtClean="0">
                  <a:ln>
                    <a:noFill/>
                  </a:ln>
                  <a:solidFill>
                    <a:srgbClr val="404040"/>
                  </a:solidFill>
                  <a:effectLst/>
                  <a:latin typeface="宋体" pitchFamily="2" charset="-122"/>
                  <a:ea typeface="宋体" pitchFamily="2" charset="-122"/>
                  <a:cs typeface="宋体" pitchFamily="2" charset="-122"/>
                </a:rPr>
                <a:t>订单号</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91085" name="Rectangle 738"/>
            <p:cNvSpPr>
              <a:spLocks noChangeArrowheads="1"/>
            </p:cNvSpPr>
            <p:nvPr/>
          </p:nvSpPr>
          <p:spPr bwMode="auto">
            <a:xfrm>
              <a:off x="11518" y="6654"/>
              <a:ext cx="2299" cy="1982"/>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900" b="1" i="0" u="none" strike="noStrike" cap="none" normalizeH="0" baseline="0" smtClean="0">
                  <a:ln>
                    <a:noFill/>
                  </a:ln>
                  <a:solidFill>
                    <a:srgbClr val="404040"/>
                  </a:solidFill>
                  <a:effectLst/>
                  <a:latin typeface="宋体" pitchFamily="2" charset="-122"/>
                  <a:ea typeface="宋体" pitchFamily="2" charset="-122"/>
                  <a:cs typeface="宋体" pitchFamily="2" charset="-122"/>
                </a:rPr>
                <a:t>等级</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91086" name="Rectangle 739"/>
            <p:cNvSpPr>
              <a:spLocks noChangeArrowheads="1"/>
            </p:cNvSpPr>
            <p:nvPr/>
          </p:nvSpPr>
          <p:spPr bwMode="auto">
            <a:xfrm>
              <a:off x="16103" y="6654"/>
              <a:ext cx="2299" cy="1982"/>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900" b="1" i="0" u="none" strike="noStrike" cap="none" normalizeH="0" baseline="0" smtClean="0">
                  <a:ln>
                    <a:noFill/>
                  </a:ln>
                  <a:solidFill>
                    <a:srgbClr val="404040"/>
                  </a:solidFill>
                  <a:effectLst/>
                  <a:latin typeface="宋体" pitchFamily="2" charset="-122"/>
                  <a:ea typeface="宋体" pitchFamily="2" charset="-122"/>
                  <a:cs typeface="宋体" pitchFamily="2" charset="-122"/>
                </a:rPr>
                <a:t>批号</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91087" name="Rectangle 740"/>
            <p:cNvSpPr>
              <a:spLocks noChangeArrowheads="1"/>
            </p:cNvSpPr>
            <p:nvPr/>
          </p:nvSpPr>
          <p:spPr bwMode="auto">
            <a:xfrm>
              <a:off x="20681" y="6654"/>
              <a:ext cx="2299" cy="1982"/>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900" b="1" i="0" u="none" strike="noStrike" cap="none" normalizeH="0" baseline="0" smtClean="0">
                  <a:ln>
                    <a:noFill/>
                  </a:ln>
                  <a:solidFill>
                    <a:srgbClr val="404040"/>
                  </a:solidFill>
                  <a:effectLst/>
                  <a:latin typeface="宋体" pitchFamily="2" charset="-122"/>
                  <a:ea typeface="宋体" pitchFamily="2" charset="-122"/>
                  <a:cs typeface="宋体" pitchFamily="2" charset="-122"/>
                </a:rPr>
                <a:t>出库</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91088" name="Rectangle 741"/>
            <p:cNvSpPr>
              <a:spLocks noChangeArrowheads="1"/>
            </p:cNvSpPr>
            <p:nvPr/>
          </p:nvSpPr>
          <p:spPr bwMode="auto">
            <a:xfrm>
              <a:off x="20681" y="8947"/>
              <a:ext cx="2299" cy="1981"/>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900" b="1" i="0" u="none" strike="noStrike" cap="none" normalizeH="0" baseline="0" smtClean="0">
                  <a:ln>
                    <a:noFill/>
                  </a:ln>
                  <a:solidFill>
                    <a:srgbClr val="404040"/>
                  </a:solidFill>
                  <a:effectLst/>
                  <a:latin typeface="宋体" pitchFamily="2" charset="-122"/>
                  <a:ea typeface="宋体" pitchFamily="2" charset="-122"/>
                  <a:cs typeface="宋体" pitchFamily="2" charset="-122"/>
                </a:rPr>
                <a:t>日期</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91089" name="Rectangle 742"/>
            <p:cNvSpPr>
              <a:spLocks noChangeArrowheads="1"/>
            </p:cNvSpPr>
            <p:nvPr/>
          </p:nvSpPr>
          <p:spPr bwMode="auto">
            <a:xfrm>
              <a:off x="25266" y="6654"/>
              <a:ext cx="2299" cy="1982"/>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900" b="1" i="0" u="none" strike="noStrike" cap="none" normalizeH="0" baseline="0" smtClean="0">
                  <a:ln>
                    <a:noFill/>
                  </a:ln>
                  <a:solidFill>
                    <a:srgbClr val="404040"/>
                  </a:solidFill>
                  <a:effectLst/>
                  <a:latin typeface="宋体" pitchFamily="2" charset="-122"/>
                  <a:ea typeface="宋体" pitchFamily="2" charset="-122"/>
                  <a:cs typeface="宋体" pitchFamily="2" charset="-122"/>
                </a:rPr>
                <a:t>库位</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91090" name="Rectangle 743"/>
            <p:cNvSpPr>
              <a:spLocks noChangeArrowheads="1"/>
            </p:cNvSpPr>
            <p:nvPr/>
          </p:nvSpPr>
          <p:spPr bwMode="auto">
            <a:xfrm>
              <a:off x="29857" y="6654"/>
              <a:ext cx="2299" cy="1982"/>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900" b="1" i="0" u="none" strike="noStrike" cap="none" normalizeH="0" baseline="0" smtClean="0">
                  <a:ln>
                    <a:noFill/>
                  </a:ln>
                  <a:solidFill>
                    <a:srgbClr val="404040"/>
                  </a:solidFill>
                  <a:effectLst/>
                  <a:latin typeface="宋体" pitchFamily="2" charset="-122"/>
                  <a:ea typeface="宋体" pitchFamily="2" charset="-122"/>
                  <a:cs typeface="宋体" pitchFamily="2" charset="-122"/>
                </a:rPr>
                <a:t>发货</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91091" name="Rectangle 744"/>
            <p:cNvSpPr>
              <a:spLocks noChangeArrowheads="1"/>
            </p:cNvSpPr>
            <p:nvPr/>
          </p:nvSpPr>
          <p:spPr bwMode="auto">
            <a:xfrm>
              <a:off x="29857" y="8947"/>
              <a:ext cx="2299" cy="1981"/>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900" b="1" i="0" u="none" strike="noStrike" cap="none" normalizeH="0" baseline="0" smtClean="0">
                  <a:ln>
                    <a:noFill/>
                  </a:ln>
                  <a:solidFill>
                    <a:srgbClr val="404040"/>
                  </a:solidFill>
                  <a:effectLst/>
                  <a:latin typeface="宋体" pitchFamily="2" charset="-122"/>
                  <a:ea typeface="宋体" pitchFamily="2" charset="-122"/>
                  <a:cs typeface="宋体" pitchFamily="2" charset="-122"/>
                </a:rPr>
                <a:t>单号</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91092" name="Rectangle 745"/>
            <p:cNvSpPr>
              <a:spLocks noChangeArrowheads="1"/>
            </p:cNvSpPr>
            <p:nvPr/>
          </p:nvSpPr>
          <p:spPr bwMode="auto">
            <a:xfrm>
              <a:off x="34436" y="6654"/>
              <a:ext cx="2298" cy="1982"/>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900" b="1" i="0" u="none" strike="noStrike" cap="none" normalizeH="0" baseline="0" smtClean="0">
                  <a:ln>
                    <a:noFill/>
                  </a:ln>
                  <a:solidFill>
                    <a:srgbClr val="404040"/>
                  </a:solidFill>
                  <a:effectLst/>
                  <a:latin typeface="宋体" pitchFamily="2" charset="-122"/>
                  <a:ea typeface="宋体" pitchFamily="2" charset="-122"/>
                  <a:cs typeface="宋体" pitchFamily="2" charset="-122"/>
                </a:rPr>
                <a:t>出库</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91093" name="Rectangle 746"/>
            <p:cNvSpPr>
              <a:spLocks noChangeArrowheads="1"/>
            </p:cNvSpPr>
            <p:nvPr/>
          </p:nvSpPr>
          <p:spPr bwMode="auto">
            <a:xfrm>
              <a:off x="34436" y="8947"/>
              <a:ext cx="2298" cy="1981"/>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900" b="1" i="0" u="none" strike="noStrike" cap="none" normalizeH="0" baseline="0" smtClean="0">
                  <a:ln>
                    <a:noFill/>
                  </a:ln>
                  <a:solidFill>
                    <a:srgbClr val="404040"/>
                  </a:solidFill>
                  <a:effectLst/>
                  <a:latin typeface="宋体" pitchFamily="2" charset="-122"/>
                  <a:ea typeface="宋体" pitchFamily="2" charset="-122"/>
                  <a:cs typeface="宋体" pitchFamily="2" charset="-122"/>
                </a:rPr>
                <a:t>类型</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91094" name="Rectangle 747"/>
            <p:cNvSpPr>
              <a:spLocks noChangeArrowheads="1"/>
            </p:cNvSpPr>
            <p:nvPr/>
          </p:nvSpPr>
          <p:spPr bwMode="auto">
            <a:xfrm>
              <a:off x="39020" y="6654"/>
              <a:ext cx="2299" cy="1982"/>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900" b="1" i="0" u="none" strike="noStrike" cap="none" normalizeH="0" baseline="0" smtClean="0">
                  <a:ln>
                    <a:noFill/>
                  </a:ln>
                  <a:solidFill>
                    <a:srgbClr val="404040"/>
                  </a:solidFill>
                  <a:effectLst/>
                  <a:latin typeface="宋体" pitchFamily="2" charset="-122"/>
                  <a:ea typeface="宋体" pitchFamily="2" charset="-122"/>
                  <a:cs typeface="宋体" pitchFamily="2" charset="-122"/>
                </a:rPr>
                <a:t>数量</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91095" name="Rectangle 748"/>
            <p:cNvSpPr>
              <a:spLocks noChangeArrowheads="1"/>
            </p:cNvSpPr>
            <p:nvPr/>
          </p:nvSpPr>
          <p:spPr bwMode="auto">
            <a:xfrm>
              <a:off x="43599" y="6654"/>
              <a:ext cx="2298" cy="1982"/>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900" b="1" i="0" u="none" strike="noStrike" cap="none" normalizeH="0" baseline="0" smtClean="0">
                  <a:ln>
                    <a:noFill/>
                  </a:ln>
                  <a:solidFill>
                    <a:srgbClr val="404040"/>
                  </a:solidFill>
                  <a:effectLst/>
                  <a:latin typeface="宋体" pitchFamily="2" charset="-122"/>
                  <a:ea typeface="宋体" pitchFamily="2" charset="-122"/>
                  <a:cs typeface="宋体" pitchFamily="2" charset="-122"/>
                </a:rPr>
                <a:t>单位</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91096" name="Rectangle 749"/>
            <p:cNvSpPr>
              <a:spLocks noChangeArrowheads="1"/>
            </p:cNvSpPr>
            <p:nvPr/>
          </p:nvSpPr>
          <p:spPr bwMode="auto">
            <a:xfrm>
              <a:off x="34436" y="10814"/>
              <a:ext cx="2800" cy="1981"/>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100" b="0" i="0" u="none" strike="noStrike" cap="none" normalizeH="0" baseline="0" smtClean="0">
                  <a:ln>
                    <a:noFill/>
                  </a:ln>
                  <a:solidFill>
                    <a:srgbClr val="404040"/>
                  </a:solidFill>
                  <a:effectLst/>
                  <a:latin typeface="宋体" pitchFamily="2" charset="-122"/>
                  <a:ea typeface="宋体" pitchFamily="2" charset="-122"/>
                  <a:cs typeface="宋体" pitchFamily="2" charset="-122"/>
                </a:rPr>
                <a:t>销售</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91097" name="Rectangle 750"/>
            <p:cNvSpPr>
              <a:spLocks noChangeArrowheads="1"/>
            </p:cNvSpPr>
            <p:nvPr/>
          </p:nvSpPr>
          <p:spPr bwMode="auto">
            <a:xfrm>
              <a:off x="34436" y="12230"/>
              <a:ext cx="2800" cy="1981"/>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100" b="0" i="0" u="none" strike="noStrike" cap="none" normalizeH="0" baseline="0" smtClean="0">
                  <a:ln>
                    <a:noFill/>
                  </a:ln>
                  <a:solidFill>
                    <a:srgbClr val="404040"/>
                  </a:solidFill>
                  <a:effectLst/>
                  <a:latin typeface="宋体" pitchFamily="2" charset="-122"/>
                  <a:ea typeface="宋体" pitchFamily="2" charset="-122"/>
                  <a:cs typeface="宋体" pitchFamily="2" charset="-122"/>
                </a:rPr>
                <a:t>出库</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91098" name="Rectangle 751"/>
            <p:cNvSpPr>
              <a:spLocks noChangeArrowheads="1"/>
            </p:cNvSpPr>
            <p:nvPr/>
          </p:nvSpPr>
          <p:spPr bwMode="auto">
            <a:xfrm>
              <a:off x="34436" y="14439"/>
              <a:ext cx="2800" cy="1982"/>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100" b="0" i="0" u="none" strike="noStrike" cap="none" normalizeH="0" baseline="0" smtClean="0">
                  <a:ln>
                    <a:noFill/>
                  </a:ln>
                  <a:solidFill>
                    <a:srgbClr val="404040"/>
                  </a:solidFill>
                  <a:effectLst/>
                  <a:latin typeface="宋体" pitchFamily="2" charset="-122"/>
                  <a:ea typeface="宋体" pitchFamily="2" charset="-122"/>
                  <a:cs typeface="宋体" pitchFamily="2" charset="-122"/>
                </a:rPr>
                <a:t>调整</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91099" name="Rectangle 752"/>
            <p:cNvSpPr>
              <a:spLocks noChangeArrowheads="1"/>
            </p:cNvSpPr>
            <p:nvPr/>
          </p:nvSpPr>
          <p:spPr bwMode="auto">
            <a:xfrm>
              <a:off x="34436" y="15855"/>
              <a:ext cx="2800" cy="1982"/>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100" b="0" i="0" u="none" strike="noStrike" cap="none" normalizeH="0" baseline="0" smtClean="0">
                  <a:ln>
                    <a:noFill/>
                  </a:ln>
                  <a:solidFill>
                    <a:srgbClr val="404040"/>
                  </a:solidFill>
                  <a:effectLst/>
                  <a:latin typeface="宋体" pitchFamily="2" charset="-122"/>
                  <a:ea typeface="宋体" pitchFamily="2" charset="-122"/>
                  <a:cs typeface="宋体" pitchFamily="2" charset="-122"/>
                </a:rPr>
                <a:t>出库</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91100" name="Rectangle 753"/>
            <p:cNvSpPr>
              <a:spLocks noChangeArrowheads="1"/>
            </p:cNvSpPr>
            <p:nvPr/>
          </p:nvSpPr>
          <p:spPr bwMode="auto">
            <a:xfrm>
              <a:off x="34436" y="18065"/>
              <a:ext cx="2800" cy="1981"/>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100" b="0" i="0" u="none" strike="noStrike" cap="none" normalizeH="0" baseline="0" smtClean="0">
                  <a:ln>
                    <a:noFill/>
                  </a:ln>
                  <a:solidFill>
                    <a:srgbClr val="404040"/>
                  </a:solidFill>
                  <a:effectLst/>
                  <a:latin typeface="宋体" pitchFamily="2" charset="-122"/>
                  <a:ea typeface="宋体" pitchFamily="2" charset="-122"/>
                  <a:cs typeface="宋体" pitchFamily="2" charset="-122"/>
                </a:rPr>
                <a:t>转换</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91101" name="Rectangle 754"/>
            <p:cNvSpPr>
              <a:spLocks noChangeArrowheads="1"/>
            </p:cNvSpPr>
            <p:nvPr/>
          </p:nvSpPr>
          <p:spPr bwMode="auto">
            <a:xfrm>
              <a:off x="34436" y="19481"/>
              <a:ext cx="2800" cy="1982"/>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100" b="0" i="0" u="none" strike="noStrike" cap="none" normalizeH="0" baseline="0" smtClean="0">
                  <a:ln>
                    <a:noFill/>
                  </a:ln>
                  <a:solidFill>
                    <a:srgbClr val="404040"/>
                  </a:solidFill>
                  <a:effectLst/>
                  <a:latin typeface="宋体" pitchFamily="2" charset="-122"/>
                  <a:ea typeface="宋体" pitchFamily="2" charset="-122"/>
                  <a:cs typeface="宋体" pitchFamily="2" charset="-122"/>
                </a:rPr>
                <a:t>出库</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1000" fill="hold"/>
                                        <p:tgtEl>
                                          <p:spTgt spid="8"/>
                                        </p:tgtEl>
                                        <p:attrNameLst>
                                          <p:attrName>ppt_x</p:attrName>
                                        </p:attrNameLst>
                                      </p:cBhvr>
                                      <p:tavLst>
                                        <p:tav tm="0">
                                          <p:val>
                                            <p:strVal val="#ppt_x-.2"/>
                                          </p:val>
                                        </p:tav>
                                        <p:tav tm="100000">
                                          <p:val>
                                            <p:strVal val="#ppt_x"/>
                                          </p:val>
                                        </p:tav>
                                      </p:tavLst>
                                    </p:anim>
                                    <p:anim calcmode="lin" valueType="num">
                                      <p:cBhvr>
                                        <p:cTn id="19"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20" dur="10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4099"/>
                                        </p:tgtEl>
                                        <p:attrNameLst>
                                          <p:attrName>style.visibility</p:attrName>
                                        </p:attrNameLst>
                                      </p:cBhvr>
                                      <p:to>
                                        <p:strVal val="visible"/>
                                      </p:to>
                                    </p:set>
                                    <p:animEffect transition="in" filter="checkerboard(across)">
                                      <p:cBhvr>
                                        <p:cTn id="25" dur="500"/>
                                        <p:tgtEl>
                                          <p:spTgt spid="40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出库准备</a:t>
            </a:r>
            <a:endParaRPr lang="en-US" altLang="zh-CN" b="1" dirty="0">
              <a:latin typeface="微软雅黑"/>
              <a:ea typeface="微软雅黑"/>
            </a:endParaRPr>
          </a:p>
        </p:txBody>
      </p:sp>
      <p:sp>
        <p:nvSpPr>
          <p:cNvPr id="8" name="椭圆 64"/>
          <p:cNvSpPr>
            <a:spLocks noChangeArrowheads="1"/>
          </p:cNvSpPr>
          <p:nvPr/>
        </p:nvSpPr>
        <p:spPr bwMode="auto">
          <a:xfrm>
            <a:off x="571472" y="1059582"/>
            <a:ext cx="1214446" cy="1213789"/>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制作出库凭证</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pic>
        <p:nvPicPr>
          <p:cNvPr id="1026" name="Picture 2"/>
          <p:cNvPicPr>
            <a:picLocks noChangeAspect="1" noChangeArrowheads="1"/>
          </p:cNvPicPr>
          <p:nvPr/>
        </p:nvPicPr>
        <p:blipFill>
          <a:blip r:embed="rId3"/>
          <a:srcRect/>
          <a:stretch>
            <a:fillRect/>
          </a:stretch>
        </p:blipFill>
        <p:spPr bwMode="auto">
          <a:xfrm>
            <a:off x="2557463" y="1059582"/>
            <a:ext cx="5443561" cy="3204366"/>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1000" fill="hold"/>
                                        <p:tgtEl>
                                          <p:spTgt spid="8"/>
                                        </p:tgtEl>
                                        <p:attrNameLst>
                                          <p:attrName>ppt_x</p:attrName>
                                        </p:attrNameLst>
                                      </p:cBhvr>
                                      <p:tavLst>
                                        <p:tav tm="0">
                                          <p:val>
                                            <p:strVal val="#ppt_x-.2"/>
                                          </p:val>
                                        </p:tav>
                                        <p:tav tm="100000">
                                          <p:val>
                                            <p:strVal val="#ppt_x"/>
                                          </p:val>
                                        </p:tav>
                                      </p:tavLst>
                                    </p:anim>
                                    <p:anim calcmode="lin" valueType="num">
                                      <p:cBhvr>
                                        <p:cTn id="19"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20" dur="10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1026"/>
                                        </p:tgtEl>
                                        <p:attrNameLst>
                                          <p:attrName>style.visibility</p:attrName>
                                        </p:attrNameLst>
                                      </p:cBhvr>
                                      <p:to>
                                        <p:strVal val="visible"/>
                                      </p:to>
                                    </p:set>
                                    <p:animEffect transition="in" filter="checkerboard(across)">
                                      <p:cBhvr>
                                        <p:cTn id="25" dur="500"/>
                                        <p:tgtEl>
                                          <p:spTgt spid="1026"/>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nodeType="clickEffect">
                                  <p:stCondLst>
                                    <p:cond delay="0"/>
                                  </p:stCondLst>
                                  <p:childTnLst>
                                    <p:set>
                                      <p:cBhvr>
                                        <p:cTn id="29" dur="1" fill="hold">
                                          <p:stCondLst>
                                            <p:cond delay="0"/>
                                          </p:stCondLst>
                                        </p:cTn>
                                        <p:tgtEl>
                                          <p:spTgt spid="1026"/>
                                        </p:tgtEl>
                                        <p:attrNameLst>
                                          <p:attrName>style.visibility</p:attrName>
                                        </p:attrNameLst>
                                      </p:cBhvr>
                                      <p:to>
                                        <p:strVal val="visible"/>
                                      </p:to>
                                    </p:set>
                                    <p:animEffect transition="in" filter="checkerboard(across)">
                                      <p:cBhvr>
                                        <p:cTn id="30" dur="500"/>
                                        <p:tgtEl>
                                          <p:spTgt spid="1026"/>
                                        </p:tgtEl>
                                      </p:cBhvr>
                                    </p:animEffect>
                                  </p:childTnLst>
                                </p:cTn>
                              </p:par>
                            </p:childTnLst>
                          </p:cTn>
                        </p:par>
                      </p:childTnLst>
                    </p:cTn>
                  </p:par>
                  <p:par>
                    <p:cTn id="31" fill="hold">
                      <p:stCondLst>
                        <p:cond delay="indefinite"/>
                      </p:stCondLst>
                      <p:childTnLst>
                        <p:par>
                          <p:cTn id="32" fill="hold">
                            <p:stCondLst>
                              <p:cond delay="0"/>
                            </p:stCondLst>
                            <p:childTnLst>
                              <p:par>
                                <p:cTn id="33" presetID="5" presetClass="entr" presetSubtype="10" fill="hold" nodeType="clickEffect">
                                  <p:stCondLst>
                                    <p:cond delay="0"/>
                                  </p:stCondLst>
                                  <p:childTnLst>
                                    <p:set>
                                      <p:cBhvr>
                                        <p:cTn id="34" dur="1" fill="hold">
                                          <p:stCondLst>
                                            <p:cond delay="0"/>
                                          </p:stCondLst>
                                        </p:cTn>
                                        <p:tgtEl>
                                          <p:spTgt spid="1026"/>
                                        </p:tgtEl>
                                        <p:attrNameLst>
                                          <p:attrName>style.visibility</p:attrName>
                                        </p:attrNameLst>
                                      </p:cBhvr>
                                      <p:to>
                                        <p:strVal val="visible"/>
                                      </p:to>
                                    </p:set>
                                    <p:animEffect transition="in" filter="checkerboard(across)">
                                      <p:cBhvr>
                                        <p:cTn id="35"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出库准备</a:t>
            </a:r>
            <a:endParaRPr lang="en-US" altLang="zh-CN" b="1" dirty="0">
              <a:latin typeface="微软雅黑"/>
              <a:ea typeface="微软雅黑"/>
            </a:endParaRPr>
          </a:p>
        </p:txBody>
      </p:sp>
      <p:sp>
        <p:nvSpPr>
          <p:cNvPr id="8" name="椭圆 64"/>
          <p:cNvSpPr>
            <a:spLocks noChangeArrowheads="1"/>
          </p:cNvSpPr>
          <p:nvPr/>
        </p:nvSpPr>
        <p:spPr bwMode="auto">
          <a:xfrm>
            <a:off x="571472" y="1059582"/>
            <a:ext cx="1214446" cy="1213789"/>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制作出库凭证</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pic>
        <p:nvPicPr>
          <p:cNvPr id="2050" name="Picture 2"/>
          <p:cNvPicPr>
            <a:picLocks noChangeAspect="1" noChangeArrowheads="1"/>
          </p:cNvPicPr>
          <p:nvPr/>
        </p:nvPicPr>
        <p:blipFill>
          <a:blip r:embed="rId3"/>
          <a:srcRect/>
          <a:stretch>
            <a:fillRect/>
          </a:stretch>
        </p:blipFill>
        <p:spPr bwMode="auto">
          <a:xfrm>
            <a:off x="1919288" y="1059582"/>
            <a:ext cx="6405606" cy="3369556"/>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1000" fill="hold"/>
                                        <p:tgtEl>
                                          <p:spTgt spid="8"/>
                                        </p:tgtEl>
                                        <p:attrNameLst>
                                          <p:attrName>ppt_x</p:attrName>
                                        </p:attrNameLst>
                                      </p:cBhvr>
                                      <p:tavLst>
                                        <p:tav tm="0">
                                          <p:val>
                                            <p:strVal val="#ppt_x-.2"/>
                                          </p:val>
                                        </p:tav>
                                        <p:tav tm="100000">
                                          <p:val>
                                            <p:strVal val="#ppt_x"/>
                                          </p:val>
                                        </p:tav>
                                      </p:tavLst>
                                    </p:anim>
                                    <p:anim calcmode="lin" valueType="num">
                                      <p:cBhvr>
                                        <p:cTn id="19"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20" dur="10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2050"/>
                                        </p:tgtEl>
                                        <p:attrNameLst>
                                          <p:attrName>style.visibility</p:attrName>
                                        </p:attrNameLst>
                                      </p:cBhvr>
                                      <p:to>
                                        <p:strVal val="visible"/>
                                      </p:to>
                                    </p:set>
                                    <p:animEffect transition="in" filter="checkerboard(across)">
                                      <p:cBhvr>
                                        <p:cTn id="25"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出库准备</a:t>
            </a:r>
            <a:endParaRPr lang="en-US" altLang="zh-CN" b="1" dirty="0">
              <a:latin typeface="微软雅黑"/>
              <a:ea typeface="微软雅黑"/>
            </a:endParaRPr>
          </a:p>
        </p:txBody>
      </p:sp>
      <p:sp>
        <p:nvSpPr>
          <p:cNvPr id="8" name="椭圆 64"/>
          <p:cNvSpPr>
            <a:spLocks noChangeArrowheads="1"/>
          </p:cNvSpPr>
          <p:nvPr/>
        </p:nvSpPr>
        <p:spPr bwMode="auto">
          <a:xfrm>
            <a:off x="571472" y="1059582"/>
            <a:ext cx="1214446" cy="1213789"/>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制作出库凭证</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pic>
        <p:nvPicPr>
          <p:cNvPr id="5122" name="Picture 2"/>
          <p:cNvPicPr>
            <a:picLocks noChangeAspect="1" noChangeArrowheads="1"/>
          </p:cNvPicPr>
          <p:nvPr/>
        </p:nvPicPr>
        <p:blipFill>
          <a:blip r:embed="rId3"/>
          <a:srcRect/>
          <a:stretch>
            <a:fillRect/>
          </a:stretch>
        </p:blipFill>
        <p:spPr bwMode="auto">
          <a:xfrm>
            <a:off x="2071670" y="1059582"/>
            <a:ext cx="6404048" cy="3414726"/>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1000" fill="hold"/>
                                        <p:tgtEl>
                                          <p:spTgt spid="8"/>
                                        </p:tgtEl>
                                        <p:attrNameLst>
                                          <p:attrName>ppt_x</p:attrName>
                                        </p:attrNameLst>
                                      </p:cBhvr>
                                      <p:tavLst>
                                        <p:tav tm="0">
                                          <p:val>
                                            <p:strVal val="#ppt_x-.2"/>
                                          </p:val>
                                        </p:tav>
                                        <p:tav tm="100000">
                                          <p:val>
                                            <p:strVal val="#ppt_x"/>
                                          </p:val>
                                        </p:tav>
                                      </p:tavLst>
                                    </p:anim>
                                    <p:anim calcmode="lin" valueType="num">
                                      <p:cBhvr>
                                        <p:cTn id="19"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20" dur="10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5122"/>
                                        </p:tgtEl>
                                        <p:attrNameLst>
                                          <p:attrName>style.visibility</p:attrName>
                                        </p:attrNameLst>
                                      </p:cBhvr>
                                      <p:to>
                                        <p:strVal val="visible"/>
                                      </p:to>
                                    </p:set>
                                    <p:animEffect transition="in" filter="checkerboard(across)">
                                      <p:cBhvr>
                                        <p:cTn id="25"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出库准备</a:t>
            </a:r>
            <a:endParaRPr lang="en-US" altLang="zh-CN" b="1" dirty="0">
              <a:latin typeface="微软雅黑"/>
              <a:ea typeface="微软雅黑"/>
            </a:endParaRPr>
          </a:p>
        </p:txBody>
      </p:sp>
      <p:sp>
        <p:nvSpPr>
          <p:cNvPr id="8" name="椭圆 64"/>
          <p:cNvSpPr>
            <a:spLocks noChangeArrowheads="1"/>
          </p:cNvSpPr>
          <p:nvPr/>
        </p:nvSpPr>
        <p:spPr bwMode="auto">
          <a:xfrm>
            <a:off x="571472" y="1059582"/>
            <a:ext cx="1214446" cy="1213789"/>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制作出库凭证</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pic>
        <p:nvPicPr>
          <p:cNvPr id="6146" name="Picture 2"/>
          <p:cNvPicPr>
            <a:picLocks noChangeAspect="1" noChangeArrowheads="1"/>
          </p:cNvPicPr>
          <p:nvPr/>
        </p:nvPicPr>
        <p:blipFill>
          <a:blip r:embed="rId3"/>
          <a:srcRect/>
          <a:stretch>
            <a:fillRect/>
          </a:stretch>
        </p:blipFill>
        <p:spPr bwMode="auto">
          <a:xfrm>
            <a:off x="1957388" y="1928808"/>
            <a:ext cx="6646517" cy="1295405"/>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1000" fill="hold"/>
                                        <p:tgtEl>
                                          <p:spTgt spid="8"/>
                                        </p:tgtEl>
                                        <p:attrNameLst>
                                          <p:attrName>ppt_x</p:attrName>
                                        </p:attrNameLst>
                                      </p:cBhvr>
                                      <p:tavLst>
                                        <p:tav tm="0">
                                          <p:val>
                                            <p:strVal val="#ppt_x-.2"/>
                                          </p:val>
                                        </p:tav>
                                        <p:tav tm="100000">
                                          <p:val>
                                            <p:strVal val="#ppt_x"/>
                                          </p:val>
                                        </p:tav>
                                      </p:tavLst>
                                    </p:anim>
                                    <p:anim calcmode="lin" valueType="num">
                                      <p:cBhvr>
                                        <p:cTn id="19"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20" dur="10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6146"/>
                                        </p:tgtEl>
                                        <p:attrNameLst>
                                          <p:attrName>style.visibility</p:attrName>
                                        </p:attrNameLst>
                                      </p:cBhvr>
                                      <p:to>
                                        <p:strVal val="visible"/>
                                      </p:to>
                                    </p:set>
                                    <p:animEffect transition="in" filter="checkerboard(across)">
                                      <p:cBhvr>
                                        <p:cTn id="25" dur="5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出库准备</a:t>
            </a:r>
            <a:endParaRPr lang="en-US" altLang="zh-CN" b="1" dirty="0">
              <a:latin typeface="微软雅黑"/>
              <a:ea typeface="微软雅黑"/>
            </a:endParaRPr>
          </a:p>
        </p:txBody>
      </p:sp>
      <p:sp>
        <p:nvSpPr>
          <p:cNvPr id="8" name="椭圆 64"/>
          <p:cNvSpPr>
            <a:spLocks noChangeArrowheads="1"/>
          </p:cNvSpPr>
          <p:nvPr/>
        </p:nvSpPr>
        <p:spPr bwMode="auto">
          <a:xfrm>
            <a:off x="571472" y="1059582"/>
            <a:ext cx="1214446" cy="1213789"/>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库存分析</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grpSp>
        <p:nvGrpSpPr>
          <p:cNvPr id="9" name="组合 8"/>
          <p:cNvGrpSpPr/>
          <p:nvPr/>
        </p:nvGrpSpPr>
        <p:grpSpPr>
          <a:xfrm>
            <a:off x="2357466" y="1059582"/>
            <a:ext cx="6000748" cy="1917512"/>
            <a:chOff x="2357466" y="1059582"/>
            <a:chExt cx="6000748" cy="1917512"/>
          </a:xfrm>
        </p:grpSpPr>
        <p:sp>
          <p:nvSpPr>
            <p:cNvPr id="11" name="矩形 10"/>
            <p:cNvSpPr/>
            <p:nvPr/>
          </p:nvSpPr>
          <p:spPr>
            <a:xfrm>
              <a:off x="2357466" y="2876545"/>
              <a:ext cx="6000748"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2" name="矩形 11"/>
            <p:cNvSpPr/>
            <p:nvPr/>
          </p:nvSpPr>
          <p:spPr>
            <a:xfrm>
              <a:off x="2357466" y="1059582"/>
              <a:ext cx="6000748" cy="112912"/>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0" name="矩形 9"/>
            <p:cNvSpPr/>
            <p:nvPr/>
          </p:nvSpPr>
          <p:spPr>
            <a:xfrm>
              <a:off x="2500298" y="1172494"/>
              <a:ext cx="5643558" cy="1754326"/>
            </a:xfrm>
            <a:prstGeom prst="rect">
              <a:avLst/>
            </a:prstGeom>
          </p:spPr>
          <p:txBody>
            <a:bodyPr wrap="square">
              <a:spAutoFit/>
            </a:bodyPr>
            <a:lstStyle/>
            <a:p>
              <a:r>
                <a:rPr lang="zh-CN" altLang="en-US" dirty="0" smtClean="0"/>
                <a:t>库存不一定能满足所有客户订单的要求，因此，在制作发货订单前需要对现有库存进行分析，编制出库货物信息汇总表，从而预判断本次出库作业能否执行，是否需要进行订货入库进货作业，如果需要应制定订货入库计划，是否需要补货，需要的话，应填写补货单。</a:t>
              </a:r>
              <a:endParaRPr lang="zh-CN" altLang="en-US" dirty="0"/>
            </a:p>
          </p:txBody>
        </p:sp>
      </p:grpSp>
      <p:pic>
        <p:nvPicPr>
          <p:cNvPr id="7170" name="Picture 2"/>
          <p:cNvPicPr>
            <a:picLocks noChangeAspect="1" noChangeArrowheads="1"/>
          </p:cNvPicPr>
          <p:nvPr/>
        </p:nvPicPr>
        <p:blipFill>
          <a:blip r:embed="rId3"/>
          <a:srcRect/>
          <a:stretch>
            <a:fillRect/>
          </a:stretch>
        </p:blipFill>
        <p:spPr bwMode="auto">
          <a:xfrm>
            <a:off x="1911377" y="868433"/>
            <a:ext cx="6446837" cy="2809875"/>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1000" fill="hold"/>
                                        <p:tgtEl>
                                          <p:spTgt spid="8"/>
                                        </p:tgtEl>
                                        <p:attrNameLst>
                                          <p:attrName>ppt_x</p:attrName>
                                        </p:attrNameLst>
                                      </p:cBhvr>
                                      <p:tavLst>
                                        <p:tav tm="0">
                                          <p:val>
                                            <p:strVal val="#ppt_x-.2"/>
                                          </p:val>
                                        </p:tav>
                                        <p:tav tm="100000">
                                          <p:val>
                                            <p:strVal val="#ppt_x"/>
                                          </p:val>
                                        </p:tav>
                                      </p:tavLst>
                                    </p:anim>
                                    <p:anim calcmode="lin" valueType="num">
                                      <p:cBhvr>
                                        <p:cTn id="19"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20" dur="10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checkerboard(across)">
                                      <p:cBhvr>
                                        <p:cTn id="25" dur="5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nodeType="clickEffect">
                                  <p:stCondLst>
                                    <p:cond delay="0"/>
                                  </p:stCondLst>
                                  <p:childTnLst>
                                    <p:set>
                                      <p:cBhvr>
                                        <p:cTn id="29" dur="1" fill="hold">
                                          <p:stCondLst>
                                            <p:cond delay="0"/>
                                          </p:stCondLst>
                                        </p:cTn>
                                        <p:tgtEl>
                                          <p:spTgt spid="7170"/>
                                        </p:tgtEl>
                                        <p:attrNameLst>
                                          <p:attrName>style.visibility</p:attrName>
                                        </p:attrNameLst>
                                      </p:cBhvr>
                                      <p:to>
                                        <p:strVal val="visible"/>
                                      </p:to>
                                    </p:set>
                                    <p:animEffect transition="in" filter="checkerboard(across)">
                                      <p:cBhvr>
                                        <p:cTn id="30" dur="5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椭圆 51"/>
          <p:cNvSpPr/>
          <p:nvPr/>
        </p:nvSpPr>
        <p:spPr>
          <a:xfrm>
            <a:off x="689733" y="566698"/>
            <a:ext cx="2808312" cy="2808312"/>
          </a:xfrm>
          <a:prstGeom prst="ellipse">
            <a:avLst/>
          </a:pr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54" name="椭圆 53"/>
          <p:cNvSpPr/>
          <p:nvPr/>
        </p:nvSpPr>
        <p:spPr>
          <a:xfrm>
            <a:off x="1271858" y="2612720"/>
            <a:ext cx="2124744" cy="2124744"/>
          </a:xfrm>
          <a:prstGeom prst="ellipse">
            <a:avLst/>
          </a:prstGeom>
          <a:solidFill>
            <a:schemeClr val="accent4">
              <a:lumMod val="40000"/>
              <a:lumOff val="6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15" name="文本框 5"/>
          <p:cNvSpPr txBox="1"/>
          <p:nvPr/>
        </p:nvSpPr>
        <p:spPr>
          <a:xfrm>
            <a:off x="1684531" y="1148364"/>
            <a:ext cx="1340103" cy="715452"/>
          </a:xfrm>
          <a:prstGeom prst="rect">
            <a:avLst/>
          </a:prstGeom>
          <a:noFill/>
        </p:spPr>
        <p:txBody>
          <a:bodyPr wrap="square" rtlCol="0">
            <a:spAutoFit/>
          </a:bodyPr>
          <a:lstStyle/>
          <a:p>
            <a:pPr algn="ctr"/>
            <a:r>
              <a:rPr lang="zh-CN" altLang="en-US" sz="4049" dirty="0">
                <a:solidFill>
                  <a:schemeClr val="bg1"/>
                </a:solidFill>
                <a:latin typeface="微软雅黑" pitchFamily="34" charset="-122"/>
                <a:ea typeface="微软雅黑" pitchFamily="34" charset="-122"/>
              </a:rPr>
              <a:t>目录</a:t>
            </a:r>
          </a:p>
        </p:txBody>
      </p:sp>
      <p:sp>
        <p:nvSpPr>
          <p:cNvPr id="141" name="矩形 140"/>
          <p:cNvSpPr/>
          <p:nvPr/>
        </p:nvSpPr>
        <p:spPr>
          <a:xfrm>
            <a:off x="1343196" y="1970854"/>
            <a:ext cx="1824973" cy="300082"/>
          </a:xfrm>
          <a:prstGeom prst="rect">
            <a:avLst/>
          </a:prstGeom>
        </p:spPr>
        <p:txBody>
          <a:bodyPr wrap="square">
            <a:spAutoFit/>
          </a:bodyPr>
          <a:lstStyle/>
          <a:p>
            <a:pPr algn="dist" fontAlgn="auto">
              <a:spcBef>
                <a:spcPts val="0"/>
              </a:spcBef>
              <a:spcAft>
                <a:spcPts val="0"/>
              </a:spcAft>
              <a:defRPr/>
            </a:pPr>
            <a:r>
              <a:rPr lang="en-US" altLang="zh-CN" sz="1350" dirty="0">
                <a:solidFill>
                  <a:schemeClr val="bg1"/>
                </a:solidFill>
              </a:rPr>
              <a:t>CONTENTS</a:t>
            </a:r>
            <a:endParaRPr lang="zh-CN" altLang="en-US" sz="1350" dirty="0">
              <a:solidFill>
                <a:schemeClr val="bg1"/>
              </a:solidFill>
            </a:endParaRPr>
          </a:p>
        </p:txBody>
      </p:sp>
      <p:grpSp>
        <p:nvGrpSpPr>
          <p:cNvPr id="9" name="组合 8"/>
          <p:cNvGrpSpPr/>
          <p:nvPr/>
        </p:nvGrpSpPr>
        <p:grpSpPr>
          <a:xfrm>
            <a:off x="3991330" y="1275606"/>
            <a:ext cx="3091040" cy="438453"/>
            <a:chOff x="4951064" y="1579652"/>
            <a:chExt cx="4122341" cy="584739"/>
          </a:xfrm>
        </p:grpSpPr>
        <p:sp>
          <p:nvSpPr>
            <p:cNvPr id="6" name="圆角矩形 5"/>
            <p:cNvSpPr/>
            <p:nvPr/>
          </p:nvSpPr>
          <p:spPr>
            <a:xfrm>
              <a:off x="4951064" y="1616241"/>
              <a:ext cx="4122341" cy="536355"/>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矩形 6"/>
            <p:cNvSpPr/>
            <p:nvPr/>
          </p:nvSpPr>
          <p:spPr>
            <a:xfrm>
              <a:off x="5479590" y="1616241"/>
              <a:ext cx="3427837" cy="53635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等腰三角形 4"/>
            <p:cNvSpPr/>
            <p:nvPr/>
          </p:nvSpPr>
          <p:spPr>
            <a:xfrm rot="5400000">
              <a:off x="5419199" y="1817919"/>
              <a:ext cx="227793" cy="13300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4" name="TextBox 3"/>
            <p:cNvSpPr txBox="1"/>
            <p:nvPr/>
          </p:nvSpPr>
          <p:spPr>
            <a:xfrm>
              <a:off x="5040957" y="1579652"/>
              <a:ext cx="459236" cy="584739"/>
            </a:xfrm>
            <a:prstGeom prst="rect">
              <a:avLst/>
            </a:prstGeom>
            <a:noFill/>
          </p:spPr>
          <p:txBody>
            <a:bodyPr wrap="square" rtlCol="0">
              <a:spAutoFit/>
            </a:bodyPr>
            <a:lstStyle/>
            <a:p>
              <a:r>
                <a:rPr lang="en-US" altLang="zh-CN" sz="2249" dirty="0">
                  <a:solidFill>
                    <a:schemeClr val="bg1"/>
                  </a:solidFill>
                  <a:latin typeface="Impact" pitchFamily="34" charset="0"/>
                  <a:ea typeface="微软雅黑" pitchFamily="34" charset="-122"/>
                </a:rPr>
                <a:t>1</a:t>
              </a:r>
              <a:endParaRPr lang="zh-CN" altLang="en-US" sz="2249" dirty="0">
                <a:solidFill>
                  <a:schemeClr val="bg1"/>
                </a:solidFill>
                <a:latin typeface="Impact" pitchFamily="34" charset="0"/>
                <a:ea typeface="微软雅黑" pitchFamily="34" charset="-122"/>
              </a:endParaRPr>
            </a:p>
          </p:txBody>
        </p:sp>
        <p:sp>
          <p:nvSpPr>
            <p:cNvPr id="40" name="文本框 33"/>
            <p:cNvSpPr txBox="1"/>
            <p:nvPr/>
          </p:nvSpPr>
          <p:spPr>
            <a:xfrm>
              <a:off x="5693567" y="1662990"/>
              <a:ext cx="3307830" cy="477163"/>
            </a:xfrm>
            <a:prstGeom prst="rect">
              <a:avLst/>
            </a:prstGeom>
            <a:noFill/>
          </p:spPr>
          <p:txBody>
            <a:bodyPr wrap="square" rtlCol="0">
              <a:spAutoFit/>
            </a:bodyPr>
            <a:lstStyle/>
            <a:p>
              <a:r>
                <a:rPr lang="zh-CN" altLang="en-US" sz="1725" b="1" dirty="0" smtClean="0">
                  <a:latin typeface="微软雅黑" pitchFamily="34" charset="-122"/>
                  <a:ea typeface="微软雅黑" pitchFamily="34" charset="-122"/>
                </a:rPr>
                <a:t>订单有效性分析</a:t>
              </a:r>
              <a:endParaRPr lang="zh-CN" altLang="en-US" sz="1725" b="1" dirty="0">
                <a:latin typeface="微软雅黑" pitchFamily="34" charset="-122"/>
                <a:ea typeface="微软雅黑" pitchFamily="34" charset="-122"/>
              </a:endParaRPr>
            </a:p>
          </p:txBody>
        </p:sp>
      </p:grpSp>
      <p:grpSp>
        <p:nvGrpSpPr>
          <p:cNvPr id="19" name="组合 18"/>
          <p:cNvGrpSpPr/>
          <p:nvPr/>
        </p:nvGrpSpPr>
        <p:grpSpPr>
          <a:xfrm>
            <a:off x="4011318" y="1861708"/>
            <a:ext cx="3091040" cy="438453"/>
            <a:chOff x="4951064" y="1579652"/>
            <a:chExt cx="4122341" cy="584739"/>
          </a:xfrm>
        </p:grpSpPr>
        <p:sp>
          <p:nvSpPr>
            <p:cNvPr id="20" name="圆角矩形 19"/>
            <p:cNvSpPr/>
            <p:nvPr/>
          </p:nvSpPr>
          <p:spPr>
            <a:xfrm>
              <a:off x="4951064" y="1616241"/>
              <a:ext cx="4122341" cy="536355"/>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矩形 20"/>
            <p:cNvSpPr/>
            <p:nvPr/>
          </p:nvSpPr>
          <p:spPr>
            <a:xfrm>
              <a:off x="5479590" y="1616241"/>
              <a:ext cx="3427837" cy="53635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等腰三角形 21"/>
            <p:cNvSpPr/>
            <p:nvPr/>
          </p:nvSpPr>
          <p:spPr>
            <a:xfrm rot="5400000">
              <a:off x="5419199" y="1817919"/>
              <a:ext cx="227793" cy="13300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23" name="TextBox 22"/>
            <p:cNvSpPr txBox="1"/>
            <p:nvPr/>
          </p:nvSpPr>
          <p:spPr>
            <a:xfrm>
              <a:off x="5040957" y="1579652"/>
              <a:ext cx="459236" cy="584739"/>
            </a:xfrm>
            <a:prstGeom prst="rect">
              <a:avLst/>
            </a:prstGeom>
            <a:noFill/>
          </p:spPr>
          <p:txBody>
            <a:bodyPr wrap="square" rtlCol="0">
              <a:spAutoFit/>
            </a:bodyPr>
            <a:lstStyle/>
            <a:p>
              <a:r>
                <a:rPr lang="en-US" altLang="zh-CN" sz="2249" dirty="0">
                  <a:solidFill>
                    <a:schemeClr val="bg1"/>
                  </a:solidFill>
                  <a:latin typeface="Impact" pitchFamily="34" charset="0"/>
                  <a:ea typeface="微软雅黑" pitchFamily="34" charset="-122"/>
                </a:rPr>
                <a:t>2</a:t>
              </a:r>
              <a:endParaRPr lang="zh-CN" altLang="en-US" sz="2249" dirty="0">
                <a:solidFill>
                  <a:schemeClr val="bg1"/>
                </a:solidFill>
                <a:latin typeface="Impact" pitchFamily="34" charset="0"/>
                <a:ea typeface="微软雅黑" pitchFamily="34" charset="-122"/>
              </a:endParaRPr>
            </a:p>
          </p:txBody>
        </p:sp>
        <p:sp>
          <p:nvSpPr>
            <p:cNvPr id="24" name="文本框 33"/>
            <p:cNvSpPr txBox="1"/>
            <p:nvPr/>
          </p:nvSpPr>
          <p:spPr>
            <a:xfrm>
              <a:off x="5693567" y="1657918"/>
              <a:ext cx="3187205" cy="477163"/>
            </a:xfrm>
            <a:prstGeom prst="rect">
              <a:avLst/>
            </a:prstGeom>
            <a:noFill/>
          </p:spPr>
          <p:txBody>
            <a:bodyPr wrap="square" rtlCol="0">
              <a:spAutoFit/>
            </a:bodyPr>
            <a:lstStyle>
              <a:defPPr>
                <a:defRPr lang="zh-CN"/>
              </a:defPPr>
              <a:lvl1pPr>
                <a:defRPr sz="3200" b="1">
                  <a:solidFill>
                    <a:srgbClr val="0070C0"/>
                  </a:solidFill>
                  <a:latin typeface="微软雅黑" pitchFamily="34" charset="-122"/>
                  <a:ea typeface="微软雅黑" pitchFamily="34" charset="-122"/>
                </a:defRPr>
              </a:lvl1pPr>
            </a:lstStyle>
            <a:p>
              <a:r>
                <a:rPr lang="zh-CN" altLang="en-US" sz="1725" dirty="0" smtClean="0">
                  <a:solidFill>
                    <a:schemeClr val="tx1"/>
                  </a:solidFill>
                </a:rPr>
                <a:t>出库准备</a:t>
              </a:r>
              <a:endParaRPr lang="zh-CN" altLang="en-US" sz="1725" dirty="0">
                <a:solidFill>
                  <a:schemeClr val="tx1"/>
                </a:solidFill>
              </a:endParaRPr>
            </a:p>
          </p:txBody>
        </p:sp>
      </p:grpSp>
      <p:grpSp>
        <p:nvGrpSpPr>
          <p:cNvPr id="18" name="组合 17"/>
          <p:cNvGrpSpPr/>
          <p:nvPr/>
        </p:nvGrpSpPr>
        <p:grpSpPr>
          <a:xfrm>
            <a:off x="4004162" y="2484090"/>
            <a:ext cx="3091040" cy="438453"/>
            <a:chOff x="4951064" y="1579652"/>
            <a:chExt cx="4122341" cy="584739"/>
          </a:xfrm>
        </p:grpSpPr>
        <p:sp>
          <p:nvSpPr>
            <p:cNvPr id="25" name="圆角矩形 24"/>
            <p:cNvSpPr/>
            <p:nvPr/>
          </p:nvSpPr>
          <p:spPr>
            <a:xfrm>
              <a:off x="4951064" y="1616241"/>
              <a:ext cx="4122341" cy="536355"/>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矩形 25"/>
            <p:cNvSpPr/>
            <p:nvPr/>
          </p:nvSpPr>
          <p:spPr>
            <a:xfrm>
              <a:off x="5479590" y="1616241"/>
              <a:ext cx="3427837" cy="53635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等腰三角形 26"/>
            <p:cNvSpPr/>
            <p:nvPr/>
          </p:nvSpPr>
          <p:spPr>
            <a:xfrm rot="5400000">
              <a:off x="5419199" y="1817919"/>
              <a:ext cx="227793" cy="13300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28" name="TextBox 22"/>
            <p:cNvSpPr txBox="1"/>
            <p:nvPr/>
          </p:nvSpPr>
          <p:spPr>
            <a:xfrm>
              <a:off x="5040957" y="1579652"/>
              <a:ext cx="459236" cy="584739"/>
            </a:xfrm>
            <a:prstGeom prst="rect">
              <a:avLst/>
            </a:prstGeom>
            <a:noFill/>
          </p:spPr>
          <p:txBody>
            <a:bodyPr wrap="square" rtlCol="0">
              <a:spAutoFit/>
            </a:bodyPr>
            <a:lstStyle/>
            <a:p>
              <a:r>
                <a:rPr lang="en-US" altLang="zh-CN" sz="2249" dirty="0" smtClean="0">
                  <a:solidFill>
                    <a:schemeClr val="bg1"/>
                  </a:solidFill>
                  <a:latin typeface="Impact" pitchFamily="34" charset="0"/>
                  <a:ea typeface="微软雅黑" pitchFamily="34" charset="-122"/>
                </a:rPr>
                <a:t>3</a:t>
              </a:r>
              <a:endParaRPr lang="zh-CN" altLang="en-US" sz="2249" dirty="0">
                <a:solidFill>
                  <a:schemeClr val="bg1"/>
                </a:solidFill>
                <a:latin typeface="Impact" pitchFamily="34" charset="0"/>
                <a:ea typeface="微软雅黑" pitchFamily="34" charset="-122"/>
              </a:endParaRPr>
            </a:p>
          </p:txBody>
        </p:sp>
        <p:sp>
          <p:nvSpPr>
            <p:cNvPr id="29" name="文本框 33"/>
            <p:cNvSpPr txBox="1"/>
            <p:nvPr/>
          </p:nvSpPr>
          <p:spPr>
            <a:xfrm>
              <a:off x="5693567" y="1657918"/>
              <a:ext cx="3187205" cy="477163"/>
            </a:xfrm>
            <a:prstGeom prst="rect">
              <a:avLst/>
            </a:prstGeom>
            <a:noFill/>
          </p:spPr>
          <p:txBody>
            <a:bodyPr wrap="square" rtlCol="0">
              <a:spAutoFit/>
            </a:bodyPr>
            <a:lstStyle>
              <a:defPPr>
                <a:defRPr lang="zh-CN"/>
              </a:defPPr>
              <a:lvl1pPr>
                <a:defRPr sz="3200" b="1">
                  <a:solidFill>
                    <a:srgbClr val="0070C0"/>
                  </a:solidFill>
                  <a:latin typeface="微软雅黑" pitchFamily="34" charset="-122"/>
                  <a:ea typeface="微软雅黑" pitchFamily="34" charset="-122"/>
                </a:defRPr>
              </a:lvl1pPr>
            </a:lstStyle>
            <a:p>
              <a:r>
                <a:rPr lang="zh-CN" altLang="en-US" sz="1725" dirty="0" smtClean="0">
                  <a:solidFill>
                    <a:schemeClr val="tx1"/>
                  </a:solidFill>
                </a:rPr>
                <a:t>拣选方式的选择</a:t>
              </a:r>
              <a:endParaRPr lang="zh-CN" altLang="en-US" sz="1725" dirty="0">
                <a:solidFill>
                  <a:schemeClr val="tx1"/>
                </a:solidFill>
              </a:endParaRPr>
            </a:p>
          </p:txBody>
        </p:sp>
      </p:grpSp>
      <p:grpSp>
        <p:nvGrpSpPr>
          <p:cNvPr id="30" name="组合 29"/>
          <p:cNvGrpSpPr/>
          <p:nvPr/>
        </p:nvGrpSpPr>
        <p:grpSpPr>
          <a:xfrm>
            <a:off x="4004162" y="3113691"/>
            <a:ext cx="3091040" cy="438453"/>
            <a:chOff x="4951064" y="1579652"/>
            <a:chExt cx="4122341" cy="584739"/>
          </a:xfrm>
        </p:grpSpPr>
        <p:sp>
          <p:nvSpPr>
            <p:cNvPr id="31" name="圆角矩形 30"/>
            <p:cNvSpPr/>
            <p:nvPr/>
          </p:nvSpPr>
          <p:spPr>
            <a:xfrm>
              <a:off x="4951064" y="1616241"/>
              <a:ext cx="4122341" cy="536355"/>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矩形 31"/>
            <p:cNvSpPr/>
            <p:nvPr/>
          </p:nvSpPr>
          <p:spPr>
            <a:xfrm>
              <a:off x="5479590" y="1616241"/>
              <a:ext cx="3427837" cy="53635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等腰三角形 32"/>
            <p:cNvSpPr/>
            <p:nvPr/>
          </p:nvSpPr>
          <p:spPr>
            <a:xfrm rot="5400000">
              <a:off x="5419199" y="1817919"/>
              <a:ext cx="227793" cy="13300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34" name="TextBox 22"/>
            <p:cNvSpPr txBox="1"/>
            <p:nvPr/>
          </p:nvSpPr>
          <p:spPr>
            <a:xfrm>
              <a:off x="5040957" y="1579652"/>
              <a:ext cx="459236" cy="584739"/>
            </a:xfrm>
            <a:prstGeom prst="rect">
              <a:avLst/>
            </a:prstGeom>
            <a:noFill/>
          </p:spPr>
          <p:txBody>
            <a:bodyPr wrap="square" rtlCol="0">
              <a:spAutoFit/>
            </a:bodyPr>
            <a:lstStyle/>
            <a:p>
              <a:r>
                <a:rPr lang="en-US" altLang="zh-CN" sz="2249" dirty="0" smtClean="0">
                  <a:solidFill>
                    <a:schemeClr val="bg1"/>
                  </a:solidFill>
                  <a:latin typeface="Impact" pitchFamily="34" charset="0"/>
                  <a:ea typeface="微软雅黑" pitchFamily="34" charset="-122"/>
                </a:rPr>
                <a:t>4</a:t>
              </a:r>
              <a:endParaRPr lang="zh-CN" altLang="en-US" sz="2249" dirty="0">
                <a:solidFill>
                  <a:schemeClr val="bg1"/>
                </a:solidFill>
                <a:latin typeface="Impact" pitchFamily="34" charset="0"/>
                <a:ea typeface="微软雅黑" pitchFamily="34" charset="-122"/>
              </a:endParaRPr>
            </a:p>
          </p:txBody>
        </p:sp>
        <p:sp>
          <p:nvSpPr>
            <p:cNvPr id="35" name="文本框 33"/>
            <p:cNvSpPr txBox="1"/>
            <p:nvPr/>
          </p:nvSpPr>
          <p:spPr>
            <a:xfrm>
              <a:off x="5693567" y="1657918"/>
              <a:ext cx="3187205" cy="477163"/>
            </a:xfrm>
            <a:prstGeom prst="rect">
              <a:avLst/>
            </a:prstGeom>
            <a:noFill/>
          </p:spPr>
          <p:txBody>
            <a:bodyPr wrap="square" rtlCol="0">
              <a:spAutoFit/>
            </a:bodyPr>
            <a:lstStyle>
              <a:defPPr>
                <a:defRPr lang="zh-CN"/>
              </a:defPPr>
              <a:lvl1pPr>
                <a:defRPr sz="3200" b="1">
                  <a:solidFill>
                    <a:srgbClr val="0070C0"/>
                  </a:solidFill>
                  <a:latin typeface="微软雅黑" pitchFamily="34" charset="-122"/>
                  <a:ea typeface="微软雅黑" pitchFamily="34" charset="-122"/>
                </a:defRPr>
              </a:lvl1pPr>
            </a:lstStyle>
            <a:p>
              <a:r>
                <a:rPr lang="zh-CN" altLang="en-US" sz="1725" dirty="0" smtClean="0">
                  <a:solidFill>
                    <a:schemeClr val="tx1"/>
                  </a:solidFill>
                </a:rPr>
                <a:t>流通加工</a:t>
              </a:r>
              <a:endParaRPr lang="zh-CN" altLang="en-US" sz="1725" dirty="0">
                <a:solidFill>
                  <a:schemeClr val="tx1"/>
                </a:solidFill>
              </a:endParaRPr>
            </a:p>
          </p:txBody>
        </p:sp>
      </p:grpSp>
      <p:grpSp>
        <p:nvGrpSpPr>
          <p:cNvPr id="36" name="组合 35"/>
          <p:cNvGrpSpPr/>
          <p:nvPr/>
        </p:nvGrpSpPr>
        <p:grpSpPr>
          <a:xfrm>
            <a:off x="3988911" y="3734103"/>
            <a:ext cx="3091040" cy="438453"/>
            <a:chOff x="4951064" y="1579652"/>
            <a:chExt cx="4122341" cy="584739"/>
          </a:xfrm>
        </p:grpSpPr>
        <p:sp>
          <p:nvSpPr>
            <p:cNvPr id="37" name="圆角矩形 36"/>
            <p:cNvSpPr/>
            <p:nvPr/>
          </p:nvSpPr>
          <p:spPr>
            <a:xfrm>
              <a:off x="4951064" y="1616241"/>
              <a:ext cx="4122341" cy="536355"/>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8" name="矩形 37"/>
            <p:cNvSpPr/>
            <p:nvPr/>
          </p:nvSpPr>
          <p:spPr>
            <a:xfrm>
              <a:off x="5479590" y="1616241"/>
              <a:ext cx="3427837" cy="53635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等腰三角形 38"/>
            <p:cNvSpPr/>
            <p:nvPr/>
          </p:nvSpPr>
          <p:spPr>
            <a:xfrm rot="5400000">
              <a:off x="5419199" y="1817919"/>
              <a:ext cx="227793" cy="13300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41" name="TextBox 22"/>
            <p:cNvSpPr txBox="1"/>
            <p:nvPr/>
          </p:nvSpPr>
          <p:spPr>
            <a:xfrm>
              <a:off x="5040957" y="1579652"/>
              <a:ext cx="459236" cy="584739"/>
            </a:xfrm>
            <a:prstGeom prst="rect">
              <a:avLst/>
            </a:prstGeom>
            <a:noFill/>
          </p:spPr>
          <p:txBody>
            <a:bodyPr wrap="square" rtlCol="0">
              <a:spAutoFit/>
            </a:bodyPr>
            <a:lstStyle/>
            <a:p>
              <a:r>
                <a:rPr lang="en-US" altLang="zh-CN" sz="2249" dirty="0" smtClean="0">
                  <a:solidFill>
                    <a:schemeClr val="bg1"/>
                  </a:solidFill>
                  <a:latin typeface="Impact" pitchFamily="34" charset="0"/>
                  <a:ea typeface="微软雅黑" pitchFamily="34" charset="-122"/>
                </a:rPr>
                <a:t>5</a:t>
              </a:r>
              <a:endParaRPr lang="zh-CN" altLang="en-US" sz="2249" dirty="0">
                <a:solidFill>
                  <a:schemeClr val="bg1"/>
                </a:solidFill>
                <a:latin typeface="Impact" pitchFamily="34" charset="0"/>
                <a:ea typeface="微软雅黑" pitchFamily="34" charset="-122"/>
              </a:endParaRPr>
            </a:p>
          </p:txBody>
        </p:sp>
        <p:sp>
          <p:nvSpPr>
            <p:cNvPr id="42" name="文本框 33"/>
            <p:cNvSpPr txBox="1"/>
            <p:nvPr/>
          </p:nvSpPr>
          <p:spPr>
            <a:xfrm>
              <a:off x="5693567" y="1657918"/>
              <a:ext cx="3187205" cy="477163"/>
            </a:xfrm>
            <a:prstGeom prst="rect">
              <a:avLst/>
            </a:prstGeom>
            <a:noFill/>
          </p:spPr>
          <p:txBody>
            <a:bodyPr wrap="square" rtlCol="0">
              <a:spAutoFit/>
            </a:bodyPr>
            <a:lstStyle>
              <a:defPPr>
                <a:defRPr lang="zh-CN"/>
              </a:defPPr>
              <a:lvl1pPr>
                <a:defRPr sz="3200" b="1">
                  <a:solidFill>
                    <a:srgbClr val="0070C0"/>
                  </a:solidFill>
                  <a:latin typeface="微软雅黑" pitchFamily="34" charset="-122"/>
                  <a:ea typeface="微软雅黑" pitchFamily="34" charset="-122"/>
                </a:defRPr>
              </a:lvl1pPr>
            </a:lstStyle>
            <a:p>
              <a:r>
                <a:rPr lang="zh-CN" altLang="en-US" sz="1725" dirty="0" smtClean="0">
                  <a:solidFill>
                    <a:schemeClr val="tx1"/>
                  </a:solidFill>
                </a:rPr>
                <a:t>装车配载</a:t>
              </a:r>
              <a:endParaRPr lang="zh-CN" altLang="en-US" sz="1725" dirty="0">
                <a:solidFill>
                  <a:schemeClr val="tx1"/>
                </a:solidFill>
              </a:endParaRPr>
            </a:p>
          </p:txBody>
        </p:sp>
      </p:grpSp>
    </p:spTree>
    <p:extLst>
      <p:ext uri="{BB962C8B-B14F-4D97-AF65-F5344CB8AC3E}">
        <p14:creationId xmlns:p14="http://schemas.microsoft.com/office/powerpoint/2010/main" val="2082073512"/>
      </p:ext>
    </p:extLst>
  </p:cSld>
  <p:clrMapOvr>
    <a:masterClrMapping/>
  </p:clrMapOvr>
  <p:transition spd="slow" advClick="0" advTm="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115"/>
                                        </p:tgtEl>
                                        <p:attrNameLst>
                                          <p:attrName>style.visibility</p:attrName>
                                        </p:attrNameLst>
                                      </p:cBhvr>
                                      <p:to>
                                        <p:strVal val="visible"/>
                                      </p:to>
                                    </p:set>
                                    <p:anim calcmode="lin" valueType="num">
                                      <p:cBhvr additive="base">
                                        <p:cTn id="7" dur="250"/>
                                        <p:tgtEl>
                                          <p:spTgt spid="115"/>
                                        </p:tgtEl>
                                        <p:attrNameLst>
                                          <p:attrName>ppt_x</p:attrName>
                                        </p:attrNameLst>
                                      </p:cBhvr>
                                      <p:tavLst>
                                        <p:tav tm="0">
                                          <p:val>
                                            <p:strVal val="#ppt_x-#ppt_w*1.125000"/>
                                          </p:val>
                                        </p:tav>
                                        <p:tav tm="100000">
                                          <p:val>
                                            <p:strVal val="#ppt_x"/>
                                          </p:val>
                                        </p:tav>
                                      </p:tavLst>
                                    </p:anim>
                                    <p:animEffect transition="in" filter="wipe(right)">
                                      <p:cBhvr>
                                        <p:cTn id="8" dur="250"/>
                                        <p:tgtEl>
                                          <p:spTgt spid="115"/>
                                        </p:tgtEl>
                                      </p:cBhvr>
                                    </p:animEffect>
                                  </p:childTnLst>
                                </p:cTn>
                              </p:par>
                            </p:childTnLst>
                          </p:cTn>
                        </p:par>
                        <p:par>
                          <p:cTn id="9" fill="hold">
                            <p:stCondLst>
                              <p:cond delay="250"/>
                            </p:stCondLst>
                            <p:childTnLst>
                              <p:par>
                                <p:cTn id="10" presetID="12" presetClass="entr" presetSubtype="8" fill="hold" grpId="0" nodeType="afterEffect">
                                  <p:stCondLst>
                                    <p:cond delay="0"/>
                                  </p:stCondLst>
                                  <p:childTnLst>
                                    <p:set>
                                      <p:cBhvr>
                                        <p:cTn id="11" dur="1" fill="hold">
                                          <p:stCondLst>
                                            <p:cond delay="0"/>
                                          </p:stCondLst>
                                        </p:cTn>
                                        <p:tgtEl>
                                          <p:spTgt spid="141"/>
                                        </p:tgtEl>
                                        <p:attrNameLst>
                                          <p:attrName>style.visibility</p:attrName>
                                        </p:attrNameLst>
                                      </p:cBhvr>
                                      <p:to>
                                        <p:strVal val="visible"/>
                                      </p:to>
                                    </p:set>
                                    <p:anim calcmode="lin" valueType="num">
                                      <p:cBhvr additive="base">
                                        <p:cTn id="12" dur="250"/>
                                        <p:tgtEl>
                                          <p:spTgt spid="141"/>
                                        </p:tgtEl>
                                        <p:attrNameLst>
                                          <p:attrName>ppt_x</p:attrName>
                                        </p:attrNameLst>
                                      </p:cBhvr>
                                      <p:tavLst>
                                        <p:tav tm="0">
                                          <p:val>
                                            <p:strVal val="#ppt_x-#ppt_w*1.125000"/>
                                          </p:val>
                                        </p:tav>
                                        <p:tav tm="100000">
                                          <p:val>
                                            <p:strVal val="#ppt_x"/>
                                          </p:val>
                                        </p:tav>
                                      </p:tavLst>
                                    </p:anim>
                                    <p:animEffect transition="in" filter="wipe(right)">
                                      <p:cBhvr>
                                        <p:cTn id="13" dur="250"/>
                                        <p:tgtEl>
                                          <p:spTgt spid="141"/>
                                        </p:tgtEl>
                                      </p:cBhvr>
                                    </p:animEffect>
                                  </p:childTnLst>
                                </p:cTn>
                              </p:par>
                            </p:childTnLst>
                          </p:cTn>
                        </p:par>
                        <p:par>
                          <p:cTn id="14" fill="hold">
                            <p:stCondLst>
                              <p:cond delay="500"/>
                            </p:stCondLst>
                            <p:childTnLst>
                              <p:par>
                                <p:cTn id="15" presetID="12" presetClass="entr" presetSubtype="8"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250"/>
                                        <p:tgtEl>
                                          <p:spTgt spid="9"/>
                                        </p:tgtEl>
                                        <p:attrNameLst>
                                          <p:attrName>ppt_x</p:attrName>
                                        </p:attrNameLst>
                                      </p:cBhvr>
                                      <p:tavLst>
                                        <p:tav tm="0">
                                          <p:val>
                                            <p:strVal val="#ppt_x-#ppt_w*1.125000"/>
                                          </p:val>
                                        </p:tav>
                                        <p:tav tm="100000">
                                          <p:val>
                                            <p:strVal val="#ppt_x"/>
                                          </p:val>
                                        </p:tav>
                                      </p:tavLst>
                                    </p:anim>
                                    <p:animEffect transition="in" filter="wipe(right)">
                                      <p:cBhvr>
                                        <p:cTn id="18" dur="250"/>
                                        <p:tgtEl>
                                          <p:spTgt spid="9"/>
                                        </p:tgtEl>
                                      </p:cBhvr>
                                    </p:animEffect>
                                  </p:childTnLst>
                                </p:cTn>
                              </p:par>
                            </p:childTnLst>
                          </p:cTn>
                        </p:par>
                        <p:par>
                          <p:cTn id="19" fill="hold">
                            <p:stCondLst>
                              <p:cond delay="750"/>
                            </p:stCondLst>
                            <p:childTnLst>
                              <p:par>
                                <p:cTn id="20" presetID="12" presetClass="entr" presetSubtype="8" fill="hold" nodeType="after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250"/>
                                        <p:tgtEl>
                                          <p:spTgt spid="19"/>
                                        </p:tgtEl>
                                        <p:attrNameLst>
                                          <p:attrName>ppt_x</p:attrName>
                                        </p:attrNameLst>
                                      </p:cBhvr>
                                      <p:tavLst>
                                        <p:tav tm="0">
                                          <p:val>
                                            <p:strVal val="#ppt_x-#ppt_w*1.125000"/>
                                          </p:val>
                                        </p:tav>
                                        <p:tav tm="100000">
                                          <p:val>
                                            <p:strVal val="#ppt_x"/>
                                          </p:val>
                                        </p:tav>
                                      </p:tavLst>
                                    </p:anim>
                                    <p:animEffect transition="in" filter="wipe(right)">
                                      <p:cBhvr>
                                        <p:cTn id="23" dur="250"/>
                                        <p:tgtEl>
                                          <p:spTgt spid="19"/>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54"/>
                                        </p:tgtEl>
                                        <p:attrNameLst>
                                          <p:attrName>style.visibility</p:attrName>
                                        </p:attrNameLst>
                                      </p:cBhvr>
                                      <p:to>
                                        <p:strVal val="visible"/>
                                      </p:to>
                                    </p:set>
                                    <p:animEffect transition="in" filter="fade">
                                      <p:cBhvr>
                                        <p:cTn id="27" dur="500"/>
                                        <p:tgtEl>
                                          <p:spTgt spid="54"/>
                                        </p:tgtEl>
                                      </p:cBhvr>
                                    </p:animEffect>
                                  </p:childTnLst>
                                </p:cTn>
                              </p:par>
                            </p:childTnLst>
                          </p:cTn>
                        </p:par>
                        <p:par>
                          <p:cTn id="28" fill="hold">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52"/>
                                        </p:tgtEl>
                                        <p:attrNameLst>
                                          <p:attrName>style.visibility</p:attrName>
                                        </p:attrNameLst>
                                      </p:cBhvr>
                                      <p:to>
                                        <p:strVal val="visible"/>
                                      </p:to>
                                    </p:set>
                                    <p:animEffect transition="in" filter="fade">
                                      <p:cBhvr>
                                        <p:cTn id="31" dur="500"/>
                                        <p:tgtEl>
                                          <p:spTgt spid="52"/>
                                        </p:tgtEl>
                                      </p:cBhvr>
                                    </p:animEffect>
                                  </p:childTnLst>
                                </p:cTn>
                              </p:par>
                            </p:childTnLst>
                          </p:cTn>
                        </p:par>
                        <p:par>
                          <p:cTn id="32" fill="hold">
                            <p:stCondLst>
                              <p:cond delay="2000"/>
                            </p:stCondLst>
                            <p:childTnLst>
                              <p:par>
                                <p:cTn id="33" presetID="12" presetClass="entr" presetSubtype="8"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additive="base">
                                        <p:cTn id="35" dur="250"/>
                                        <p:tgtEl>
                                          <p:spTgt spid="18"/>
                                        </p:tgtEl>
                                        <p:attrNameLst>
                                          <p:attrName>ppt_x</p:attrName>
                                        </p:attrNameLst>
                                      </p:cBhvr>
                                      <p:tavLst>
                                        <p:tav tm="0">
                                          <p:val>
                                            <p:strVal val="#ppt_x-#ppt_w*1.125000"/>
                                          </p:val>
                                        </p:tav>
                                        <p:tav tm="100000">
                                          <p:val>
                                            <p:strVal val="#ppt_x"/>
                                          </p:val>
                                        </p:tav>
                                      </p:tavLst>
                                    </p:anim>
                                    <p:animEffect transition="in" filter="wipe(right)">
                                      <p:cBhvr>
                                        <p:cTn id="36" dur="250"/>
                                        <p:tgtEl>
                                          <p:spTgt spid="18"/>
                                        </p:tgtEl>
                                      </p:cBhvr>
                                    </p:animEffect>
                                  </p:childTnLst>
                                </p:cTn>
                              </p:par>
                            </p:childTnLst>
                          </p:cTn>
                        </p:par>
                        <p:par>
                          <p:cTn id="37" fill="hold">
                            <p:stCondLst>
                              <p:cond delay="2250"/>
                            </p:stCondLst>
                            <p:childTnLst>
                              <p:par>
                                <p:cTn id="38" presetID="12" presetClass="entr" presetSubtype="8" fill="hold" nodeType="afterEffect">
                                  <p:stCondLst>
                                    <p:cond delay="0"/>
                                  </p:stCondLst>
                                  <p:childTnLst>
                                    <p:set>
                                      <p:cBhvr>
                                        <p:cTn id="39" dur="1" fill="hold">
                                          <p:stCondLst>
                                            <p:cond delay="0"/>
                                          </p:stCondLst>
                                        </p:cTn>
                                        <p:tgtEl>
                                          <p:spTgt spid="30"/>
                                        </p:tgtEl>
                                        <p:attrNameLst>
                                          <p:attrName>style.visibility</p:attrName>
                                        </p:attrNameLst>
                                      </p:cBhvr>
                                      <p:to>
                                        <p:strVal val="visible"/>
                                      </p:to>
                                    </p:set>
                                    <p:anim calcmode="lin" valueType="num">
                                      <p:cBhvr additive="base">
                                        <p:cTn id="40" dur="250"/>
                                        <p:tgtEl>
                                          <p:spTgt spid="30"/>
                                        </p:tgtEl>
                                        <p:attrNameLst>
                                          <p:attrName>ppt_x</p:attrName>
                                        </p:attrNameLst>
                                      </p:cBhvr>
                                      <p:tavLst>
                                        <p:tav tm="0">
                                          <p:val>
                                            <p:strVal val="#ppt_x-#ppt_w*1.125000"/>
                                          </p:val>
                                        </p:tav>
                                        <p:tav tm="100000">
                                          <p:val>
                                            <p:strVal val="#ppt_x"/>
                                          </p:val>
                                        </p:tav>
                                      </p:tavLst>
                                    </p:anim>
                                    <p:animEffect transition="in" filter="wipe(right)">
                                      <p:cBhvr>
                                        <p:cTn id="41" dur="250"/>
                                        <p:tgtEl>
                                          <p:spTgt spid="30"/>
                                        </p:tgtEl>
                                      </p:cBhvr>
                                    </p:animEffect>
                                  </p:childTnLst>
                                </p:cTn>
                              </p:par>
                            </p:childTnLst>
                          </p:cTn>
                        </p:par>
                        <p:par>
                          <p:cTn id="42" fill="hold">
                            <p:stCondLst>
                              <p:cond delay="2500"/>
                            </p:stCondLst>
                            <p:childTnLst>
                              <p:par>
                                <p:cTn id="43" presetID="12" presetClass="entr" presetSubtype="8" fill="hold" nodeType="afterEffect">
                                  <p:stCondLst>
                                    <p:cond delay="0"/>
                                  </p:stCondLst>
                                  <p:childTnLst>
                                    <p:set>
                                      <p:cBhvr>
                                        <p:cTn id="44" dur="1" fill="hold">
                                          <p:stCondLst>
                                            <p:cond delay="0"/>
                                          </p:stCondLst>
                                        </p:cTn>
                                        <p:tgtEl>
                                          <p:spTgt spid="36"/>
                                        </p:tgtEl>
                                        <p:attrNameLst>
                                          <p:attrName>style.visibility</p:attrName>
                                        </p:attrNameLst>
                                      </p:cBhvr>
                                      <p:to>
                                        <p:strVal val="visible"/>
                                      </p:to>
                                    </p:set>
                                    <p:anim calcmode="lin" valueType="num">
                                      <p:cBhvr additive="base">
                                        <p:cTn id="45" dur="250"/>
                                        <p:tgtEl>
                                          <p:spTgt spid="36"/>
                                        </p:tgtEl>
                                        <p:attrNameLst>
                                          <p:attrName>ppt_x</p:attrName>
                                        </p:attrNameLst>
                                      </p:cBhvr>
                                      <p:tavLst>
                                        <p:tav tm="0">
                                          <p:val>
                                            <p:strVal val="#ppt_x-#ppt_w*1.125000"/>
                                          </p:val>
                                        </p:tav>
                                        <p:tav tm="100000">
                                          <p:val>
                                            <p:strVal val="#ppt_x"/>
                                          </p:val>
                                        </p:tav>
                                      </p:tavLst>
                                    </p:anim>
                                    <p:animEffect transition="in" filter="wipe(right)">
                                      <p:cBhvr>
                                        <p:cTn id="46" dur="25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4" grpId="0" animBg="1"/>
      <p:bldP spid="115" grpId="0"/>
      <p:bldP spid="14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p:cNvSpPr txBox="1"/>
          <p:nvPr/>
        </p:nvSpPr>
        <p:spPr>
          <a:xfrm>
            <a:off x="4032065" y="1659675"/>
            <a:ext cx="4211493" cy="550343"/>
          </a:xfrm>
          <a:prstGeom prst="rect">
            <a:avLst/>
          </a:prstGeom>
          <a:noFill/>
        </p:spPr>
        <p:txBody>
          <a:bodyPr wrap="square" rtlCol="0">
            <a:spAutoFit/>
          </a:bodyPr>
          <a:lstStyle/>
          <a:p>
            <a:pPr marL="257106" indent="-257106">
              <a:lnSpc>
                <a:spcPct val="150000"/>
              </a:lnSpc>
            </a:pPr>
            <a:r>
              <a:rPr lang="zh-CN" altLang="en-US" sz="2249" b="1" dirty="0" smtClean="0">
                <a:latin typeface="微软雅黑" pitchFamily="34" charset="-122"/>
                <a:ea typeface="微软雅黑" pitchFamily="34" charset="-122"/>
              </a:rPr>
              <a:t>拣选方式的选择</a:t>
            </a:r>
            <a:endParaRPr lang="zh-CN" altLang="en-US" sz="2249" b="1" dirty="0">
              <a:latin typeface="微软雅黑" pitchFamily="34" charset="-122"/>
              <a:ea typeface="微软雅黑" pitchFamily="34" charset="-122"/>
            </a:endParaRPr>
          </a:p>
        </p:txBody>
      </p:sp>
      <p:sp>
        <p:nvSpPr>
          <p:cNvPr id="38" name="文本框 29"/>
          <p:cNvSpPr txBox="1">
            <a:spLocks noChangeArrowheads="1"/>
          </p:cNvSpPr>
          <p:nvPr/>
        </p:nvSpPr>
        <p:spPr bwMode="auto">
          <a:xfrm>
            <a:off x="2010709" y="1374855"/>
            <a:ext cx="1087157" cy="1107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en-US" altLang="zh-CN" sz="6598" dirty="0" smtClean="0">
                <a:latin typeface="Impact" pitchFamily="34" charset="0"/>
                <a:ea typeface="微软雅黑" pitchFamily="34" charset="-122"/>
              </a:rPr>
              <a:t>03</a:t>
            </a:r>
            <a:endParaRPr lang="zh-CN" altLang="en-US" sz="6598" dirty="0">
              <a:latin typeface="Impact" pitchFamily="34" charset="0"/>
              <a:ea typeface="微软雅黑" pitchFamily="34" charset="-122"/>
            </a:endParaRPr>
          </a:p>
        </p:txBody>
      </p:sp>
      <p:sp>
        <p:nvSpPr>
          <p:cNvPr id="39" name="文本框 33"/>
          <p:cNvSpPr txBox="1"/>
          <p:nvPr/>
        </p:nvSpPr>
        <p:spPr>
          <a:xfrm>
            <a:off x="1656351" y="2353027"/>
            <a:ext cx="1305443" cy="392287"/>
          </a:xfrm>
          <a:prstGeom prst="rect">
            <a:avLst/>
          </a:prstGeom>
          <a:noFill/>
        </p:spPr>
        <p:txBody>
          <a:bodyPr wrap="square" rtlCol="0">
            <a:spAutoFit/>
          </a:bodyPr>
          <a:lstStyle/>
          <a:p>
            <a:pPr algn="dist"/>
            <a:r>
              <a:rPr lang="zh-CN" altLang="en-US" sz="1949" dirty="0">
                <a:solidFill>
                  <a:schemeClr val="bg1"/>
                </a:solidFill>
                <a:latin typeface="微软雅黑" pitchFamily="34" charset="-122"/>
                <a:ea typeface="微软雅黑" pitchFamily="34" charset="-122"/>
              </a:rPr>
              <a:t>添加标题</a:t>
            </a:r>
          </a:p>
        </p:txBody>
      </p:sp>
      <p:sp>
        <p:nvSpPr>
          <p:cNvPr id="7" name="等腰三角形 6"/>
          <p:cNvSpPr/>
          <p:nvPr/>
        </p:nvSpPr>
        <p:spPr>
          <a:xfrm rot="5400000">
            <a:off x="3076474" y="1932666"/>
            <a:ext cx="959606" cy="413624"/>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908146" y="-879619"/>
            <a:ext cx="2808312" cy="2808312"/>
          </a:xfrm>
          <a:prstGeom prst="ellipse">
            <a:avLst/>
          </a:pr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9" name="椭圆 8"/>
          <p:cNvSpPr/>
          <p:nvPr/>
        </p:nvSpPr>
        <p:spPr>
          <a:xfrm>
            <a:off x="496010" y="2757265"/>
            <a:ext cx="3219435" cy="3219435"/>
          </a:xfrm>
          <a:prstGeom prst="ellipse">
            <a:avLst/>
          </a:prstGeom>
          <a:solidFill>
            <a:srgbClr val="CC0000">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0" name="椭圆 9"/>
          <p:cNvSpPr/>
          <p:nvPr/>
        </p:nvSpPr>
        <p:spPr>
          <a:xfrm>
            <a:off x="-1116632" y="3207249"/>
            <a:ext cx="2124744" cy="2124744"/>
          </a:xfrm>
          <a:prstGeom prst="ellipse">
            <a:avLst/>
          </a:prstGeom>
          <a:solidFill>
            <a:schemeClr val="accent4">
              <a:lumMod val="40000"/>
              <a:lumOff val="6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1" name="椭圆 10"/>
          <p:cNvSpPr/>
          <p:nvPr/>
        </p:nvSpPr>
        <p:spPr>
          <a:xfrm>
            <a:off x="7164288" y="-2664296"/>
            <a:ext cx="5328592" cy="5328592"/>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Tree>
    <p:extLst>
      <p:ext uri="{BB962C8B-B14F-4D97-AF65-F5344CB8AC3E}">
        <p14:creationId xmlns:p14="http://schemas.microsoft.com/office/powerpoint/2010/main" val="760258632"/>
      </p:ext>
    </p:extLst>
  </p:cSld>
  <p:clrMapOvr>
    <a:masterClrMapping/>
  </p:clrMapOvr>
  <p:transition spd="slow" advClick="0" advTm="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250"/>
                                        <p:tgtEl>
                                          <p:spTgt spid="38"/>
                                        </p:tgtEl>
                                        <p:attrNameLst>
                                          <p:attrName>ppt_x</p:attrName>
                                        </p:attrNameLst>
                                      </p:cBhvr>
                                      <p:tavLst>
                                        <p:tav tm="0">
                                          <p:val>
                                            <p:strVal val="#ppt_x-#ppt_w*1.125000"/>
                                          </p:val>
                                        </p:tav>
                                        <p:tav tm="100000">
                                          <p:val>
                                            <p:strVal val="#ppt_x"/>
                                          </p:val>
                                        </p:tav>
                                      </p:tavLst>
                                    </p:anim>
                                    <p:animEffect transition="in" filter="wipe(right)">
                                      <p:cBhvr>
                                        <p:cTn id="8" dur="250"/>
                                        <p:tgtEl>
                                          <p:spTgt spid="38"/>
                                        </p:tgtEl>
                                      </p:cBhvr>
                                    </p:animEffect>
                                  </p:childTnLst>
                                </p:cTn>
                              </p:par>
                            </p:childTnLst>
                          </p:cTn>
                        </p:par>
                        <p:par>
                          <p:cTn id="9" fill="hold">
                            <p:stCondLst>
                              <p:cond delay="250"/>
                            </p:stCondLst>
                            <p:childTnLst>
                              <p:par>
                                <p:cTn id="10" presetID="12" presetClass="entr" presetSubtype="8" fill="hold" grpId="0"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250"/>
                                        <p:tgtEl>
                                          <p:spTgt spid="39"/>
                                        </p:tgtEl>
                                        <p:attrNameLst>
                                          <p:attrName>ppt_x</p:attrName>
                                        </p:attrNameLst>
                                      </p:cBhvr>
                                      <p:tavLst>
                                        <p:tav tm="0">
                                          <p:val>
                                            <p:strVal val="#ppt_x-#ppt_w*1.125000"/>
                                          </p:val>
                                        </p:tav>
                                        <p:tav tm="100000">
                                          <p:val>
                                            <p:strVal val="#ppt_x"/>
                                          </p:val>
                                        </p:tav>
                                      </p:tavLst>
                                    </p:anim>
                                    <p:animEffect transition="in" filter="wipe(right)">
                                      <p:cBhvr>
                                        <p:cTn id="13" dur="250"/>
                                        <p:tgtEl>
                                          <p:spTgt spid="39"/>
                                        </p:tgtEl>
                                      </p:cBhvr>
                                    </p:animEffect>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250"/>
                                        <p:tgtEl>
                                          <p:spTgt spid="7"/>
                                        </p:tgtEl>
                                      </p:cBhvr>
                                    </p:animEffect>
                                  </p:childTnLst>
                                </p:cTn>
                              </p:par>
                            </p:childTnLst>
                          </p:cTn>
                        </p:par>
                        <p:par>
                          <p:cTn id="18" fill="hold">
                            <p:stCondLst>
                              <p:cond delay="75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34"/>
                                        </p:tgtEl>
                                        <p:attrNameLst>
                                          <p:attrName>style.visibility</p:attrName>
                                        </p:attrNameLst>
                                      </p:cBhvr>
                                      <p:to>
                                        <p:strVal val="visible"/>
                                      </p:to>
                                    </p:set>
                                    <p:anim calcmode="lin" valueType="num">
                                      <p:cBhvr>
                                        <p:cTn id="21" dur="25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22" dur="250" fill="hold"/>
                                        <p:tgtEl>
                                          <p:spTgt spid="34"/>
                                        </p:tgtEl>
                                        <p:attrNameLst>
                                          <p:attrName>ppt_y</p:attrName>
                                        </p:attrNameLst>
                                      </p:cBhvr>
                                      <p:tavLst>
                                        <p:tav tm="0">
                                          <p:val>
                                            <p:strVal val="#ppt_y"/>
                                          </p:val>
                                        </p:tav>
                                        <p:tav tm="100000">
                                          <p:val>
                                            <p:strVal val="#ppt_y"/>
                                          </p:val>
                                        </p:tav>
                                      </p:tavLst>
                                    </p:anim>
                                    <p:anim calcmode="lin" valueType="num">
                                      <p:cBhvr>
                                        <p:cTn id="23" dur="25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24" dur="25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25" dur="250" tmFilter="0,0; .5, 1; 1, 1"/>
                                        <p:tgtEl>
                                          <p:spTgt spid="34"/>
                                        </p:tgtEl>
                                      </p:cBhvr>
                                    </p:animEffect>
                                  </p:childTnLst>
                                </p:cTn>
                              </p:par>
                            </p:childTnLst>
                          </p:cTn>
                        </p:par>
                        <p:par>
                          <p:cTn id="26" fill="hold">
                            <p:stCondLst>
                              <p:cond delay="1150"/>
                            </p:stCondLst>
                            <p:childTnLst>
                              <p:par>
                                <p:cTn id="27" presetID="10" presetClass="entr" presetSubtype="0"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childTnLst>
                          </p:cTn>
                        </p:par>
                        <p:par>
                          <p:cTn id="30" fill="hold">
                            <p:stCondLst>
                              <p:cond delay="1650"/>
                            </p:stCondLst>
                            <p:childTnLst>
                              <p:par>
                                <p:cTn id="31" presetID="10" presetClass="entr" presetSubtype="0"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childTnLst>
                          </p:cTn>
                        </p:par>
                        <p:par>
                          <p:cTn id="34" fill="hold">
                            <p:stCondLst>
                              <p:cond delay="2150"/>
                            </p:stCondLst>
                            <p:childTnLst>
                              <p:par>
                                <p:cTn id="35" presetID="10" presetClass="entr" presetSubtype="0"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childTnLst>
                          </p:cTn>
                        </p:par>
                        <p:par>
                          <p:cTn id="38" fill="hold">
                            <p:stCondLst>
                              <p:cond delay="2650"/>
                            </p:stCondLst>
                            <p:childTnLst>
                              <p:par>
                                <p:cTn id="39" presetID="10" presetClass="entr" presetSubtype="0"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8" grpId="0"/>
      <p:bldP spid="39" grpId="0"/>
      <p:bldP spid="7" grpId="0" animBg="1"/>
      <p:bldP spid="8" grpId="0" animBg="1"/>
      <p:bldP spid="9" grpId="0" animBg="1"/>
      <p:bldP spid="10" grpId="0" animBg="1"/>
      <p:bldP spid="1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拣选方式的选择</a:t>
            </a:r>
            <a:endParaRPr lang="zh-CN" altLang="en-US" b="1" dirty="0">
              <a:latin typeface="微软雅黑"/>
              <a:ea typeface="微软雅黑"/>
            </a:endParaRP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案例导入</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grpSp>
        <p:nvGrpSpPr>
          <p:cNvPr id="8" name="组合 7"/>
          <p:cNvGrpSpPr/>
          <p:nvPr/>
        </p:nvGrpSpPr>
        <p:grpSpPr>
          <a:xfrm>
            <a:off x="2617303" y="1009307"/>
            <a:ext cx="5623906" cy="3273615"/>
            <a:chOff x="2617303" y="1009307"/>
            <a:chExt cx="5623906" cy="3273615"/>
          </a:xfrm>
        </p:grpSpPr>
        <p:sp>
          <p:nvSpPr>
            <p:cNvPr id="11" name="矩形 10"/>
            <p:cNvSpPr/>
            <p:nvPr/>
          </p:nvSpPr>
          <p:spPr>
            <a:xfrm>
              <a:off x="2643174" y="4182373"/>
              <a:ext cx="5429288"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2" name="矩形 11"/>
            <p:cNvSpPr/>
            <p:nvPr/>
          </p:nvSpPr>
          <p:spPr>
            <a:xfrm>
              <a:off x="2617303" y="1009307"/>
              <a:ext cx="545515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4" name="TextBox 13"/>
            <p:cNvSpPr txBox="1"/>
            <p:nvPr/>
          </p:nvSpPr>
          <p:spPr>
            <a:xfrm>
              <a:off x="2643174" y="1109856"/>
              <a:ext cx="5598035" cy="3122792"/>
            </a:xfrm>
            <a:prstGeom prst="rect">
              <a:avLst/>
            </a:prstGeom>
            <a:noFill/>
          </p:spPr>
          <p:txBody>
            <a:bodyPr wrap="square" lIns="68595" tIns="34297" rIns="68595" bIns="34297" rtlCol="0">
              <a:spAutoFit/>
            </a:bodyPr>
            <a:lstStyle/>
            <a:p>
              <a:pPr>
                <a:lnSpc>
                  <a:spcPct val="130000"/>
                </a:lnSpc>
              </a:pPr>
              <a:r>
                <a:rPr lang="zh-CN" altLang="en-US" sz="1400" dirty="0" smtClean="0">
                  <a:solidFill>
                    <a:sysClr val="windowText" lastClr="000000"/>
                  </a:solidFill>
                  <a:latin typeface="微软雅黑" pitchFamily="34" charset="-122"/>
                  <a:ea typeface="微软雅黑" pitchFamily="34" charset="-122"/>
                </a:rPr>
                <a:t>某配送中心拣选操作如下：作业人员接到任务后开始工作，根据任务提供的路径、品规数或客户名称进行拣选工作。作业人员说“准备就绪”系统按拣选顺序提供第一个产品描述，因仓库储位时有改变，因此产品描述十分必要。作业人员抵达第一个拣选位，扫描产品条码。扫描正确后，告知拣选数量，扫描错误会马上跳出“再试一次”，然后重复产品描述。作业人员接下来确认拣选数量。重复这样的动作直到完成所有拣选。拣选完成的货物装满托盘后，系统要求作业人员清算托盘整箱数量。数量正确，打印标签，数量有误时托盘将送去审核。在打印机旁，作业人员扫描标签确认信息正确。每个托盘经裹膜后密集装车，确保货车足够空间。最后一步，扫描托盘标签确认此货车路线正确。</a:t>
              </a:r>
            </a:p>
          </p:txBody>
        </p:sp>
      </p:grpSp>
      <p:sp>
        <p:nvSpPr>
          <p:cNvPr id="16" name="TextBox 15"/>
          <p:cNvSpPr txBox="1"/>
          <p:nvPr/>
        </p:nvSpPr>
        <p:spPr>
          <a:xfrm>
            <a:off x="357158" y="4286629"/>
            <a:ext cx="8358246" cy="789461"/>
          </a:xfrm>
          <a:prstGeom prst="rect">
            <a:avLst/>
          </a:prstGeom>
          <a:noFill/>
        </p:spPr>
        <p:txBody>
          <a:bodyPr wrap="square" lIns="68595" tIns="34297" rIns="68595" bIns="34297" rtlCol="0">
            <a:spAutoFit/>
          </a:bodyPr>
          <a:lstStyle/>
          <a:p>
            <a:pPr>
              <a:lnSpc>
                <a:spcPct val="130000"/>
              </a:lnSpc>
            </a:pPr>
            <a:r>
              <a:rPr lang="zh-CN" altLang="en-US" dirty="0" smtClean="0">
                <a:solidFill>
                  <a:srgbClr val="FF0000"/>
                </a:solidFill>
                <a:latin typeface="微软雅黑" pitchFamily="34" charset="-122"/>
                <a:ea typeface="微软雅黑" pitchFamily="34" charset="-122"/>
              </a:rPr>
              <a:t>案例思考：对于多个订单，应如何做到快速准确地拣选，以满足配送中心高效率出货的要求？</a:t>
            </a:r>
            <a:endParaRPr lang="zh-CN" altLang="en-US"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checkerboard(across)">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grpId="0" nodeType="click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checkerboard(across)">
                                      <p:cBhvr>
                                        <p:cTn id="3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P spid="1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拣选方式的选择</a:t>
            </a:r>
            <a:endParaRPr lang="zh-CN" altLang="en-US" b="1" dirty="0">
              <a:latin typeface="微软雅黑"/>
              <a:ea typeface="微软雅黑"/>
            </a:endParaRP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两种拣选方式</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grpSp>
        <p:nvGrpSpPr>
          <p:cNvPr id="10" name="组合 9"/>
          <p:cNvGrpSpPr/>
          <p:nvPr/>
        </p:nvGrpSpPr>
        <p:grpSpPr>
          <a:xfrm>
            <a:off x="2530752" y="812192"/>
            <a:ext cx="6184652" cy="545112"/>
            <a:chOff x="2530752" y="1034453"/>
            <a:chExt cx="6184652" cy="545112"/>
          </a:xfrm>
        </p:grpSpPr>
        <p:sp>
          <p:nvSpPr>
            <p:cNvPr id="12" name="矩形 11"/>
            <p:cNvSpPr/>
            <p:nvPr/>
          </p:nvSpPr>
          <p:spPr>
            <a:xfrm>
              <a:off x="2530752" y="1479016"/>
              <a:ext cx="545515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9" name="TextBox 8"/>
            <p:cNvSpPr txBox="1"/>
            <p:nvPr/>
          </p:nvSpPr>
          <p:spPr>
            <a:xfrm>
              <a:off x="2530752" y="1034453"/>
              <a:ext cx="6184652"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◆摘果式</a:t>
              </a:r>
            </a:p>
          </p:txBody>
        </p:sp>
      </p:grpSp>
      <p:pic>
        <p:nvPicPr>
          <p:cNvPr id="15" name="图片 14" descr="C:\Users\HP\Desktop\1_看图王.pn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28860" y="1500180"/>
            <a:ext cx="5780427" cy="2811823"/>
          </a:xfrm>
          <a:prstGeom prst="rect">
            <a:avLst/>
          </a:prstGeom>
          <a:noFill/>
          <a:ln>
            <a:noFill/>
          </a:ln>
        </p:spPr>
      </p:pic>
      <p:pic>
        <p:nvPicPr>
          <p:cNvPr id="8194" name="Picture 2"/>
          <p:cNvPicPr>
            <a:picLocks noChangeAspect="1" noChangeArrowheads="1"/>
          </p:cNvPicPr>
          <p:nvPr/>
        </p:nvPicPr>
        <p:blipFill>
          <a:blip r:embed="rId4"/>
          <a:srcRect/>
          <a:stretch>
            <a:fillRect/>
          </a:stretch>
        </p:blipFill>
        <p:spPr bwMode="auto">
          <a:xfrm>
            <a:off x="2428860" y="1857370"/>
            <a:ext cx="6337375" cy="1500198"/>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checkerboard(across)">
                                      <p:cBhvr>
                                        <p:cTn id="25" dur="500"/>
                                        <p:tgtEl>
                                          <p:spTgt spid="10"/>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nodeType="click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checkerboard(across)">
                                      <p:cBhvr>
                                        <p:cTn id="30" dur="500"/>
                                        <p:tgtEl>
                                          <p:spTgt spid="15"/>
                                        </p:tgtEl>
                                      </p:cBhvr>
                                    </p:animEffect>
                                  </p:childTnLst>
                                </p:cTn>
                              </p:par>
                            </p:childTnLst>
                          </p:cTn>
                        </p:par>
                      </p:childTnLst>
                    </p:cTn>
                  </p:par>
                  <p:par>
                    <p:cTn id="31" fill="hold">
                      <p:stCondLst>
                        <p:cond delay="indefinite"/>
                      </p:stCondLst>
                      <p:childTnLst>
                        <p:par>
                          <p:cTn id="32" fill="hold">
                            <p:stCondLst>
                              <p:cond delay="0"/>
                            </p:stCondLst>
                            <p:childTnLst>
                              <p:par>
                                <p:cTn id="33" presetID="5" presetClass="entr" presetSubtype="10" fill="hold" nodeType="clickEffect">
                                  <p:stCondLst>
                                    <p:cond delay="0"/>
                                  </p:stCondLst>
                                  <p:childTnLst>
                                    <p:set>
                                      <p:cBhvr>
                                        <p:cTn id="34" dur="1" fill="hold">
                                          <p:stCondLst>
                                            <p:cond delay="0"/>
                                          </p:stCondLst>
                                        </p:cTn>
                                        <p:tgtEl>
                                          <p:spTgt spid="8194"/>
                                        </p:tgtEl>
                                        <p:attrNameLst>
                                          <p:attrName>style.visibility</p:attrName>
                                        </p:attrNameLst>
                                      </p:cBhvr>
                                      <p:to>
                                        <p:strVal val="visible"/>
                                      </p:to>
                                    </p:set>
                                    <p:animEffect transition="in" filter="checkerboard(across)">
                                      <p:cBhvr>
                                        <p:cTn id="35" dur="500"/>
                                        <p:tgtEl>
                                          <p:spTgt spid="8194"/>
                                        </p:tgtEl>
                                      </p:cBhvr>
                                    </p:animEffect>
                                  </p:childTnLst>
                                </p:cTn>
                              </p:par>
                            </p:childTnLst>
                          </p:cTn>
                        </p:par>
                      </p:childTnLst>
                    </p:cTn>
                  </p:par>
                  <p:par>
                    <p:cTn id="36" fill="hold">
                      <p:stCondLst>
                        <p:cond delay="indefinite"/>
                      </p:stCondLst>
                      <p:childTnLst>
                        <p:par>
                          <p:cTn id="37" fill="hold">
                            <p:stCondLst>
                              <p:cond delay="0"/>
                            </p:stCondLst>
                            <p:childTnLst>
                              <p:par>
                                <p:cTn id="38" presetID="2" presetClass="exit" presetSubtype="4" fill="hold" nodeType="clickEffect">
                                  <p:stCondLst>
                                    <p:cond delay="0"/>
                                  </p:stCondLst>
                                  <p:childTnLst>
                                    <p:anim calcmode="lin" valueType="num">
                                      <p:cBhvr additive="base">
                                        <p:cTn id="39" dur="500"/>
                                        <p:tgtEl>
                                          <p:spTgt spid="8194"/>
                                        </p:tgtEl>
                                        <p:attrNameLst>
                                          <p:attrName>ppt_x</p:attrName>
                                        </p:attrNameLst>
                                      </p:cBhvr>
                                      <p:tavLst>
                                        <p:tav tm="0">
                                          <p:val>
                                            <p:strVal val="ppt_x"/>
                                          </p:val>
                                        </p:tav>
                                        <p:tav tm="100000">
                                          <p:val>
                                            <p:strVal val="ppt_x"/>
                                          </p:val>
                                        </p:tav>
                                      </p:tavLst>
                                    </p:anim>
                                    <p:anim calcmode="lin" valueType="num">
                                      <p:cBhvr additive="base">
                                        <p:cTn id="40" dur="500"/>
                                        <p:tgtEl>
                                          <p:spTgt spid="8194"/>
                                        </p:tgtEl>
                                        <p:attrNameLst>
                                          <p:attrName>ppt_y</p:attrName>
                                        </p:attrNameLst>
                                      </p:cBhvr>
                                      <p:tavLst>
                                        <p:tav tm="0">
                                          <p:val>
                                            <p:strVal val="ppt_y"/>
                                          </p:val>
                                        </p:tav>
                                        <p:tav tm="100000">
                                          <p:val>
                                            <p:strVal val="1+ppt_h/2"/>
                                          </p:val>
                                        </p:tav>
                                      </p:tavLst>
                                    </p:anim>
                                    <p:set>
                                      <p:cBhvr>
                                        <p:cTn id="41" dur="1" fill="hold">
                                          <p:stCondLst>
                                            <p:cond delay="499"/>
                                          </p:stCondLst>
                                        </p:cTn>
                                        <p:tgtEl>
                                          <p:spTgt spid="819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拣选方式的选择</a:t>
            </a:r>
            <a:endParaRPr lang="zh-CN" altLang="en-US" b="1" dirty="0">
              <a:latin typeface="微软雅黑"/>
              <a:ea typeface="微软雅黑"/>
            </a:endParaRP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两种拣选方式</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grpSp>
        <p:nvGrpSpPr>
          <p:cNvPr id="2" name="组合 9"/>
          <p:cNvGrpSpPr/>
          <p:nvPr/>
        </p:nvGrpSpPr>
        <p:grpSpPr>
          <a:xfrm>
            <a:off x="2530752" y="812192"/>
            <a:ext cx="6184652" cy="545112"/>
            <a:chOff x="2530752" y="1034453"/>
            <a:chExt cx="6184652" cy="545112"/>
          </a:xfrm>
        </p:grpSpPr>
        <p:sp>
          <p:nvSpPr>
            <p:cNvPr id="12" name="矩形 11"/>
            <p:cNvSpPr/>
            <p:nvPr/>
          </p:nvSpPr>
          <p:spPr>
            <a:xfrm>
              <a:off x="2530752" y="1479016"/>
              <a:ext cx="545515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9" name="TextBox 8"/>
            <p:cNvSpPr txBox="1"/>
            <p:nvPr/>
          </p:nvSpPr>
          <p:spPr>
            <a:xfrm>
              <a:off x="2530752" y="1034453"/>
              <a:ext cx="6184652"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◆播种式</a:t>
              </a:r>
            </a:p>
          </p:txBody>
        </p:sp>
      </p:grpSp>
      <p:pic>
        <p:nvPicPr>
          <p:cNvPr id="9218" name="Picture 2"/>
          <p:cNvPicPr>
            <a:picLocks noChangeAspect="1" noChangeArrowheads="1"/>
          </p:cNvPicPr>
          <p:nvPr/>
        </p:nvPicPr>
        <p:blipFill>
          <a:blip r:embed="rId3"/>
          <a:srcRect/>
          <a:stretch>
            <a:fillRect/>
          </a:stretch>
        </p:blipFill>
        <p:spPr bwMode="auto">
          <a:xfrm>
            <a:off x="2643174" y="1500180"/>
            <a:ext cx="5478463" cy="3487737"/>
          </a:xfrm>
          <a:prstGeom prst="rect">
            <a:avLst/>
          </a:prstGeom>
          <a:noFill/>
          <a:ln w="9525">
            <a:noFill/>
            <a:miter lim="800000"/>
            <a:headEnd/>
            <a:tailEnd/>
          </a:ln>
          <a:effectLst/>
        </p:spPr>
      </p:pic>
      <p:pic>
        <p:nvPicPr>
          <p:cNvPr id="9219" name="Picture 3"/>
          <p:cNvPicPr>
            <a:picLocks noChangeAspect="1" noChangeArrowheads="1"/>
          </p:cNvPicPr>
          <p:nvPr/>
        </p:nvPicPr>
        <p:blipFill>
          <a:blip r:embed="rId4"/>
          <a:srcRect/>
          <a:stretch>
            <a:fillRect/>
          </a:stretch>
        </p:blipFill>
        <p:spPr bwMode="auto">
          <a:xfrm>
            <a:off x="2357422" y="1952624"/>
            <a:ext cx="6234871" cy="1476381"/>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checkerboard(across)">
                                      <p:cBhvr>
                                        <p:cTn id="25" dur="500"/>
                                        <p:tgtEl>
                                          <p:spTgt spid="2"/>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nodeType="clickEffect">
                                  <p:stCondLst>
                                    <p:cond delay="0"/>
                                  </p:stCondLst>
                                  <p:childTnLst>
                                    <p:set>
                                      <p:cBhvr>
                                        <p:cTn id="29" dur="1" fill="hold">
                                          <p:stCondLst>
                                            <p:cond delay="0"/>
                                          </p:stCondLst>
                                        </p:cTn>
                                        <p:tgtEl>
                                          <p:spTgt spid="9218"/>
                                        </p:tgtEl>
                                        <p:attrNameLst>
                                          <p:attrName>style.visibility</p:attrName>
                                        </p:attrNameLst>
                                      </p:cBhvr>
                                      <p:to>
                                        <p:strVal val="visible"/>
                                      </p:to>
                                    </p:set>
                                    <p:animEffect transition="in" filter="checkerboard(across)">
                                      <p:cBhvr>
                                        <p:cTn id="30" dur="500"/>
                                        <p:tgtEl>
                                          <p:spTgt spid="9218"/>
                                        </p:tgtEl>
                                      </p:cBhvr>
                                    </p:animEffect>
                                  </p:childTnLst>
                                </p:cTn>
                              </p:par>
                            </p:childTnLst>
                          </p:cTn>
                        </p:par>
                      </p:childTnLst>
                    </p:cTn>
                  </p:par>
                  <p:par>
                    <p:cTn id="31" fill="hold">
                      <p:stCondLst>
                        <p:cond delay="indefinite"/>
                      </p:stCondLst>
                      <p:childTnLst>
                        <p:par>
                          <p:cTn id="32" fill="hold">
                            <p:stCondLst>
                              <p:cond delay="0"/>
                            </p:stCondLst>
                            <p:childTnLst>
                              <p:par>
                                <p:cTn id="33" presetID="5" presetClass="entr" presetSubtype="10" fill="hold" nodeType="clickEffect">
                                  <p:stCondLst>
                                    <p:cond delay="0"/>
                                  </p:stCondLst>
                                  <p:childTnLst>
                                    <p:set>
                                      <p:cBhvr>
                                        <p:cTn id="34" dur="1" fill="hold">
                                          <p:stCondLst>
                                            <p:cond delay="0"/>
                                          </p:stCondLst>
                                        </p:cTn>
                                        <p:tgtEl>
                                          <p:spTgt spid="9219"/>
                                        </p:tgtEl>
                                        <p:attrNameLst>
                                          <p:attrName>style.visibility</p:attrName>
                                        </p:attrNameLst>
                                      </p:cBhvr>
                                      <p:to>
                                        <p:strVal val="visible"/>
                                      </p:to>
                                    </p:set>
                                    <p:animEffect transition="in" filter="checkerboard(across)">
                                      <p:cBhvr>
                                        <p:cTn id="35" dur="500"/>
                                        <p:tgtEl>
                                          <p:spTgt spid="9219"/>
                                        </p:tgtEl>
                                      </p:cBhvr>
                                    </p:animEffect>
                                  </p:childTnLst>
                                </p:cTn>
                              </p:par>
                            </p:childTnLst>
                          </p:cTn>
                        </p:par>
                      </p:childTnLst>
                    </p:cTn>
                  </p:par>
                  <p:par>
                    <p:cTn id="36" fill="hold">
                      <p:stCondLst>
                        <p:cond delay="indefinite"/>
                      </p:stCondLst>
                      <p:childTnLst>
                        <p:par>
                          <p:cTn id="37" fill="hold">
                            <p:stCondLst>
                              <p:cond delay="0"/>
                            </p:stCondLst>
                            <p:childTnLst>
                              <p:par>
                                <p:cTn id="38" presetID="2" presetClass="exit" presetSubtype="4" fill="hold" nodeType="clickEffect">
                                  <p:stCondLst>
                                    <p:cond delay="0"/>
                                  </p:stCondLst>
                                  <p:childTnLst>
                                    <p:anim calcmode="lin" valueType="num">
                                      <p:cBhvr additive="base">
                                        <p:cTn id="39" dur="500"/>
                                        <p:tgtEl>
                                          <p:spTgt spid="9219"/>
                                        </p:tgtEl>
                                        <p:attrNameLst>
                                          <p:attrName>ppt_x</p:attrName>
                                        </p:attrNameLst>
                                      </p:cBhvr>
                                      <p:tavLst>
                                        <p:tav tm="0">
                                          <p:val>
                                            <p:strVal val="ppt_x"/>
                                          </p:val>
                                        </p:tav>
                                        <p:tav tm="100000">
                                          <p:val>
                                            <p:strVal val="ppt_x"/>
                                          </p:val>
                                        </p:tav>
                                      </p:tavLst>
                                    </p:anim>
                                    <p:anim calcmode="lin" valueType="num">
                                      <p:cBhvr additive="base">
                                        <p:cTn id="40" dur="500"/>
                                        <p:tgtEl>
                                          <p:spTgt spid="9219"/>
                                        </p:tgtEl>
                                        <p:attrNameLst>
                                          <p:attrName>ppt_y</p:attrName>
                                        </p:attrNameLst>
                                      </p:cBhvr>
                                      <p:tavLst>
                                        <p:tav tm="0">
                                          <p:val>
                                            <p:strVal val="ppt_y"/>
                                          </p:val>
                                        </p:tav>
                                        <p:tav tm="100000">
                                          <p:val>
                                            <p:strVal val="1+ppt_h/2"/>
                                          </p:val>
                                        </p:tav>
                                      </p:tavLst>
                                    </p:anim>
                                    <p:set>
                                      <p:cBhvr>
                                        <p:cTn id="41" dur="1" fill="hold">
                                          <p:stCondLst>
                                            <p:cond delay="499"/>
                                          </p:stCondLst>
                                        </p:cTn>
                                        <p:tgtEl>
                                          <p:spTgt spid="92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拣选方式的选择</a:t>
            </a:r>
            <a:endParaRPr lang="zh-CN" altLang="en-US" b="1" dirty="0">
              <a:latin typeface="微软雅黑"/>
              <a:ea typeface="微软雅黑"/>
            </a:endParaRPr>
          </a:p>
        </p:txBody>
      </p:sp>
      <p:sp>
        <p:nvSpPr>
          <p:cNvPr id="13" name="椭圆 64"/>
          <p:cNvSpPr>
            <a:spLocks noChangeArrowheads="1"/>
          </p:cNvSpPr>
          <p:nvPr/>
        </p:nvSpPr>
        <p:spPr bwMode="auto">
          <a:xfrm>
            <a:off x="642910" y="1059582"/>
            <a:ext cx="1554427" cy="155358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两种拣选方式的比较</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pic>
        <p:nvPicPr>
          <p:cNvPr id="10242" name="Picture 2"/>
          <p:cNvPicPr>
            <a:picLocks noChangeAspect="1" noChangeArrowheads="1"/>
          </p:cNvPicPr>
          <p:nvPr/>
        </p:nvPicPr>
        <p:blipFill>
          <a:blip r:embed="rId3"/>
          <a:srcRect/>
          <a:stretch>
            <a:fillRect/>
          </a:stretch>
        </p:blipFill>
        <p:spPr bwMode="auto">
          <a:xfrm>
            <a:off x="3000364" y="0"/>
            <a:ext cx="5208263" cy="5357813"/>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10242"/>
                                        </p:tgtEl>
                                        <p:attrNameLst>
                                          <p:attrName>style.visibility</p:attrName>
                                        </p:attrNameLst>
                                      </p:cBhvr>
                                      <p:to>
                                        <p:strVal val="visible"/>
                                      </p:to>
                                    </p:set>
                                    <p:animEffect transition="in" filter="checkerboard(across)">
                                      <p:cBhvr>
                                        <p:cTn id="25" dur="500"/>
                                        <p:tgtEl>
                                          <p:spTgt spid="10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拣选方式的选择</a:t>
            </a:r>
            <a:endParaRPr lang="zh-CN" altLang="en-US" b="1" dirty="0">
              <a:latin typeface="微软雅黑"/>
              <a:ea typeface="微软雅黑"/>
            </a:endParaRPr>
          </a:p>
        </p:txBody>
      </p:sp>
      <p:sp>
        <p:nvSpPr>
          <p:cNvPr id="13" name="椭圆 64"/>
          <p:cNvSpPr>
            <a:spLocks noChangeArrowheads="1"/>
          </p:cNvSpPr>
          <p:nvPr/>
        </p:nvSpPr>
        <p:spPr bwMode="auto">
          <a:xfrm>
            <a:off x="642911" y="1059582"/>
            <a:ext cx="1441510" cy="1440730"/>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拣选方式的选择</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5" name="矩形 4"/>
          <p:cNvSpPr/>
          <p:nvPr/>
        </p:nvSpPr>
        <p:spPr>
          <a:xfrm>
            <a:off x="2286000" y="1140589"/>
            <a:ext cx="6215090" cy="2862322"/>
          </a:xfrm>
          <a:prstGeom prst="rect">
            <a:avLst/>
          </a:prstGeom>
        </p:spPr>
        <p:txBody>
          <a:bodyPr wrap="square">
            <a:spAutoFit/>
          </a:bodyPr>
          <a:lstStyle/>
          <a:p>
            <a:r>
              <a:rPr lang="zh-CN" altLang="en-US" b="1" dirty="0" smtClean="0">
                <a:solidFill>
                  <a:srgbClr val="FF0000"/>
                </a:solidFill>
              </a:rPr>
              <a:t>原则：</a:t>
            </a:r>
            <a:r>
              <a:rPr lang="zh-CN" altLang="en-US" dirty="0" smtClean="0"/>
              <a:t>减少拣选次数；优化拣选路径；缩短拣选时间；减少拣选成本</a:t>
            </a:r>
          </a:p>
          <a:p>
            <a:r>
              <a:rPr lang="zh-CN" altLang="en-US" b="1" dirty="0" smtClean="0">
                <a:solidFill>
                  <a:srgbClr val="FF0000"/>
                </a:solidFill>
              </a:rPr>
              <a:t>考虑因素：</a:t>
            </a:r>
          </a:p>
          <a:p>
            <a:r>
              <a:rPr lang="zh-CN" altLang="en-US" dirty="0" smtClean="0"/>
              <a:t>（一）客户需求涉及到的产品种类</a:t>
            </a:r>
          </a:p>
          <a:p>
            <a:r>
              <a:rPr lang="zh-CN" altLang="en-US" dirty="0" smtClean="0"/>
              <a:t>（二）需要进行流通加工的商品</a:t>
            </a:r>
          </a:p>
          <a:p>
            <a:r>
              <a:rPr lang="zh-CN" altLang="en-US" dirty="0" smtClean="0"/>
              <a:t>（三）客户配送时间要求差异</a:t>
            </a:r>
          </a:p>
          <a:p>
            <a:r>
              <a:rPr lang="zh-CN" altLang="en-US" dirty="0" smtClean="0"/>
              <a:t>（四）订单紧急性</a:t>
            </a:r>
          </a:p>
          <a:p>
            <a:r>
              <a:rPr lang="zh-CN" altLang="en-US" dirty="0" smtClean="0"/>
              <a:t>（五）客户之间需求品种差异</a:t>
            </a:r>
          </a:p>
          <a:p>
            <a:r>
              <a:rPr lang="zh-CN" altLang="en-US" dirty="0" smtClean="0"/>
              <a:t>（六）客户所订产品储存范围分布</a:t>
            </a:r>
          </a:p>
          <a:p>
            <a:r>
              <a:rPr lang="zh-CN" altLang="en-US" dirty="0" smtClean="0"/>
              <a:t>（七）客户稳定性，订单数量变化频繁</a:t>
            </a:r>
            <a:endParaRPr lang="zh-CN" altLang="en-US" dirty="0"/>
          </a:p>
        </p:txBody>
      </p:sp>
      <p:pic>
        <p:nvPicPr>
          <p:cNvPr id="11266" name="Picture 2"/>
          <p:cNvPicPr>
            <a:picLocks noChangeAspect="1" noChangeArrowheads="1"/>
          </p:cNvPicPr>
          <p:nvPr/>
        </p:nvPicPr>
        <p:blipFill>
          <a:blip r:embed="rId3"/>
          <a:srcRect/>
          <a:stretch>
            <a:fillRect/>
          </a:stretch>
        </p:blipFill>
        <p:spPr bwMode="auto">
          <a:xfrm>
            <a:off x="2084421" y="1571618"/>
            <a:ext cx="7028914" cy="2071702"/>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checkerboard(across)">
                                      <p:cBhvr>
                                        <p:cTn id="25" dur="500"/>
                                        <p:tgtEl>
                                          <p:spTgt spid="5"/>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xit" presetSubtype="4" fill="hold" grpId="1" nodeType="clickEffect">
                                  <p:stCondLst>
                                    <p:cond delay="0"/>
                                  </p:stCondLst>
                                  <p:childTnLst>
                                    <p:anim calcmode="lin" valueType="num">
                                      <p:cBhvr additive="base">
                                        <p:cTn id="29" dur="500"/>
                                        <p:tgtEl>
                                          <p:spTgt spid="5"/>
                                        </p:tgtEl>
                                        <p:attrNameLst>
                                          <p:attrName>ppt_x</p:attrName>
                                        </p:attrNameLst>
                                      </p:cBhvr>
                                      <p:tavLst>
                                        <p:tav tm="0">
                                          <p:val>
                                            <p:strVal val="ppt_x"/>
                                          </p:val>
                                        </p:tav>
                                        <p:tav tm="100000">
                                          <p:val>
                                            <p:strVal val="ppt_x"/>
                                          </p:val>
                                        </p:tav>
                                      </p:tavLst>
                                    </p:anim>
                                    <p:anim calcmode="lin" valueType="num">
                                      <p:cBhvr additive="base">
                                        <p:cTn id="30" dur="500"/>
                                        <p:tgtEl>
                                          <p:spTgt spid="5"/>
                                        </p:tgtEl>
                                        <p:attrNameLst>
                                          <p:attrName>ppt_y</p:attrName>
                                        </p:attrNameLst>
                                      </p:cBhvr>
                                      <p:tavLst>
                                        <p:tav tm="0">
                                          <p:val>
                                            <p:strVal val="ppt_y"/>
                                          </p:val>
                                        </p:tav>
                                        <p:tav tm="100000">
                                          <p:val>
                                            <p:strVal val="1+ppt_h/2"/>
                                          </p:val>
                                        </p:tav>
                                      </p:tavLst>
                                    </p:anim>
                                    <p:set>
                                      <p:cBhvr>
                                        <p:cTn id="31" dur="1" fill="hold">
                                          <p:stCondLst>
                                            <p:cond delay="499"/>
                                          </p:stCondLst>
                                        </p:cTn>
                                        <p:tgtEl>
                                          <p:spTgt spid="5"/>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5" presetClass="entr" presetSubtype="10" fill="hold" nodeType="clickEffect">
                                  <p:stCondLst>
                                    <p:cond delay="0"/>
                                  </p:stCondLst>
                                  <p:childTnLst>
                                    <p:set>
                                      <p:cBhvr>
                                        <p:cTn id="35" dur="1" fill="hold">
                                          <p:stCondLst>
                                            <p:cond delay="0"/>
                                          </p:stCondLst>
                                        </p:cTn>
                                        <p:tgtEl>
                                          <p:spTgt spid="11266"/>
                                        </p:tgtEl>
                                        <p:attrNameLst>
                                          <p:attrName>style.visibility</p:attrName>
                                        </p:attrNameLst>
                                      </p:cBhvr>
                                      <p:to>
                                        <p:strVal val="visible"/>
                                      </p:to>
                                    </p:set>
                                    <p:animEffect transition="in" filter="checkerboard(across)">
                                      <p:cBhvr>
                                        <p:cTn id="36" dur="500"/>
                                        <p:tgtEl>
                                          <p:spTgt spid="11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P spid="5" grpId="0"/>
      <p:bldP spid="5"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p:cNvSpPr txBox="1"/>
          <p:nvPr/>
        </p:nvSpPr>
        <p:spPr>
          <a:xfrm>
            <a:off x="4032065" y="1659675"/>
            <a:ext cx="4211493" cy="550343"/>
          </a:xfrm>
          <a:prstGeom prst="rect">
            <a:avLst/>
          </a:prstGeom>
          <a:noFill/>
        </p:spPr>
        <p:txBody>
          <a:bodyPr wrap="square" rtlCol="0">
            <a:spAutoFit/>
          </a:bodyPr>
          <a:lstStyle/>
          <a:p>
            <a:pPr marL="257106" indent="-257106">
              <a:lnSpc>
                <a:spcPct val="150000"/>
              </a:lnSpc>
            </a:pPr>
            <a:r>
              <a:rPr lang="zh-CN" altLang="en-US" sz="2249" b="1" dirty="0" smtClean="0">
                <a:latin typeface="微软雅黑" pitchFamily="34" charset="-122"/>
                <a:ea typeface="微软雅黑" pitchFamily="34" charset="-122"/>
              </a:rPr>
              <a:t>流通加工</a:t>
            </a:r>
            <a:endParaRPr lang="zh-CN" altLang="en-US" sz="2249" b="1" dirty="0">
              <a:latin typeface="微软雅黑" pitchFamily="34" charset="-122"/>
              <a:ea typeface="微软雅黑" pitchFamily="34" charset="-122"/>
            </a:endParaRPr>
          </a:p>
        </p:txBody>
      </p:sp>
      <p:sp>
        <p:nvSpPr>
          <p:cNvPr id="38" name="文本框 29"/>
          <p:cNvSpPr txBox="1">
            <a:spLocks noChangeArrowheads="1"/>
          </p:cNvSpPr>
          <p:nvPr/>
        </p:nvSpPr>
        <p:spPr bwMode="auto">
          <a:xfrm>
            <a:off x="2010709" y="1374855"/>
            <a:ext cx="1087157" cy="1107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en-US" altLang="zh-CN" sz="6598" dirty="0" smtClean="0">
                <a:latin typeface="Impact" pitchFamily="34" charset="0"/>
                <a:ea typeface="微软雅黑" pitchFamily="34" charset="-122"/>
              </a:rPr>
              <a:t>04</a:t>
            </a:r>
            <a:endParaRPr lang="zh-CN" altLang="en-US" sz="6598" dirty="0">
              <a:latin typeface="Impact" pitchFamily="34" charset="0"/>
              <a:ea typeface="微软雅黑" pitchFamily="34" charset="-122"/>
            </a:endParaRPr>
          </a:p>
        </p:txBody>
      </p:sp>
      <p:sp>
        <p:nvSpPr>
          <p:cNvPr id="39" name="文本框 33"/>
          <p:cNvSpPr txBox="1"/>
          <p:nvPr/>
        </p:nvSpPr>
        <p:spPr>
          <a:xfrm>
            <a:off x="1656351" y="2353027"/>
            <a:ext cx="1305443" cy="392287"/>
          </a:xfrm>
          <a:prstGeom prst="rect">
            <a:avLst/>
          </a:prstGeom>
          <a:noFill/>
        </p:spPr>
        <p:txBody>
          <a:bodyPr wrap="square" rtlCol="0">
            <a:spAutoFit/>
          </a:bodyPr>
          <a:lstStyle/>
          <a:p>
            <a:pPr algn="dist"/>
            <a:r>
              <a:rPr lang="zh-CN" altLang="en-US" sz="1949" dirty="0">
                <a:solidFill>
                  <a:schemeClr val="bg1"/>
                </a:solidFill>
                <a:latin typeface="微软雅黑" pitchFamily="34" charset="-122"/>
                <a:ea typeface="微软雅黑" pitchFamily="34" charset="-122"/>
              </a:rPr>
              <a:t>添加标题</a:t>
            </a:r>
          </a:p>
        </p:txBody>
      </p:sp>
      <p:sp>
        <p:nvSpPr>
          <p:cNvPr id="7" name="等腰三角形 6"/>
          <p:cNvSpPr/>
          <p:nvPr/>
        </p:nvSpPr>
        <p:spPr>
          <a:xfrm rot="5400000">
            <a:off x="3076474" y="1932666"/>
            <a:ext cx="959606" cy="413624"/>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908146" y="-879619"/>
            <a:ext cx="2808312" cy="2808312"/>
          </a:xfrm>
          <a:prstGeom prst="ellipse">
            <a:avLst/>
          </a:pr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9" name="椭圆 8"/>
          <p:cNvSpPr/>
          <p:nvPr/>
        </p:nvSpPr>
        <p:spPr>
          <a:xfrm>
            <a:off x="496010" y="2757265"/>
            <a:ext cx="3219435" cy="3219435"/>
          </a:xfrm>
          <a:prstGeom prst="ellipse">
            <a:avLst/>
          </a:prstGeom>
          <a:solidFill>
            <a:srgbClr val="CC0000">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0" name="椭圆 9"/>
          <p:cNvSpPr/>
          <p:nvPr/>
        </p:nvSpPr>
        <p:spPr>
          <a:xfrm>
            <a:off x="-1116632" y="3207249"/>
            <a:ext cx="2124744" cy="2124744"/>
          </a:xfrm>
          <a:prstGeom prst="ellipse">
            <a:avLst/>
          </a:prstGeom>
          <a:solidFill>
            <a:schemeClr val="accent4">
              <a:lumMod val="40000"/>
              <a:lumOff val="6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1" name="椭圆 10"/>
          <p:cNvSpPr/>
          <p:nvPr/>
        </p:nvSpPr>
        <p:spPr>
          <a:xfrm>
            <a:off x="7164288" y="-2664296"/>
            <a:ext cx="5328592" cy="5328592"/>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Tree>
    <p:extLst>
      <p:ext uri="{BB962C8B-B14F-4D97-AF65-F5344CB8AC3E}">
        <p14:creationId xmlns:p14="http://schemas.microsoft.com/office/powerpoint/2010/main" val="760258632"/>
      </p:ext>
    </p:extLst>
  </p:cSld>
  <p:clrMapOvr>
    <a:masterClrMapping/>
  </p:clrMapOvr>
  <p:transition spd="slow" advClick="0" advTm="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250"/>
                                        <p:tgtEl>
                                          <p:spTgt spid="38"/>
                                        </p:tgtEl>
                                        <p:attrNameLst>
                                          <p:attrName>ppt_x</p:attrName>
                                        </p:attrNameLst>
                                      </p:cBhvr>
                                      <p:tavLst>
                                        <p:tav tm="0">
                                          <p:val>
                                            <p:strVal val="#ppt_x-#ppt_w*1.125000"/>
                                          </p:val>
                                        </p:tav>
                                        <p:tav tm="100000">
                                          <p:val>
                                            <p:strVal val="#ppt_x"/>
                                          </p:val>
                                        </p:tav>
                                      </p:tavLst>
                                    </p:anim>
                                    <p:animEffect transition="in" filter="wipe(right)">
                                      <p:cBhvr>
                                        <p:cTn id="8" dur="250"/>
                                        <p:tgtEl>
                                          <p:spTgt spid="38"/>
                                        </p:tgtEl>
                                      </p:cBhvr>
                                    </p:animEffect>
                                  </p:childTnLst>
                                </p:cTn>
                              </p:par>
                            </p:childTnLst>
                          </p:cTn>
                        </p:par>
                        <p:par>
                          <p:cTn id="9" fill="hold">
                            <p:stCondLst>
                              <p:cond delay="250"/>
                            </p:stCondLst>
                            <p:childTnLst>
                              <p:par>
                                <p:cTn id="10" presetID="12" presetClass="entr" presetSubtype="8" fill="hold" grpId="0"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250"/>
                                        <p:tgtEl>
                                          <p:spTgt spid="39"/>
                                        </p:tgtEl>
                                        <p:attrNameLst>
                                          <p:attrName>ppt_x</p:attrName>
                                        </p:attrNameLst>
                                      </p:cBhvr>
                                      <p:tavLst>
                                        <p:tav tm="0">
                                          <p:val>
                                            <p:strVal val="#ppt_x-#ppt_w*1.125000"/>
                                          </p:val>
                                        </p:tav>
                                        <p:tav tm="100000">
                                          <p:val>
                                            <p:strVal val="#ppt_x"/>
                                          </p:val>
                                        </p:tav>
                                      </p:tavLst>
                                    </p:anim>
                                    <p:animEffect transition="in" filter="wipe(right)">
                                      <p:cBhvr>
                                        <p:cTn id="13" dur="250"/>
                                        <p:tgtEl>
                                          <p:spTgt spid="39"/>
                                        </p:tgtEl>
                                      </p:cBhvr>
                                    </p:animEffect>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250"/>
                                        <p:tgtEl>
                                          <p:spTgt spid="7"/>
                                        </p:tgtEl>
                                      </p:cBhvr>
                                    </p:animEffect>
                                  </p:childTnLst>
                                </p:cTn>
                              </p:par>
                            </p:childTnLst>
                          </p:cTn>
                        </p:par>
                        <p:par>
                          <p:cTn id="18" fill="hold">
                            <p:stCondLst>
                              <p:cond delay="75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34"/>
                                        </p:tgtEl>
                                        <p:attrNameLst>
                                          <p:attrName>style.visibility</p:attrName>
                                        </p:attrNameLst>
                                      </p:cBhvr>
                                      <p:to>
                                        <p:strVal val="visible"/>
                                      </p:to>
                                    </p:set>
                                    <p:anim calcmode="lin" valueType="num">
                                      <p:cBhvr>
                                        <p:cTn id="21" dur="25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22" dur="250" fill="hold"/>
                                        <p:tgtEl>
                                          <p:spTgt spid="34"/>
                                        </p:tgtEl>
                                        <p:attrNameLst>
                                          <p:attrName>ppt_y</p:attrName>
                                        </p:attrNameLst>
                                      </p:cBhvr>
                                      <p:tavLst>
                                        <p:tav tm="0">
                                          <p:val>
                                            <p:strVal val="#ppt_y"/>
                                          </p:val>
                                        </p:tav>
                                        <p:tav tm="100000">
                                          <p:val>
                                            <p:strVal val="#ppt_y"/>
                                          </p:val>
                                        </p:tav>
                                      </p:tavLst>
                                    </p:anim>
                                    <p:anim calcmode="lin" valueType="num">
                                      <p:cBhvr>
                                        <p:cTn id="23" dur="25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24" dur="25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25" dur="250" tmFilter="0,0; .5, 1; 1, 1"/>
                                        <p:tgtEl>
                                          <p:spTgt spid="34"/>
                                        </p:tgtEl>
                                      </p:cBhvr>
                                    </p:animEffect>
                                  </p:childTnLst>
                                </p:cTn>
                              </p:par>
                            </p:childTnLst>
                          </p:cTn>
                        </p:par>
                        <p:par>
                          <p:cTn id="26" fill="hold">
                            <p:stCondLst>
                              <p:cond delay="1075"/>
                            </p:stCondLst>
                            <p:childTnLst>
                              <p:par>
                                <p:cTn id="27" presetID="10" presetClass="entr" presetSubtype="0"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childTnLst>
                          </p:cTn>
                        </p:par>
                        <p:par>
                          <p:cTn id="30" fill="hold">
                            <p:stCondLst>
                              <p:cond delay="1575"/>
                            </p:stCondLst>
                            <p:childTnLst>
                              <p:par>
                                <p:cTn id="31" presetID="10" presetClass="entr" presetSubtype="0"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childTnLst>
                          </p:cTn>
                        </p:par>
                        <p:par>
                          <p:cTn id="34" fill="hold">
                            <p:stCondLst>
                              <p:cond delay="2075"/>
                            </p:stCondLst>
                            <p:childTnLst>
                              <p:par>
                                <p:cTn id="35" presetID="10" presetClass="entr" presetSubtype="0"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childTnLst>
                          </p:cTn>
                        </p:par>
                        <p:par>
                          <p:cTn id="38" fill="hold">
                            <p:stCondLst>
                              <p:cond delay="2575"/>
                            </p:stCondLst>
                            <p:childTnLst>
                              <p:par>
                                <p:cTn id="39" presetID="10" presetClass="entr" presetSubtype="0"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8" grpId="0"/>
      <p:bldP spid="39" grpId="0"/>
      <p:bldP spid="7" grpId="0" animBg="1"/>
      <p:bldP spid="8" grpId="0" animBg="1"/>
      <p:bldP spid="9" grpId="0" animBg="1"/>
      <p:bldP spid="10" grpId="0" animBg="1"/>
      <p:bldP spid="11"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流通加工</a:t>
            </a:r>
            <a:endParaRPr lang="zh-CN" altLang="en-US" b="1" dirty="0">
              <a:latin typeface="微软雅黑"/>
              <a:ea typeface="微软雅黑"/>
            </a:endParaRP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案例导入</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grpSp>
        <p:nvGrpSpPr>
          <p:cNvPr id="8" name="组合 7"/>
          <p:cNvGrpSpPr/>
          <p:nvPr/>
        </p:nvGrpSpPr>
        <p:grpSpPr>
          <a:xfrm>
            <a:off x="2617303" y="1009307"/>
            <a:ext cx="5435162" cy="3134079"/>
            <a:chOff x="2617303" y="1009307"/>
            <a:chExt cx="5435162" cy="3134079"/>
          </a:xfrm>
        </p:grpSpPr>
        <p:sp>
          <p:nvSpPr>
            <p:cNvPr id="11" name="矩形 10"/>
            <p:cNvSpPr/>
            <p:nvPr/>
          </p:nvSpPr>
          <p:spPr>
            <a:xfrm>
              <a:off x="2643174" y="4042837"/>
              <a:ext cx="5220848"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2" name="矩形 11"/>
            <p:cNvSpPr/>
            <p:nvPr/>
          </p:nvSpPr>
          <p:spPr>
            <a:xfrm>
              <a:off x="2617303" y="1009307"/>
              <a:ext cx="524671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4" name="TextBox 13"/>
            <p:cNvSpPr txBox="1"/>
            <p:nvPr/>
          </p:nvSpPr>
          <p:spPr>
            <a:xfrm>
              <a:off x="2643174" y="1109856"/>
              <a:ext cx="5409291" cy="2918890"/>
            </a:xfrm>
            <a:prstGeom prst="rect">
              <a:avLst/>
            </a:prstGeom>
            <a:noFill/>
          </p:spPr>
          <p:txBody>
            <a:bodyPr wrap="square" lIns="68595" tIns="34297" rIns="68595" bIns="34297" rtlCol="0">
              <a:spAutoFit/>
            </a:bodyPr>
            <a:lstStyle/>
            <a:p>
              <a:pPr>
                <a:lnSpc>
                  <a:spcPct val="130000"/>
                </a:lnSpc>
              </a:pPr>
              <a:r>
                <a:rPr lang="zh-CN" altLang="en-US" sz="1600" dirty="0" smtClean="0">
                  <a:solidFill>
                    <a:sysClr val="windowText" lastClr="000000"/>
                  </a:solidFill>
                  <a:latin typeface="微软雅黑" pitchFamily="34" charset="-122"/>
                  <a:ea typeface="微软雅黑" pitchFamily="34" charset="-122"/>
                </a:rPr>
                <a:t>阿迪达斯公司在美国有一家超级市场，设立了组合式鞋店，摆放着不是做好了的鞋，而是做鞋用的半成品，款式花色多样，有</a:t>
              </a:r>
              <a:r>
                <a:rPr lang="en-US" altLang="zh-CN" sz="1600" dirty="0" smtClean="0">
                  <a:solidFill>
                    <a:sysClr val="windowText" lastClr="000000"/>
                  </a:solidFill>
                  <a:latin typeface="微软雅黑" pitchFamily="34" charset="-122"/>
                  <a:ea typeface="微软雅黑" pitchFamily="34" charset="-122"/>
                </a:rPr>
                <a:t>6</a:t>
              </a:r>
              <a:r>
                <a:rPr lang="zh-CN" altLang="en-US" sz="1600" dirty="0" smtClean="0">
                  <a:solidFill>
                    <a:sysClr val="windowText" lastClr="000000"/>
                  </a:solidFill>
                  <a:latin typeface="微软雅黑" pitchFamily="34" charset="-122"/>
                  <a:ea typeface="微软雅黑" pitchFamily="34" charset="-122"/>
                </a:rPr>
                <a:t>种鞋跟、</a:t>
              </a:r>
              <a:r>
                <a:rPr lang="en-US" altLang="zh-CN" sz="1600" dirty="0" smtClean="0">
                  <a:solidFill>
                    <a:sysClr val="windowText" lastClr="000000"/>
                  </a:solidFill>
                  <a:latin typeface="微软雅黑" pitchFamily="34" charset="-122"/>
                  <a:ea typeface="微软雅黑" pitchFamily="34" charset="-122"/>
                </a:rPr>
                <a:t>8</a:t>
              </a:r>
              <a:r>
                <a:rPr lang="zh-CN" altLang="en-US" sz="1600" dirty="0" smtClean="0">
                  <a:solidFill>
                    <a:sysClr val="windowText" lastClr="000000"/>
                  </a:solidFill>
                  <a:latin typeface="微软雅黑" pitchFamily="34" charset="-122"/>
                  <a:ea typeface="微软雅黑" pitchFamily="34" charset="-122"/>
                </a:rPr>
                <a:t>种鞋底，均为塑料制造的，鞋面的颜色以黑、白为主，鞋带的颜色有</a:t>
              </a:r>
              <a:r>
                <a:rPr lang="en-US" altLang="zh-CN" sz="1600" dirty="0" smtClean="0">
                  <a:solidFill>
                    <a:sysClr val="windowText" lastClr="000000"/>
                  </a:solidFill>
                  <a:latin typeface="微软雅黑" pitchFamily="34" charset="-122"/>
                  <a:ea typeface="微软雅黑" pitchFamily="34" charset="-122"/>
                </a:rPr>
                <a:t>80</a:t>
              </a:r>
              <a:r>
                <a:rPr lang="zh-CN" altLang="en-US" sz="1600" dirty="0" smtClean="0">
                  <a:solidFill>
                    <a:sysClr val="windowText" lastClr="000000"/>
                  </a:solidFill>
                  <a:latin typeface="微软雅黑" pitchFamily="34" charset="-122"/>
                  <a:ea typeface="微软雅黑" pitchFamily="34" charset="-122"/>
                </a:rPr>
                <a:t>种，款式有百余种，顾客进来可以任意挑选自己所喜欢的各个部位，交给职员当场进行组合。只要</a:t>
              </a:r>
              <a:r>
                <a:rPr lang="en-US" altLang="zh-CN" sz="1600" dirty="0" smtClean="0">
                  <a:solidFill>
                    <a:sysClr val="windowText" lastClr="000000"/>
                  </a:solidFill>
                  <a:latin typeface="微软雅黑" pitchFamily="34" charset="-122"/>
                  <a:ea typeface="微软雅黑" pitchFamily="34" charset="-122"/>
                </a:rPr>
                <a:t>10</a:t>
              </a:r>
              <a:r>
                <a:rPr lang="zh-CN" altLang="en-US" sz="1600" dirty="0" smtClean="0">
                  <a:solidFill>
                    <a:sysClr val="windowText" lastClr="000000"/>
                  </a:solidFill>
                  <a:latin typeface="微软雅黑" pitchFamily="34" charset="-122"/>
                  <a:ea typeface="微软雅黑" pitchFamily="34" charset="-122"/>
                </a:rPr>
                <a:t>分钟，一双崭新的鞋便唾手可得。这家鞋店昼夜营业，职员技术熟练，鞋子的售价与成批制造的价格差不多，有的还稍便宜些。所以，顾客络绎不绝，销售金额比邻近的鞋店多</a:t>
              </a:r>
              <a:r>
                <a:rPr lang="en-US" altLang="zh-CN" sz="1600" dirty="0" smtClean="0">
                  <a:solidFill>
                    <a:sysClr val="windowText" lastClr="000000"/>
                  </a:solidFill>
                  <a:latin typeface="微软雅黑" pitchFamily="34" charset="-122"/>
                  <a:ea typeface="微软雅黑" pitchFamily="34" charset="-122"/>
                </a:rPr>
                <a:t>10</a:t>
              </a:r>
              <a:r>
                <a:rPr lang="zh-CN" altLang="en-US" sz="1600" dirty="0" smtClean="0">
                  <a:solidFill>
                    <a:sysClr val="windowText" lastClr="000000"/>
                  </a:solidFill>
                  <a:latin typeface="微软雅黑" pitchFamily="34" charset="-122"/>
                  <a:ea typeface="微软雅黑" pitchFamily="34" charset="-122"/>
                </a:rPr>
                <a:t>倍。</a:t>
              </a:r>
            </a:p>
          </p:txBody>
        </p:sp>
      </p:grpSp>
      <p:sp>
        <p:nvSpPr>
          <p:cNvPr id="16" name="TextBox 15"/>
          <p:cNvSpPr txBox="1"/>
          <p:nvPr/>
        </p:nvSpPr>
        <p:spPr>
          <a:xfrm>
            <a:off x="1428728" y="4214090"/>
            <a:ext cx="5500726" cy="429362"/>
          </a:xfrm>
          <a:prstGeom prst="rect">
            <a:avLst/>
          </a:prstGeom>
          <a:noFill/>
        </p:spPr>
        <p:txBody>
          <a:bodyPr wrap="square" lIns="68595" tIns="34297" rIns="68595" bIns="34297" rtlCol="0">
            <a:spAutoFit/>
          </a:bodyPr>
          <a:lstStyle/>
          <a:p>
            <a:pPr>
              <a:lnSpc>
                <a:spcPct val="130000"/>
              </a:lnSpc>
            </a:pPr>
            <a:r>
              <a:rPr lang="zh-CN" altLang="en-US" dirty="0" smtClean="0">
                <a:solidFill>
                  <a:srgbClr val="FF0000"/>
                </a:solidFill>
                <a:latin typeface="微软雅黑" pitchFamily="34" charset="-122"/>
                <a:ea typeface="微软雅黑" pitchFamily="34" charset="-122"/>
              </a:rPr>
              <a:t>案例思考：根据本案例，谈谈你对流通加工的理解。</a:t>
            </a:r>
            <a:endParaRPr lang="zh-CN" altLang="en-US"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checkerboard(across)">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grpId="0" nodeType="click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checkerboard(across)">
                                      <p:cBhvr>
                                        <p:cTn id="3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P spid="1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流通加工</a:t>
            </a:r>
            <a:endParaRPr lang="zh-CN" altLang="en-US" b="1" dirty="0">
              <a:latin typeface="微软雅黑"/>
              <a:ea typeface="微软雅黑"/>
            </a:endParaRPr>
          </a:p>
        </p:txBody>
      </p:sp>
      <p:sp>
        <p:nvSpPr>
          <p:cNvPr id="13" name="椭圆 64"/>
          <p:cNvSpPr>
            <a:spLocks noChangeArrowheads="1"/>
          </p:cNvSpPr>
          <p:nvPr/>
        </p:nvSpPr>
        <p:spPr bwMode="auto">
          <a:xfrm>
            <a:off x="881690" y="1059582"/>
            <a:ext cx="1404294" cy="1403534"/>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与生产加工的区别</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pic>
        <p:nvPicPr>
          <p:cNvPr id="12291" name="Picture 3"/>
          <p:cNvPicPr>
            <a:picLocks noChangeAspect="1" noChangeArrowheads="1"/>
          </p:cNvPicPr>
          <p:nvPr/>
        </p:nvPicPr>
        <p:blipFill>
          <a:blip r:embed="rId3"/>
          <a:srcRect/>
          <a:stretch>
            <a:fillRect/>
          </a:stretch>
        </p:blipFill>
        <p:spPr bwMode="auto">
          <a:xfrm>
            <a:off x="2643174" y="785800"/>
            <a:ext cx="5967748" cy="3533788"/>
          </a:xfrm>
          <a:prstGeom prst="rect">
            <a:avLst/>
          </a:prstGeom>
          <a:noFill/>
          <a:ln w="9525">
            <a:noFill/>
            <a:miter lim="800000"/>
            <a:headEnd/>
            <a:tailEnd/>
          </a:ln>
          <a:effectLst/>
        </p:spPr>
      </p:pic>
      <p:pic>
        <p:nvPicPr>
          <p:cNvPr id="12292" name="Picture 4"/>
          <p:cNvPicPr>
            <a:picLocks noChangeAspect="1" noChangeArrowheads="1"/>
          </p:cNvPicPr>
          <p:nvPr/>
        </p:nvPicPr>
        <p:blipFill>
          <a:blip r:embed="rId4"/>
          <a:srcRect/>
          <a:stretch>
            <a:fillRect/>
          </a:stretch>
        </p:blipFill>
        <p:spPr bwMode="auto">
          <a:xfrm>
            <a:off x="1955800" y="1829701"/>
            <a:ext cx="6888127" cy="1266830"/>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12291"/>
                                        </p:tgtEl>
                                        <p:attrNameLst>
                                          <p:attrName>style.visibility</p:attrName>
                                        </p:attrNameLst>
                                      </p:cBhvr>
                                      <p:to>
                                        <p:strVal val="visible"/>
                                      </p:to>
                                    </p:set>
                                    <p:animEffect transition="in" filter="checkerboard(across)">
                                      <p:cBhvr>
                                        <p:cTn id="25" dur="500"/>
                                        <p:tgtEl>
                                          <p:spTgt spid="12291"/>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xit" presetSubtype="4" fill="hold" nodeType="clickEffect">
                                  <p:stCondLst>
                                    <p:cond delay="0"/>
                                  </p:stCondLst>
                                  <p:childTnLst>
                                    <p:anim calcmode="lin" valueType="num">
                                      <p:cBhvr additive="base">
                                        <p:cTn id="29" dur="500"/>
                                        <p:tgtEl>
                                          <p:spTgt spid="12291"/>
                                        </p:tgtEl>
                                        <p:attrNameLst>
                                          <p:attrName>ppt_x</p:attrName>
                                        </p:attrNameLst>
                                      </p:cBhvr>
                                      <p:tavLst>
                                        <p:tav tm="0">
                                          <p:val>
                                            <p:strVal val="ppt_x"/>
                                          </p:val>
                                        </p:tav>
                                        <p:tav tm="100000">
                                          <p:val>
                                            <p:strVal val="ppt_x"/>
                                          </p:val>
                                        </p:tav>
                                      </p:tavLst>
                                    </p:anim>
                                    <p:anim calcmode="lin" valueType="num">
                                      <p:cBhvr additive="base">
                                        <p:cTn id="30" dur="500"/>
                                        <p:tgtEl>
                                          <p:spTgt spid="12291"/>
                                        </p:tgtEl>
                                        <p:attrNameLst>
                                          <p:attrName>ppt_y</p:attrName>
                                        </p:attrNameLst>
                                      </p:cBhvr>
                                      <p:tavLst>
                                        <p:tav tm="0">
                                          <p:val>
                                            <p:strVal val="ppt_y"/>
                                          </p:val>
                                        </p:tav>
                                        <p:tav tm="100000">
                                          <p:val>
                                            <p:strVal val="1+ppt_h/2"/>
                                          </p:val>
                                        </p:tav>
                                      </p:tavLst>
                                    </p:anim>
                                    <p:set>
                                      <p:cBhvr>
                                        <p:cTn id="31" dur="1" fill="hold">
                                          <p:stCondLst>
                                            <p:cond delay="499"/>
                                          </p:stCondLst>
                                        </p:cTn>
                                        <p:tgtEl>
                                          <p:spTgt spid="12291"/>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5" presetClass="entr" presetSubtype="10" fill="hold" nodeType="clickEffect">
                                  <p:stCondLst>
                                    <p:cond delay="0"/>
                                  </p:stCondLst>
                                  <p:childTnLst>
                                    <p:set>
                                      <p:cBhvr>
                                        <p:cTn id="35" dur="1" fill="hold">
                                          <p:stCondLst>
                                            <p:cond delay="0"/>
                                          </p:stCondLst>
                                        </p:cTn>
                                        <p:tgtEl>
                                          <p:spTgt spid="12292"/>
                                        </p:tgtEl>
                                        <p:attrNameLst>
                                          <p:attrName>style.visibility</p:attrName>
                                        </p:attrNameLst>
                                      </p:cBhvr>
                                      <p:to>
                                        <p:strVal val="visible"/>
                                      </p:to>
                                    </p:set>
                                    <p:animEffect transition="in" filter="checkerboard(across)">
                                      <p:cBhvr>
                                        <p:cTn id="36" dur="500"/>
                                        <p:tgtEl>
                                          <p:spTgt spid="122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7106" indent="-257106">
              <a:lnSpc>
                <a:spcPct val="150000"/>
              </a:lnSpc>
            </a:pPr>
            <a:r>
              <a:rPr lang="zh-CN" altLang="en-US" b="1" dirty="0" smtClean="0">
                <a:latin typeface="微软雅黑" pitchFamily="34" charset="-122"/>
                <a:ea typeface="微软雅黑" pitchFamily="34" charset="-122"/>
              </a:rPr>
              <a:t>流通加工</a:t>
            </a:r>
            <a:endParaRPr lang="zh-CN" altLang="en-US" b="1" dirty="0">
              <a:latin typeface="微软雅黑" pitchFamily="34" charset="-122"/>
              <a:ea typeface="微软雅黑" pitchFamily="34" charset="-122"/>
            </a:endParaRP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主要类型</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6" name="矩形 5"/>
          <p:cNvSpPr/>
          <p:nvPr/>
        </p:nvSpPr>
        <p:spPr>
          <a:xfrm>
            <a:off x="2428860" y="1256726"/>
            <a:ext cx="524671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7" name="TextBox 6"/>
          <p:cNvSpPr txBox="1"/>
          <p:nvPr/>
        </p:nvSpPr>
        <p:spPr>
          <a:xfrm>
            <a:off x="2428860" y="862437"/>
            <a:ext cx="4429069"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◆为弥补生产领域加工不足的深加工</a:t>
            </a:r>
            <a:endParaRPr lang="zh-CN" altLang="en-US" b="1" dirty="0">
              <a:solidFill>
                <a:srgbClr val="FF0000"/>
              </a:solidFill>
              <a:latin typeface="微软雅黑" pitchFamily="34" charset="-122"/>
              <a:ea typeface="微软雅黑" pitchFamily="34" charset="-122"/>
            </a:endParaRPr>
          </a:p>
        </p:txBody>
      </p:sp>
      <p:pic>
        <p:nvPicPr>
          <p:cNvPr id="13314" name="Picture 2"/>
          <p:cNvPicPr>
            <a:picLocks noChangeAspect="1" noChangeArrowheads="1"/>
          </p:cNvPicPr>
          <p:nvPr/>
        </p:nvPicPr>
        <p:blipFill>
          <a:blip r:embed="rId3"/>
          <a:srcRect/>
          <a:stretch>
            <a:fillRect/>
          </a:stretch>
        </p:blipFill>
        <p:spPr bwMode="auto">
          <a:xfrm>
            <a:off x="2643174" y="1495424"/>
            <a:ext cx="3470148" cy="2362209"/>
          </a:xfrm>
          <a:prstGeom prst="rect">
            <a:avLst/>
          </a:prstGeom>
          <a:noFill/>
          <a:ln w="9525">
            <a:noFill/>
            <a:miter lim="800000"/>
            <a:headEnd/>
            <a:tailEnd/>
          </a:ln>
          <a:effectLst/>
        </p:spPr>
      </p:pic>
      <p:pic>
        <p:nvPicPr>
          <p:cNvPr id="13315" name="Picture 3"/>
          <p:cNvPicPr>
            <a:picLocks noChangeAspect="1" noChangeArrowheads="1"/>
          </p:cNvPicPr>
          <p:nvPr/>
        </p:nvPicPr>
        <p:blipFill>
          <a:blip r:embed="rId4"/>
          <a:srcRect/>
          <a:stretch>
            <a:fillRect/>
          </a:stretch>
        </p:blipFill>
        <p:spPr bwMode="auto">
          <a:xfrm>
            <a:off x="1955800" y="3857633"/>
            <a:ext cx="6214876" cy="1143009"/>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checkerboard(across)">
                                      <p:cBhvr>
                                        <p:cTn id="25" dur="500"/>
                                        <p:tgtEl>
                                          <p:spTgt spid="7"/>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checkerboard(across)">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nodeType="clickEffect">
                                  <p:stCondLst>
                                    <p:cond delay="0"/>
                                  </p:stCondLst>
                                  <p:childTnLst>
                                    <p:set>
                                      <p:cBhvr>
                                        <p:cTn id="32" dur="1" fill="hold">
                                          <p:stCondLst>
                                            <p:cond delay="0"/>
                                          </p:stCondLst>
                                        </p:cTn>
                                        <p:tgtEl>
                                          <p:spTgt spid="13314"/>
                                        </p:tgtEl>
                                        <p:attrNameLst>
                                          <p:attrName>style.visibility</p:attrName>
                                        </p:attrNameLst>
                                      </p:cBhvr>
                                      <p:to>
                                        <p:strVal val="visible"/>
                                      </p:to>
                                    </p:set>
                                    <p:animEffect transition="in" filter="checkerboard(across)">
                                      <p:cBhvr>
                                        <p:cTn id="33" dur="500"/>
                                        <p:tgtEl>
                                          <p:spTgt spid="13314"/>
                                        </p:tgtEl>
                                      </p:cBhvr>
                                    </p:animEffect>
                                  </p:childTnLst>
                                </p:cTn>
                              </p:par>
                            </p:childTnLst>
                          </p:cTn>
                        </p:par>
                      </p:childTnLst>
                    </p:cTn>
                  </p:par>
                  <p:par>
                    <p:cTn id="34" fill="hold">
                      <p:stCondLst>
                        <p:cond delay="indefinite"/>
                      </p:stCondLst>
                      <p:childTnLst>
                        <p:par>
                          <p:cTn id="35" fill="hold">
                            <p:stCondLst>
                              <p:cond delay="0"/>
                            </p:stCondLst>
                            <p:childTnLst>
                              <p:par>
                                <p:cTn id="36" presetID="5" presetClass="entr" presetSubtype="10" fill="hold" nodeType="clickEffect">
                                  <p:stCondLst>
                                    <p:cond delay="0"/>
                                  </p:stCondLst>
                                  <p:childTnLst>
                                    <p:set>
                                      <p:cBhvr>
                                        <p:cTn id="37" dur="1" fill="hold">
                                          <p:stCondLst>
                                            <p:cond delay="0"/>
                                          </p:stCondLst>
                                        </p:cTn>
                                        <p:tgtEl>
                                          <p:spTgt spid="13315"/>
                                        </p:tgtEl>
                                        <p:attrNameLst>
                                          <p:attrName>style.visibility</p:attrName>
                                        </p:attrNameLst>
                                      </p:cBhvr>
                                      <p:to>
                                        <p:strVal val="visible"/>
                                      </p:to>
                                    </p:set>
                                    <p:animEffect transition="in" filter="checkerboard(across)">
                                      <p:cBhvr>
                                        <p:cTn id="38" dur="500"/>
                                        <p:tgtEl>
                                          <p:spTgt spid="133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P spid="6" grpId="0" animBg="1"/>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p:cNvSpPr txBox="1"/>
          <p:nvPr/>
        </p:nvSpPr>
        <p:spPr>
          <a:xfrm>
            <a:off x="4032065" y="1659675"/>
            <a:ext cx="4211493" cy="550343"/>
          </a:xfrm>
          <a:prstGeom prst="rect">
            <a:avLst/>
          </a:prstGeom>
          <a:noFill/>
        </p:spPr>
        <p:txBody>
          <a:bodyPr wrap="square" rtlCol="0">
            <a:spAutoFit/>
          </a:bodyPr>
          <a:lstStyle/>
          <a:p>
            <a:pPr marL="257106" indent="-257106">
              <a:lnSpc>
                <a:spcPct val="150000"/>
              </a:lnSpc>
            </a:pPr>
            <a:r>
              <a:rPr lang="zh-CN" altLang="en-US" sz="2249" b="1" dirty="0" smtClean="0">
                <a:latin typeface="微软雅黑" pitchFamily="34" charset="-122"/>
                <a:ea typeface="微软雅黑" pitchFamily="34" charset="-122"/>
              </a:rPr>
              <a:t>订单有效性分析</a:t>
            </a:r>
            <a:endParaRPr lang="zh-CN" altLang="en-US" sz="2249" b="1" dirty="0">
              <a:latin typeface="微软雅黑" pitchFamily="34" charset="-122"/>
              <a:ea typeface="微软雅黑" pitchFamily="34" charset="-122"/>
            </a:endParaRPr>
          </a:p>
        </p:txBody>
      </p:sp>
      <p:sp>
        <p:nvSpPr>
          <p:cNvPr id="38" name="文本框 29"/>
          <p:cNvSpPr txBox="1">
            <a:spLocks noChangeArrowheads="1"/>
          </p:cNvSpPr>
          <p:nvPr/>
        </p:nvSpPr>
        <p:spPr bwMode="auto">
          <a:xfrm>
            <a:off x="2062006" y="1374855"/>
            <a:ext cx="960520" cy="1107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en-US" altLang="zh-CN" sz="6598" dirty="0">
                <a:latin typeface="Impact" pitchFamily="34" charset="0"/>
                <a:ea typeface="微软雅黑" pitchFamily="34" charset="-122"/>
              </a:rPr>
              <a:t>01</a:t>
            </a:r>
            <a:endParaRPr lang="zh-CN" altLang="en-US" sz="6598" dirty="0">
              <a:latin typeface="Impact" pitchFamily="34" charset="0"/>
              <a:ea typeface="微软雅黑" pitchFamily="34" charset="-122"/>
            </a:endParaRPr>
          </a:p>
        </p:txBody>
      </p:sp>
      <p:sp>
        <p:nvSpPr>
          <p:cNvPr id="39" name="文本框 33"/>
          <p:cNvSpPr txBox="1"/>
          <p:nvPr/>
        </p:nvSpPr>
        <p:spPr>
          <a:xfrm>
            <a:off x="1656351" y="2353027"/>
            <a:ext cx="1305443" cy="392287"/>
          </a:xfrm>
          <a:prstGeom prst="rect">
            <a:avLst/>
          </a:prstGeom>
          <a:noFill/>
        </p:spPr>
        <p:txBody>
          <a:bodyPr wrap="square" rtlCol="0">
            <a:spAutoFit/>
          </a:bodyPr>
          <a:lstStyle/>
          <a:p>
            <a:pPr algn="dist"/>
            <a:r>
              <a:rPr lang="zh-CN" altLang="en-US" sz="1949" dirty="0">
                <a:solidFill>
                  <a:schemeClr val="bg1"/>
                </a:solidFill>
                <a:latin typeface="微软雅黑" pitchFamily="34" charset="-122"/>
                <a:ea typeface="微软雅黑" pitchFamily="34" charset="-122"/>
              </a:rPr>
              <a:t>添加标题</a:t>
            </a:r>
          </a:p>
        </p:txBody>
      </p:sp>
      <p:sp>
        <p:nvSpPr>
          <p:cNvPr id="7" name="等腰三角形 6"/>
          <p:cNvSpPr/>
          <p:nvPr/>
        </p:nvSpPr>
        <p:spPr>
          <a:xfrm rot="5400000">
            <a:off x="3076474" y="1932666"/>
            <a:ext cx="959606" cy="413624"/>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908146" y="-879619"/>
            <a:ext cx="2808312" cy="2808312"/>
          </a:xfrm>
          <a:prstGeom prst="ellipse">
            <a:avLst/>
          </a:pr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9" name="椭圆 8"/>
          <p:cNvSpPr/>
          <p:nvPr/>
        </p:nvSpPr>
        <p:spPr>
          <a:xfrm>
            <a:off x="496010" y="2757265"/>
            <a:ext cx="3219435" cy="3219435"/>
          </a:xfrm>
          <a:prstGeom prst="ellipse">
            <a:avLst/>
          </a:prstGeom>
          <a:solidFill>
            <a:srgbClr val="CC0000">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0" name="椭圆 9"/>
          <p:cNvSpPr/>
          <p:nvPr/>
        </p:nvSpPr>
        <p:spPr>
          <a:xfrm>
            <a:off x="-1116632" y="3207249"/>
            <a:ext cx="2124744" cy="2124744"/>
          </a:xfrm>
          <a:prstGeom prst="ellipse">
            <a:avLst/>
          </a:prstGeom>
          <a:solidFill>
            <a:schemeClr val="accent4">
              <a:lumMod val="40000"/>
              <a:lumOff val="6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1" name="椭圆 10"/>
          <p:cNvSpPr/>
          <p:nvPr/>
        </p:nvSpPr>
        <p:spPr>
          <a:xfrm>
            <a:off x="7164288" y="-2664296"/>
            <a:ext cx="5328592" cy="5328592"/>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Tree>
    <p:extLst>
      <p:ext uri="{BB962C8B-B14F-4D97-AF65-F5344CB8AC3E}">
        <p14:creationId xmlns:p14="http://schemas.microsoft.com/office/powerpoint/2010/main" val="760258632"/>
      </p:ext>
    </p:extLst>
  </p:cSld>
  <p:clrMapOvr>
    <a:masterClrMapping/>
  </p:clrMapOvr>
  <p:transition spd="slow" advClick="0" advTm="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250"/>
                                        <p:tgtEl>
                                          <p:spTgt spid="38"/>
                                        </p:tgtEl>
                                        <p:attrNameLst>
                                          <p:attrName>ppt_x</p:attrName>
                                        </p:attrNameLst>
                                      </p:cBhvr>
                                      <p:tavLst>
                                        <p:tav tm="0">
                                          <p:val>
                                            <p:strVal val="#ppt_x-#ppt_w*1.125000"/>
                                          </p:val>
                                        </p:tav>
                                        <p:tav tm="100000">
                                          <p:val>
                                            <p:strVal val="#ppt_x"/>
                                          </p:val>
                                        </p:tav>
                                      </p:tavLst>
                                    </p:anim>
                                    <p:animEffect transition="in" filter="wipe(right)">
                                      <p:cBhvr>
                                        <p:cTn id="8" dur="250"/>
                                        <p:tgtEl>
                                          <p:spTgt spid="38"/>
                                        </p:tgtEl>
                                      </p:cBhvr>
                                    </p:animEffect>
                                  </p:childTnLst>
                                </p:cTn>
                              </p:par>
                            </p:childTnLst>
                          </p:cTn>
                        </p:par>
                        <p:par>
                          <p:cTn id="9" fill="hold">
                            <p:stCondLst>
                              <p:cond delay="250"/>
                            </p:stCondLst>
                            <p:childTnLst>
                              <p:par>
                                <p:cTn id="10" presetID="12" presetClass="entr" presetSubtype="8" fill="hold" grpId="0"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250"/>
                                        <p:tgtEl>
                                          <p:spTgt spid="39"/>
                                        </p:tgtEl>
                                        <p:attrNameLst>
                                          <p:attrName>ppt_x</p:attrName>
                                        </p:attrNameLst>
                                      </p:cBhvr>
                                      <p:tavLst>
                                        <p:tav tm="0">
                                          <p:val>
                                            <p:strVal val="#ppt_x-#ppt_w*1.125000"/>
                                          </p:val>
                                        </p:tav>
                                        <p:tav tm="100000">
                                          <p:val>
                                            <p:strVal val="#ppt_x"/>
                                          </p:val>
                                        </p:tav>
                                      </p:tavLst>
                                    </p:anim>
                                    <p:animEffect transition="in" filter="wipe(right)">
                                      <p:cBhvr>
                                        <p:cTn id="13" dur="250"/>
                                        <p:tgtEl>
                                          <p:spTgt spid="39"/>
                                        </p:tgtEl>
                                      </p:cBhvr>
                                    </p:animEffect>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250"/>
                                        <p:tgtEl>
                                          <p:spTgt spid="7"/>
                                        </p:tgtEl>
                                      </p:cBhvr>
                                    </p:animEffect>
                                  </p:childTnLst>
                                </p:cTn>
                              </p:par>
                            </p:childTnLst>
                          </p:cTn>
                        </p:par>
                        <p:par>
                          <p:cTn id="18" fill="hold">
                            <p:stCondLst>
                              <p:cond delay="75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34"/>
                                        </p:tgtEl>
                                        <p:attrNameLst>
                                          <p:attrName>style.visibility</p:attrName>
                                        </p:attrNameLst>
                                      </p:cBhvr>
                                      <p:to>
                                        <p:strVal val="visible"/>
                                      </p:to>
                                    </p:set>
                                    <p:anim calcmode="lin" valueType="num">
                                      <p:cBhvr>
                                        <p:cTn id="21" dur="25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22" dur="250" fill="hold"/>
                                        <p:tgtEl>
                                          <p:spTgt spid="34"/>
                                        </p:tgtEl>
                                        <p:attrNameLst>
                                          <p:attrName>ppt_y</p:attrName>
                                        </p:attrNameLst>
                                      </p:cBhvr>
                                      <p:tavLst>
                                        <p:tav tm="0">
                                          <p:val>
                                            <p:strVal val="#ppt_y"/>
                                          </p:val>
                                        </p:tav>
                                        <p:tav tm="100000">
                                          <p:val>
                                            <p:strVal val="#ppt_y"/>
                                          </p:val>
                                        </p:tav>
                                      </p:tavLst>
                                    </p:anim>
                                    <p:anim calcmode="lin" valueType="num">
                                      <p:cBhvr>
                                        <p:cTn id="23" dur="25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24" dur="25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25" dur="250" tmFilter="0,0; .5, 1; 1, 1"/>
                                        <p:tgtEl>
                                          <p:spTgt spid="34"/>
                                        </p:tgtEl>
                                      </p:cBhvr>
                                    </p:animEffect>
                                  </p:childTnLst>
                                </p:cTn>
                              </p:par>
                            </p:childTnLst>
                          </p:cTn>
                        </p:par>
                        <p:par>
                          <p:cTn id="26" fill="hold">
                            <p:stCondLst>
                              <p:cond delay="1150"/>
                            </p:stCondLst>
                            <p:childTnLst>
                              <p:par>
                                <p:cTn id="27" presetID="10" presetClass="entr" presetSubtype="0"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childTnLst>
                          </p:cTn>
                        </p:par>
                        <p:par>
                          <p:cTn id="30" fill="hold">
                            <p:stCondLst>
                              <p:cond delay="1650"/>
                            </p:stCondLst>
                            <p:childTnLst>
                              <p:par>
                                <p:cTn id="31" presetID="10" presetClass="entr" presetSubtype="0"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childTnLst>
                          </p:cTn>
                        </p:par>
                        <p:par>
                          <p:cTn id="34" fill="hold">
                            <p:stCondLst>
                              <p:cond delay="2150"/>
                            </p:stCondLst>
                            <p:childTnLst>
                              <p:par>
                                <p:cTn id="35" presetID="10" presetClass="entr" presetSubtype="0"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childTnLst>
                          </p:cTn>
                        </p:par>
                        <p:par>
                          <p:cTn id="38" fill="hold">
                            <p:stCondLst>
                              <p:cond delay="2650"/>
                            </p:stCondLst>
                            <p:childTnLst>
                              <p:par>
                                <p:cTn id="39" presetID="10" presetClass="entr" presetSubtype="0"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8" grpId="0"/>
      <p:bldP spid="39" grpId="0"/>
      <p:bldP spid="7" grpId="0" animBg="1"/>
      <p:bldP spid="8" grpId="0" animBg="1"/>
      <p:bldP spid="9" grpId="0" animBg="1"/>
      <p:bldP spid="10" grpId="0" animBg="1"/>
      <p:bldP spid="11"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7106" indent="-257106">
              <a:lnSpc>
                <a:spcPct val="150000"/>
              </a:lnSpc>
            </a:pPr>
            <a:r>
              <a:rPr lang="zh-CN" altLang="en-US" b="1" dirty="0" smtClean="0">
                <a:latin typeface="微软雅黑" pitchFamily="34" charset="-122"/>
                <a:ea typeface="微软雅黑" pitchFamily="34" charset="-122"/>
              </a:rPr>
              <a:t>流通加工</a:t>
            </a:r>
            <a:endParaRPr lang="zh-CN" altLang="en-US" b="1" dirty="0">
              <a:latin typeface="微软雅黑" pitchFamily="34" charset="-122"/>
              <a:ea typeface="微软雅黑" pitchFamily="34" charset="-122"/>
            </a:endParaRP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主要类型</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6" name="矩形 5"/>
          <p:cNvSpPr/>
          <p:nvPr/>
        </p:nvSpPr>
        <p:spPr>
          <a:xfrm>
            <a:off x="2428860" y="1256726"/>
            <a:ext cx="524671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7" name="TextBox 6"/>
          <p:cNvSpPr txBox="1"/>
          <p:nvPr/>
        </p:nvSpPr>
        <p:spPr>
          <a:xfrm>
            <a:off x="2428860" y="862437"/>
            <a:ext cx="4429069"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◆为满足需求多样化进行的服务性加工</a:t>
            </a:r>
            <a:endParaRPr lang="zh-CN" altLang="en-US" b="1" dirty="0">
              <a:solidFill>
                <a:srgbClr val="FF0000"/>
              </a:solidFill>
              <a:latin typeface="微软雅黑" pitchFamily="34" charset="-122"/>
              <a:ea typeface="微软雅黑" pitchFamily="34" charset="-122"/>
            </a:endParaRPr>
          </a:p>
        </p:txBody>
      </p:sp>
      <p:pic>
        <p:nvPicPr>
          <p:cNvPr id="14338" name="Picture 2"/>
          <p:cNvPicPr>
            <a:picLocks noChangeAspect="1" noChangeArrowheads="1"/>
          </p:cNvPicPr>
          <p:nvPr/>
        </p:nvPicPr>
        <p:blipFill>
          <a:blip r:embed="rId3"/>
          <a:srcRect/>
          <a:stretch>
            <a:fillRect/>
          </a:stretch>
        </p:blipFill>
        <p:spPr bwMode="auto">
          <a:xfrm>
            <a:off x="2786050" y="1474442"/>
            <a:ext cx="3929090" cy="2110067"/>
          </a:xfrm>
          <a:prstGeom prst="rect">
            <a:avLst/>
          </a:prstGeom>
          <a:noFill/>
          <a:ln w="9525">
            <a:noFill/>
            <a:miter lim="800000"/>
            <a:headEnd/>
            <a:tailEnd/>
          </a:ln>
          <a:effectLst/>
        </p:spPr>
      </p:pic>
      <p:pic>
        <p:nvPicPr>
          <p:cNvPr id="14339" name="Picture 3"/>
          <p:cNvPicPr>
            <a:picLocks noChangeAspect="1" noChangeArrowheads="1"/>
          </p:cNvPicPr>
          <p:nvPr/>
        </p:nvPicPr>
        <p:blipFill>
          <a:blip r:embed="rId4"/>
          <a:srcRect/>
          <a:stretch>
            <a:fillRect/>
          </a:stretch>
        </p:blipFill>
        <p:spPr bwMode="auto">
          <a:xfrm>
            <a:off x="1484327" y="3584508"/>
            <a:ext cx="5860807" cy="1344695"/>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checkerboard(across)">
                                      <p:cBhvr>
                                        <p:cTn id="25" dur="500"/>
                                        <p:tgtEl>
                                          <p:spTgt spid="7"/>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checkerboard(across)">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nodeType="clickEffect">
                                  <p:stCondLst>
                                    <p:cond delay="0"/>
                                  </p:stCondLst>
                                  <p:childTnLst>
                                    <p:set>
                                      <p:cBhvr>
                                        <p:cTn id="32" dur="1" fill="hold">
                                          <p:stCondLst>
                                            <p:cond delay="0"/>
                                          </p:stCondLst>
                                        </p:cTn>
                                        <p:tgtEl>
                                          <p:spTgt spid="14338"/>
                                        </p:tgtEl>
                                        <p:attrNameLst>
                                          <p:attrName>style.visibility</p:attrName>
                                        </p:attrNameLst>
                                      </p:cBhvr>
                                      <p:to>
                                        <p:strVal val="visible"/>
                                      </p:to>
                                    </p:set>
                                    <p:animEffect transition="in" filter="checkerboard(across)">
                                      <p:cBhvr>
                                        <p:cTn id="33" dur="500"/>
                                        <p:tgtEl>
                                          <p:spTgt spid="14338"/>
                                        </p:tgtEl>
                                      </p:cBhvr>
                                    </p:animEffect>
                                  </p:childTnLst>
                                </p:cTn>
                              </p:par>
                            </p:childTnLst>
                          </p:cTn>
                        </p:par>
                      </p:childTnLst>
                    </p:cTn>
                  </p:par>
                  <p:par>
                    <p:cTn id="34" fill="hold">
                      <p:stCondLst>
                        <p:cond delay="indefinite"/>
                      </p:stCondLst>
                      <p:childTnLst>
                        <p:par>
                          <p:cTn id="35" fill="hold">
                            <p:stCondLst>
                              <p:cond delay="0"/>
                            </p:stCondLst>
                            <p:childTnLst>
                              <p:par>
                                <p:cTn id="36" presetID="5" presetClass="entr" presetSubtype="10" fill="hold" nodeType="clickEffect">
                                  <p:stCondLst>
                                    <p:cond delay="0"/>
                                  </p:stCondLst>
                                  <p:childTnLst>
                                    <p:set>
                                      <p:cBhvr>
                                        <p:cTn id="37" dur="1" fill="hold">
                                          <p:stCondLst>
                                            <p:cond delay="0"/>
                                          </p:stCondLst>
                                        </p:cTn>
                                        <p:tgtEl>
                                          <p:spTgt spid="14339"/>
                                        </p:tgtEl>
                                        <p:attrNameLst>
                                          <p:attrName>style.visibility</p:attrName>
                                        </p:attrNameLst>
                                      </p:cBhvr>
                                      <p:to>
                                        <p:strVal val="visible"/>
                                      </p:to>
                                    </p:set>
                                    <p:animEffect transition="in" filter="checkerboard(across)">
                                      <p:cBhvr>
                                        <p:cTn id="38" dur="500"/>
                                        <p:tgtEl>
                                          <p:spTgt spid="143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P spid="6" grpId="0" animBg="1"/>
      <p:bldP spid="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7106" indent="-257106">
              <a:lnSpc>
                <a:spcPct val="150000"/>
              </a:lnSpc>
            </a:pPr>
            <a:r>
              <a:rPr lang="zh-CN" altLang="en-US" b="1" dirty="0" smtClean="0">
                <a:latin typeface="微软雅黑" pitchFamily="34" charset="-122"/>
                <a:ea typeface="微软雅黑" pitchFamily="34" charset="-122"/>
              </a:rPr>
              <a:t>流通加工</a:t>
            </a:r>
            <a:endParaRPr lang="zh-CN" altLang="en-US" b="1" dirty="0">
              <a:latin typeface="微软雅黑" pitchFamily="34" charset="-122"/>
              <a:ea typeface="微软雅黑" pitchFamily="34" charset="-122"/>
            </a:endParaRP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主要类型</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6" name="矩形 5"/>
          <p:cNvSpPr/>
          <p:nvPr/>
        </p:nvSpPr>
        <p:spPr>
          <a:xfrm>
            <a:off x="2428860" y="1256726"/>
            <a:ext cx="524671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7" name="TextBox 6"/>
          <p:cNvSpPr txBox="1"/>
          <p:nvPr/>
        </p:nvSpPr>
        <p:spPr>
          <a:xfrm>
            <a:off x="2428860" y="862437"/>
            <a:ext cx="4429069"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◆为保护产品所进行的加工</a:t>
            </a:r>
            <a:endParaRPr lang="zh-CN" altLang="en-US" b="1" dirty="0">
              <a:solidFill>
                <a:srgbClr val="FF0000"/>
              </a:solidFill>
              <a:latin typeface="微软雅黑" pitchFamily="34" charset="-122"/>
              <a:ea typeface="微软雅黑" pitchFamily="34" charset="-122"/>
            </a:endParaRPr>
          </a:p>
        </p:txBody>
      </p:sp>
      <p:pic>
        <p:nvPicPr>
          <p:cNvPr id="15362" name="Picture 2"/>
          <p:cNvPicPr>
            <a:picLocks noChangeAspect="1" noChangeArrowheads="1"/>
          </p:cNvPicPr>
          <p:nvPr/>
        </p:nvPicPr>
        <p:blipFill>
          <a:blip r:embed="rId3"/>
          <a:srcRect/>
          <a:stretch>
            <a:fillRect/>
          </a:stretch>
        </p:blipFill>
        <p:spPr bwMode="auto">
          <a:xfrm>
            <a:off x="2933700" y="1371600"/>
            <a:ext cx="3276600" cy="2400300"/>
          </a:xfrm>
          <a:prstGeom prst="rect">
            <a:avLst/>
          </a:prstGeom>
          <a:noFill/>
          <a:ln w="9525">
            <a:noFill/>
            <a:miter lim="800000"/>
            <a:headEnd/>
            <a:tailEnd/>
          </a:ln>
          <a:effectLst/>
        </p:spPr>
      </p:pic>
      <p:pic>
        <p:nvPicPr>
          <p:cNvPr id="15363" name="Picture 3"/>
          <p:cNvPicPr>
            <a:picLocks noChangeAspect="1" noChangeArrowheads="1"/>
          </p:cNvPicPr>
          <p:nvPr/>
        </p:nvPicPr>
        <p:blipFill>
          <a:blip r:embed="rId4"/>
          <a:srcRect/>
          <a:stretch>
            <a:fillRect/>
          </a:stretch>
        </p:blipFill>
        <p:spPr bwMode="auto">
          <a:xfrm>
            <a:off x="2197337" y="3608387"/>
            <a:ext cx="5229225" cy="1535113"/>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checkerboard(across)">
                                      <p:cBhvr>
                                        <p:cTn id="25" dur="500"/>
                                        <p:tgtEl>
                                          <p:spTgt spid="7"/>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checkerboard(across)">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nodeType="clickEffect">
                                  <p:stCondLst>
                                    <p:cond delay="0"/>
                                  </p:stCondLst>
                                  <p:childTnLst>
                                    <p:set>
                                      <p:cBhvr>
                                        <p:cTn id="32" dur="1" fill="hold">
                                          <p:stCondLst>
                                            <p:cond delay="0"/>
                                          </p:stCondLst>
                                        </p:cTn>
                                        <p:tgtEl>
                                          <p:spTgt spid="15362"/>
                                        </p:tgtEl>
                                        <p:attrNameLst>
                                          <p:attrName>style.visibility</p:attrName>
                                        </p:attrNameLst>
                                      </p:cBhvr>
                                      <p:to>
                                        <p:strVal val="visible"/>
                                      </p:to>
                                    </p:set>
                                    <p:animEffect transition="in" filter="checkerboard(across)">
                                      <p:cBhvr>
                                        <p:cTn id="33" dur="500"/>
                                        <p:tgtEl>
                                          <p:spTgt spid="15362"/>
                                        </p:tgtEl>
                                      </p:cBhvr>
                                    </p:animEffect>
                                  </p:childTnLst>
                                </p:cTn>
                              </p:par>
                            </p:childTnLst>
                          </p:cTn>
                        </p:par>
                      </p:childTnLst>
                    </p:cTn>
                  </p:par>
                  <p:par>
                    <p:cTn id="34" fill="hold">
                      <p:stCondLst>
                        <p:cond delay="indefinite"/>
                      </p:stCondLst>
                      <p:childTnLst>
                        <p:par>
                          <p:cTn id="35" fill="hold">
                            <p:stCondLst>
                              <p:cond delay="0"/>
                            </p:stCondLst>
                            <p:childTnLst>
                              <p:par>
                                <p:cTn id="36" presetID="5" presetClass="entr" presetSubtype="10" fill="hold" nodeType="clickEffect">
                                  <p:stCondLst>
                                    <p:cond delay="0"/>
                                  </p:stCondLst>
                                  <p:childTnLst>
                                    <p:set>
                                      <p:cBhvr>
                                        <p:cTn id="37" dur="1" fill="hold">
                                          <p:stCondLst>
                                            <p:cond delay="0"/>
                                          </p:stCondLst>
                                        </p:cTn>
                                        <p:tgtEl>
                                          <p:spTgt spid="15363"/>
                                        </p:tgtEl>
                                        <p:attrNameLst>
                                          <p:attrName>style.visibility</p:attrName>
                                        </p:attrNameLst>
                                      </p:cBhvr>
                                      <p:to>
                                        <p:strVal val="visible"/>
                                      </p:to>
                                    </p:set>
                                    <p:animEffect transition="in" filter="checkerboard(across)">
                                      <p:cBhvr>
                                        <p:cTn id="38" dur="500"/>
                                        <p:tgtEl>
                                          <p:spTgt spid="153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P spid="6" grpId="0" animBg="1"/>
      <p:bldP spid="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7106" indent="-257106">
              <a:lnSpc>
                <a:spcPct val="150000"/>
              </a:lnSpc>
            </a:pPr>
            <a:r>
              <a:rPr lang="zh-CN" altLang="en-US" b="1" dirty="0" smtClean="0">
                <a:latin typeface="微软雅黑" pitchFamily="34" charset="-122"/>
                <a:ea typeface="微软雅黑" pitchFamily="34" charset="-122"/>
              </a:rPr>
              <a:t>流通加工</a:t>
            </a:r>
            <a:endParaRPr lang="zh-CN" altLang="en-US" b="1" dirty="0">
              <a:latin typeface="微软雅黑" pitchFamily="34" charset="-122"/>
              <a:ea typeface="微软雅黑" pitchFamily="34" charset="-122"/>
            </a:endParaRP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主要类型</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6" name="矩形 5"/>
          <p:cNvSpPr/>
          <p:nvPr/>
        </p:nvSpPr>
        <p:spPr>
          <a:xfrm>
            <a:off x="2428860" y="1256726"/>
            <a:ext cx="524671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7" name="TextBox 6"/>
          <p:cNvSpPr txBox="1"/>
          <p:nvPr/>
        </p:nvSpPr>
        <p:spPr>
          <a:xfrm>
            <a:off x="2428860" y="862437"/>
            <a:ext cx="4429069"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◆为提高物流效率、方便物流的加工</a:t>
            </a:r>
            <a:endParaRPr lang="zh-CN" altLang="en-US" b="1" dirty="0">
              <a:solidFill>
                <a:srgbClr val="FF0000"/>
              </a:solidFill>
              <a:latin typeface="微软雅黑" pitchFamily="34" charset="-122"/>
              <a:ea typeface="微软雅黑" pitchFamily="34" charset="-122"/>
            </a:endParaRPr>
          </a:p>
        </p:txBody>
      </p:sp>
      <p:pic>
        <p:nvPicPr>
          <p:cNvPr id="16386" name="Picture 2"/>
          <p:cNvPicPr>
            <a:picLocks noChangeAspect="1" noChangeArrowheads="1"/>
          </p:cNvPicPr>
          <p:nvPr/>
        </p:nvPicPr>
        <p:blipFill>
          <a:blip r:embed="rId3"/>
          <a:srcRect/>
          <a:stretch>
            <a:fillRect/>
          </a:stretch>
        </p:blipFill>
        <p:spPr bwMode="auto">
          <a:xfrm>
            <a:off x="3148157" y="1357275"/>
            <a:ext cx="2667000" cy="2124075"/>
          </a:xfrm>
          <a:prstGeom prst="rect">
            <a:avLst/>
          </a:prstGeom>
          <a:noFill/>
          <a:ln w="9525">
            <a:noFill/>
            <a:miter lim="800000"/>
            <a:headEnd/>
            <a:tailEnd/>
          </a:ln>
          <a:effectLst/>
        </p:spPr>
      </p:pic>
      <p:pic>
        <p:nvPicPr>
          <p:cNvPr id="16387" name="Picture 3"/>
          <p:cNvPicPr>
            <a:picLocks noChangeAspect="1" noChangeArrowheads="1"/>
          </p:cNvPicPr>
          <p:nvPr/>
        </p:nvPicPr>
        <p:blipFill>
          <a:blip r:embed="rId4"/>
          <a:srcRect/>
          <a:stretch>
            <a:fillRect/>
          </a:stretch>
        </p:blipFill>
        <p:spPr bwMode="auto">
          <a:xfrm>
            <a:off x="2197337" y="3481350"/>
            <a:ext cx="6180330" cy="1519292"/>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checkerboard(across)">
                                      <p:cBhvr>
                                        <p:cTn id="25" dur="500"/>
                                        <p:tgtEl>
                                          <p:spTgt spid="7"/>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checkerboard(across)">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nodeType="clickEffect">
                                  <p:stCondLst>
                                    <p:cond delay="0"/>
                                  </p:stCondLst>
                                  <p:childTnLst>
                                    <p:set>
                                      <p:cBhvr>
                                        <p:cTn id="32" dur="1" fill="hold">
                                          <p:stCondLst>
                                            <p:cond delay="0"/>
                                          </p:stCondLst>
                                        </p:cTn>
                                        <p:tgtEl>
                                          <p:spTgt spid="16386"/>
                                        </p:tgtEl>
                                        <p:attrNameLst>
                                          <p:attrName>style.visibility</p:attrName>
                                        </p:attrNameLst>
                                      </p:cBhvr>
                                      <p:to>
                                        <p:strVal val="visible"/>
                                      </p:to>
                                    </p:set>
                                    <p:animEffect transition="in" filter="checkerboard(across)">
                                      <p:cBhvr>
                                        <p:cTn id="33" dur="500"/>
                                        <p:tgtEl>
                                          <p:spTgt spid="16386"/>
                                        </p:tgtEl>
                                      </p:cBhvr>
                                    </p:animEffect>
                                  </p:childTnLst>
                                </p:cTn>
                              </p:par>
                            </p:childTnLst>
                          </p:cTn>
                        </p:par>
                      </p:childTnLst>
                    </p:cTn>
                  </p:par>
                  <p:par>
                    <p:cTn id="34" fill="hold">
                      <p:stCondLst>
                        <p:cond delay="indefinite"/>
                      </p:stCondLst>
                      <p:childTnLst>
                        <p:par>
                          <p:cTn id="35" fill="hold">
                            <p:stCondLst>
                              <p:cond delay="0"/>
                            </p:stCondLst>
                            <p:childTnLst>
                              <p:par>
                                <p:cTn id="36" presetID="5" presetClass="entr" presetSubtype="10" fill="hold" nodeType="clickEffect">
                                  <p:stCondLst>
                                    <p:cond delay="0"/>
                                  </p:stCondLst>
                                  <p:childTnLst>
                                    <p:set>
                                      <p:cBhvr>
                                        <p:cTn id="37" dur="1" fill="hold">
                                          <p:stCondLst>
                                            <p:cond delay="0"/>
                                          </p:stCondLst>
                                        </p:cTn>
                                        <p:tgtEl>
                                          <p:spTgt spid="16387"/>
                                        </p:tgtEl>
                                        <p:attrNameLst>
                                          <p:attrName>style.visibility</p:attrName>
                                        </p:attrNameLst>
                                      </p:cBhvr>
                                      <p:to>
                                        <p:strVal val="visible"/>
                                      </p:to>
                                    </p:set>
                                    <p:animEffect transition="in" filter="checkerboard(across)">
                                      <p:cBhvr>
                                        <p:cTn id="38" dur="500"/>
                                        <p:tgtEl>
                                          <p:spTgt spid="163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P spid="6" grpId="0" animBg="1"/>
      <p:bldP spid="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7106" indent="-257106">
              <a:lnSpc>
                <a:spcPct val="150000"/>
              </a:lnSpc>
            </a:pPr>
            <a:r>
              <a:rPr lang="zh-CN" altLang="en-US" b="1" dirty="0" smtClean="0">
                <a:latin typeface="微软雅黑" pitchFamily="34" charset="-122"/>
                <a:ea typeface="微软雅黑" pitchFamily="34" charset="-122"/>
              </a:rPr>
              <a:t>流通加工</a:t>
            </a:r>
            <a:endParaRPr lang="zh-CN" altLang="en-US" b="1" dirty="0">
              <a:latin typeface="微软雅黑" pitchFamily="34" charset="-122"/>
              <a:ea typeface="微软雅黑" pitchFamily="34" charset="-122"/>
            </a:endParaRP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主要类型</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6" name="矩形 5"/>
          <p:cNvSpPr/>
          <p:nvPr/>
        </p:nvSpPr>
        <p:spPr>
          <a:xfrm>
            <a:off x="2428860" y="1256726"/>
            <a:ext cx="524671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7" name="TextBox 6"/>
          <p:cNvSpPr txBox="1"/>
          <p:nvPr/>
        </p:nvSpPr>
        <p:spPr>
          <a:xfrm>
            <a:off x="2428860" y="862437"/>
            <a:ext cx="4429069"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◆为促进销售的流通加工</a:t>
            </a:r>
            <a:endParaRPr lang="zh-CN" altLang="en-US" b="1" dirty="0">
              <a:solidFill>
                <a:srgbClr val="FF0000"/>
              </a:solidFill>
              <a:latin typeface="微软雅黑" pitchFamily="34" charset="-122"/>
              <a:ea typeface="微软雅黑" pitchFamily="34" charset="-122"/>
            </a:endParaRPr>
          </a:p>
        </p:txBody>
      </p:sp>
      <p:pic>
        <p:nvPicPr>
          <p:cNvPr id="17410" name="Picture 2"/>
          <p:cNvPicPr>
            <a:picLocks noChangeAspect="1" noChangeArrowheads="1"/>
          </p:cNvPicPr>
          <p:nvPr/>
        </p:nvPicPr>
        <p:blipFill>
          <a:blip r:embed="rId3"/>
          <a:srcRect/>
          <a:stretch>
            <a:fillRect/>
          </a:stretch>
        </p:blipFill>
        <p:spPr bwMode="auto">
          <a:xfrm>
            <a:off x="2571736" y="1500180"/>
            <a:ext cx="2228850" cy="2800350"/>
          </a:xfrm>
          <a:prstGeom prst="rect">
            <a:avLst/>
          </a:prstGeom>
          <a:noFill/>
          <a:ln w="9525">
            <a:noFill/>
            <a:miter lim="800000"/>
            <a:headEnd/>
            <a:tailEnd/>
          </a:ln>
          <a:effectLst/>
        </p:spPr>
      </p:pic>
      <p:pic>
        <p:nvPicPr>
          <p:cNvPr id="17411" name="Picture 3"/>
          <p:cNvPicPr>
            <a:picLocks noChangeAspect="1" noChangeArrowheads="1"/>
          </p:cNvPicPr>
          <p:nvPr/>
        </p:nvPicPr>
        <p:blipFill>
          <a:blip r:embed="rId4"/>
          <a:srcRect/>
          <a:stretch>
            <a:fillRect/>
          </a:stretch>
        </p:blipFill>
        <p:spPr bwMode="auto">
          <a:xfrm>
            <a:off x="2767134" y="3857634"/>
            <a:ext cx="5964110" cy="1162051"/>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checkerboard(across)">
                                      <p:cBhvr>
                                        <p:cTn id="25" dur="500"/>
                                        <p:tgtEl>
                                          <p:spTgt spid="7"/>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checkerboard(across)">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nodeType="clickEffect">
                                  <p:stCondLst>
                                    <p:cond delay="0"/>
                                  </p:stCondLst>
                                  <p:childTnLst>
                                    <p:set>
                                      <p:cBhvr>
                                        <p:cTn id="32" dur="1" fill="hold">
                                          <p:stCondLst>
                                            <p:cond delay="0"/>
                                          </p:stCondLst>
                                        </p:cTn>
                                        <p:tgtEl>
                                          <p:spTgt spid="17410"/>
                                        </p:tgtEl>
                                        <p:attrNameLst>
                                          <p:attrName>style.visibility</p:attrName>
                                        </p:attrNameLst>
                                      </p:cBhvr>
                                      <p:to>
                                        <p:strVal val="visible"/>
                                      </p:to>
                                    </p:set>
                                    <p:animEffect transition="in" filter="checkerboard(across)">
                                      <p:cBhvr>
                                        <p:cTn id="33" dur="500"/>
                                        <p:tgtEl>
                                          <p:spTgt spid="17410"/>
                                        </p:tgtEl>
                                      </p:cBhvr>
                                    </p:animEffect>
                                  </p:childTnLst>
                                </p:cTn>
                              </p:par>
                            </p:childTnLst>
                          </p:cTn>
                        </p:par>
                      </p:childTnLst>
                    </p:cTn>
                  </p:par>
                  <p:par>
                    <p:cTn id="34" fill="hold">
                      <p:stCondLst>
                        <p:cond delay="indefinite"/>
                      </p:stCondLst>
                      <p:childTnLst>
                        <p:par>
                          <p:cTn id="35" fill="hold">
                            <p:stCondLst>
                              <p:cond delay="0"/>
                            </p:stCondLst>
                            <p:childTnLst>
                              <p:par>
                                <p:cTn id="36" presetID="5" presetClass="entr" presetSubtype="10" fill="hold" nodeType="clickEffect">
                                  <p:stCondLst>
                                    <p:cond delay="0"/>
                                  </p:stCondLst>
                                  <p:childTnLst>
                                    <p:set>
                                      <p:cBhvr>
                                        <p:cTn id="37" dur="1" fill="hold">
                                          <p:stCondLst>
                                            <p:cond delay="0"/>
                                          </p:stCondLst>
                                        </p:cTn>
                                        <p:tgtEl>
                                          <p:spTgt spid="17411"/>
                                        </p:tgtEl>
                                        <p:attrNameLst>
                                          <p:attrName>style.visibility</p:attrName>
                                        </p:attrNameLst>
                                      </p:cBhvr>
                                      <p:to>
                                        <p:strVal val="visible"/>
                                      </p:to>
                                    </p:set>
                                    <p:animEffect transition="in" filter="checkerboard(across)">
                                      <p:cBhvr>
                                        <p:cTn id="38" dur="500"/>
                                        <p:tgtEl>
                                          <p:spTgt spid="174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P spid="6" grpId="0" animBg="1"/>
      <p:bldP spid="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7106" indent="-257106">
              <a:lnSpc>
                <a:spcPct val="150000"/>
              </a:lnSpc>
            </a:pPr>
            <a:r>
              <a:rPr lang="zh-CN" altLang="en-US" b="1" dirty="0" smtClean="0">
                <a:latin typeface="微软雅黑" pitchFamily="34" charset="-122"/>
                <a:ea typeface="微软雅黑" pitchFamily="34" charset="-122"/>
              </a:rPr>
              <a:t>流通加工</a:t>
            </a:r>
            <a:endParaRPr lang="zh-CN" altLang="en-US" b="1" dirty="0">
              <a:latin typeface="微软雅黑" pitchFamily="34" charset="-122"/>
              <a:ea typeface="微软雅黑" pitchFamily="34" charset="-122"/>
            </a:endParaRP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主要类型</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6" name="矩形 5"/>
          <p:cNvSpPr/>
          <p:nvPr/>
        </p:nvSpPr>
        <p:spPr>
          <a:xfrm>
            <a:off x="2428860" y="1256726"/>
            <a:ext cx="524671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7" name="TextBox 6"/>
          <p:cNvSpPr txBox="1"/>
          <p:nvPr/>
        </p:nvSpPr>
        <p:spPr>
          <a:xfrm>
            <a:off x="2428860" y="862437"/>
            <a:ext cx="4429069"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◆为提高加工效率的流通加工</a:t>
            </a:r>
            <a:endParaRPr lang="zh-CN" altLang="en-US" b="1" dirty="0">
              <a:solidFill>
                <a:srgbClr val="FF0000"/>
              </a:solidFill>
              <a:latin typeface="微软雅黑" pitchFamily="34" charset="-122"/>
              <a:ea typeface="微软雅黑" pitchFamily="34" charset="-122"/>
            </a:endParaRPr>
          </a:p>
        </p:txBody>
      </p:sp>
      <p:pic>
        <p:nvPicPr>
          <p:cNvPr id="18434" name="Picture 2"/>
          <p:cNvPicPr>
            <a:picLocks noChangeAspect="1" noChangeArrowheads="1"/>
          </p:cNvPicPr>
          <p:nvPr/>
        </p:nvPicPr>
        <p:blipFill>
          <a:blip r:embed="rId3"/>
          <a:srcRect/>
          <a:stretch>
            <a:fillRect/>
          </a:stretch>
        </p:blipFill>
        <p:spPr bwMode="auto">
          <a:xfrm>
            <a:off x="2786050" y="1357275"/>
            <a:ext cx="2786082" cy="2344386"/>
          </a:xfrm>
          <a:prstGeom prst="rect">
            <a:avLst/>
          </a:prstGeom>
          <a:noFill/>
          <a:ln w="9525">
            <a:noFill/>
            <a:miter lim="800000"/>
            <a:headEnd/>
            <a:tailEnd/>
          </a:ln>
          <a:effectLst/>
        </p:spPr>
      </p:pic>
      <p:pic>
        <p:nvPicPr>
          <p:cNvPr id="18435" name="Picture 3"/>
          <p:cNvPicPr>
            <a:picLocks noChangeAspect="1" noChangeArrowheads="1"/>
          </p:cNvPicPr>
          <p:nvPr/>
        </p:nvPicPr>
        <p:blipFill>
          <a:blip r:embed="rId4"/>
          <a:srcRect/>
          <a:stretch>
            <a:fillRect/>
          </a:stretch>
        </p:blipFill>
        <p:spPr bwMode="auto">
          <a:xfrm>
            <a:off x="2000232" y="3429006"/>
            <a:ext cx="6057785" cy="1500198"/>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checkerboard(across)">
                                      <p:cBhvr>
                                        <p:cTn id="25" dur="500"/>
                                        <p:tgtEl>
                                          <p:spTgt spid="7"/>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checkerboard(across)">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nodeType="clickEffect">
                                  <p:stCondLst>
                                    <p:cond delay="0"/>
                                  </p:stCondLst>
                                  <p:childTnLst>
                                    <p:set>
                                      <p:cBhvr>
                                        <p:cTn id="32" dur="1" fill="hold">
                                          <p:stCondLst>
                                            <p:cond delay="0"/>
                                          </p:stCondLst>
                                        </p:cTn>
                                        <p:tgtEl>
                                          <p:spTgt spid="18434"/>
                                        </p:tgtEl>
                                        <p:attrNameLst>
                                          <p:attrName>style.visibility</p:attrName>
                                        </p:attrNameLst>
                                      </p:cBhvr>
                                      <p:to>
                                        <p:strVal val="visible"/>
                                      </p:to>
                                    </p:set>
                                    <p:animEffect transition="in" filter="checkerboard(across)">
                                      <p:cBhvr>
                                        <p:cTn id="33" dur="500"/>
                                        <p:tgtEl>
                                          <p:spTgt spid="18434"/>
                                        </p:tgtEl>
                                      </p:cBhvr>
                                    </p:animEffect>
                                  </p:childTnLst>
                                </p:cTn>
                              </p:par>
                            </p:childTnLst>
                          </p:cTn>
                        </p:par>
                      </p:childTnLst>
                    </p:cTn>
                  </p:par>
                  <p:par>
                    <p:cTn id="34" fill="hold">
                      <p:stCondLst>
                        <p:cond delay="indefinite"/>
                      </p:stCondLst>
                      <p:childTnLst>
                        <p:par>
                          <p:cTn id="35" fill="hold">
                            <p:stCondLst>
                              <p:cond delay="0"/>
                            </p:stCondLst>
                            <p:childTnLst>
                              <p:par>
                                <p:cTn id="36" presetID="5" presetClass="entr" presetSubtype="10" fill="hold" nodeType="clickEffect">
                                  <p:stCondLst>
                                    <p:cond delay="0"/>
                                  </p:stCondLst>
                                  <p:childTnLst>
                                    <p:set>
                                      <p:cBhvr>
                                        <p:cTn id="37" dur="1" fill="hold">
                                          <p:stCondLst>
                                            <p:cond delay="0"/>
                                          </p:stCondLst>
                                        </p:cTn>
                                        <p:tgtEl>
                                          <p:spTgt spid="18435"/>
                                        </p:tgtEl>
                                        <p:attrNameLst>
                                          <p:attrName>style.visibility</p:attrName>
                                        </p:attrNameLst>
                                      </p:cBhvr>
                                      <p:to>
                                        <p:strVal val="visible"/>
                                      </p:to>
                                    </p:set>
                                    <p:animEffect transition="in" filter="checkerboard(across)">
                                      <p:cBhvr>
                                        <p:cTn id="38" dur="500"/>
                                        <p:tgtEl>
                                          <p:spTgt spid="184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P spid="6" grpId="0" animBg="1"/>
      <p:bldP spid="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7106" indent="-257106">
              <a:lnSpc>
                <a:spcPct val="150000"/>
              </a:lnSpc>
            </a:pPr>
            <a:r>
              <a:rPr lang="zh-CN" altLang="en-US" b="1" dirty="0" smtClean="0">
                <a:latin typeface="微软雅黑" pitchFamily="34" charset="-122"/>
                <a:ea typeface="微软雅黑" pitchFamily="34" charset="-122"/>
              </a:rPr>
              <a:t>流通加工</a:t>
            </a:r>
            <a:endParaRPr lang="zh-CN" altLang="en-US" b="1" dirty="0">
              <a:latin typeface="微软雅黑" pitchFamily="34" charset="-122"/>
              <a:ea typeface="微软雅黑" pitchFamily="34" charset="-122"/>
            </a:endParaRP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主要类型</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6" name="矩形 5"/>
          <p:cNvSpPr/>
          <p:nvPr/>
        </p:nvSpPr>
        <p:spPr>
          <a:xfrm>
            <a:off x="2428860" y="1256726"/>
            <a:ext cx="524671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7" name="TextBox 6"/>
          <p:cNvSpPr txBox="1"/>
          <p:nvPr/>
        </p:nvSpPr>
        <p:spPr>
          <a:xfrm>
            <a:off x="2428860" y="862437"/>
            <a:ext cx="4429069"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◆为提高原材料利用率的流通加工</a:t>
            </a:r>
            <a:endParaRPr lang="zh-CN" altLang="en-US" b="1" dirty="0">
              <a:solidFill>
                <a:srgbClr val="FF0000"/>
              </a:solidFill>
              <a:latin typeface="微软雅黑" pitchFamily="34" charset="-122"/>
              <a:ea typeface="微软雅黑" pitchFamily="34" charset="-122"/>
            </a:endParaRPr>
          </a:p>
        </p:txBody>
      </p:sp>
      <p:pic>
        <p:nvPicPr>
          <p:cNvPr id="19458" name="Picture 2"/>
          <p:cNvPicPr>
            <a:picLocks noChangeAspect="1" noChangeArrowheads="1"/>
          </p:cNvPicPr>
          <p:nvPr/>
        </p:nvPicPr>
        <p:blipFill>
          <a:blip r:embed="rId3"/>
          <a:srcRect/>
          <a:stretch>
            <a:fillRect/>
          </a:stretch>
        </p:blipFill>
        <p:spPr bwMode="auto">
          <a:xfrm>
            <a:off x="2857488" y="1357274"/>
            <a:ext cx="2786082" cy="2163551"/>
          </a:xfrm>
          <a:prstGeom prst="rect">
            <a:avLst/>
          </a:prstGeom>
          <a:noFill/>
          <a:ln w="9525">
            <a:noFill/>
            <a:miter lim="800000"/>
            <a:headEnd/>
            <a:tailEnd/>
          </a:ln>
          <a:effectLst/>
        </p:spPr>
      </p:pic>
      <p:pic>
        <p:nvPicPr>
          <p:cNvPr id="19459" name="Picture 3"/>
          <p:cNvPicPr>
            <a:picLocks noChangeAspect="1" noChangeArrowheads="1"/>
          </p:cNvPicPr>
          <p:nvPr/>
        </p:nvPicPr>
        <p:blipFill>
          <a:blip r:embed="rId4"/>
          <a:srcRect/>
          <a:stretch>
            <a:fillRect/>
          </a:stretch>
        </p:blipFill>
        <p:spPr bwMode="auto">
          <a:xfrm>
            <a:off x="953128" y="3643320"/>
            <a:ext cx="6949721" cy="1265503"/>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checkerboard(across)">
                                      <p:cBhvr>
                                        <p:cTn id="25" dur="500"/>
                                        <p:tgtEl>
                                          <p:spTgt spid="7"/>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checkerboard(across)">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nodeType="clickEffect">
                                  <p:stCondLst>
                                    <p:cond delay="0"/>
                                  </p:stCondLst>
                                  <p:childTnLst>
                                    <p:set>
                                      <p:cBhvr>
                                        <p:cTn id="32" dur="1" fill="hold">
                                          <p:stCondLst>
                                            <p:cond delay="0"/>
                                          </p:stCondLst>
                                        </p:cTn>
                                        <p:tgtEl>
                                          <p:spTgt spid="19458"/>
                                        </p:tgtEl>
                                        <p:attrNameLst>
                                          <p:attrName>style.visibility</p:attrName>
                                        </p:attrNameLst>
                                      </p:cBhvr>
                                      <p:to>
                                        <p:strVal val="visible"/>
                                      </p:to>
                                    </p:set>
                                    <p:animEffect transition="in" filter="checkerboard(across)">
                                      <p:cBhvr>
                                        <p:cTn id="33" dur="500"/>
                                        <p:tgtEl>
                                          <p:spTgt spid="19458"/>
                                        </p:tgtEl>
                                      </p:cBhvr>
                                    </p:animEffect>
                                  </p:childTnLst>
                                </p:cTn>
                              </p:par>
                            </p:childTnLst>
                          </p:cTn>
                        </p:par>
                      </p:childTnLst>
                    </p:cTn>
                  </p:par>
                  <p:par>
                    <p:cTn id="34" fill="hold">
                      <p:stCondLst>
                        <p:cond delay="indefinite"/>
                      </p:stCondLst>
                      <p:childTnLst>
                        <p:par>
                          <p:cTn id="35" fill="hold">
                            <p:stCondLst>
                              <p:cond delay="0"/>
                            </p:stCondLst>
                            <p:childTnLst>
                              <p:par>
                                <p:cTn id="36" presetID="5" presetClass="entr" presetSubtype="10" fill="hold" nodeType="clickEffect">
                                  <p:stCondLst>
                                    <p:cond delay="0"/>
                                  </p:stCondLst>
                                  <p:childTnLst>
                                    <p:set>
                                      <p:cBhvr>
                                        <p:cTn id="37" dur="1" fill="hold">
                                          <p:stCondLst>
                                            <p:cond delay="0"/>
                                          </p:stCondLst>
                                        </p:cTn>
                                        <p:tgtEl>
                                          <p:spTgt spid="19459"/>
                                        </p:tgtEl>
                                        <p:attrNameLst>
                                          <p:attrName>style.visibility</p:attrName>
                                        </p:attrNameLst>
                                      </p:cBhvr>
                                      <p:to>
                                        <p:strVal val="visible"/>
                                      </p:to>
                                    </p:set>
                                    <p:animEffect transition="in" filter="checkerboard(across)">
                                      <p:cBhvr>
                                        <p:cTn id="38" dur="500"/>
                                        <p:tgtEl>
                                          <p:spTgt spid="194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P spid="6" grpId="0" animBg="1"/>
      <p:bldP spid="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7106" indent="-257106">
              <a:lnSpc>
                <a:spcPct val="150000"/>
              </a:lnSpc>
            </a:pPr>
            <a:r>
              <a:rPr lang="zh-CN" altLang="en-US" b="1" dirty="0" smtClean="0">
                <a:latin typeface="微软雅黑" pitchFamily="34" charset="-122"/>
                <a:ea typeface="微软雅黑" pitchFamily="34" charset="-122"/>
              </a:rPr>
              <a:t>流通加工</a:t>
            </a:r>
            <a:endParaRPr lang="zh-CN" altLang="en-US" b="1" dirty="0">
              <a:latin typeface="微软雅黑" pitchFamily="34" charset="-122"/>
              <a:ea typeface="微软雅黑" pitchFamily="34" charset="-122"/>
            </a:endParaRP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主要类型</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6" name="矩形 5"/>
          <p:cNvSpPr/>
          <p:nvPr/>
        </p:nvSpPr>
        <p:spPr>
          <a:xfrm>
            <a:off x="2428860" y="1256726"/>
            <a:ext cx="524671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7" name="TextBox 6"/>
          <p:cNvSpPr txBox="1"/>
          <p:nvPr/>
        </p:nvSpPr>
        <p:spPr>
          <a:xfrm>
            <a:off x="2428860" y="862437"/>
            <a:ext cx="5000660" cy="429362"/>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◆衔接不同运输方式，使物流合理化的流通加工</a:t>
            </a:r>
            <a:endParaRPr lang="zh-CN" altLang="en-US" b="1" dirty="0">
              <a:solidFill>
                <a:srgbClr val="FF0000"/>
              </a:solidFill>
              <a:latin typeface="微软雅黑" pitchFamily="34" charset="-122"/>
              <a:ea typeface="微软雅黑" pitchFamily="34" charset="-122"/>
            </a:endParaRPr>
          </a:p>
        </p:txBody>
      </p:sp>
      <p:pic>
        <p:nvPicPr>
          <p:cNvPr id="20482" name="Picture 2"/>
          <p:cNvPicPr>
            <a:picLocks noChangeAspect="1" noChangeArrowheads="1"/>
          </p:cNvPicPr>
          <p:nvPr/>
        </p:nvPicPr>
        <p:blipFill>
          <a:blip r:embed="rId3"/>
          <a:srcRect/>
          <a:stretch>
            <a:fillRect/>
          </a:stretch>
        </p:blipFill>
        <p:spPr bwMode="auto">
          <a:xfrm>
            <a:off x="2690956" y="1407767"/>
            <a:ext cx="3809869" cy="1904935"/>
          </a:xfrm>
          <a:prstGeom prst="rect">
            <a:avLst/>
          </a:prstGeom>
          <a:noFill/>
          <a:ln w="9525">
            <a:noFill/>
            <a:miter lim="800000"/>
            <a:headEnd/>
            <a:tailEnd/>
          </a:ln>
          <a:effectLst/>
        </p:spPr>
      </p:pic>
      <p:pic>
        <p:nvPicPr>
          <p:cNvPr id="20483" name="Picture 3"/>
          <p:cNvPicPr>
            <a:picLocks noChangeAspect="1" noChangeArrowheads="1"/>
          </p:cNvPicPr>
          <p:nvPr/>
        </p:nvPicPr>
        <p:blipFill>
          <a:blip r:embed="rId4"/>
          <a:srcRect/>
          <a:stretch>
            <a:fillRect/>
          </a:stretch>
        </p:blipFill>
        <p:spPr bwMode="auto">
          <a:xfrm>
            <a:off x="1714480" y="3429006"/>
            <a:ext cx="6273383" cy="1473626"/>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checkerboard(across)">
                                      <p:cBhvr>
                                        <p:cTn id="25" dur="500"/>
                                        <p:tgtEl>
                                          <p:spTgt spid="7"/>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checkerboard(across)">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nodeType="clickEffect">
                                  <p:stCondLst>
                                    <p:cond delay="0"/>
                                  </p:stCondLst>
                                  <p:childTnLst>
                                    <p:set>
                                      <p:cBhvr>
                                        <p:cTn id="32" dur="1" fill="hold">
                                          <p:stCondLst>
                                            <p:cond delay="0"/>
                                          </p:stCondLst>
                                        </p:cTn>
                                        <p:tgtEl>
                                          <p:spTgt spid="20482"/>
                                        </p:tgtEl>
                                        <p:attrNameLst>
                                          <p:attrName>style.visibility</p:attrName>
                                        </p:attrNameLst>
                                      </p:cBhvr>
                                      <p:to>
                                        <p:strVal val="visible"/>
                                      </p:to>
                                    </p:set>
                                    <p:animEffect transition="in" filter="checkerboard(across)">
                                      <p:cBhvr>
                                        <p:cTn id="33" dur="500"/>
                                        <p:tgtEl>
                                          <p:spTgt spid="20482"/>
                                        </p:tgtEl>
                                      </p:cBhvr>
                                    </p:animEffect>
                                  </p:childTnLst>
                                </p:cTn>
                              </p:par>
                            </p:childTnLst>
                          </p:cTn>
                        </p:par>
                      </p:childTnLst>
                    </p:cTn>
                  </p:par>
                  <p:par>
                    <p:cTn id="34" fill="hold">
                      <p:stCondLst>
                        <p:cond delay="indefinite"/>
                      </p:stCondLst>
                      <p:childTnLst>
                        <p:par>
                          <p:cTn id="35" fill="hold">
                            <p:stCondLst>
                              <p:cond delay="0"/>
                            </p:stCondLst>
                            <p:childTnLst>
                              <p:par>
                                <p:cTn id="36" presetID="5" presetClass="entr" presetSubtype="10" fill="hold" nodeType="clickEffect">
                                  <p:stCondLst>
                                    <p:cond delay="0"/>
                                  </p:stCondLst>
                                  <p:childTnLst>
                                    <p:set>
                                      <p:cBhvr>
                                        <p:cTn id="37" dur="1" fill="hold">
                                          <p:stCondLst>
                                            <p:cond delay="0"/>
                                          </p:stCondLst>
                                        </p:cTn>
                                        <p:tgtEl>
                                          <p:spTgt spid="20483"/>
                                        </p:tgtEl>
                                        <p:attrNameLst>
                                          <p:attrName>style.visibility</p:attrName>
                                        </p:attrNameLst>
                                      </p:cBhvr>
                                      <p:to>
                                        <p:strVal val="visible"/>
                                      </p:to>
                                    </p:set>
                                    <p:animEffect transition="in" filter="checkerboard(across)">
                                      <p:cBhvr>
                                        <p:cTn id="38" dur="500"/>
                                        <p:tgtEl>
                                          <p:spTgt spid="204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P spid="6" grpId="0" animBg="1"/>
      <p:bldP spid="7"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7106" indent="-257106">
              <a:lnSpc>
                <a:spcPct val="150000"/>
              </a:lnSpc>
            </a:pPr>
            <a:r>
              <a:rPr lang="zh-CN" altLang="en-US" b="1" dirty="0" smtClean="0">
                <a:latin typeface="微软雅黑" pitchFamily="34" charset="-122"/>
                <a:ea typeface="微软雅黑" pitchFamily="34" charset="-122"/>
              </a:rPr>
              <a:t>流通加工</a:t>
            </a:r>
            <a:endParaRPr lang="zh-CN" altLang="en-US" b="1" dirty="0">
              <a:latin typeface="微软雅黑" pitchFamily="34" charset="-122"/>
              <a:ea typeface="微软雅黑" pitchFamily="34" charset="-122"/>
            </a:endParaRP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主要类型</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6" name="矩形 5"/>
          <p:cNvSpPr/>
          <p:nvPr/>
        </p:nvSpPr>
        <p:spPr>
          <a:xfrm>
            <a:off x="2428860" y="1256726"/>
            <a:ext cx="524671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7" name="TextBox 6"/>
          <p:cNvSpPr txBox="1"/>
          <p:nvPr/>
        </p:nvSpPr>
        <p:spPr>
          <a:xfrm>
            <a:off x="2428860" y="862437"/>
            <a:ext cx="5000660"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◆生产流通一体化的流通加工形式</a:t>
            </a:r>
            <a:endParaRPr lang="zh-CN" altLang="en-US" b="1" dirty="0">
              <a:solidFill>
                <a:srgbClr val="FF0000"/>
              </a:solidFill>
              <a:latin typeface="微软雅黑" pitchFamily="34" charset="-122"/>
              <a:ea typeface="微软雅黑" pitchFamily="34" charset="-122"/>
            </a:endParaRPr>
          </a:p>
        </p:txBody>
      </p:sp>
      <p:pic>
        <p:nvPicPr>
          <p:cNvPr id="21506" name="Picture 2"/>
          <p:cNvPicPr>
            <a:picLocks noChangeAspect="1" noChangeArrowheads="1"/>
          </p:cNvPicPr>
          <p:nvPr/>
        </p:nvPicPr>
        <p:blipFill>
          <a:blip r:embed="rId3"/>
          <a:srcRect/>
          <a:stretch>
            <a:fillRect/>
          </a:stretch>
        </p:blipFill>
        <p:spPr bwMode="auto">
          <a:xfrm>
            <a:off x="2714612" y="1419230"/>
            <a:ext cx="3257550" cy="1866900"/>
          </a:xfrm>
          <a:prstGeom prst="rect">
            <a:avLst/>
          </a:prstGeom>
          <a:noFill/>
          <a:ln w="9525">
            <a:noFill/>
            <a:miter lim="800000"/>
            <a:headEnd/>
            <a:tailEnd/>
          </a:ln>
          <a:effectLst/>
        </p:spPr>
      </p:pic>
      <p:pic>
        <p:nvPicPr>
          <p:cNvPr id="21507" name="Picture 3"/>
          <p:cNvPicPr>
            <a:picLocks noChangeAspect="1" noChangeArrowheads="1"/>
          </p:cNvPicPr>
          <p:nvPr/>
        </p:nvPicPr>
        <p:blipFill>
          <a:blip r:embed="rId4"/>
          <a:srcRect/>
          <a:stretch>
            <a:fillRect/>
          </a:stretch>
        </p:blipFill>
        <p:spPr bwMode="auto">
          <a:xfrm>
            <a:off x="1142976" y="3500444"/>
            <a:ext cx="7205762" cy="1285884"/>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checkerboard(across)">
                                      <p:cBhvr>
                                        <p:cTn id="25" dur="500"/>
                                        <p:tgtEl>
                                          <p:spTgt spid="7"/>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checkerboard(across)">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nodeType="clickEffect">
                                  <p:stCondLst>
                                    <p:cond delay="0"/>
                                  </p:stCondLst>
                                  <p:childTnLst>
                                    <p:set>
                                      <p:cBhvr>
                                        <p:cTn id="32" dur="1" fill="hold">
                                          <p:stCondLst>
                                            <p:cond delay="0"/>
                                          </p:stCondLst>
                                        </p:cTn>
                                        <p:tgtEl>
                                          <p:spTgt spid="21506"/>
                                        </p:tgtEl>
                                        <p:attrNameLst>
                                          <p:attrName>style.visibility</p:attrName>
                                        </p:attrNameLst>
                                      </p:cBhvr>
                                      <p:to>
                                        <p:strVal val="visible"/>
                                      </p:to>
                                    </p:set>
                                    <p:animEffect transition="in" filter="checkerboard(across)">
                                      <p:cBhvr>
                                        <p:cTn id="33" dur="500"/>
                                        <p:tgtEl>
                                          <p:spTgt spid="21506"/>
                                        </p:tgtEl>
                                      </p:cBhvr>
                                    </p:animEffect>
                                  </p:childTnLst>
                                </p:cTn>
                              </p:par>
                            </p:childTnLst>
                          </p:cTn>
                        </p:par>
                      </p:childTnLst>
                    </p:cTn>
                  </p:par>
                  <p:par>
                    <p:cTn id="34" fill="hold">
                      <p:stCondLst>
                        <p:cond delay="indefinite"/>
                      </p:stCondLst>
                      <p:childTnLst>
                        <p:par>
                          <p:cTn id="35" fill="hold">
                            <p:stCondLst>
                              <p:cond delay="0"/>
                            </p:stCondLst>
                            <p:childTnLst>
                              <p:par>
                                <p:cTn id="36" presetID="5" presetClass="entr" presetSubtype="10" fill="hold" nodeType="clickEffect">
                                  <p:stCondLst>
                                    <p:cond delay="0"/>
                                  </p:stCondLst>
                                  <p:childTnLst>
                                    <p:set>
                                      <p:cBhvr>
                                        <p:cTn id="37" dur="1" fill="hold">
                                          <p:stCondLst>
                                            <p:cond delay="0"/>
                                          </p:stCondLst>
                                        </p:cTn>
                                        <p:tgtEl>
                                          <p:spTgt spid="21507"/>
                                        </p:tgtEl>
                                        <p:attrNameLst>
                                          <p:attrName>style.visibility</p:attrName>
                                        </p:attrNameLst>
                                      </p:cBhvr>
                                      <p:to>
                                        <p:strVal val="visible"/>
                                      </p:to>
                                    </p:set>
                                    <p:animEffect transition="in" filter="checkerboard(across)">
                                      <p:cBhvr>
                                        <p:cTn id="38" dur="500"/>
                                        <p:tgtEl>
                                          <p:spTgt spid="215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P spid="6" grpId="0" animBg="1"/>
      <p:bldP spid="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7106" indent="-257106">
              <a:lnSpc>
                <a:spcPct val="150000"/>
              </a:lnSpc>
            </a:pPr>
            <a:r>
              <a:rPr lang="zh-CN" altLang="en-US" b="1" dirty="0" smtClean="0">
                <a:latin typeface="微软雅黑" pitchFamily="34" charset="-122"/>
                <a:ea typeface="微软雅黑" pitchFamily="34" charset="-122"/>
              </a:rPr>
              <a:t>流通加工</a:t>
            </a:r>
            <a:endParaRPr lang="zh-CN" altLang="en-US" b="1" dirty="0">
              <a:latin typeface="微软雅黑" pitchFamily="34" charset="-122"/>
              <a:ea typeface="微软雅黑" pitchFamily="34" charset="-122"/>
            </a:endParaRP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流通包装</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6" name="矩形 5"/>
          <p:cNvSpPr/>
          <p:nvPr/>
        </p:nvSpPr>
        <p:spPr>
          <a:xfrm>
            <a:off x="2428860" y="1256726"/>
            <a:ext cx="524671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7" name="TextBox 6"/>
          <p:cNvSpPr txBox="1"/>
          <p:nvPr/>
        </p:nvSpPr>
        <p:spPr>
          <a:xfrm>
            <a:off x="2428860" y="862437"/>
            <a:ext cx="5000660"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◆物流包装的主要功能</a:t>
            </a:r>
            <a:endParaRPr lang="zh-CN" altLang="en-US" b="1" dirty="0">
              <a:solidFill>
                <a:srgbClr val="FF0000"/>
              </a:solidFill>
              <a:latin typeface="微软雅黑" pitchFamily="34" charset="-122"/>
              <a:ea typeface="微软雅黑" pitchFamily="34" charset="-122"/>
            </a:endParaRPr>
          </a:p>
        </p:txBody>
      </p:sp>
      <p:pic>
        <p:nvPicPr>
          <p:cNvPr id="22530" name="Picture 2"/>
          <p:cNvPicPr>
            <a:picLocks noChangeAspect="1" noChangeArrowheads="1"/>
          </p:cNvPicPr>
          <p:nvPr/>
        </p:nvPicPr>
        <p:blipFill>
          <a:blip r:embed="rId3"/>
          <a:srcRect/>
          <a:stretch>
            <a:fillRect/>
          </a:stretch>
        </p:blipFill>
        <p:spPr bwMode="auto">
          <a:xfrm>
            <a:off x="2009774" y="1928808"/>
            <a:ext cx="6238487" cy="2667011"/>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checkerboard(across)">
                                      <p:cBhvr>
                                        <p:cTn id="25" dur="500"/>
                                        <p:tgtEl>
                                          <p:spTgt spid="7"/>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checkerboard(across)">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nodeType="clickEffect">
                                  <p:stCondLst>
                                    <p:cond delay="0"/>
                                  </p:stCondLst>
                                  <p:childTnLst>
                                    <p:set>
                                      <p:cBhvr>
                                        <p:cTn id="32" dur="1" fill="hold">
                                          <p:stCondLst>
                                            <p:cond delay="0"/>
                                          </p:stCondLst>
                                        </p:cTn>
                                        <p:tgtEl>
                                          <p:spTgt spid="22530"/>
                                        </p:tgtEl>
                                        <p:attrNameLst>
                                          <p:attrName>style.visibility</p:attrName>
                                        </p:attrNameLst>
                                      </p:cBhvr>
                                      <p:to>
                                        <p:strVal val="visible"/>
                                      </p:to>
                                    </p:set>
                                    <p:animEffect transition="in" filter="checkerboard(across)">
                                      <p:cBhvr>
                                        <p:cTn id="33" dur="500"/>
                                        <p:tgtEl>
                                          <p:spTgt spid="225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P spid="6" grpId="0" animBg="1"/>
      <p:bldP spid="7"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7106" indent="-257106">
              <a:lnSpc>
                <a:spcPct val="150000"/>
              </a:lnSpc>
            </a:pPr>
            <a:r>
              <a:rPr lang="zh-CN" altLang="en-US" b="1" dirty="0" smtClean="0">
                <a:latin typeface="微软雅黑" pitchFamily="34" charset="-122"/>
                <a:ea typeface="微软雅黑" pitchFamily="34" charset="-122"/>
              </a:rPr>
              <a:t>流通加工</a:t>
            </a:r>
            <a:endParaRPr lang="zh-CN" altLang="en-US" b="1" dirty="0">
              <a:latin typeface="微软雅黑" pitchFamily="34" charset="-122"/>
              <a:ea typeface="微软雅黑" pitchFamily="34" charset="-122"/>
            </a:endParaRP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流通包装</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6" name="矩形 5"/>
          <p:cNvSpPr/>
          <p:nvPr/>
        </p:nvSpPr>
        <p:spPr>
          <a:xfrm>
            <a:off x="2428860" y="1256726"/>
            <a:ext cx="524671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7" name="TextBox 6"/>
          <p:cNvSpPr txBox="1"/>
          <p:nvPr/>
        </p:nvSpPr>
        <p:spPr>
          <a:xfrm>
            <a:off x="2428860" y="862437"/>
            <a:ext cx="5000660"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◆常见包装技术</a:t>
            </a:r>
            <a:endParaRPr lang="zh-CN" altLang="en-US" b="1" dirty="0">
              <a:solidFill>
                <a:srgbClr val="FF0000"/>
              </a:solidFill>
              <a:latin typeface="微软雅黑" pitchFamily="34" charset="-122"/>
              <a:ea typeface="微软雅黑" pitchFamily="34" charset="-122"/>
            </a:endParaRPr>
          </a:p>
        </p:txBody>
      </p:sp>
      <p:pic>
        <p:nvPicPr>
          <p:cNvPr id="23554" name="Picture 2"/>
          <p:cNvPicPr>
            <a:picLocks noChangeAspect="1" noChangeArrowheads="1"/>
          </p:cNvPicPr>
          <p:nvPr/>
        </p:nvPicPr>
        <p:blipFill>
          <a:blip r:embed="rId3"/>
          <a:srcRect/>
          <a:stretch>
            <a:fillRect/>
          </a:stretch>
        </p:blipFill>
        <p:spPr bwMode="auto">
          <a:xfrm>
            <a:off x="2316743" y="2000246"/>
            <a:ext cx="5898595" cy="1857382"/>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checkerboard(across)">
                                      <p:cBhvr>
                                        <p:cTn id="25" dur="500"/>
                                        <p:tgtEl>
                                          <p:spTgt spid="7"/>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checkerboard(across)">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nodeType="clickEffect">
                                  <p:stCondLst>
                                    <p:cond delay="0"/>
                                  </p:stCondLst>
                                  <p:childTnLst>
                                    <p:set>
                                      <p:cBhvr>
                                        <p:cTn id="32" dur="1" fill="hold">
                                          <p:stCondLst>
                                            <p:cond delay="0"/>
                                          </p:stCondLst>
                                        </p:cTn>
                                        <p:tgtEl>
                                          <p:spTgt spid="23554"/>
                                        </p:tgtEl>
                                        <p:attrNameLst>
                                          <p:attrName>style.visibility</p:attrName>
                                        </p:attrNameLst>
                                      </p:cBhvr>
                                      <p:to>
                                        <p:strVal val="visible"/>
                                      </p:to>
                                    </p:set>
                                    <p:animEffect transition="in" filter="checkerboard(across)">
                                      <p:cBhvr>
                                        <p:cTn id="33" dur="500"/>
                                        <p:tgtEl>
                                          <p:spTgt spid="235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P spid="6" grpId="0" animBg="1"/>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订单有效性分析</a:t>
            </a:r>
            <a:endParaRPr lang="en-US" altLang="zh-CN" b="1" dirty="0">
              <a:latin typeface="微软雅黑"/>
              <a:ea typeface="微软雅黑"/>
            </a:endParaRPr>
          </a:p>
        </p:txBody>
      </p:sp>
      <p:sp>
        <p:nvSpPr>
          <p:cNvPr id="11" name="矩形 10"/>
          <p:cNvSpPr/>
          <p:nvPr/>
        </p:nvSpPr>
        <p:spPr>
          <a:xfrm>
            <a:off x="2417228" y="2083654"/>
            <a:ext cx="577929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2" name="矩形 11"/>
          <p:cNvSpPr/>
          <p:nvPr/>
        </p:nvSpPr>
        <p:spPr>
          <a:xfrm>
            <a:off x="2436039" y="1071552"/>
            <a:ext cx="5556433"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案例导入</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4" name="TextBox 13"/>
          <p:cNvSpPr txBox="1"/>
          <p:nvPr/>
        </p:nvSpPr>
        <p:spPr>
          <a:xfrm>
            <a:off x="2417228" y="1186609"/>
            <a:ext cx="5779299" cy="882179"/>
          </a:xfrm>
          <a:prstGeom prst="rect">
            <a:avLst/>
          </a:prstGeom>
          <a:noFill/>
        </p:spPr>
        <p:txBody>
          <a:bodyPr wrap="square" lIns="68595" tIns="34297" rIns="68595" bIns="34297" rtlCol="0">
            <a:spAutoFit/>
          </a:bodyPr>
          <a:lstStyle/>
          <a:p>
            <a:pPr>
              <a:lnSpc>
                <a:spcPct val="130000"/>
              </a:lnSpc>
            </a:pPr>
            <a:r>
              <a:rPr lang="zh-CN" altLang="en-US" sz="1400" dirty="0" smtClean="0">
                <a:solidFill>
                  <a:sysClr val="windowText" lastClr="000000"/>
                </a:solidFill>
                <a:latin typeface="微软雅黑" pitchFamily="34" charset="-122"/>
                <a:ea typeface="微软雅黑" pitchFamily="34" charset="-122"/>
              </a:rPr>
              <a:t>小张大学毕业后供职于一家食品企业任订单处理专员。该企业订单量比较大，但企业并不会对所有的订单都一视同仁，于是，小张学会了剔除无效订单，并能根据客户优先的原则安排出货。</a:t>
            </a:r>
          </a:p>
        </p:txBody>
      </p:sp>
      <p:sp>
        <p:nvSpPr>
          <p:cNvPr id="16" name="TextBox 15"/>
          <p:cNvSpPr txBox="1"/>
          <p:nvPr/>
        </p:nvSpPr>
        <p:spPr>
          <a:xfrm>
            <a:off x="3000364" y="2303118"/>
            <a:ext cx="4042438" cy="429362"/>
          </a:xfrm>
          <a:prstGeom prst="rect">
            <a:avLst/>
          </a:prstGeom>
          <a:noFill/>
        </p:spPr>
        <p:txBody>
          <a:bodyPr wrap="square" lIns="68595" tIns="34297" rIns="68595" bIns="34297" rtlCol="0">
            <a:spAutoFit/>
          </a:bodyPr>
          <a:lstStyle/>
          <a:p>
            <a:pPr>
              <a:lnSpc>
                <a:spcPct val="130000"/>
              </a:lnSpc>
            </a:pPr>
            <a:r>
              <a:rPr lang="zh-CN" altLang="en-US" dirty="0" smtClean="0">
                <a:solidFill>
                  <a:srgbClr val="FF0000"/>
                </a:solidFill>
                <a:latin typeface="微软雅黑" pitchFamily="34" charset="-122"/>
                <a:ea typeface="微软雅黑" pitchFamily="34" charset="-122"/>
              </a:rPr>
              <a:t>思考：什么样的订单才是无效订单？</a:t>
            </a:r>
            <a:endParaRPr lang="zh-CN" altLang="en-US"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29"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1000" fill="hold"/>
                                        <p:tgtEl>
                                          <p:spTgt spid="12"/>
                                        </p:tgtEl>
                                        <p:attrNameLst>
                                          <p:attrName>ppt_x</p:attrName>
                                        </p:attrNameLst>
                                      </p:cBhvr>
                                      <p:tavLst>
                                        <p:tav tm="0">
                                          <p:val>
                                            <p:strVal val="#ppt_x-.2"/>
                                          </p:val>
                                        </p:tav>
                                        <p:tav tm="100000">
                                          <p:val>
                                            <p:strVal val="#ppt_x"/>
                                          </p:val>
                                        </p:tav>
                                      </p:tavLst>
                                    </p:anim>
                                    <p:anim calcmode="lin" valueType="num">
                                      <p:cBhvr>
                                        <p:cTn id="26"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27" dur="1000"/>
                                        <p:tgtEl>
                                          <p:spTgt spid="12"/>
                                        </p:tgtEl>
                                      </p:cBhvr>
                                    </p:animEffect>
                                  </p:childTnLst>
                                </p:cTn>
                              </p:par>
                              <p:par>
                                <p:cTn id="28" presetID="29" presetClass="entr" presetSubtype="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1000" fill="hold"/>
                                        <p:tgtEl>
                                          <p:spTgt spid="11"/>
                                        </p:tgtEl>
                                        <p:attrNameLst>
                                          <p:attrName>ppt_x</p:attrName>
                                        </p:attrNameLst>
                                      </p:cBhvr>
                                      <p:tavLst>
                                        <p:tav tm="0">
                                          <p:val>
                                            <p:strVal val="#ppt_x-.2"/>
                                          </p:val>
                                        </p:tav>
                                        <p:tav tm="100000">
                                          <p:val>
                                            <p:strVal val="#ppt_x"/>
                                          </p:val>
                                        </p:tav>
                                      </p:tavLst>
                                    </p:anim>
                                    <p:anim calcmode="lin" valueType="num">
                                      <p:cBhvr>
                                        <p:cTn id="31"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32" dur="1000"/>
                                        <p:tgtEl>
                                          <p:spTgt spid="11"/>
                                        </p:tgtEl>
                                      </p:cBhvr>
                                    </p:animEffect>
                                  </p:childTnLst>
                                </p:cTn>
                              </p:par>
                              <p:par>
                                <p:cTn id="33" presetID="29" presetClass="entr" presetSubtype="0"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p:cTn id="35" dur="1000" fill="hold"/>
                                        <p:tgtEl>
                                          <p:spTgt spid="14"/>
                                        </p:tgtEl>
                                        <p:attrNameLst>
                                          <p:attrName>ppt_x</p:attrName>
                                        </p:attrNameLst>
                                      </p:cBhvr>
                                      <p:tavLst>
                                        <p:tav tm="0">
                                          <p:val>
                                            <p:strVal val="#ppt_x-.2"/>
                                          </p:val>
                                        </p:tav>
                                        <p:tav tm="100000">
                                          <p:val>
                                            <p:strVal val="#ppt_x"/>
                                          </p:val>
                                        </p:tav>
                                      </p:tavLst>
                                    </p:anim>
                                    <p:anim calcmode="lin" valueType="num">
                                      <p:cBhvr>
                                        <p:cTn id="36"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37" dur="10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checkerboard(across)">
                                      <p:cBhvr>
                                        <p:cTn id="4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1" grpId="0" animBg="1"/>
      <p:bldP spid="12" grpId="0" animBg="1"/>
      <p:bldP spid="13" grpId="0" animBg="1"/>
      <p:bldP spid="14" grpId="0"/>
      <p:bldP spid="16"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7106" indent="-257106">
              <a:lnSpc>
                <a:spcPct val="150000"/>
              </a:lnSpc>
            </a:pPr>
            <a:r>
              <a:rPr lang="zh-CN" altLang="en-US" b="1" dirty="0" smtClean="0">
                <a:latin typeface="微软雅黑" pitchFamily="34" charset="-122"/>
                <a:ea typeface="微软雅黑" pitchFamily="34" charset="-122"/>
              </a:rPr>
              <a:t>流通加工</a:t>
            </a:r>
            <a:endParaRPr lang="zh-CN" altLang="en-US" b="1" dirty="0">
              <a:latin typeface="微软雅黑" pitchFamily="34" charset="-122"/>
              <a:ea typeface="微软雅黑" pitchFamily="34" charset="-122"/>
            </a:endParaRP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流通包装</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6" name="矩形 5"/>
          <p:cNvSpPr/>
          <p:nvPr/>
        </p:nvSpPr>
        <p:spPr>
          <a:xfrm>
            <a:off x="2428860" y="1256726"/>
            <a:ext cx="524671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7" name="TextBox 6"/>
          <p:cNvSpPr txBox="1"/>
          <p:nvPr/>
        </p:nvSpPr>
        <p:spPr>
          <a:xfrm>
            <a:off x="2428860" y="862437"/>
            <a:ext cx="5000660"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◆常见包装技术</a:t>
            </a:r>
            <a:endParaRPr lang="zh-CN" altLang="en-US" b="1" dirty="0">
              <a:solidFill>
                <a:srgbClr val="FF0000"/>
              </a:solidFill>
              <a:latin typeface="微软雅黑" pitchFamily="34" charset="-122"/>
              <a:ea typeface="微软雅黑" pitchFamily="34" charset="-122"/>
            </a:endParaRPr>
          </a:p>
        </p:txBody>
      </p:sp>
      <p:pic>
        <p:nvPicPr>
          <p:cNvPr id="24578" name="Picture 2"/>
          <p:cNvPicPr>
            <a:picLocks noChangeAspect="1" noChangeArrowheads="1"/>
          </p:cNvPicPr>
          <p:nvPr/>
        </p:nvPicPr>
        <p:blipFill>
          <a:blip r:embed="rId3"/>
          <a:srcRect/>
          <a:stretch>
            <a:fillRect/>
          </a:stretch>
        </p:blipFill>
        <p:spPr bwMode="auto">
          <a:xfrm>
            <a:off x="3267219" y="1571618"/>
            <a:ext cx="3542126" cy="2500324"/>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checkerboard(across)">
                                      <p:cBhvr>
                                        <p:cTn id="25" dur="500"/>
                                        <p:tgtEl>
                                          <p:spTgt spid="7"/>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checkerboard(across)">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nodeType="clickEffect">
                                  <p:stCondLst>
                                    <p:cond delay="0"/>
                                  </p:stCondLst>
                                  <p:childTnLst>
                                    <p:set>
                                      <p:cBhvr>
                                        <p:cTn id="32" dur="1" fill="hold">
                                          <p:stCondLst>
                                            <p:cond delay="0"/>
                                          </p:stCondLst>
                                        </p:cTn>
                                        <p:tgtEl>
                                          <p:spTgt spid="24578"/>
                                        </p:tgtEl>
                                        <p:attrNameLst>
                                          <p:attrName>style.visibility</p:attrName>
                                        </p:attrNameLst>
                                      </p:cBhvr>
                                      <p:to>
                                        <p:strVal val="visible"/>
                                      </p:to>
                                    </p:set>
                                    <p:animEffect transition="in" filter="checkerboard(across)">
                                      <p:cBhvr>
                                        <p:cTn id="33" dur="500"/>
                                        <p:tgtEl>
                                          <p:spTgt spid="245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P spid="6" grpId="0" animBg="1"/>
      <p:bldP spid="7"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7106" indent="-257106">
              <a:lnSpc>
                <a:spcPct val="150000"/>
              </a:lnSpc>
            </a:pPr>
            <a:r>
              <a:rPr lang="zh-CN" altLang="en-US" b="1" dirty="0" smtClean="0">
                <a:latin typeface="微软雅黑" pitchFamily="34" charset="-122"/>
                <a:ea typeface="微软雅黑" pitchFamily="34" charset="-122"/>
              </a:rPr>
              <a:t>流通加工</a:t>
            </a:r>
            <a:endParaRPr lang="zh-CN" altLang="en-US" b="1" dirty="0">
              <a:latin typeface="微软雅黑" pitchFamily="34" charset="-122"/>
              <a:ea typeface="微软雅黑" pitchFamily="34" charset="-122"/>
            </a:endParaRP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流通包装</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6" name="矩形 5"/>
          <p:cNvSpPr/>
          <p:nvPr/>
        </p:nvSpPr>
        <p:spPr>
          <a:xfrm>
            <a:off x="2428860" y="1256726"/>
            <a:ext cx="524671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7" name="TextBox 6"/>
          <p:cNvSpPr txBox="1"/>
          <p:nvPr/>
        </p:nvSpPr>
        <p:spPr>
          <a:xfrm>
            <a:off x="2428860" y="862437"/>
            <a:ext cx="5000660"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◆常见包装技术</a:t>
            </a:r>
            <a:endParaRPr lang="zh-CN" altLang="en-US" b="1" dirty="0">
              <a:solidFill>
                <a:srgbClr val="FF0000"/>
              </a:solidFill>
              <a:latin typeface="微软雅黑" pitchFamily="34" charset="-122"/>
              <a:ea typeface="微软雅黑" pitchFamily="34" charset="-122"/>
            </a:endParaRPr>
          </a:p>
        </p:txBody>
      </p:sp>
      <p:pic>
        <p:nvPicPr>
          <p:cNvPr id="25602" name="Picture 2"/>
          <p:cNvPicPr>
            <a:picLocks noChangeAspect="1" noChangeArrowheads="1"/>
          </p:cNvPicPr>
          <p:nvPr/>
        </p:nvPicPr>
        <p:blipFill>
          <a:blip r:embed="rId3"/>
          <a:srcRect/>
          <a:stretch>
            <a:fillRect/>
          </a:stretch>
        </p:blipFill>
        <p:spPr bwMode="auto">
          <a:xfrm>
            <a:off x="2566988" y="1619250"/>
            <a:ext cx="5012552" cy="2381260"/>
          </a:xfrm>
          <a:prstGeom prst="rect">
            <a:avLst/>
          </a:prstGeom>
          <a:noFill/>
          <a:ln w="9525">
            <a:noFill/>
            <a:miter lim="800000"/>
            <a:headEnd/>
            <a:tailEnd/>
          </a:ln>
          <a:effectLst/>
        </p:spPr>
      </p:pic>
      <p:pic>
        <p:nvPicPr>
          <p:cNvPr id="25603" name="Picture 3"/>
          <p:cNvPicPr>
            <a:picLocks noChangeAspect="1" noChangeArrowheads="1"/>
          </p:cNvPicPr>
          <p:nvPr/>
        </p:nvPicPr>
        <p:blipFill>
          <a:blip r:embed="rId4"/>
          <a:srcRect/>
          <a:stretch>
            <a:fillRect/>
          </a:stretch>
        </p:blipFill>
        <p:spPr bwMode="auto">
          <a:xfrm>
            <a:off x="2285984" y="2000246"/>
            <a:ext cx="6199997" cy="2224096"/>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checkerboard(across)">
                                      <p:cBhvr>
                                        <p:cTn id="25" dur="500"/>
                                        <p:tgtEl>
                                          <p:spTgt spid="7"/>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checkerboard(across)">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nodeType="clickEffect">
                                  <p:stCondLst>
                                    <p:cond delay="0"/>
                                  </p:stCondLst>
                                  <p:childTnLst>
                                    <p:set>
                                      <p:cBhvr>
                                        <p:cTn id="32" dur="1" fill="hold">
                                          <p:stCondLst>
                                            <p:cond delay="0"/>
                                          </p:stCondLst>
                                        </p:cTn>
                                        <p:tgtEl>
                                          <p:spTgt spid="25602"/>
                                        </p:tgtEl>
                                        <p:attrNameLst>
                                          <p:attrName>style.visibility</p:attrName>
                                        </p:attrNameLst>
                                      </p:cBhvr>
                                      <p:to>
                                        <p:strVal val="visible"/>
                                      </p:to>
                                    </p:set>
                                    <p:animEffect transition="in" filter="checkerboard(across)">
                                      <p:cBhvr>
                                        <p:cTn id="33" dur="500"/>
                                        <p:tgtEl>
                                          <p:spTgt spid="25602"/>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xit" presetSubtype="4" fill="hold" nodeType="clickEffect">
                                  <p:stCondLst>
                                    <p:cond delay="0"/>
                                  </p:stCondLst>
                                  <p:childTnLst>
                                    <p:anim calcmode="lin" valueType="num">
                                      <p:cBhvr additive="base">
                                        <p:cTn id="37" dur="500"/>
                                        <p:tgtEl>
                                          <p:spTgt spid="25602"/>
                                        </p:tgtEl>
                                        <p:attrNameLst>
                                          <p:attrName>ppt_x</p:attrName>
                                        </p:attrNameLst>
                                      </p:cBhvr>
                                      <p:tavLst>
                                        <p:tav tm="0">
                                          <p:val>
                                            <p:strVal val="ppt_x"/>
                                          </p:val>
                                        </p:tav>
                                        <p:tav tm="100000">
                                          <p:val>
                                            <p:strVal val="ppt_x"/>
                                          </p:val>
                                        </p:tav>
                                      </p:tavLst>
                                    </p:anim>
                                    <p:anim calcmode="lin" valueType="num">
                                      <p:cBhvr additive="base">
                                        <p:cTn id="38" dur="500"/>
                                        <p:tgtEl>
                                          <p:spTgt spid="25602"/>
                                        </p:tgtEl>
                                        <p:attrNameLst>
                                          <p:attrName>ppt_y</p:attrName>
                                        </p:attrNameLst>
                                      </p:cBhvr>
                                      <p:tavLst>
                                        <p:tav tm="0">
                                          <p:val>
                                            <p:strVal val="ppt_y"/>
                                          </p:val>
                                        </p:tav>
                                        <p:tav tm="100000">
                                          <p:val>
                                            <p:strVal val="1+ppt_h/2"/>
                                          </p:val>
                                        </p:tav>
                                      </p:tavLst>
                                    </p:anim>
                                    <p:set>
                                      <p:cBhvr>
                                        <p:cTn id="39" dur="1" fill="hold">
                                          <p:stCondLst>
                                            <p:cond delay="499"/>
                                          </p:stCondLst>
                                        </p:cTn>
                                        <p:tgtEl>
                                          <p:spTgt spid="25602"/>
                                        </p:tgtEl>
                                        <p:attrNameLst>
                                          <p:attrName>style.visibility</p:attrName>
                                        </p:attrNameLst>
                                      </p:cBhvr>
                                      <p:to>
                                        <p:strVal val="hidden"/>
                                      </p:to>
                                    </p:set>
                                  </p:childTnLst>
                                </p:cTn>
                              </p:par>
                            </p:childTnLst>
                          </p:cTn>
                        </p:par>
                      </p:childTnLst>
                    </p:cTn>
                  </p:par>
                  <p:par>
                    <p:cTn id="40" fill="hold">
                      <p:stCondLst>
                        <p:cond delay="indefinite"/>
                      </p:stCondLst>
                      <p:childTnLst>
                        <p:par>
                          <p:cTn id="41" fill="hold">
                            <p:stCondLst>
                              <p:cond delay="0"/>
                            </p:stCondLst>
                            <p:childTnLst>
                              <p:par>
                                <p:cTn id="42" presetID="5" presetClass="entr" presetSubtype="10" fill="hold" nodeType="clickEffect">
                                  <p:stCondLst>
                                    <p:cond delay="0"/>
                                  </p:stCondLst>
                                  <p:childTnLst>
                                    <p:set>
                                      <p:cBhvr>
                                        <p:cTn id="43" dur="1" fill="hold">
                                          <p:stCondLst>
                                            <p:cond delay="0"/>
                                          </p:stCondLst>
                                        </p:cTn>
                                        <p:tgtEl>
                                          <p:spTgt spid="25603"/>
                                        </p:tgtEl>
                                        <p:attrNameLst>
                                          <p:attrName>style.visibility</p:attrName>
                                        </p:attrNameLst>
                                      </p:cBhvr>
                                      <p:to>
                                        <p:strVal val="visible"/>
                                      </p:to>
                                    </p:set>
                                    <p:animEffect transition="in" filter="checkerboard(across)">
                                      <p:cBhvr>
                                        <p:cTn id="44" dur="500"/>
                                        <p:tgtEl>
                                          <p:spTgt spid="256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P spid="6" grpId="0" animBg="1"/>
      <p:bldP spid="7"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7106" indent="-257106">
              <a:lnSpc>
                <a:spcPct val="150000"/>
              </a:lnSpc>
            </a:pPr>
            <a:r>
              <a:rPr lang="zh-CN" altLang="en-US" b="1" dirty="0" smtClean="0">
                <a:latin typeface="微软雅黑" pitchFamily="34" charset="-122"/>
                <a:ea typeface="微软雅黑" pitchFamily="34" charset="-122"/>
              </a:rPr>
              <a:t>流通加工</a:t>
            </a:r>
            <a:endParaRPr lang="zh-CN" altLang="en-US" b="1" dirty="0">
              <a:latin typeface="微软雅黑" pitchFamily="34" charset="-122"/>
              <a:ea typeface="微软雅黑" pitchFamily="34" charset="-122"/>
            </a:endParaRP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流通包装</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6" name="矩形 5"/>
          <p:cNvSpPr/>
          <p:nvPr/>
        </p:nvSpPr>
        <p:spPr>
          <a:xfrm>
            <a:off x="2428860" y="1256726"/>
            <a:ext cx="524671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7" name="TextBox 6"/>
          <p:cNvSpPr txBox="1"/>
          <p:nvPr/>
        </p:nvSpPr>
        <p:spPr>
          <a:xfrm>
            <a:off x="2428860" y="862437"/>
            <a:ext cx="5000660"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◆常见包装技术</a:t>
            </a:r>
            <a:endParaRPr lang="zh-CN" altLang="en-US" b="1" dirty="0">
              <a:solidFill>
                <a:srgbClr val="FF0000"/>
              </a:solidFill>
              <a:latin typeface="微软雅黑" pitchFamily="34" charset="-122"/>
              <a:ea typeface="微软雅黑" pitchFamily="34" charset="-122"/>
            </a:endParaRPr>
          </a:p>
        </p:txBody>
      </p:sp>
      <p:pic>
        <p:nvPicPr>
          <p:cNvPr id="26626" name="Picture 2" descr="C:\Users\ADMINI~1\AppData\Local\Temp\1526267396(1).png"/>
          <p:cNvPicPr>
            <a:picLocks noChangeAspect="1" noChangeArrowheads="1"/>
          </p:cNvPicPr>
          <p:nvPr/>
        </p:nvPicPr>
        <p:blipFill>
          <a:blip r:embed="rId3"/>
          <a:srcRect/>
          <a:stretch>
            <a:fillRect/>
          </a:stretch>
        </p:blipFill>
        <p:spPr bwMode="auto">
          <a:xfrm>
            <a:off x="2433339" y="1747722"/>
            <a:ext cx="5476014" cy="2109912"/>
          </a:xfrm>
          <a:prstGeom prst="rect">
            <a:avLst/>
          </a:prstGeom>
          <a:noFill/>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checkerboard(across)">
                                      <p:cBhvr>
                                        <p:cTn id="25" dur="500"/>
                                        <p:tgtEl>
                                          <p:spTgt spid="7"/>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checkerboard(across)">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nodeType="clickEffect">
                                  <p:stCondLst>
                                    <p:cond delay="0"/>
                                  </p:stCondLst>
                                  <p:childTnLst>
                                    <p:set>
                                      <p:cBhvr>
                                        <p:cTn id="32" dur="1" fill="hold">
                                          <p:stCondLst>
                                            <p:cond delay="0"/>
                                          </p:stCondLst>
                                        </p:cTn>
                                        <p:tgtEl>
                                          <p:spTgt spid="26626"/>
                                        </p:tgtEl>
                                        <p:attrNameLst>
                                          <p:attrName>style.visibility</p:attrName>
                                        </p:attrNameLst>
                                      </p:cBhvr>
                                      <p:to>
                                        <p:strVal val="visible"/>
                                      </p:to>
                                    </p:set>
                                    <p:animEffect transition="in" filter="checkerboard(across)">
                                      <p:cBhvr>
                                        <p:cTn id="33" dur="500"/>
                                        <p:tgtEl>
                                          <p:spTgt spid="266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P spid="6" grpId="0" animBg="1"/>
      <p:bldP spid="7"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7106" indent="-257106">
              <a:lnSpc>
                <a:spcPct val="150000"/>
              </a:lnSpc>
            </a:pPr>
            <a:r>
              <a:rPr lang="zh-CN" altLang="en-US" b="1" dirty="0" smtClean="0">
                <a:latin typeface="微软雅黑" pitchFamily="34" charset="-122"/>
                <a:ea typeface="微软雅黑" pitchFamily="34" charset="-122"/>
              </a:rPr>
              <a:t>流通加工</a:t>
            </a:r>
            <a:endParaRPr lang="zh-CN" altLang="en-US" b="1" dirty="0">
              <a:latin typeface="微软雅黑" pitchFamily="34" charset="-122"/>
              <a:ea typeface="微软雅黑" pitchFamily="34" charset="-122"/>
            </a:endParaRP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流通包装</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6" name="矩形 5"/>
          <p:cNvSpPr/>
          <p:nvPr/>
        </p:nvSpPr>
        <p:spPr>
          <a:xfrm>
            <a:off x="2428860" y="1256726"/>
            <a:ext cx="524671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7" name="TextBox 6"/>
          <p:cNvSpPr txBox="1"/>
          <p:nvPr/>
        </p:nvSpPr>
        <p:spPr>
          <a:xfrm>
            <a:off x="2428860" y="862437"/>
            <a:ext cx="5000660"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◆常见包装技术</a:t>
            </a:r>
            <a:endParaRPr lang="zh-CN" altLang="en-US" b="1" dirty="0">
              <a:solidFill>
                <a:srgbClr val="FF0000"/>
              </a:solidFill>
              <a:latin typeface="微软雅黑" pitchFamily="34" charset="-122"/>
              <a:ea typeface="微软雅黑" pitchFamily="34" charset="-122"/>
            </a:endParaRPr>
          </a:p>
        </p:txBody>
      </p:sp>
      <p:pic>
        <p:nvPicPr>
          <p:cNvPr id="27650" name="Picture 2" descr="C:\Users\ADMINI~1\AppData\Local\Temp\1526267434(1).png"/>
          <p:cNvPicPr>
            <a:picLocks noChangeAspect="1" noChangeArrowheads="1"/>
          </p:cNvPicPr>
          <p:nvPr/>
        </p:nvPicPr>
        <p:blipFill>
          <a:blip r:embed="rId3"/>
          <a:srcRect/>
          <a:stretch>
            <a:fillRect/>
          </a:stretch>
        </p:blipFill>
        <p:spPr bwMode="auto">
          <a:xfrm>
            <a:off x="3357554" y="1357275"/>
            <a:ext cx="3124333" cy="3497123"/>
          </a:xfrm>
          <a:prstGeom prst="rect">
            <a:avLst/>
          </a:prstGeom>
          <a:noFill/>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checkerboard(across)">
                                      <p:cBhvr>
                                        <p:cTn id="25" dur="500"/>
                                        <p:tgtEl>
                                          <p:spTgt spid="7"/>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checkerboard(across)">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nodeType="clickEffect">
                                  <p:stCondLst>
                                    <p:cond delay="0"/>
                                  </p:stCondLst>
                                  <p:childTnLst>
                                    <p:set>
                                      <p:cBhvr>
                                        <p:cTn id="32" dur="1" fill="hold">
                                          <p:stCondLst>
                                            <p:cond delay="0"/>
                                          </p:stCondLst>
                                        </p:cTn>
                                        <p:tgtEl>
                                          <p:spTgt spid="27650"/>
                                        </p:tgtEl>
                                        <p:attrNameLst>
                                          <p:attrName>style.visibility</p:attrName>
                                        </p:attrNameLst>
                                      </p:cBhvr>
                                      <p:to>
                                        <p:strVal val="visible"/>
                                      </p:to>
                                    </p:set>
                                    <p:animEffect transition="in" filter="checkerboard(across)">
                                      <p:cBhvr>
                                        <p:cTn id="33" dur="500"/>
                                        <p:tgtEl>
                                          <p:spTgt spid="276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P spid="6" grpId="0" animBg="1"/>
      <p:bldP spid="7"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7106" indent="-257106">
              <a:lnSpc>
                <a:spcPct val="150000"/>
              </a:lnSpc>
            </a:pPr>
            <a:r>
              <a:rPr lang="zh-CN" altLang="en-US" b="1" dirty="0" smtClean="0">
                <a:latin typeface="微软雅黑" pitchFamily="34" charset="-122"/>
                <a:ea typeface="微软雅黑" pitchFamily="34" charset="-122"/>
              </a:rPr>
              <a:t>流通加工</a:t>
            </a:r>
            <a:endParaRPr lang="zh-CN" altLang="en-US" b="1" dirty="0">
              <a:latin typeface="微软雅黑" pitchFamily="34" charset="-122"/>
              <a:ea typeface="微软雅黑" pitchFamily="34" charset="-122"/>
            </a:endParaRP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流通包装</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6" name="矩形 5"/>
          <p:cNvSpPr/>
          <p:nvPr/>
        </p:nvSpPr>
        <p:spPr>
          <a:xfrm>
            <a:off x="2428860" y="1256726"/>
            <a:ext cx="524671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7" name="TextBox 6"/>
          <p:cNvSpPr txBox="1"/>
          <p:nvPr/>
        </p:nvSpPr>
        <p:spPr>
          <a:xfrm>
            <a:off x="2428860" y="862437"/>
            <a:ext cx="5000660"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◆常见包装技术</a:t>
            </a:r>
            <a:endParaRPr lang="zh-CN" altLang="en-US" b="1" dirty="0">
              <a:solidFill>
                <a:srgbClr val="FF0000"/>
              </a:solidFill>
              <a:latin typeface="微软雅黑" pitchFamily="34" charset="-122"/>
              <a:ea typeface="微软雅黑" pitchFamily="34" charset="-122"/>
            </a:endParaRPr>
          </a:p>
        </p:txBody>
      </p:sp>
      <p:pic>
        <p:nvPicPr>
          <p:cNvPr id="28674" name="Picture 2" descr="C:\Users\ADMINI~1\AppData\Local\Temp\1526267477(1).png"/>
          <p:cNvPicPr>
            <a:picLocks noChangeAspect="1" noChangeArrowheads="1"/>
          </p:cNvPicPr>
          <p:nvPr/>
        </p:nvPicPr>
        <p:blipFill>
          <a:blip r:embed="rId3"/>
          <a:srcRect/>
          <a:stretch>
            <a:fillRect/>
          </a:stretch>
        </p:blipFill>
        <p:spPr bwMode="auto">
          <a:xfrm>
            <a:off x="2197337" y="2143122"/>
            <a:ext cx="6145008" cy="2076589"/>
          </a:xfrm>
          <a:prstGeom prst="rect">
            <a:avLst/>
          </a:prstGeom>
          <a:noFill/>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checkerboard(across)">
                                      <p:cBhvr>
                                        <p:cTn id="25" dur="500"/>
                                        <p:tgtEl>
                                          <p:spTgt spid="7"/>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checkerboard(across)">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nodeType="clickEffect">
                                  <p:stCondLst>
                                    <p:cond delay="0"/>
                                  </p:stCondLst>
                                  <p:childTnLst>
                                    <p:set>
                                      <p:cBhvr>
                                        <p:cTn id="32" dur="1" fill="hold">
                                          <p:stCondLst>
                                            <p:cond delay="0"/>
                                          </p:stCondLst>
                                        </p:cTn>
                                        <p:tgtEl>
                                          <p:spTgt spid="28674"/>
                                        </p:tgtEl>
                                        <p:attrNameLst>
                                          <p:attrName>style.visibility</p:attrName>
                                        </p:attrNameLst>
                                      </p:cBhvr>
                                      <p:to>
                                        <p:strVal val="visible"/>
                                      </p:to>
                                    </p:set>
                                    <p:animEffect transition="in" filter="checkerboard(across)">
                                      <p:cBhvr>
                                        <p:cTn id="33" dur="500"/>
                                        <p:tgtEl>
                                          <p:spTgt spid="286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P spid="6" grpId="0" animBg="1"/>
      <p:bldP spid="7"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7106" indent="-257106">
              <a:lnSpc>
                <a:spcPct val="150000"/>
              </a:lnSpc>
            </a:pPr>
            <a:r>
              <a:rPr lang="zh-CN" altLang="en-US" b="1" dirty="0" smtClean="0">
                <a:latin typeface="微软雅黑" pitchFamily="34" charset="-122"/>
                <a:ea typeface="微软雅黑" pitchFamily="34" charset="-122"/>
              </a:rPr>
              <a:t>流通加工</a:t>
            </a:r>
            <a:endParaRPr lang="zh-CN" altLang="en-US" b="1" dirty="0">
              <a:latin typeface="微软雅黑" pitchFamily="34" charset="-122"/>
              <a:ea typeface="微软雅黑" pitchFamily="34" charset="-122"/>
            </a:endParaRP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流通包装</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6" name="矩形 5"/>
          <p:cNvSpPr/>
          <p:nvPr/>
        </p:nvSpPr>
        <p:spPr>
          <a:xfrm>
            <a:off x="2428860" y="1256726"/>
            <a:ext cx="524671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7" name="TextBox 6"/>
          <p:cNvSpPr txBox="1"/>
          <p:nvPr/>
        </p:nvSpPr>
        <p:spPr>
          <a:xfrm>
            <a:off x="2428860" y="862437"/>
            <a:ext cx="5000660"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◆常见包装技术</a:t>
            </a:r>
            <a:endParaRPr lang="zh-CN" altLang="en-US" b="1" dirty="0">
              <a:solidFill>
                <a:srgbClr val="FF0000"/>
              </a:solidFill>
              <a:latin typeface="微软雅黑" pitchFamily="34" charset="-122"/>
              <a:ea typeface="微软雅黑" pitchFamily="34" charset="-122"/>
            </a:endParaRPr>
          </a:p>
        </p:txBody>
      </p:sp>
      <p:pic>
        <p:nvPicPr>
          <p:cNvPr id="29698" name="Picture 2" descr="C:\Users\ADMINI~1\AppData\Local\Temp\1526267507(1).png"/>
          <p:cNvPicPr>
            <a:picLocks noChangeAspect="1" noChangeArrowheads="1"/>
          </p:cNvPicPr>
          <p:nvPr/>
        </p:nvPicPr>
        <p:blipFill>
          <a:blip r:embed="rId3"/>
          <a:srcRect/>
          <a:stretch>
            <a:fillRect/>
          </a:stretch>
        </p:blipFill>
        <p:spPr bwMode="auto">
          <a:xfrm>
            <a:off x="3143050" y="1395248"/>
            <a:ext cx="3500652" cy="2882204"/>
          </a:xfrm>
          <a:prstGeom prst="rect">
            <a:avLst/>
          </a:prstGeom>
          <a:noFill/>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checkerboard(across)">
                                      <p:cBhvr>
                                        <p:cTn id="25" dur="500"/>
                                        <p:tgtEl>
                                          <p:spTgt spid="7"/>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checkerboard(across)">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nodeType="clickEffect">
                                  <p:stCondLst>
                                    <p:cond delay="0"/>
                                  </p:stCondLst>
                                  <p:childTnLst>
                                    <p:set>
                                      <p:cBhvr>
                                        <p:cTn id="32" dur="1" fill="hold">
                                          <p:stCondLst>
                                            <p:cond delay="0"/>
                                          </p:stCondLst>
                                        </p:cTn>
                                        <p:tgtEl>
                                          <p:spTgt spid="29698"/>
                                        </p:tgtEl>
                                        <p:attrNameLst>
                                          <p:attrName>style.visibility</p:attrName>
                                        </p:attrNameLst>
                                      </p:cBhvr>
                                      <p:to>
                                        <p:strVal val="visible"/>
                                      </p:to>
                                    </p:set>
                                    <p:animEffect transition="in" filter="checkerboard(across)">
                                      <p:cBhvr>
                                        <p:cTn id="33" dur="500"/>
                                        <p:tgtEl>
                                          <p:spTgt spid="296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P spid="6" grpId="0" animBg="1"/>
      <p:bldP spid="7"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7106" indent="-257106">
              <a:lnSpc>
                <a:spcPct val="150000"/>
              </a:lnSpc>
            </a:pPr>
            <a:r>
              <a:rPr lang="zh-CN" altLang="en-US" b="1" dirty="0" smtClean="0">
                <a:latin typeface="微软雅黑" pitchFamily="34" charset="-122"/>
                <a:ea typeface="微软雅黑" pitchFamily="34" charset="-122"/>
              </a:rPr>
              <a:t>流通加工</a:t>
            </a:r>
            <a:endParaRPr lang="zh-CN" altLang="en-US" b="1" dirty="0">
              <a:latin typeface="微软雅黑" pitchFamily="34" charset="-122"/>
              <a:ea typeface="微软雅黑" pitchFamily="34" charset="-122"/>
            </a:endParaRP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流通包装</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6" name="矩形 5"/>
          <p:cNvSpPr/>
          <p:nvPr/>
        </p:nvSpPr>
        <p:spPr>
          <a:xfrm>
            <a:off x="2428860" y="1256726"/>
            <a:ext cx="524671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7" name="TextBox 6"/>
          <p:cNvSpPr txBox="1"/>
          <p:nvPr/>
        </p:nvSpPr>
        <p:spPr>
          <a:xfrm>
            <a:off x="2428860" y="862437"/>
            <a:ext cx="5000660"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◆常见包装技术</a:t>
            </a:r>
            <a:endParaRPr lang="zh-CN" altLang="en-US" b="1" dirty="0">
              <a:solidFill>
                <a:srgbClr val="FF0000"/>
              </a:solidFill>
              <a:latin typeface="微软雅黑" pitchFamily="34" charset="-122"/>
              <a:ea typeface="微软雅黑" pitchFamily="34" charset="-122"/>
            </a:endParaRPr>
          </a:p>
        </p:txBody>
      </p:sp>
      <p:pic>
        <p:nvPicPr>
          <p:cNvPr id="32770" name="Picture 2"/>
          <p:cNvPicPr>
            <a:picLocks noChangeAspect="1" noChangeArrowheads="1"/>
          </p:cNvPicPr>
          <p:nvPr/>
        </p:nvPicPr>
        <p:blipFill>
          <a:blip r:embed="rId3"/>
          <a:srcRect/>
          <a:stretch>
            <a:fillRect/>
          </a:stretch>
        </p:blipFill>
        <p:spPr bwMode="auto">
          <a:xfrm>
            <a:off x="3114819" y="1438275"/>
            <a:ext cx="3457445" cy="2867150"/>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checkerboard(across)">
                                      <p:cBhvr>
                                        <p:cTn id="25" dur="500"/>
                                        <p:tgtEl>
                                          <p:spTgt spid="7"/>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checkerboard(across)">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nodeType="clickEffect">
                                  <p:stCondLst>
                                    <p:cond delay="0"/>
                                  </p:stCondLst>
                                  <p:childTnLst>
                                    <p:set>
                                      <p:cBhvr>
                                        <p:cTn id="32" dur="1" fill="hold">
                                          <p:stCondLst>
                                            <p:cond delay="0"/>
                                          </p:stCondLst>
                                        </p:cTn>
                                        <p:tgtEl>
                                          <p:spTgt spid="32770"/>
                                        </p:tgtEl>
                                        <p:attrNameLst>
                                          <p:attrName>style.visibility</p:attrName>
                                        </p:attrNameLst>
                                      </p:cBhvr>
                                      <p:to>
                                        <p:strVal val="visible"/>
                                      </p:to>
                                    </p:set>
                                    <p:animEffect transition="in" filter="checkerboard(across)">
                                      <p:cBhvr>
                                        <p:cTn id="33" dur="500"/>
                                        <p:tgtEl>
                                          <p:spTgt spid="327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P spid="6" grpId="0" animBg="1"/>
      <p:bldP spid="7"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7106" indent="-257106">
              <a:lnSpc>
                <a:spcPct val="150000"/>
              </a:lnSpc>
            </a:pPr>
            <a:r>
              <a:rPr lang="zh-CN" altLang="en-US" b="1" dirty="0" smtClean="0">
                <a:latin typeface="微软雅黑" pitchFamily="34" charset="-122"/>
                <a:ea typeface="微软雅黑" pitchFamily="34" charset="-122"/>
              </a:rPr>
              <a:t>流通加工</a:t>
            </a:r>
            <a:endParaRPr lang="zh-CN" altLang="en-US" b="1" dirty="0">
              <a:latin typeface="微软雅黑" pitchFamily="34" charset="-122"/>
              <a:ea typeface="微软雅黑" pitchFamily="34" charset="-122"/>
            </a:endParaRP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流通包装</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6" name="矩形 5"/>
          <p:cNvSpPr/>
          <p:nvPr/>
        </p:nvSpPr>
        <p:spPr>
          <a:xfrm>
            <a:off x="2428860" y="1256726"/>
            <a:ext cx="524671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7" name="TextBox 6"/>
          <p:cNvSpPr txBox="1"/>
          <p:nvPr/>
        </p:nvSpPr>
        <p:spPr>
          <a:xfrm>
            <a:off x="2428860" y="862437"/>
            <a:ext cx="5000660"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◆常见包装技术</a:t>
            </a:r>
            <a:endParaRPr lang="zh-CN" altLang="en-US" b="1" dirty="0">
              <a:solidFill>
                <a:srgbClr val="FF0000"/>
              </a:solidFill>
              <a:latin typeface="微软雅黑" pitchFamily="34" charset="-122"/>
              <a:ea typeface="微软雅黑" pitchFamily="34" charset="-122"/>
            </a:endParaRPr>
          </a:p>
        </p:txBody>
      </p:sp>
      <p:pic>
        <p:nvPicPr>
          <p:cNvPr id="30722" name="Picture 2" descr="C:\Users\ADMINI~1\AppData\Local\Temp\1526267536(1).png"/>
          <p:cNvPicPr>
            <a:picLocks noChangeAspect="1" noChangeArrowheads="1"/>
          </p:cNvPicPr>
          <p:nvPr/>
        </p:nvPicPr>
        <p:blipFill>
          <a:blip r:embed="rId3"/>
          <a:srcRect/>
          <a:stretch>
            <a:fillRect/>
          </a:stretch>
        </p:blipFill>
        <p:spPr bwMode="auto">
          <a:xfrm>
            <a:off x="3247840" y="1357275"/>
            <a:ext cx="3321768" cy="3357615"/>
          </a:xfrm>
          <a:prstGeom prst="rect">
            <a:avLst/>
          </a:prstGeom>
          <a:noFill/>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checkerboard(across)">
                                      <p:cBhvr>
                                        <p:cTn id="25" dur="500"/>
                                        <p:tgtEl>
                                          <p:spTgt spid="7"/>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checkerboard(across)">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nodeType="clickEffect">
                                  <p:stCondLst>
                                    <p:cond delay="0"/>
                                  </p:stCondLst>
                                  <p:childTnLst>
                                    <p:set>
                                      <p:cBhvr>
                                        <p:cTn id="32" dur="1" fill="hold">
                                          <p:stCondLst>
                                            <p:cond delay="0"/>
                                          </p:stCondLst>
                                        </p:cTn>
                                        <p:tgtEl>
                                          <p:spTgt spid="30722"/>
                                        </p:tgtEl>
                                        <p:attrNameLst>
                                          <p:attrName>style.visibility</p:attrName>
                                        </p:attrNameLst>
                                      </p:cBhvr>
                                      <p:to>
                                        <p:strVal val="visible"/>
                                      </p:to>
                                    </p:set>
                                    <p:animEffect transition="in" filter="checkerboard(across)">
                                      <p:cBhvr>
                                        <p:cTn id="33" dur="500"/>
                                        <p:tgtEl>
                                          <p:spTgt spid="307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P spid="6" grpId="0" animBg="1"/>
      <p:bldP spid="7"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7106" indent="-257106">
              <a:lnSpc>
                <a:spcPct val="150000"/>
              </a:lnSpc>
            </a:pPr>
            <a:r>
              <a:rPr lang="zh-CN" altLang="en-US" b="1" dirty="0" smtClean="0">
                <a:latin typeface="微软雅黑" pitchFamily="34" charset="-122"/>
                <a:ea typeface="微软雅黑" pitchFamily="34" charset="-122"/>
              </a:rPr>
              <a:t>流通加工</a:t>
            </a:r>
            <a:endParaRPr lang="zh-CN" altLang="en-US" b="1" dirty="0">
              <a:latin typeface="微软雅黑" pitchFamily="34" charset="-122"/>
              <a:ea typeface="微软雅黑" pitchFamily="34" charset="-122"/>
            </a:endParaRP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流通包装</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6" name="矩形 5"/>
          <p:cNvSpPr/>
          <p:nvPr/>
        </p:nvSpPr>
        <p:spPr>
          <a:xfrm>
            <a:off x="2428860" y="1256726"/>
            <a:ext cx="524671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7" name="TextBox 6"/>
          <p:cNvSpPr txBox="1"/>
          <p:nvPr/>
        </p:nvSpPr>
        <p:spPr>
          <a:xfrm>
            <a:off x="2428860" y="862437"/>
            <a:ext cx="5000660"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◆常见包装技术</a:t>
            </a:r>
            <a:endParaRPr lang="zh-CN" altLang="en-US" b="1" dirty="0">
              <a:solidFill>
                <a:srgbClr val="FF0000"/>
              </a:solidFill>
              <a:latin typeface="微软雅黑" pitchFamily="34" charset="-122"/>
              <a:ea typeface="微软雅黑" pitchFamily="34" charset="-122"/>
            </a:endParaRPr>
          </a:p>
        </p:txBody>
      </p:sp>
      <p:pic>
        <p:nvPicPr>
          <p:cNvPr id="31746" name="Picture 2"/>
          <p:cNvPicPr>
            <a:picLocks noChangeAspect="1" noChangeArrowheads="1"/>
          </p:cNvPicPr>
          <p:nvPr/>
        </p:nvPicPr>
        <p:blipFill>
          <a:blip r:embed="rId3"/>
          <a:srcRect/>
          <a:stretch>
            <a:fillRect/>
          </a:stretch>
        </p:blipFill>
        <p:spPr bwMode="auto">
          <a:xfrm>
            <a:off x="3310082" y="1357275"/>
            <a:ext cx="3119306" cy="3271467"/>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checkerboard(across)">
                                      <p:cBhvr>
                                        <p:cTn id="25" dur="500"/>
                                        <p:tgtEl>
                                          <p:spTgt spid="7"/>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checkerboard(across)">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nodeType="clickEffect">
                                  <p:stCondLst>
                                    <p:cond delay="0"/>
                                  </p:stCondLst>
                                  <p:childTnLst>
                                    <p:set>
                                      <p:cBhvr>
                                        <p:cTn id="32" dur="1" fill="hold">
                                          <p:stCondLst>
                                            <p:cond delay="0"/>
                                          </p:stCondLst>
                                        </p:cTn>
                                        <p:tgtEl>
                                          <p:spTgt spid="31746"/>
                                        </p:tgtEl>
                                        <p:attrNameLst>
                                          <p:attrName>style.visibility</p:attrName>
                                        </p:attrNameLst>
                                      </p:cBhvr>
                                      <p:to>
                                        <p:strVal val="visible"/>
                                      </p:to>
                                    </p:set>
                                    <p:animEffect transition="in" filter="checkerboard(across)">
                                      <p:cBhvr>
                                        <p:cTn id="33" dur="500"/>
                                        <p:tgtEl>
                                          <p:spTgt spid="317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P spid="6" grpId="0" animBg="1"/>
      <p:bldP spid="7"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p:cNvSpPr txBox="1"/>
          <p:nvPr/>
        </p:nvSpPr>
        <p:spPr>
          <a:xfrm>
            <a:off x="4032065" y="1659675"/>
            <a:ext cx="4211493" cy="550343"/>
          </a:xfrm>
          <a:prstGeom prst="rect">
            <a:avLst/>
          </a:prstGeom>
          <a:noFill/>
        </p:spPr>
        <p:txBody>
          <a:bodyPr wrap="square" rtlCol="0">
            <a:spAutoFit/>
          </a:bodyPr>
          <a:lstStyle/>
          <a:p>
            <a:pPr marL="257106" indent="-257106">
              <a:lnSpc>
                <a:spcPct val="150000"/>
              </a:lnSpc>
            </a:pPr>
            <a:r>
              <a:rPr lang="zh-CN" altLang="en-US" sz="2249" b="1" dirty="0" smtClean="0">
                <a:latin typeface="微软雅黑" pitchFamily="34" charset="-122"/>
                <a:ea typeface="微软雅黑" pitchFamily="34" charset="-122"/>
              </a:rPr>
              <a:t>装车配载</a:t>
            </a:r>
            <a:endParaRPr lang="zh-CN" altLang="en-US" sz="2249" b="1" dirty="0">
              <a:latin typeface="微软雅黑" pitchFamily="34" charset="-122"/>
              <a:ea typeface="微软雅黑" pitchFamily="34" charset="-122"/>
            </a:endParaRPr>
          </a:p>
        </p:txBody>
      </p:sp>
      <p:sp>
        <p:nvSpPr>
          <p:cNvPr id="38" name="文本框 29"/>
          <p:cNvSpPr txBox="1">
            <a:spLocks noChangeArrowheads="1"/>
          </p:cNvSpPr>
          <p:nvPr/>
        </p:nvSpPr>
        <p:spPr bwMode="auto">
          <a:xfrm>
            <a:off x="2010709" y="1374855"/>
            <a:ext cx="1087157" cy="1107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en-US" altLang="zh-CN" sz="6598" dirty="0" smtClean="0">
                <a:latin typeface="Impact" pitchFamily="34" charset="0"/>
                <a:ea typeface="微软雅黑" pitchFamily="34" charset="-122"/>
              </a:rPr>
              <a:t>05</a:t>
            </a:r>
            <a:endParaRPr lang="zh-CN" altLang="en-US" sz="6598" dirty="0">
              <a:latin typeface="Impact" pitchFamily="34" charset="0"/>
              <a:ea typeface="微软雅黑" pitchFamily="34" charset="-122"/>
            </a:endParaRPr>
          </a:p>
        </p:txBody>
      </p:sp>
      <p:sp>
        <p:nvSpPr>
          <p:cNvPr id="39" name="文本框 33"/>
          <p:cNvSpPr txBox="1"/>
          <p:nvPr/>
        </p:nvSpPr>
        <p:spPr>
          <a:xfrm>
            <a:off x="1656351" y="2353027"/>
            <a:ext cx="1305443" cy="392287"/>
          </a:xfrm>
          <a:prstGeom prst="rect">
            <a:avLst/>
          </a:prstGeom>
          <a:noFill/>
        </p:spPr>
        <p:txBody>
          <a:bodyPr wrap="square" rtlCol="0">
            <a:spAutoFit/>
          </a:bodyPr>
          <a:lstStyle/>
          <a:p>
            <a:pPr algn="dist"/>
            <a:r>
              <a:rPr lang="zh-CN" altLang="en-US" sz="1949" dirty="0">
                <a:solidFill>
                  <a:schemeClr val="bg1"/>
                </a:solidFill>
                <a:latin typeface="微软雅黑" pitchFamily="34" charset="-122"/>
                <a:ea typeface="微软雅黑" pitchFamily="34" charset="-122"/>
              </a:rPr>
              <a:t>添加标题</a:t>
            </a:r>
          </a:p>
        </p:txBody>
      </p:sp>
      <p:sp>
        <p:nvSpPr>
          <p:cNvPr id="7" name="等腰三角形 6"/>
          <p:cNvSpPr/>
          <p:nvPr/>
        </p:nvSpPr>
        <p:spPr>
          <a:xfrm rot="5400000">
            <a:off x="3076474" y="1932666"/>
            <a:ext cx="959606" cy="413624"/>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908146" y="-879619"/>
            <a:ext cx="2808312" cy="2808312"/>
          </a:xfrm>
          <a:prstGeom prst="ellipse">
            <a:avLst/>
          </a:pr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9" name="椭圆 8"/>
          <p:cNvSpPr/>
          <p:nvPr/>
        </p:nvSpPr>
        <p:spPr>
          <a:xfrm>
            <a:off x="496010" y="2757265"/>
            <a:ext cx="3219435" cy="3219435"/>
          </a:xfrm>
          <a:prstGeom prst="ellipse">
            <a:avLst/>
          </a:prstGeom>
          <a:solidFill>
            <a:srgbClr val="CC0000">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0" name="椭圆 9"/>
          <p:cNvSpPr/>
          <p:nvPr/>
        </p:nvSpPr>
        <p:spPr>
          <a:xfrm>
            <a:off x="-1116632" y="3207249"/>
            <a:ext cx="2124744" cy="2124744"/>
          </a:xfrm>
          <a:prstGeom prst="ellipse">
            <a:avLst/>
          </a:prstGeom>
          <a:solidFill>
            <a:schemeClr val="accent4">
              <a:lumMod val="40000"/>
              <a:lumOff val="6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1" name="椭圆 10"/>
          <p:cNvSpPr/>
          <p:nvPr/>
        </p:nvSpPr>
        <p:spPr>
          <a:xfrm>
            <a:off x="7164288" y="-2664296"/>
            <a:ext cx="5328592" cy="5328592"/>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Tree>
    <p:extLst>
      <p:ext uri="{BB962C8B-B14F-4D97-AF65-F5344CB8AC3E}">
        <p14:creationId xmlns:p14="http://schemas.microsoft.com/office/powerpoint/2010/main" val="760258632"/>
      </p:ext>
    </p:extLst>
  </p:cSld>
  <p:clrMapOvr>
    <a:masterClrMapping/>
  </p:clrMapOvr>
  <p:transition spd="slow" advClick="0" advTm="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250"/>
                                        <p:tgtEl>
                                          <p:spTgt spid="38"/>
                                        </p:tgtEl>
                                        <p:attrNameLst>
                                          <p:attrName>ppt_x</p:attrName>
                                        </p:attrNameLst>
                                      </p:cBhvr>
                                      <p:tavLst>
                                        <p:tav tm="0">
                                          <p:val>
                                            <p:strVal val="#ppt_x-#ppt_w*1.125000"/>
                                          </p:val>
                                        </p:tav>
                                        <p:tav tm="100000">
                                          <p:val>
                                            <p:strVal val="#ppt_x"/>
                                          </p:val>
                                        </p:tav>
                                      </p:tavLst>
                                    </p:anim>
                                    <p:animEffect transition="in" filter="wipe(right)">
                                      <p:cBhvr>
                                        <p:cTn id="8" dur="250"/>
                                        <p:tgtEl>
                                          <p:spTgt spid="38"/>
                                        </p:tgtEl>
                                      </p:cBhvr>
                                    </p:animEffect>
                                  </p:childTnLst>
                                </p:cTn>
                              </p:par>
                            </p:childTnLst>
                          </p:cTn>
                        </p:par>
                        <p:par>
                          <p:cTn id="9" fill="hold">
                            <p:stCondLst>
                              <p:cond delay="250"/>
                            </p:stCondLst>
                            <p:childTnLst>
                              <p:par>
                                <p:cTn id="10" presetID="12" presetClass="entr" presetSubtype="8" fill="hold" grpId="0"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250"/>
                                        <p:tgtEl>
                                          <p:spTgt spid="39"/>
                                        </p:tgtEl>
                                        <p:attrNameLst>
                                          <p:attrName>ppt_x</p:attrName>
                                        </p:attrNameLst>
                                      </p:cBhvr>
                                      <p:tavLst>
                                        <p:tav tm="0">
                                          <p:val>
                                            <p:strVal val="#ppt_x-#ppt_w*1.125000"/>
                                          </p:val>
                                        </p:tav>
                                        <p:tav tm="100000">
                                          <p:val>
                                            <p:strVal val="#ppt_x"/>
                                          </p:val>
                                        </p:tav>
                                      </p:tavLst>
                                    </p:anim>
                                    <p:animEffect transition="in" filter="wipe(right)">
                                      <p:cBhvr>
                                        <p:cTn id="13" dur="250"/>
                                        <p:tgtEl>
                                          <p:spTgt spid="39"/>
                                        </p:tgtEl>
                                      </p:cBhvr>
                                    </p:animEffect>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250"/>
                                        <p:tgtEl>
                                          <p:spTgt spid="7"/>
                                        </p:tgtEl>
                                      </p:cBhvr>
                                    </p:animEffect>
                                  </p:childTnLst>
                                </p:cTn>
                              </p:par>
                            </p:childTnLst>
                          </p:cTn>
                        </p:par>
                        <p:par>
                          <p:cTn id="18" fill="hold">
                            <p:stCondLst>
                              <p:cond delay="75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34"/>
                                        </p:tgtEl>
                                        <p:attrNameLst>
                                          <p:attrName>style.visibility</p:attrName>
                                        </p:attrNameLst>
                                      </p:cBhvr>
                                      <p:to>
                                        <p:strVal val="visible"/>
                                      </p:to>
                                    </p:set>
                                    <p:anim calcmode="lin" valueType="num">
                                      <p:cBhvr>
                                        <p:cTn id="21" dur="25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22" dur="250" fill="hold"/>
                                        <p:tgtEl>
                                          <p:spTgt spid="34"/>
                                        </p:tgtEl>
                                        <p:attrNameLst>
                                          <p:attrName>ppt_y</p:attrName>
                                        </p:attrNameLst>
                                      </p:cBhvr>
                                      <p:tavLst>
                                        <p:tav tm="0">
                                          <p:val>
                                            <p:strVal val="#ppt_y"/>
                                          </p:val>
                                        </p:tav>
                                        <p:tav tm="100000">
                                          <p:val>
                                            <p:strVal val="#ppt_y"/>
                                          </p:val>
                                        </p:tav>
                                      </p:tavLst>
                                    </p:anim>
                                    <p:anim calcmode="lin" valueType="num">
                                      <p:cBhvr>
                                        <p:cTn id="23" dur="25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24" dur="25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25" dur="250" tmFilter="0,0; .5, 1; 1, 1"/>
                                        <p:tgtEl>
                                          <p:spTgt spid="34"/>
                                        </p:tgtEl>
                                      </p:cBhvr>
                                    </p:animEffect>
                                  </p:childTnLst>
                                </p:cTn>
                              </p:par>
                            </p:childTnLst>
                          </p:cTn>
                        </p:par>
                        <p:par>
                          <p:cTn id="26" fill="hold">
                            <p:stCondLst>
                              <p:cond delay="1075"/>
                            </p:stCondLst>
                            <p:childTnLst>
                              <p:par>
                                <p:cTn id="27" presetID="10" presetClass="entr" presetSubtype="0"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childTnLst>
                          </p:cTn>
                        </p:par>
                        <p:par>
                          <p:cTn id="30" fill="hold">
                            <p:stCondLst>
                              <p:cond delay="1575"/>
                            </p:stCondLst>
                            <p:childTnLst>
                              <p:par>
                                <p:cTn id="31" presetID="10" presetClass="entr" presetSubtype="0"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childTnLst>
                          </p:cTn>
                        </p:par>
                        <p:par>
                          <p:cTn id="34" fill="hold">
                            <p:stCondLst>
                              <p:cond delay="2075"/>
                            </p:stCondLst>
                            <p:childTnLst>
                              <p:par>
                                <p:cTn id="35" presetID="10" presetClass="entr" presetSubtype="0"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childTnLst>
                          </p:cTn>
                        </p:par>
                        <p:par>
                          <p:cTn id="38" fill="hold">
                            <p:stCondLst>
                              <p:cond delay="2575"/>
                            </p:stCondLst>
                            <p:childTnLst>
                              <p:par>
                                <p:cTn id="39" presetID="10" presetClass="entr" presetSubtype="0"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8" grpId="0"/>
      <p:bldP spid="39" grpId="0"/>
      <p:bldP spid="7" grpId="0" animBg="1"/>
      <p:bldP spid="8" grpId="0" animBg="1"/>
      <p:bldP spid="9" grpId="0" animBg="1"/>
      <p:bldP spid="10" grpId="0" animBg="1"/>
      <p:bldP spid="1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订单有效性分析</a:t>
            </a:r>
            <a:endParaRPr lang="en-US" altLang="zh-CN" b="1" dirty="0">
              <a:latin typeface="微软雅黑"/>
              <a:ea typeface="微软雅黑"/>
            </a:endParaRPr>
          </a:p>
        </p:txBody>
      </p:sp>
      <p:sp>
        <p:nvSpPr>
          <p:cNvPr id="13" name="椭圆 64"/>
          <p:cNvSpPr>
            <a:spLocks noChangeArrowheads="1"/>
          </p:cNvSpPr>
          <p:nvPr/>
        </p:nvSpPr>
        <p:spPr bwMode="auto">
          <a:xfrm>
            <a:off x="571472" y="1059581"/>
            <a:ext cx="1547170" cy="1546333"/>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有效订单的判定法则</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9" name="TextBox 8"/>
          <p:cNvSpPr txBox="1"/>
          <p:nvPr/>
        </p:nvSpPr>
        <p:spPr>
          <a:xfrm>
            <a:off x="2357466" y="1059582"/>
            <a:ext cx="6357938" cy="429362"/>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◆原则：有效的订单必须是明确的，并能给企业带来长期收益</a:t>
            </a:r>
            <a:endParaRPr lang="zh-CN" altLang="en-US" b="1" dirty="0">
              <a:solidFill>
                <a:srgbClr val="FF0000"/>
              </a:solidFill>
              <a:latin typeface="微软雅黑" pitchFamily="34" charset="-122"/>
              <a:ea typeface="微软雅黑" pitchFamily="34" charset="-122"/>
            </a:endParaRPr>
          </a:p>
        </p:txBody>
      </p:sp>
      <p:pic>
        <p:nvPicPr>
          <p:cNvPr id="1051" name="Picture 27"/>
          <p:cNvPicPr>
            <a:picLocks noChangeAspect="1" noChangeArrowheads="1"/>
          </p:cNvPicPr>
          <p:nvPr/>
        </p:nvPicPr>
        <p:blipFill>
          <a:blip r:embed="rId3"/>
          <a:srcRect/>
          <a:stretch>
            <a:fillRect/>
          </a:stretch>
        </p:blipFill>
        <p:spPr bwMode="auto">
          <a:xfrm>
            <a:off x="2047875" y="1857370"/>
            <a:ext cx="6634870" cy="2190759"/>
          </a:xfrm>
          <a:prstGeom prst="rect">
            <a:avLst/>
          </a:prstGeom>
          <a:noFill/>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checkerboard(across)">
                                      <p:cBhvr>
                                        <p:cTn id="25" dur="10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nodeType="clickEffect">
                                  <p:stCondLst>
                                    <p:cond delay="0"/>
                                  </p:stCondLst>
                                  <p:childTnLst>
                                    <p:set>
                                      <p:cBhvr>
                                        <p:cTn id="29" dur="1" fill="hold">
                                          <p:stCondLst>
                                            <p:cond delay="0"/>
                                          </p:stCondLst>
                                        </p:cTn>
                                        <p:tgtEl>
                                          <p:spTgt spid="1051"/>
                                        </p:tgtEl>
                                        <p:attrNameLst>
                                          <p:attrName>style.visibility</p:attrName>
                                        </p:attrNameLst>
                                      </p:cBhvr>
                                      <p:to>
                                        <p:strVal val="visible"/>
                                      </p:to>
                                    </p:set>
                                    <p:animEffect transition="in" filter="checkerboard(across)">
                                      <p:cBhvr>
                                        <p:cTn id="30" dur="500"/>
                                        <p:tgtEl>
                                          <p:spTgt spid="10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P spid="9"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装车配载</a:t>
            </a:r>
            <a:endParaRPr lang="zh-CN" altLang="en-US" b="1" dirty="0">
              <a:latin typeface="微软雅黑"/>
              <a:ea typeface="微软雅黑"/>
            </a:endParaRPr>
          </a:p>
        </p:txBody>
      </p:sp>
      <p:sp>
        <p:nvSpPr>
          <p:cNvPr id="11" name="矩形 10"/>
          <p:cNvSpPr/>
          <p:nvPr/>
        </p:nvSpPr>
        <p:spPr>
          <a:xfrm>
            <a:off x="2617302" y="4328589"/>
            <a:ext cx="5883787"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2" name="矩形 11"/>
          <p:cNvSpPr/>
          <p:nvPr/>
        </p:nvSpPr>
        <p:spPr>
          <a:xfrm>
            <a:off x="2591432" y="644479"/>
            <a:ext cx="6052534"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案例导入</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4" name="TextBox 13"/>
          <p:cNvSpPr txBox="1"/>
          <p:nvPr/>
        </p:nvSpPr>
        <p:spPr>
          <a:xfrm>
            <a:off x="2500298" y="745028"/>
            <a:ext cx="6240977" cy="3590228"/>
          </a:xfrm>
          <a:prstGeom prst="rect">
            <a:avLst/>
          </a:prstGeom>
          <a:noFill/>
        </p:spPr>
        <p:txBody>
          <a:bodyPr wrap="square" lIns="68595" tIns="34297" rIns="68595" bIns="34297" rtlCol="0">
            <a:spAutoFit/>
          </a:bodyPr>
          <a:lstStyle/>
          <a:p>
            <a:pPr>
              <a:lnSpc>
                <a:spcPct val="130000"/>
              </a:lnSpc>
            </a:pPr>
            <a:r>
              <a:rPr lang="zh-CN" altLang="en-US" sz="1600" dirty="0" smtClean="0">
                <a:solidFill>
                  <a:sysClr val="windowText" lastClr="000000"/>
                </a:solidFill>
                <a:latin typeface="微软雅黑" pitchFamily="34" charset="-122"/>
                <a:ea typeface="微软雅黑" pitchFamily="34" charset="-122"/>
              </a:rPr>
              <a:t>假设一辆北京发长沙的卡车，额定载重量为</a:t>
            </a:r>
            <a:r>
              <a:rPr lang="en-US" altLang="zh-CN" sz="1600" dirty="0" smtClean="0">
                <a:solidFill>
                  <a:sysClr val="windowText" lastClr="000000"/>
                </a:solidFill>
                <a:latin typeface="微软雅黑" pitchFamily="34" charset="-122"/>
                <a:ea typeface="微软雅黑" pitchFamily="34" charset="-122"/>
              </a:rPr>
              <a:t>30</a:t>
            </a:r>
            <a:r>
              <a:rPr lang="zh-CN" altLang="en-US" sz="1600" dirty="0" smtClean="0">
                <a:solidFill>
                  <a:sysClr val="windowText" lastClr="000000"/>
                </a:solidFill>
                <a:latin typeface="微软雅黑" pitchFamily="34" charset="-122"/>
                <a:ea typeface="微软雅黑" pitchFamily="34" charset="-122"/>
              </a:rPr>
              <a:t>吨，荷载体积为</a:t>
            </a:r>
            <a:r>
              <a:rPr lang="en-US" altLang="zh-CN" sz="1600" dirty="0" smtClean="0">
                <a:solidFill>
                  <a:sysClr val="windowText" lastClr="000000"/>
                </a:solidFill>
                <a:latin typeface="微软雅黑" pitchFamily="34" charset="-122"/>
                <a:ea typeface="微软雅黑" pitchFamily="34" charset="-122"/>
              </a:rPr>
              <a:t>130</a:t>
            </a:r>
            <a:r>
              <a:rPr lang="zh-CN" altLang="en-US" sz="1600" dirty="0" smtClean="0">
                <a:solidFill>
                  <a:sysClr val="windowText" lastClr="000000"/>
                </a:solidFill>
                <a:latin typeface="微软雅黑" pitchFamily="34" charset="-122"/>
                <a:ea typeface="微软雅黑" pitchFamily="34" charset="-122"/>
              </a:rPr>
              <a:t>立方，重量运费：</a:t>
            </a:r>
            <a:r>
              <a:rPr lang="en-US" altLang="zh-CN" sz="1600" dirty="0" smtClean="0">
                <a:solidFill>
                  <a:sysClr val="windowText" lastClr="000000"/>
                </a:solidFill>
                <a:latin typeface="微软雅黑" pitchFamily="34" charset="-122"/>
                <a:ea typeface="微软雅黑" pitchFamily="34" charset="-122"/>
              </a:rPr>
              <a:t>400</a:t>
            </a:r>
            <a:r>
              <a:rPr lang="zh-CN" altLang="en-US" sz="1600" dirty="0" smtClean="0">
                <a:solidFill>
                  <a:sysClr val="windowText" lastClr="000000"/>
                </a:solidFill>
                <a:latin typeface="微软雅黑" pitchFamily="34" charset="-122"/>
                <a:ea typeface="微软雅黑" pitchFamily="34" charset="-122"/>
              </a:rPr>
              <a:t>元</a:t>
            </a:r>
            <a:r>
              <a:rPr lang="en-US" altLang="zh-CN" sz="1600" dirty="0" smtClean="0">
                <a:solidFill>
                  <a:sysClr val="windowText" lastClr="000000"/>
                </a:solidFill>
                <a:latin typeface="微软雅黑" pitchFamily="34" charset="-122"/>
                <a:ea typeface="微软雅黑" pitchFamily="34" charset="-122"/>
              </a:rPr>
              <a:t>/</a:t>
            </a:r>
            <a:r>
              <a:rPr lang="zh-CN" altLang="en-US" sz="1600" dirty="0" smtClean="0">
                <a:solidFill>
                  <a:sysClr val="windowText" lastClr="000000"/>
                </a:solidFill>
                <a:latin typeface="微软雅黑" pitchFamily="34" charset="-122"/>
                <a:ea typeface="微软雅黑" pitchFamily="34" charset="-122"/>
              </a:rPr>
              <a:t>吨，体积运费：</a:t>
            </a:r>
            <a:r>
              <a:rPr lang="en-US" altLang="zh-CN" sz="1600" dirty="0" smtClean="0">
                <a:solidFill>
                  <a:sysClr val="windowText" lastClr="000000"/>
                </a:solidFill>
                <a:latin typeface="微软雅黑" pitchFamily="34" charset="-122"/>
                <a:ea typeface="微软雅黑" pitchFamily="34" charset="-122"/>
              </a:rPr>
              <a:t>120</a:t>
            </a:r>
            <a:r>
              <a:rPr lang="zh-CN" altLang="en-US" sz="1600" dirty="0" smtClean="0">
                <a:solidFill>
                  <a:sysClr val="windowText" lastClr="000000"/>
                </a:solidFill>
                <a:latin typeface="微软雅黑" pitchFamily="34" charset="-122"/>
                <a:ea typeface="微软雅黑" pitchFamily="34" charset="-122"/>
              </a:rPr>
              <a:t>元</a:t>
            </a:r>
            <a:r>
              <a:rPr lang="en-US" altLang="zh-CN" sz="1600" dirty="0" smtClean="0">
                <a:solidFill>
                  <a:sysClr val="windowText" lastClr="000000"/>
                </a:solidFill>
                <a:latin typeface="微软雅黑" pitchFamily="34" charset="-122"/>
                <a:ea typeface="微软雅黑" pitchFamily="34" charset="-122"/>
              </a:rPr>
              <a:t>/</a:t>
            </a:r>
            <a:r>
              <a:rPr lang="zh-CN" altLang="en-US" sz="1600" dirty="0" smtClean="0">
                <a:solidFill>
                  <a:sysClr val="windowText" lastClr="000000"/>
                </a:solidFill>
                <a:latin typeface="微软雅黑" pitchFamily="34" charset="-122"/>
                <a:ea typeface="微软雅黑" pitchFamily="34" charset="-122"/>
              </a:rPr>
              <a:t>立方。我们先装了</a:t>
            </a:r>
            <a:r>
              <a:rPr lang="en-US" altLang="zh-CN" sz="1600" dirty="0" smtClean="0">
                <a:solidFill>
                  <a:sysClr val="windowText" lastClr="000000"/>
                </a:solidFill>
                <a:latin typeface="微软雅黑" pitchFamily="34" charset="-122"/>
                <a:ea typeface="微软雅黑" pitchFamily="34" charset="-122"/>
              </a:rPr>
              <a:t>10</a:t>
            </a:r>
            <a:r>
              <a:rPr lang="zh-CN" altLang="en-US" sz="1600" dirty="0" smtClean="0">
                <a:solidFill>
                  <a:sysClr val="windowText" lastClr="000000"/>
                </a:solidFill>
                <a:latin typeface="微软雅黑" pitchFamily="34" charset="-122"/>
                <a:ea typeface="微软雅黑" pitchFamily="34" charset="-122"/>
              </a:rPr>
              <a:t>吨重泡比为</a:t>
            </a:r>
            <a:r>
              <a:rPr lang="en-US" altLang="zh-CN" sz="1600" dirty="0" smtClean="0">
                <a:solidFill>
                  <a:sysClr val="windowText" lastClr="000000"/>
                </a:solidFill>
                <a:latin typeface="微软雅黑" pitchFamily="34" charset="-122"/>
                <a:ea typeface="微软雅黑" pitchFamily="34" charset="-122"/>
              </a:rPr>
              <a:t>1</a:t>
            </a:r>
            <a:r>
              <a:rPr lang="zh-CN" altLang="en-US" sz="1600" dirty="0" smtClean="0">
                <a:solidFill>
                  <a:sysClr val="windowText" lastClr="000000"/>
                </a:solidFill>
                <a:latin typeface="微软雅黑" pitchFamily="34" charset="-122"/>
                <a:ea typeface="微软雅黑" pitchFamily="34" charset="-122"/>
              </a:rPr>
              <a:t>：</a:t>
            </a:r>
            <a:r>
              <a:rPr lang="en-US" altLang="zh-CN" sz="1600" dirty="0" smtClean="0">
                <a:solidFill>
                  <a:sysClr val="windowText" lastClr="000000"/>
                </a:solidFill>
                <a:latin typeface="微软雅黑" pitchFamily="34" charset="-122"/>
                <a:ea typeface="微软雅黑" pitchFamily="34" charset="-122"/>
              </a:rPr>
              <a:t>2</a:t>
            </a:r>
            <a:r>
              <a:rPr lang="zh-CN" altLang="en-US" sz="1600" dirty="0" smtClean="0">
                <a:solidFill>
                  <a:sysClr val="windowText" lastClr="000000"/>
                </a:solidFill>
                <a:latin typeface="微软雅黑" pitchFamily="34" charset="-122"/>
                <a:ea typeface="微软雅黑" pitchFamily="34" charset="-122"/>
              </a:rPr>
              <a:t>的重货，那么它占用车体积为</a:t>
            </a:r>
            <a:r>
              <a:rPr lang="en-US" altLang="zh-CN" sz="1600" dirty="0" smtClean="0">
                <a:solidFill>
                  <a:sysClr val="windowText" lastClr="000000"/>
                </a:solidFill>
                <a:latin typeface="微软雅黑" pitchFamily="34" charset="-122"/>
                <a:ea typeface="微软雅黑" pitchFamily="34" charset="-122"/>
              </a:rPr>
              <a:t>20</a:t>
            </a:r>
            <a:r>
              <a:rPr lang="zh-CN" altLang="en-US" sz="1600" dirty="0" smtClean="0">
                <a:solidFill>
                  <a:sysClr val="windowText" lastClr="000000"/>
                </a:solidFill>
                <a:latin typeface="微软雅黑" pitchFamily="34" charset="-122"/>
                <a:ea typeface="微软雅黑" pitchFamily="34" charset="-122"/>
              </a:rPr>
              <a:t>立方，如果装载要求达到</a:t>
            </a:r>
            <a:r>
              <a:rPr lang="en-US" altLang="zh-CN" sz="1600" dirty="0" smtClean="0">
                <a:solidFill>
                  <a:sysClr val="windowText" lastClr="000000"/>
                </a:solidFill>
                <a:latin typeface="微软雅黑" pitchFamily="34" charset="-122"/>
                <a:ea typeface="微软雅黑" pitchFamily="34" charset="-122"/>
              </a:rPr>
              <a:t>120</a:t>
            </a:r>
            <a:r>
              <a:rPr lang="zh-CN" altLang="en-US" sz="1600" dirty="0" smtClean="0">
                <a:solidFill>
                  <a:sysClr val="windowText" lastClr="000000"/>
                </a:solidFill>
                <a:latin typeface="微软雅黑" pitchFamily="34" charset="-122"/>
                <a:ea typeface="微软雅黑" pitchFamily="34" charset="-122"/>
              </a:rPr>
              <a:t>立方，那么，这辆车剩下的体积理论上还可以装</a:t>
            </a:r>
            <a:r>
              <a:rPr lang="en-US" altLang="zh-CN" sz="1600" dirty="0" smtClean="0">
                <a:solidFill>
                  <a:sysClr val="windowText" lastClr="000000"/>
                </a:solidFill>
                <a:latin typeface="微软雅黑" pitchFamily="34" charset="-122"/>
                <a:ea typeface="微软雅黑" pitchFamily="34" charset="-122"/>
              </a:rPr>
              <a:t>100</a:t>
            </a:r>
            <a:r>
              <a:rPr lang="zh-CN" altLang="en-US" sz="1600" dirty="0" smtClean="0">
                <a:solidFill>
                  <a:sysClr val="windowText" lastClr="000000"/>
                </a:solidFill>
                <a:latin typeface="微软雅黑" pitchFamily="34" charset="-122"/>
                <a:ea typeface="微软雅黑" pitchFamily="34" charset="-122"/>
              </a:rPr>
              <a:t>立方，假如剩下的</a:t>
            </a:r>
            <a:r>
              <a:rPr lang="en-US" altLang="zh-CN" sz="1600" dirty="0" smtClean="0">
                <a:solidFill>
                  <a:sysClr val="windowText" lastClr="000000"/>
                </a:solidFill>
                <a:latin typeface="微软雅黑" pitchFamily="34" charset="-122"/>
                <a:ea typeface="微软雅黑" pitchFamily="34" charset="-122"/>
              </a:rPr>
              <a:t>100</a:t>
            </a:r>
            <a:r>
              <a:rPr lang="zh-CN" altLang="en-US" sz="1600" dirty="0" smtClean="0">
                <a:solidFill>
                  <a:sysClr val="windowText" lastClr="000000"/>
                </a:solidFill>
                <a:latin typeface="微软雅黑" pitchFamily="34" charset="-122"/>
                <a:ea typeface="微软雅黑" pitchFamily="34" charset="-122"/>
              </a:rPr>
              <a:t>立方泡货重泡比为</a:t>
            </a:r>
            <a:r>
              <a:rPr lang="en-US" altLang="zh-CN" sz="1600" dirty="0" smtClean="0">
                <a:solidFill>
                  <a:sysClr val="windowText" lastClr="000000"/>
                </a:solidFill>
                <a:latin typeface="微软雅黑" pitchFamily="34" charset="-122"/>
                <a:ea typeface="微软雅黑" pitchFamily="34" charset="-122"/>
              </a:rPr>
              <a:t>1</a:t>
            </a:r>
            <a:r>
              <a:rPr lang="zh-CN" altLang="en-US" sz="1600" dirty="0" smtClean="0">
                <a:solidFill>
                  <a:sysClr val="windowText" lastClr="000000"/>
                </a:solidFill>
                <a:latin typeface="微软雅黑" pitchFamily="34" charset="-122"/>
                <a:ea typeface="微软雅黑" pitchFamily="34" charset="-122"/>
              </a:rPr>
              <a:t>：</a:t>
            </a:r>
            <a:r>
              <a:rPr lang="en-US" altLang="zh-CN" sz="1600" dirty="0" smtClean="0">
                <a:solidFill>
                  <a:sysClr val="windowText" lastClr="000000"/>
                </a:solidFill>
                <a:latin typeface="微软雅黑" pitchFamily="34" charset="-122"/>
                <a:ea typeface="微软雅黑" pitchFamily="34" charset="-122"/>
              </a:rPr>
              <a:t>5</a:t>
            </a:r>
            <a:r>
              <a:rPr lang="zh-CN" altLang="en-US" sz="1600" dirty="0" smtClean="0">
                <a:solidFill>
                  <a:sysClr val="windowText" lastClr="000000"/>
                </a:solidFill>
                <a:latin typeface="微软雅黑" pitchFamily="34" charset="-122"/>
                <a:ea typeface="微软雅黑" pitchFamily="34" charset="-122"/>
              </a:rPr>
              <a:t>，那么装完</a:t>
            </a:r>
            <a:r>
              <a:rPr lang="en-US" altLang="zh-CN" sz="1600" dirty="0" smtClean="0">
                <a:solidFill>
                  <a:sysClr val="windowText" lastClr="000000"/>
                </a:solidFill>
                <a:latin typeface="微软雅黑" pitchFamily="34" charset="-122"/>
                <a:ea typeface="微软雅黑" pitchFamily="34" charset="-122"/>
              </a:rPr>
              <a:t>100</a:t>
            </a:r>
            <a:r>
              <a:rPr lang="zh-CN" altLang="en-US" sz="1600" dirty="0" smtClean="0">
                <a:solidFill>
                  <a:sysClr val="windowText" lastClr="000000"/>
                </a:solidFill>
                <a:latin typeface="微软雅黑" pitchFamily="34" charset="-122"/>
                <a:ea typeface="微软雅黑" pitchFamily="34" charset="-122"/>
              </a:rPr>
              <a:t>立方后它的重量是</a:t>
            </a:r>
            <a:r>
              <a:rPr lang="en-US" altLang="zh-CN" sz="1600" dirty="0" smtClean="0">
                <a:solidFill>
                  <a:sysClr val="windowText" lastClr="000000"/>
                </a:solidFill>
                <a:latin typeface="微软雅黑" pitchFamily="34" charset="-122"/>
                <a:ea typeface="微软雅黑" pitchFamily="34" charset="-122"/>
              </a:rPr>
              <a:t>20</a:t>
            </a:r>
            <a:r>
              <a:rPr lang="zh-CN" altLang="en-US" sz="1600" dirty="0" smtClean="0">
                <a:solidFill>
                  <a:sysClr val="windowText" lastClr="000000"/>
                </a:solidFill>
                <a:latin typeface="微软雅黑" pitchFamily="34" charset="-122"/>
                <a:ea typeface="微软雅黑" pitchFamily="34" charset="-122"/>
              </a:rPr>
              <a:t>吨，整车体积就是</a:t>
            </a:r>
            <a:r>
              <a:rPr lang="en-US" altLang="zh-CN" sz="1600" dirty="0" smtClean="0">
                <a:solidFill>
                  <a:sysClr val="windowText" lastClr="000000"/>
                </a:solidFill>
                <a:latin typeface="微软雅黑" pitchFamily="34" charset="-122"/>
                <a:ea typeface="微软雅黑" pitchFamily="34" charset="-122"/>
              </a:rPr>
              <a:t>120</a:t>
            </a:r>
            <a:r>
              <a:rPr lang="zh-CN" altLang="en-US" sz="1600" dirty="0" smtClean="0">
                <a:solidFill>
                  <a:sysClr val="windowText" lastClr="000000"/>
                </a:solidFill>
                <a:latin typeface="微软雅黑" pitchFamily="34" charset="-122"/>
                <a:ea typeface="微软雅黑" pitchFamily="34" charset="-122"/>
              </a:rPr>
              <a:t>方，在荷载范围之内，这辆车收取到的运费为</a:t>
            </a:r>
            <a:r>
              <a:rPr lang="en-US" altLang="zh-CN" sz="1600" dirty="0" smtClean="0">
                <a:solidFill>
                  <a:sysClr val="windowText" lastClr="000000"/>
                </a:solidFill>
                <a:latin typeface="微软雅黑" pitchFamily="34" charset="-122"/>
                <a:ea typeface="微软雅黑" pitchFamily="34" charset="-122"/>
              </a:rPr>
              <a:t>100</a:t>
            </a:r>
            <a:r>
              <a:rPr lang="zh-CN" altLang="en-US" sz="1600" dirty="0" smtClean="0">
                <a:solidFill>
                  <a:sysClr val="windowText" lastClr="000000"/>
                </a:solidFill>
                <a:latin typeface="微软雅黑" pitchFamily="34" charset="-122"/>
                <a:ea typeface="微软雅黑" pitchFamily="34" charset="-122"/>
              </a:rPr>
              <a:t>立方*</a:t>
            </a:r>
            <a:r>
              <a:rPr lang="en-US" altLang="zh-CN" sz="1600" dirty="0" smtClean="0">
                <a:solidFill>
                  <a:sysClr val="windowText" lastClr="000000"/>
                </a:solidFill>
                <a:latin typeface="微软雅黑" pitchFamily="34" charset="-122"/>
                <a:ea typeface="微软雅黑" pitchFamily="34" charset="-122"/>
              </a:rPr>
              <a:t>120</a:t>
            </a:r>
            <a:r>
              <a:rPr lang="zh-CN" altLang="en-US" sz="1600" dirty="0" smtClean="0">
                <a:solidFill>
                  <a:sysClr val="windowText" lastClr="000000"/>
                </a:solidFill>
                <a:latin typeface="微软雅黑" pitchFamily="34" charset="-122"/>
                <a:ea typeface="微软雅黑" pitchFamily="34" charset="-122"/>
              </a:rPr>
              <a:t>元</a:t>
            </a:r>
            <a:r>
              <a:rPr lang="en-US" altLang="zh-CN" sz="1600" dirty="0" smtClean="0">
                <a:solidFill>
                  <a:sysClr val="windowText" lastClr="000000"/>
                </a:solidFill>
                <a:latin typeface="微软雅黑" pitchFamily="34" charset="-122"/>
                <a:ea typeface="微软雅黑" pitchFamily="34" charset="-122"/>
              </a:rPr>
              <a:t>/</a:t>
            </a:r>
            <a:r>
              <a:rPr lang="zh-CN" altLang="en-US" sz="1600" dirty="0" smtClean="0">
                <a:solidFill>
                  <a:sysClr val="windowText" lastClr="000000"/>
                </a:solidFill>
                <a:latin typeface="微软雅黑" pitchFamily="34" charset="-122"/>
                <a:ea typeface="微软雅黑" pitchFamily="34" charset="-122"/>
              </a:rPr>
              <a:t>方</a:t>
            </a:r>
            <a:r>
              <a:rPr lang="en-US" altLang="zh-CN" sz="1600" dirty="0" smtClean="0">
                <a:solidFill>
                  <a:sysClr val="windowText" lastClr="000000"/>
                </a:solidFill>
                <a:latin typeface="微软雅黑" pitchFamily="34" charset="-122"/>
                <a:ea typeface="微软雅黑" pitchFamily="34" charset="-122"/>
              </a:rPr>
              <a:t>+10</a:t>
            </a:r>
            <a:r>
              <a:rPr lang="zh-CN" altLang="en-US" sz="1600" dirty="0" smtClean="0">
                <a:solidFill>
                  <a:sysClr val="windowText" lastClr="000000"/>
                </a:solidFill>
                <a:latin typeface="微软雅黑" pitchFamily="34" charset="-122"/>
                <a:ea typeface="微软雅黑" pitchFamily="34" charset="-122"/>
              </a:rPr>
              <a:t>吨*</a:t>
            </a:r>
            <a:r>
              <a:rPr lang="en-US" altLang="zh-CN" sz="1600" dirty="0" smtClean="0">
                <a:solidFill>
                  <a:sysClr val="windowText" lastClr="000000"/>
                </a:solidFill>
                <a:latin typeface="微软雅黑" pitchFamily="34" charset="-122"/>
                <a:ea typeface="微软雅黑" pitchFamily="34" charset="-122"/>
              </a:rPr>
              <a:t>400</a:t>
            </a:r>
            <a:r>
              <a:rPr lang="zh-CN" altLang="en-US" sz="1600" dirty="0" smtClean="0">
                <a:solidFill>
                  <a:sysClr val="windowText" lastClr="000000"/>
                </a:solidFill>
                <a:latin typeface="微软雅黑" pitchFamily="34" charset="-122"/>
                <a:ea typeface="微软雅黑" pitchFamily="34" charset="-122"/>
              </a:rPr>
              <a:t>元</a:t>
            </a:r>
            <a:r>
              <a:rPr lang="en-US" altLang="zh-CN" sz="1600" dirty="0" smtClean="0">
                <a:solidFill>
                  <a:sysClr val="windowText" lastClr="000000"/>
                </a:solidFill>
                <a:latin typeface="微软雅黑" pitchFamily="34" charset="-122"/>
                <a:ea typeface="微软雅黑" pitchFamily="34" charset="-122"/>
              </a:rPr>
              <a:t>/</a:t>
            </a:r>
            <a:r>
              <a:rPr lang="zh-CN" altLang="en-US" sz="1600" dirty="0" smtClean="0">
                <a:solidFill>
                  <a:sysClr val="windowText" lastClr="000000"/>
                </a:solidFill>
                <a:latin typeface="微软雅黑" pitchFamily="34" charset="-122"/>
                <a:ea typeface="微软雅黑" pitchFamily="34" charset="-122"/>
              </a:rPr>
              <a:t>吨</a:t>
            </a:r>
            <a:r>
              <a:rPr lang="en-US" altLang="zh-CN" sz="1600" dirty="0" smtClean="0">
                <a:solidFill>
                  <a:sysClr val="windowText" lastClr="000000"/>
                </a:solidFill>
                <a:latin typeface="微软雅黑" pitchFamily="34" charset="-122"/>
                <a:ea typeface="微软雅黑" pitchFamily="34" charset="-122"/>
              </a:rPr>
              <a:t>=16000</a:t>
            </a:r>
            <a:r>
              <a:rPr lang="zh-CN" altLang="en-US" sz="1600" dirty="0" smtClean="0">
                <a:solidFill>
                  <a:sysClr val="windowText" lastClr="000000"/>
                </a:solidFill>
                <a:latin typeface="微软雅黑" pitchFamily="34" charset="-122"/>
                <a:ea typeface="微软雅黑" pitchFamily="34" charset="-122"/>
              </a:rPr>
              <a:t>元，减去车价</a:t>
            </a:r>
            <a:r>
              <a:rPr lang="en-US" altLang="zh-CN" sz="1600" dirty="0" smtClean="0">
                <a:solidFill>
                  <a:sysClr val="windowText" lastClr="000000"/>
                </a:solidFill>
                <a:latin typeface="微软雅黑" pitchFamily="34" charset="-122"/>
                <a:ea typeface="微软雅黑" pitchFamily="34" charset="-122"/>
              </a:rPr>
              <a:t>12000</a:t>
            </a:r>
            <a:r>
              <a:rPr lang="zh-CN" altLang="en-US" sz="1600" dirty="0" smtClean="0">
                <a:solidFill>
                  <a:sysClr val="windowText" lastClr="000000"/>
                </a:solidFill>
                <a:latin typeface="微软雅黑" pitchFamily="34" charset="-122"/>
                <a:ea typeface="微软雅黑" pitchFamily="34" charset="-122"/>
              </a:rPr>
              <a:t>元，末端装卸分理费</a:t>
            </a:r>
            <a:r>
              <a:rPr lang="en-US" altLang="zh-CN" sz="1600" dirty="0" smtClean="0">
                <a:solidFill>
                  <a:sysClr val="windowText" lastClr="000000"/>
                </a:solidFill>
                <a:latin typeface="微软雅黑" pitchFamily="34" charset="-122"/>
                <a:ea typeface="微软雅黑" pitchFamily="34" charset="-122"/>
              </a:rPr>
              <a:t>1000</a:t>
            </a:r>
            <a:r>
              <a:rPr lang="zh-CN" altLang="en-US" sz="1600" dirty="0" smtClean="0">
                <a:solidFill>
                  <a:sysClr val="windowText" lastClr="000000"/>
                </a:solidFill>
                <a:latin typeface="微软雅黑" pitchFamily="34" charset="-122"/>
                <a:ea typeface="微软雅黑" pitchFamily="34" charset="-122"/>
              </a:rPr>
              <a:t>元，利润为</a:t>
            </a:r>
            <a:r>
              <a:rPr lang="en-US" altLang="zh-CN" sz="1600" dirty="0" smtClean="0">
                <a:solidFill>
                  <a:sysClr val="windowText" lastClr="000000"/>
                </a:solidFill>
                <a:latin typeface="微软雅黑" pitchFamily="34" charset="-122"/>
                <a:ea typeface="微软雅黑" pitchFamily="34" charset="-122"/>
              </a:rPr>
              <a:t>3000</a:t>
            </a:r>
            <a:r>
              <a:rPr lang="zh-CN" altLang="en-US" sz="1600" dirty="0" smtClean="0">
                <a:solidFill>
                  <a:sysClr val="windowText" lastClr="000000"/>
                </a:solidFill>
                <a:latin typeface="微软雅黑" pitchFamily="34" charset="-122"/>
                <a:ea typeface="微软雅黑" pitchFamily="34" charset="-122"/>
              </a:rPr>
              <a:t>元。而这样的重泡货配载比例是最理想化的，也就是说，既可以在体积上达到装载率</a:t>
            </a:r>
            <a:r>
              <a:rPr lang="en-US" altLang="zh-CN" sz="1600" dirty="0" smtClean="0">
                <a:solidFill>
                  <a:sysClr val="windowText" lastClr="000000"/>
                </a:solidFill>
                <a:latin typeface="微软雅黑" pitchFamily="34" charset="-122"/>
                <a:ea typeface="微软雅黑" pitchFamily="34" charset="-122"/>
              </a:rPr>
              <a:t>92%</a:t>
            </a:r>
            <a:r>
              <a:rPr lang="zh-CN" altLang="en-US" sz="1600" dirty="0" smtClean="0">
                <a:solidFill>
                  <a:sysClr val="windowText" lastClr="000000"/>
                </a:solidFill>
                <a:latin typeface="微软雅黑" pitchFamily="34" charset="-122"/>
                <a:ea typeface="微软雅黑" pitchFamily="34" charset="-122"/>
              </a:rPr>
              <a:t>，也在吨位上装载率达到了</a:t>
            </a:r>
            <a:r>
              <a:rPr lang="en-US" altLang="zh-CN" sz="1600" dirty="0" smtClean="0">
                <a:solidFill>
                  <a:sysClr val="windowText" lastClr="000000"/>
                </a:solidFill>
                <a:latin typeface="微软雅黑" pitchFamily="34" charset="-122"/>
                <a:ea typeface="微软雅黑" pitchFamily="34" charset="-122"/>
              </a:rPr>
              <a:t>93%</a:t>
            </a:r>
            <a:r>
              <a:rPr lang="zh-CN" altLang="en-US" sz="1600" dirty="0" smtClean="0">
                <a:solidFill>
                  <a:sysClr val="windowText" lastClr="000000"/>
                </a:solidFill>
                <a:latin typeface="微软雅黑" pitchFamily="34" charset="-122"/>
                <a:ea typeface="微软雅黑" pitchFamily="34" charset="-122"/>
              </a:rPr>
              <a:t>。体积荷载和吨位荷载都没有浪费。同时也在利润上达到了最大化。</a:t>
            </a:r>
          </a:p>
        </p:txBody>
      </p:sp>
      <p:sp>
        <p:nvSpPr>
          <p:cNvPr id="16" name="TextBox 15"/>
          <p:cNvSpPr txBox="1"/>
          <p:nvPr/>
        </p:nvSpPr>
        <p:spPr>
          <a:xfrm>
            <a:off x="953128" y="4429138"/>
            <a:ext cx="7315176" cy="429362"/>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案例思考：根据本案例，你认为这样装在可行吗，还需考虑什么因素？</a:t>
            </a:r>
            <a:endParaRPr lang="zh-CN" altLang="en-US" b="1"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29"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1000" fill="hold"/>
                                        <p:tgtEl>
                                          <p:spTgt spid="12"/>
                                        </p:tgtEl>
                                        <p:attrNameLst>
                                          <p:attrName>ppt_x</p:attrName>
                                        </p:attrNameLst>
                                      </p:cBhvr>
                                      <p:tavLst>
                                        <p:tav tm="0">
                                          <p:val>
                                            <p:strVal val="#ppt_x-.2"/>
                                          </p:val>
                                        </p:tav>
                                        <p:tav tm="100000">
                                          <p:val>
                                            <p:strVal val="#ppt_x"/>
                                          </p:val>
                                        </p:tav>
                                      </p:tavLst>
                                    </p:anim>
                                    <p:anim calcmode="lin" valueType="num">
                                      <p:cBhvr>
                                        <p:cTn id="26"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27" dur="1000"/>
                                        <p:tgtEl>
                                          <p:spTgt spid="12"/>
                                        </p:tgtEl>
                                      </p:cBhvr>
                                    </p:animEffect>
                                  </p:childTnLst>
                                </p:cTn>
                              </p:par>
                              <p:par>
                                <p:cTn id="28" presetID="29" presetClass="entr" presetSubtype="0" fill="hold" grpId="0" nodeType="with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1000" fill="hold"/>
                                        <p:tgtEl>
                                          <p:spTgt spid="14"/>
                                        </p:tgtEl>
                                        <p:attrNameLst>
                                          <p:attrName>ppt_x</p:attrName>
                                        </p:attrNameLst>
                                      </p:cBhvr>
                                      <p:tavLst>
                                        <p:tav tm="0">
                                          <p:val>
                                            <p:strVal val="#ppt_x-.2"/>
                                          </p:val>
                                        </p:tav>
                                        <p:tav tm="100000">
                                          <p:val>
                                            <p:strVal val="#ppt_x"/>
                                          </p:val>
                                        </p:tav>
                                      </p:tavLst>
                                    </p:anim>
                                    <p:anim calcmode="lin" valueType="num">
                                      <p:cBhvr>
                                        <p:cTn id="31"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14"/>
                                        </p:tgtEl>
                                      </p:cBhvr>
                                    </p:animEffect>
                                  </p:childTnLst>
                                </p:cTn>
                              </p:par>
                              <p:par>
                                <p:cTn id="33" presetID="29" presetClass="entr" presetSubtype="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1000" fill="hold"/>
                                        <p:tgtEl>
                                          <p:spTgt spid="11"/>
                                        </p:tgtEl>
                                        <p:attrNameLst>
                                          <p:attrName>ppt_x</p:attrName>
                                        </p:attrNameLst>
                                      </p:cBhvr>
                                      <p:tavLst>
                                        <p:tav tm="0">
                                          <p:val>
                                            <p:strVal val="#ppt_x-.2"/>
                                          </p:val>
                                        </p:tav>
                                        <p:tav tm="100000">
                                          <p:val>
                                            <p:strVal val="#ppt_x"/>
                                          </p:val>
                                        </p:tav>
                                      </p:tavLst>
                                    </p:anim>
                                    <p:anim calcmode="lin" valueType="num">
                                      <p:cBhvr>
                                        <p:cTn id="36"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37" dur="10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checkerboard(across)">
                                      <p:cBhvr>
                                        <p:cTn id="4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1" grpId="0" animBg="1"/>
      <p:bldP spid="12" grpId="0" animBg="1"/>
      <p:bldP spid="13" grpId="0" animBg="1"/>
      <p:bldP spid="14" grpId="0"/>
      <p:bldP spid="16"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7106" indent="-257106">
              <a:lnSpc>
                <a:spcPct val="150000"/>
              </a:lnSpc>
            </a:pPr>
            <a:r>
              <a:rPr lang="zh-CN" altLang="en-US" b="1" dirty="0" smtClean="0">
                <a:latin typeface="微软雅黑" pitchFamily="34" charset="-122"/>
                <a:ea typeface="微软雅黑" pitchFamily="34" charset="-122"/>
              </a:rPr>
              <a:t>装车配载</a:t>
            </a:r>
            <a:endParaRPr lang="zh-CN" altLang="en-US" b="1" dirty="0">
              <a:latin typeface="微软雅黑" pitchFamily="34" charset="-122"/>
              <a:ea typeface="微软雅黑" pitchFamily="34" charset="-122"/>
            </a:endParaRP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装车配载作业</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pic>
        <p:nvPicPr>
          <p:cNvPr id="2" name="图片 1"/>
          <p:cNvPicPr>
            <a:picLocks noChangeAspect="1"/>
          </p:cNvPicPr>
          <p:nvPr/>
        </p:nvPicPr>
        <p:blipFill>
          <a:blip r:embed="rId3"/>
          <a:stretch>
            <a:fillRect/>
          </a:stretch>
        </p:blipFill>
        <p:spPr>
          <a:xfrm>
            <a:off x="2627784" y="1131590"/>
            <a:ext cx="5615129" cy="2051815"/>
          </a:xfrm>
          <a:prstGeom prst="rect">
            <a:avLst/>
          </a:prstGeom>
        </p:spPr>
      </p:pic>
      <p:pic>
        <p:nvPicPr>
          <p:cNvPr id="3" name="图片 2"/>
          <p:cNvPicPr>
            <a:picLocks noChangeAspect="1"/>
          </p:cNvPicPr>
          <p:nvPr/>
        </p:nvPicPr>
        <p:blipFill>
          <a:blip r:embed="rId4"/>
          <a:stretch>
            <a:fillRect/>
          </a:stretch>
        </p:blipFill>
        <p:spPr>
          <a:xfrm>
            <a:off x="1691680" y="3363838"/>
            <a:ext cx="6567453" cy="1224136"/>
          </a:xfrm>
          <a:prstGeom prst="rect">
            <a:avLst/>
          </a:prstGeom>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checkerboard(across)">
                                      <p:cBhvr>
                                        <p:cTn id="25" dur="500"/>
                                        <p:tgtEl>
                                          <p:spTgt spid="2"/>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nodeType="click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checkerboard(across)">
                                      <p:cBhvr>
                                        <p:cTn id="3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7106" indent="-257106">
              <a:lnSpc>
                <a:spcPct val="150000"/>
              </a:lnSpc>
            </a:pPr>
            <a:r>
              <a:rPr lang="zh-CN" altLang="en-US" b="1" dirty="0" smtClean="0">
                <a:latin typeface="微软雅黑" pitchFamily="34" charset="-122"/>
                <a:ea typeface="微软雅黑" pitchFamily="34" charset="-122"/>
              </a:rPr>
              <a:t>装车配载</a:t>
            </a:r>
            <a:endParaRPr lang="zh-CN" altLang="en-US" b="1" dirty="0">
              <a:latin typeface="微软雅黑" pitchFamily="34" charset="-122"/>
              <a:ea typeface="微软雅黑" pitchFamily="34" charset="-122"/>
            </a:endParaRP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装车配载作业</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pic>
        <p:nvPicPr>
          <p:cNvPr id="4" name="图片 3"/>
          <p:cNvPicPr>
            <a:picLocks noChangeAspect="1"/>
          </p:cNvPicPr>
          <p:nvPr/>
        </p:nvPicPr>
        <p:blipFill>
          <a:blip r:embed="rId3"/>
          <a:stretch>
            <a:fillRect/>
          </a:stretch>
        </p:blipFill>
        <p:spPr>
          <a:xfrm>
            <a:off x="2555776" y="1059582"/>
            <a:ext cx="5779742" cy="3347538"/>
          </a:xfrm>
          <a:prstGeom prst="rect">
            <a:avLst/>
          </a:prstGeom>
        </p:spPr>
      </p:pic>
    </p:spTree>
    <p:extLst>
      <p:ext uri="{BB962C8B-B14F-4D97-AF65-F5344CB8AC3E}">
        <p14:creationId xmlns:p14="http://schemas.microsoft.com/office/powerpoint/2010/main" val="1016831450"/>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checkerboard(across)">
                                      <p:cBhvr>
                                        <p:cTn id="2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7106" indent="-257106">
              <a:lnSpc>
                <a:spcPct val="150000"/>
              </a:lnSpc>
            </a:pPr>
            <a:r>
              <a:rPr lang="zh-CN" altLang="en-US" b="1" dirty="0" smtClean="0">
                <a:latin typeface="微软雅黑" pitchFamily="34" charset="-122"/>
                <a:ea typeface="微软雅黑" pitchFamily="34" charset="-122"/>
              </a:rPr>
              <a:t>装车配载</a:t>
            </a:r>
            <a:endParaRPr lang="zh-CN" altLang="en-US" b="1" dirty="0">
              <a:latin typeface="微软雅黑" pitchFamily="34" charset="-122"/>
              <a:ea typeface="微软雅黑" pitchFamily="34" charset="-122"/>
            </a:endParaRP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a:solidFill>
                  <a:schemeClr val="bg1"/>
                </a:solidFill>
                <a:latin typeface="微软雅黑" pitchFamily="34" charset="-122"/>
                <a:ea typeface="微软雅黑" pitchFamily="34" charset="-122"/>
                <a:sym typeface="宋体" panose="02010600030101010101" pitchFamily="2" charset="-122"/>
              </a:rPr>
              <a:t>车辆</a:t>
            </a:r>
            <a:r>
              <a:rPr lang="zh-CN" altLang="en-US" sz="2100" b="1" dirty="0" smtClean="0">
                <a:solidFill>
                  <a:schemeClr val="bg1"/>
                </a:solidFill>
                <a:latin typeface="微软雅黑" pitchFamily="34" charset="-122"/>
                <a:ea typeface="微软雅黑" pitchFamily="34" charset="-122"/>
                <a:sym typeface="宋体" panose="02010600030101010101" pitchFamily="2" charset="-122"/>
              </a:rPr>
              <a:t>配载方法</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5" name="矩形 4"/>
          <p:cNvSpPr/>
          <p:nvPr/>
        </p:nvSpPr>
        <p:spPr>
          <a:xfrm>
            <a:off x="2411760" y="1275606"/>
            <a:ext cx="6052534"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6" name="TextBox 6"/>
          <p:cNvSpPr txBox="1"/>
          <p:nvPr/>
        </p:nvSpPr>
        <p:spPr>
          <a:xfrm>
            <a:off x="2428860" y="862437"/>
            <a:ext cx="5000660"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◆容重配装法</a:t>
            </a:r>
            <a:endParaRPr lang="zh-CN" altLang="en-US" b="1" dirty="0">
              <a:solidFill>
                <a:srgbClr val="FF0000"/>
              </a:solidFill>
              <a:latin typeface="微软雅黑" pitchFamily="34" charset="-122"/>
              <a:ea typeface="微软雅黑" pitchFamily="34" charset="-122"/>
            </a:endParaRPr>
          </a:p>
        </p:txBody>
      </p:sp>
      <p:pic>
        <p:nvPicPr>
          <p:cNvPr id="2" name="图片 1"/>
          <p:cNvPicPr>
            <a:picLocks noChangeAspect="1"/>
          </p:cNvPicPr>
          <p:nvPr/>
        </p:nvPicPr>
        <p:blipFill>
          <a:blip r:embed="rId3"/>
          <a:stretch>
            <a:fillRect/>
          </a:stretch>
        </p:blipFill>
        <p:spPr>
          <a:xfrm>
            <a:off x="2431495" y="1441908"/>
            <a:ext cx="5346871" cy="3338392"/>
          </a:xfrm>
          <a:prstGeom prst="rect">
            <a:avLst/>
          </a:prstGeom>
        </p:spPr>
      </p:pic>
    </p:spTree>
    <p:extLst>
      <p:ext uri="{BB962C8B-B14F-4D97-AF65-F5344CB8AC3E}">
        <p14:creationId xmlns:p14="http://schemas.microsoft.com/office/powerpoint/2010/main" val="3636978924"/>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checkerboard(across)">
                                      <p:cBhvr>
                                        <p:cTn id="25" dur="500"/>
                                        <p:tgtEl>
                                          <p:spTgt spid="6"/>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checkerboard(across)">
                                      <p:cBhvr>
                                        <p:cTn id="28" dur="500"/>
                                        <p:tgtEl>
                                          <p:spTgt spid="5"/>
                                        </p:tgtEl>
                                      </p:cBhvr>
                                    </p:animEffec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nodeType="click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checkerboard(across)">
                                      <p:cBhvr>
                                        <p:cTn id="3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P spid="5" grpId="0" animBg="1"/>
      <p:bldP spid="6"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7106" indent="-257106">
              <a:lnSpc>
                <a:spcPct val="150000"/>
              </a:lnSpc>
            </a:pPr>
            <a:r>
              <a:rPr lang="zh-CN" altLang="en-US" b="1" dirty="0" smtClean="0">
                <a:latin typeface="微软雅黑" pitchFamily="34" charset="-122"/>
                <a:ea typeface="微软雅黑" pitchFamily="34" charset="-122"/>
              </a:rPr>
              <a:t>装车配载</a:t>
            </a:r>
            <a:endParaRPr lang="zh-CN" altLang="en-US" b="1" dirty="0">
              <a:latin typeface="微软雅黑" pitchFamily="34" charset="-122"/>
              <a:ea typeface="微软雅黑" pitchFamily="34" charset="-122"/>
            </a:endParaRP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a:solidFill>
                  <a:schemeClr val="bg1"/>
                </a:solidFill>
                <a:latin typeface="微软雅黑" pitchFamily="34" charset="-122"/>
                <a:ea typeface="微软雅黑" pitchFamily="34" charset="-122"/>
                <a:sym typeface="宋体" panose="02010600030101010101" pitchFamily="2" charset="-122"/>
              </a:rPr>
              <a:t>车辆</a:t>
            </a:r>
            <a:r>
              <a:rPr lang="zh-CN" altLang="en-US" sz="2100" b="1" dirty="0" smtClean="0">
                <a:solidFill>
                  <a:schemeClr val="bg1"/>
                </a:solidFill>
                <a:latin typeface="微软雅黑" pitchFamily="34" charset="-122"/>
                <a:ea typeface="微软雅黑" pitchFamily="34" charset="-122"/>
                <a:sym typeface="宋体" panose="02010600030101010101" pitchFamily="2" charset="-122"/>
              </a:rPr>
              <a:t>配载方法</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6" name="TextBox 6"/>
          <p:cNvSpPr txBox="1"/>
          <p:nvPr/>
        </p:nvSpPr>
        <p:spPr>
          <a:xfrm>
            <a:off x="2428860" y="862437"/>
            <a:ext cx="5000660" cy="394289"/>
          </a:xfrm>
          <a:prstGeom prst="rect">
            <a:avLst/>
          </a:prstGeom>
          <a:noFill/>
        </p:spPr>
        <p:txBody>
          <a:bodyPr wrap="square" lIns="68595" tIns="34297" rIns="68595" bIns="34297" rtlCol="0">
            <a:spAutoFit/>
          </a:bodyPr>
          <a:lstStyle/>
          <a:p>
            <a:pPr>
              <a:lnSpc>
                <a:spcPct val="130000"/>
              </a:lnSpc>
            </a:pPr>
            <a:r>
              <a:rPr lang="zh-CN" altLang="en-US" b="1" dirty="0">
                <a:solidFill>
                  <a:srgbClr val="FF0000"/>
                </a:solidFill>
                <a:latin typeface="微软雅黑" pitchFamily="34" charset="-122"/>
                <a:ea typeface="微软雅黑" pitchFamily="34" charset="-122"/>
              </a:rPr>
              <a:t>◆经验配装法</a:t>
            </a:r>
          </a:p>
        </p:txBody>
      </p:sp>
      <p:grpSp>
        <p:nvGrpSpPr>
          <p:cNvPr id="4" name="组合 3"/>
          <p:cNvGrpSpPr/>
          <p:nvPr/>
        </p:nvGrpSpPr>
        <p:grpSpPr>
          <a:xfrm>
            <a:off x="2339752" y="1275606"/>
            <a:ext cx="6250302" cy="1463351"/>
            <a:chOff x="2339752" y="1275606"/>
            <a:chExt cx="6250302" cy="1463351"/>
          </a:xfrm>
        </p:grpSpPr>
        <p:sp>
          <p:nvSpPr>
            <p:cNvPr id="5" name="矩形 4"/>
            <p:cNvSpPr/>
            <p:nvPr/>
          </p:nvSpPr>
          <p:spPr>
            <a:xfrm>
              <a:off x="2411760" y="1275606"/>
              <a:ext cx="6052534"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3" name="矩形 2"/>
            <p:cNvSpPr/>
            <p:nvPr/>
          </p:nvSpPr>
          <p:spPr>
            <a:xfrm>
              <a:off x="2411760" y="1407117"/>
              <a:ext cx="6178294" cy="1200329"/>
            </a:xfrm>
            <a:prstGeom prst="rect">
              <a:avLst/>
            </a:prstGeom>
          </p:spPr>
          <p:txBody>
            <a:bodyPr wrap="square">
              <a:spAutoFit/>
            </a:bodyPr>
            <a:lstStyle/>
            <a:p>
              <a:r>
                <a:rPr lang="zh-CN" altLang="en-US" dirty="0"/>
                <a:t>容重配装法适用于只装两种货物的情况，当存在多种货物时，可以将货物比重与车辆容积系数相近的货物先配装，剩下两种最重和最轻的货物进行搭配配装，或者对需要保证数量的货物先足量配装，再对不定量配送的货物进行配装。</a:t>
              </a:r>
            </a:p>
          </p:txBody>
        </p:sp>
        <p:sp>
          <p:nvSpPr>
            <p:cNvPr id="8" name="矩形 7"/>
            <p:cNvSpPr/>
            <p:nvPr/>
          </p:nvSpPr>
          <p:spPr>
            <a:xfrm>
              <a:off x="2339752" y="2638408"/>
              <a:ext cx="6052534"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grpSp>
      <p:pic>
        <p:nvPicPr>
          <p:cNvPr id="7" name="图片 6"/>
          <p:cNvPicPr>
            <a:picLocks noChangeAspect="1"/>
          </p:cNvPicPr>
          <p:nvPr/>
        </p:nvPicPr>
        <p:blipFill>
          <a:blip r:embed="rId3"/>
          <a:stretch>
            <a:fillRect/>
          </a:stretch>
        </p:blipFill>
        <p:spPr>
          <a:xfrm>
            <a:off x="2411760" y="1498111"/>
            <a:ext cx="6061152" cy="2873839"/>
          </a:xfrm>
          <a:prstGeom prst="rect">
            <a:avLst/>
          </a:prstGeom>
        </p:spPr>
      </p:pic>
    </p:spTree>
    <p:extLst>
      <p:ext uri="{BB962C8B-B14F-4D97-AF65-F5344CB8AC3E}">
        <p14:creationId xmlns:p14="http://schemas.microsoft.com/office/powerpoint/2010/main" val="427956320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checkerboard(across)">
                                      <p:cBhvr>
                                        <p:cTn id="25" dur="5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checkerboard(across)">
                                      <p:cBhvr>
                                        <p:cTn id="30" dur="500"/>
                                        <p:tgtEl>
                                          <p:spTgt spid="4"/>
                                        </p:tgtEl>
                                      </p:cBhvr>
                                    </p:animEffect>
                                  </p:childTnLst>
                                </p:cTn>
                              </p:par>
                            </p:childTnLst>
                          </p:cTn>
                        </p:par>
                      </p:childTnLst>
                    </p:cTn>
                  </p:par>
                  <p:par>
                    <p:cTn id="31" fill="hold">
                      <p:stCondLst>
                        <p:cond delay="indefinite"/>
                      </p:stCondLst>
                      <p:childTnLst>
                        <p:par>
                          <p:cTn id="32" fill="hold">
                            <p:stCondLst>
                              <p:cond delay="0"/>
                            </p:stCondLst>
                            <p:childTnLst>
                              <p:par>
                                <p:cTn id="33" presetID="5" presetClass="entr" presetSubtype="10" fill="hold"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checkerboard(across)">
                                      <p:cBhvr>
                                        <p:cTn id="3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P spid="6"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案例分析</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grpSp>
        <p:nvGrpSpPr>
          <p:cNvPr id="2" name="组合 1"/>
          <p:cNvGrpSpPr/>
          <p:nvPr/>
        </p:nvGrpSpPr>
        <p:grpSpPr>
          <a:xfrm>
            <a:off x="2357466" y="616798"/>
            <a:ext cx="6718782" cy="4060527"/>
            <a:chOff x="2357466" y="616798"/>
            <a:chExt cx="6718782" cy="4060527"/>
          </a:xfrm>
        </p:grpSpPr>
        <p:sp>
          <p:nvSpPr>
            <p:cNvPr id="11" name="矩形 10"/>
            <p:cNvSpPr/>
            <p:nvPr/>
          </p:nvSpPr>
          <p:spPr>
            <a:xfrm>
              <a:off x="2357466" y="4576776"/>
              <a:ext cx="6679030"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2" name="矩形 11"/>
            <p:cNvSpPr/>
            <p:nvPr/>
          </p:nvSpPr>
          <p:spPr>
            <a:xfrm>
              <a:off x="2375180" y="616798"/>
              <a:ext cx="6589308" cy="90196"/>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4" name="TextBox 13"/>
            <p:cNvSpPr txBox="1"/>
            <p:nvPr/>
          </p:nvSpPr>
          <p:spPr>
            <a:xfrm>
              <a:off x="2397218" y="706993"/>
              <a:ext cx="6679030" cy="3970332"/>
            </a:xfrm>
            <a:prstGeom prst="rect">
              <a:avLst/>
            </a:prstGeom>
            <a:noFill/>
          </p:spPr>
          <p:txBody>
            <a:bodyPr wrap="square" lIns="68595" tIns="34297" rIns="68595" bIns="34297" rtlCol="0">
              <a:spAutoFit/>
            </a:bodyPr>
            <a:lstStyle/>
            <a:p>
              <a:pPr>
                <a:lnSpc>
                  <a:spcPct val="130000"/>
                </a:lnSpc>
              </a:pPr>
              <a:r>
                <a:rPr lang="en-US" altLang="zh-CN" sz="1300" dirty="0">
                  <a:solidFill>
                    <a:sysClr val="windowText" lastClr="000000"/>
                  </a:solidFill>
                  <a:latin typeface="微软雅黑" pitchFamily="34" charset="-122"/>
                  <a:ea typeface="微软雅黑" pitchFamily="34" charset="-122"/>
                </a:rPr>
                <a:t>PB</a:t>
              </a:r>
              <a:r>
                <a:rPr lang="zh-CN" altLang="en-US" sz="1300" dirty="0">
                  <a:solidFill>
                    <a:sysClr val="windowText" lastClr="000000"/>
                  </a:solidFill>
                  <a:latin typeface="微软雅黑" pitchFamily="34" charset="-122"/>
                  <a:ea typeface="微软雅黑" pitchFamily="34" charset="-122"/>
                </a:rPr>
                <a:t>公司是客货车制造商，拥有中外员工</a:t>
              </a:r>
              <a:r>
                <a:rPr lang="en-US" altLang="zh-CN" sz="1300" dirty="0">
                  <a:solidFill>
                    <a:sysClr val="windowText" lastClr="000000"/>
                  </a:solidFill>
                  <a:latin typeface="微软雅黑" pitchFamily="34" charset="-122"/>
                  <a:ea typeface="微软雅黑" pitchFamily="34" charset="-122"/>
                </a:rPr>
                <a:t>700</a:t>
              </a:r>
              <a:r>
                <a:rPr lang="zh-CN" altLang="en-US" sz="1300" dirty="0">
                  <a:solidFill>
                    <a:sysClr val="windowText" lastClr="000000"/>
                  </a:solidFill>
                  <a:latin typeface="微软雅黑" pitchFamily="34" charset="-122"/>
                  <a:ea typeface="微软雅黑" pitchFamily="34" charset="-122"/>
                </a:rPr>
                <a:t>人，为了提高企业核心竞争力，赢得市场，公司决定在半年内把影响公司竞争力的最大瓶颈之一</a:t>
              </a:r>
              <a:r>
                <a:rPr lang="en-US" altLang="zh-CN" sz="1300" dirty="0">
                  <a:solidFill>
                    <a:sysClr val="windowText" lastClr="000000"/>
                  </a:solidFill>
                  <a:latin typeface="微软雅黑" pitchFamily="34" charset="-122"/>
                  <a:ea typeface="微软雅黑" pitchFamily="34" charset="-122"/>
                </a:rPr>
                <a:t>——</a:t>
              </a:r>
              <a:r>
                <a:rPr lang="zh-CN" altLang="en-US" sz="1300" dirty="0">
                  <a:solidFill>
                    <a:sysClr val="windowText" lastClr="000000"/>
                  </a:solidFill>
                  <a:latin typeface="微软雅黑" pitchFamily="34" charset="-122"/>
                  <a:ea typeface="微软雅黑" pitchFamily="34" charset="-122"/>
                </a:rPr>
                <a:t>时间为</a:t>
              </a:r>
              <a:r>
                <a:rPr lang="en-US" altLang="zh-CN" sz="1300" dirty="0">
                  <a:solidFill>
                    <a:sysClr val="windowText" lastClr="000000"/>
                  </a:solidFill>
                  <a:latin typeface="微软雅黑" pitchFamily="34" charset="-122"/>
                  <a:ea typeface="微软雅黑" pitchFamily="34" charset="-122"/>
                </a:rPr>
                <a:t>2</a:t>
              </a:r>
              <a:r>
                <a:rPr lang="zh-CN" altLang="en-US" sz="1300" dirty="0">
                  <a:solidFill>
                    <a:sysClr val="windowText" lastClr="000000"/>
                  </a:solidFill>
                  <a:latin typeface="微软雅黑" pitchFamily="34" charset="-122"/>
                  <a:ea typeface="微软雅黑" pitchFamily="34" charset="-122"/>
                </a:rPr>
                <a:t>天</a:t>
              </a:r>
              <a:r>
                <a:rPr lang="en-US" altLang="zh-CN" sz="1300" dirty="0">
                  <a:solidFill>
                    <a:sysClr val="windowText" lastClr="000000"/>
                  </a:solidFill>
                  <a:latin typeface="微软雅黑" pitchFamily="34" charset="-122"/>
                  <a:ea typeface="微软雅黑" pitchFamily="34" charset="-122"/>
                </a:rPr>
                <a:t>/</a:t>
              </a:r>
              <a:r>
                <a:rPr lang="zh-CN" altLang="en-US" sz="1300" dirty="0">
                  <a:solidFill>
                    <a:sysClr val="windowText" lastClr="000000"/>
                  </a:solidFill>
                  <a:latin typeface="微软雅黑" pitchFamily="34" charset="-122"/>
                  <a:ea typeface="微软雅黑" pitchFamily="34" charset="-122"/>
                </a:rPr>
                <a:t>辆的产品生产周期缩短为</a:t>
              </a:r>
              <a:r>
                <a:rPr lang="en-US" altLang="zh-CN" sz="1300" dirty="0">
                  <a:solidFill>
                    <a:sysClr val="windowText" lastClr="000000"/>
                  </a:solidFill>
                  <a:latin typeface="微软雅黑" pitchFamily="34" charset="-122"/>
                  <a:ea typeface="微软雅黑" pitchFamily="34" charset="-122"/>
                </a:rPr>
                <a:t>1.5</a:t>
              </a:r>
              <a:r>
                <a:rPr lang="zh-CN" altLang="en-US" sz="1300" dirty="0">
                  <a:solidFill>
                    <a:sysClr val="windowText" lastClr="000000"/>
                  </a:solidFill>
                  <a:latin typeface="微软雅黑" pitchFamily="34" charset="-122"/>
                  <a:ea typeface="微软雅黑" pitchFamily="34" charset="-122"/>
                </a:rPr>
                <a:t>天</a:t>
              </a:r>
              <a:r>
                <a:rPr lang="en-US" altLang="zh-CN" sz="1300" dirty="0">
                  <a:solidFill>
                    <a:sysClr val="windowText" lastClr="000000"/>
                  </a:solidFill>
                  <a:latin typeface="微软雅黑" pitchFamily="34" charset="-122"/>
                  <a:ea typeface="微软雅黑" pitchFamily="34" charset="-122"/>
                </a:rPr>
                <a:t>/</a:t>
              </a:r>
              <a:r>
                <a:rPr lang="zh-CN" altLang="en-US" sz="1300" dirty="0">
                  <a:solidFill>
                    <a:sysClr val="windowText" lastClr="000000"/>
                  </a:solidFill>
                  <a:latin typeface="微软雅黑" pitchFamily="34" charset="-122"/>
                  <a:ea typeface="微软雅黑" pitchFamily="34" charset="-122"/>
                </a:rPr>
                <a:t>辆。</a:t>
              </a:r>
              <a:r>
                <a:rPr lang="en-US" altLang="zh-CN" sz="1300" dirty="0">
                  <a:solidFill>
                    <a:sysClr val="windowText" lastClr="000000"/>
                  </a:solidFill>
                  <a:latin typeface="微软雅黑" pitchFamily="34" charset="-122"/>
                  <a:ea typeface="微软雅黑" pitchFamily="34" charset="-122"/>
                </a:rPr>
                <a:t>L</a:t>
              </a:r>
              <a:r>
                <a:rPr lang="zh-CN" altLang="en-US" sz="1300" dirty="0">
                  <a:solidFill>
                    <a:sysClr val="windowText" lastClr="000000"/>
                  </a:solidFill>
                  <a:latin typeface="微软雅黑" pitchFamily="34" charset="-122"/>
                  <a:ea typeface="微软雅黑" pitchFamily="34" charset="-122"/>
                </a:rPr>
                <a:t>先生管理的总装车间仓库接到的任务是：在不增加人员的情况下，通过内部改善实现劳动生产率的提高，保证对提速后的生产提供优质的服务。为此，</a:t>
              </a:r>
              <a:r>
                <a:rPr lang="en-US" altLang="zh-CN" sz="1300" dirty="0">
                  <a:solidFill>
                    <a:sysClr val="windowText" lastClr="000000"/>
                  </a:solidFill>
                  <a:latin typeface="微软雅黑" pitchFamily="34" charset="-122"/>
                  <a:ea typeface="微软雅黑" pitchFamily="34" charset="-122"/>
                </a:rPr>
                <a:t>L</a:t>
              </a:r>
              <a:r>
                <a:rPr lang="zh-CN" altLang="en-US" sz="1300" dirty="0">
                  <a:solidFill>
                    <a:sysClr val="windowText" lastClr="000000"/>
                  </a:solidFill>
                  <a:latin typeface="微软雅黑" pitchFamily="34" charset="-122"/>
                  <a:ea typeface="微软雅黑" pitchFamily="34" charset="-122"/>
                </a:rPr>
                <a:t>先生分析了公司整体的物流流程，首先理清了实际的运作情况，然后分析出占用</a:t>
              </a:r>
              <a:r>
                <a:rPr lang="en-US" altLang="zh-CN" sz="1300" dirty="0">
                  <a:solidFill>
                    <a:sysClr val="windowText" lastClr="000000"/>
                  </a:solidFill>
                  <a:latin typeface="微软雅黑" pitchFamily="34" charset="-122"/>
                  <a:ea typeface="微软雅黑" pitchFamily="34" charset="-122"/>
                </a:rPr>
                <a:t>76.4%</a:t>
              </a:r>
              <a:r>
                <a:rPr lang="zh-CN" altLang="en-US" sz="1300" dirty="0">
                  <a:solidFill>
                    <a:sysClr val="windowText" lastClr="000000"/>
                  </a:solidFill>
                  <a:latin typeface="微软雅黑" pitchFamily="34" charset="-122"/>
                  <a:ea typeface="微软雅黑" pitchFamily="34" charset="-122"/>
                </a:rPr>
                <a:t>的工作时间的活动是集料，工作过程如下：收到生产计划部门下发的工作单后，根据工作单所附带的拣货清单到货位上将所需要的零部件放到集料小车上，然后将集料小车运到发料区。显然，到库位集料是主要的活动。</a:t>
              </a:r>
              <a:r>
                <a:rPr lang="en-US" altLang="zh-CN" sz="1300" dirty="0">
                  <a:solidFill>
                    <a:sysClr val="windowText" lastClr="000000"/>
                  </a:solidFill>
                  <a:latin typeface="微软雅黑" pitchFamily="34" charset="-122"/>
                  <a:ea typeface="微软雅黑" pitchFamily="34" charset="-122"/>
                </a:rPr>
                <a:t>L</a:t>
              </a:r>
              <a:r>
                <a:rPr lang="zh-CN" altLang="en-US" sz="1300" dirty="0">
                  <a:solidFill>
                    <a:sysClr val="windowText" lastClr="000000"/>
                  </a:solidFill>
                  <a:latin typeface="微软雅黑" pitchFamily="34" charset="-122"/>
                  <a:ea typeface="微软雅黑" pitchFamily="34" charset="-122"/>
                </a:rPr>
                <a:t>先生分析了所有的工作单所附带的拣货清单，发现每个拣货清单上所有的零部件，库位彼此相邻的只占了</a:t>
              </a:r>
              <a:r>
                <a:rPr lang="en-US" altLang="zh-CN" sz="1300" dirty="0">
                  <a:solidFill>
                    <a:sysClr val="windowText" lastClr="000000"/>
                  </a:solidFill>
                  <a:latin typeface="微软雅黑" pitchFamily="34" charset="-122"/>
                  <a:ea typeface="微软雅黑" pitchFamily="34" charset="-122"/>
                </a:rPr>
                <a:t>60%</a:t>
              </a:r>
              <a:r>
                <a:rPr lang="zh-CN" altLang="en-US" sz="1300" dirty="0">
                  <a:solidFill>
                    <a:sysClr val="windowText" lastClr="000000"/>
                  </a:solidFill>
                  <a:latin typeface="微软雅黑" pitchFamily="34" charset="-122"/>
                  <a:ea typeface="微软雅黑" pitchFamily="34" charset="-122"/>
                </a:rPr>
                <a:t>，另外</a:t>
              </a:r>
              <a:r>
                <a:rPr lang="en-US" altLang="zh-CN" sz="1300" dirty="0">
                  <a:solidFill>
                    <a:sysClr val="windowText" lastClr="000000"/>
                  </a:solidFill>
                  <a:latin typeface="微软雅黑" pitchFamily="34" charset="-122"/>
                  <a:ea typeface="微软雅黑" pitchFamily="34" charset="-122"/>
                </a:rPr>
                <a:t>40%</a:t>
              </a:r>
              <a:r>
                <a:rPr lang="zh-CN" altLang="en-US" sz="1300" dirty="0">
                  <a:solidFill>
                    <a:sysClr val="windowText" lastClr="000000"/>
                  </a:solidFill>
                  <a:latin typeface="微软雅黑" pitchFamily="34" charset="-122"/>
                  <a:ea typeface="微软雅黑" pitchFamily="34" charset="-122"/>
                </a:rPr>
                <a:t>的零部件分散在仓库的各处，甚至不在同一层楼。通过分析，</a:t>
              </a:r>
              <a:r>
                <a:rPr lang="en-US" altLang="zh-CN" sz="1300" dirty="0">
                  <a:solidFill>
                    <a:sysClr val="windowText" lastClr="000000"/>
                  </a:solidFill>
                  <a:latin typeface="微软雅黑" pitchFamily="34" charset="-122"/>
                  <a:ea typeface="微软雅黑" pitchFamily="34" charset="-122"/>
                </a:rPr>
                <a:t>L</a:t>
              </a:r>
              <a:r>
                <a:rPr lang="zh-CN" altLang="en-US" sz="1300" dirty="0">
                  <a:solidFill>
                    <a:sysClr val="windowText" lastClr="000000"/>
                  </a:solidFill>
                  <a:latin typeface="微软雅黑" pitchFamily="34" charset="-122"/>
                  <a:ea typeface="微软雅黑" pitchFamily="34" charset="-122"/>
                </a:rPr>
                <a:t>先生做出了这样的解决方案：（</a:t>
              </a:r>
              <a:r>
                <a:rPr lang="en-US" altLang="zh-CN" sz="1300" dirty="0">
                  <a:solidFill>
                    <a:sysClr val="windowText" lastClr="000000"/>
                  </a:solidFill>
                  <a:latin typeface="微软雅黑" pitchFamily="34" charset="-122"/>
                  <a:ea typeface="微软雅黑" pitchFamily="34" charset="-122"/>
                </a:rPr>
                <a:t>1</a:t>
              </a:r>
              <a:r>
                <a:rPr lang="zh-CN" altLang="en-US" sz="1300" dirty="0">
                  <a:solidFill>
                    <a:sysClr val="windowText" lastClr="000000"/>
                  </a:solidFill>
                  <a:latin typeface="微软雅黑" pitchFamily="34" charset="-122"/>
                  <a:ea typeface="微软雅黑" pitchFamily="34" charset="-122"/>
                </a:rPr>
                <a:t>）调整库位，将每个工作单所需要的零部件定位在相邻的库位上，减少行走路程；（</a:t>
              </a:r>
              <a:r>
                <a:rPr lang="en-US" altLang="zh-CN" sz="1300" dirty="0">
                  <a:solidFill>
                    <a:sysClr val="windowText" lastClr="000000"/>
                  </a:solidFill>
                  <a:latin typeface="微软雅黑" pitchFamily="34" charset="-122"/>
                  <a:ea typeface="微软雅黑" pitchFamily="34" charset="-122"/>
                </a:rPr>
                <a:t>2</a:t>
              </a:r>
              <a:r>
                <a:rPr lang="zh-CN" altLang="en-US" sz="1300" dirty="0">
                  <a:solidFill>
                    <a:sysClr val="windowText" lastClr="000000"/>
                  </a:solidFill>
                  <a:latin typeface="微软雅黑" pitchFamily="34" charset="-122"/>
                  <a:ea typeface="微软雅黑" pitchFamily="34" charset="-122"/>
                </a:rPr>
                <a:t>）简化工作流程，减少运动，减少延迟，并消除简化后多余的工作区域，对采购件的入库、自制件的入库、集料发料过程，分别减少一次搬运过程；（</a:t>
              </a:r>
              <a:r>
                <a:rPr lang="en-US" altLang="zh-CN" sz="1300" dirty="0">
                  <a:solidFill>
                    <a:sysClr val="windowText" lastClr="000000"/>
                  </a:solidFill>
                  <a:latin typeface="微软雅黑" pitchFamily="34" charset="-122"/>
                  <a:ea typeface="微软雅黑" pitchFamily="34" charset="-122"/>
                </a:rPr>
                <a:t>3</a:t>
              </a:r>
              <a:r>
                <a:rPr lang="zh-CN" altLang="en-US" sz="1300" dirty="0">
                  <a:solidFill>
                    <a:sysClr val="windowText" lastClr="000000"/>
                  </a:solidFill>
                  <a:latin typeface="微软雅黑" pitchFamily="34" charset="-122"/>
                  <a:ea typeface="微软雅黑" pitchFamily="34" charset="-122"/>
                </a:rPr>
                <a:t>）对仓库布局作了一些调整，取消入库区、集料区。采取这些措施一个月后，</a:t>
              </a:r>
              <a:r>
                <a:rPr lang="en-US" altLang="zh-CN" sz="1300" dirty="0">
                  <a:solidFill>
                    <a:sysClr val="windowText" lastClr="000000"/>
                  </a:solidFill>
                  <a:latin typeface="微软雅黑" pitchFamily="34" charset="-122"/>
                  <a:ea typeface="微软雅黑" pitchFamily="34" charset="-122"/>
                </a:rPr>
                <a:t>L</a:t>
              </a:r>
              <a:r>
                <a:rPr lang="zh-CN" altLang="en-US" sz="1300" dirty="0">
                  <a:solidFill>
                    <a:sysClr val="windowText" lastClr="000000"/>
                  </a:solidFill>
                  <a:latin typeface="微软雅黑" pitchFamily="34" charset="-122"/>
                  <a:ea typeface="微软雅黑" pitchFamily="34" charset="-122"/>
                </a:rPr>
                <a:t>先生对总装仓库的主要活动时间做了新的统计，结果表明此解决方案是有效的。</a:t>
              </a:r>
              <a:endParaRPr lang="zh-CN" altLang="en-US" sz="1300" dirty="0" smtClean="0">
                <a:solidFill>
                  <a:sysClr val="windowText" lastClr="000000"/>
                </a:solidFill>
                <a:latin typeface="微软雅黑" pitchFamily="34" charset="-122"/>
                <a:ea typeface="微软雅黑" pitchFamily="34" charset="-122"/>
              </a:endParaRPr>
            </a:p>
          </p:txBody>
        </p:sp>
      </p:grpSp>
      <p:sp>
        <p:nvSpPr>
          <p:cNvPr id="6" name="TextBox 5"/>
          <p:cNvSpPr txBox="1"/>
          <p:nvPr/>
        </p:nvSpPr>
        <p:spPr>
          <a:xfrm>
            <a:off x="2357466" y="4703197"/>
            <a:ext cx="6390998" cy="429362"/>
          </a:xfrm>
          <a:prstGeom prst="rect">
            <a:avLst/>
          </a:prstGeom>
          <a:noFill/>
        </p:spPr>
        <p:txBody>
          <a:bodyPr wrap="square" lIns="68595" tIns="34297" rIns="68595" bIns="34297" rtlCol="0">
            <a:spAutoFit/>
          </a:bodyPr>
          <a:lstStyle/>
          <a:p>
            <a:pPr>
              <a:lnSpc>
                <a:spcPct val="130000"/>
              </a:lnSpc>
            </a:pPr>
            <a:r>
              <a:rPr lang="zh-CN" altLang="en-US" dirty="0">
                <a:solidFill>
                  <a:srgbClr val="FF0000"/>
                </a:solidFill>
                <a:latin typeface="微软雅黑" pitchFamily="34" charset="-122"/>
                <a:ea typeface="微软雅黑" pitchFamily="34" charset="-122"/>
              </a:rPr>
              <a:t>请结合案例说明货物分拣的主要方式、适用范围及注意事项。</a:t>
            </a:r>
            <a:endParaRPr lang="zh-CN" altLang="en-US" dirty="0" smtClean="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ppt_x</p:attrName>
                                        </p:attrNameLst>
                                      </p:cBhvr>
                                      <p:tavLst>
                                        <p:tav tm="0">
                                          <p:val>
                                            <p:strVal val="#ppt_x-.2"/>
                                          </p:val>
                                        </p:tav>
                                        <p:tav tm="100000">
                                          <p:val>
                                            <p:strVal val="#ppt_x"/>
                                          </p:val>
                                        </p:tav>
                                      </p:tavLst>
                                    </p:anim>
                                    <p:anim calcmode="lin" valueType="num">
                                      <p:cBhvr>
                                        <p:cTn id="8"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9" dur="10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5" presetClass="entr" presetSubtype="1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checkerboard(across)">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checkerboard(across)">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订单有效性分析</a:t>
            </a:r>
            <a:endParaRPr lang="en-US" altLang="zh-CN" b="1" dirty="0">
              <a:latin typeface="微软雅黑"/>
              <a:ea typeface="微软雅黑"/>
            </a:endParaRPr>
          </a:p>
        </p:txBody>
      </p:sp>
      <p:sp>
        <p:nvSpPr>
          <p:cNvPr id="13" name="椭圆 64"/>
          <p:cNvSpPr>
            <a:spLocks noChangeArrowheads="1"/>
          </p:cNvSpPr>
          <p:nvPr/>
        </p:nvSpPr>
        <p:spPr bwMode="auto">
          <a:xfrm>
            <a:off x="571472" y="1059581"/>
            <a:ext cx="1547170" cy="1546333"/>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有效订单的判定法则</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pic>
        <p:nvPicPr>
          <p:cNvPr id="1052" name="Picture 28"/>
          <p:cNvPicPr>
            <a:picLocks noChangeAspect="1" noChangeArrowheads="1"/>
          </p:cNvPicPr>
          <p:nvPr/>
        </p:nvPicPr>
        <p:blipFill>
          <a:blip r:embed="rId3"/>
          <a:srcRect/>
          <a:stretch>
            <a:fillRect/>
          </a:stretch>
        </p:blipFill>
        <p:spPr bwMode="auto">
          <a:xfrm>
            <a:off x="2714612" y="857238"/>
            <a:ext cx="5524500" cy="3943350"/>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1052"/>
                                        </p:tgtEl>
                                        <p:attrNameLst>
                                          <p:attrName>style.visibility</p:attrName>
                                        </p:attrNameLst>
                                      </p:cBhvr>
                                      <p:to>
                                        <p:strVal val="visible"/>
                                      </p:to>
                                    </p:set>
                                    <p:animEffect transition="in" filter="checkerboard(across)">
                                      <p:cBhvr>
                                        <p:cTn id="25" dur="500"/>
                                        <p:tgtEl>
                                          <p:spTgt spid="10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订单有效性分析</a:t>
            </a:r>
            <a:endParaRPr lang="en-US" altLang="zh-CN" b="1" dirty="0">
              <a:latin typeface="微软雅黑"/>
              <a:ea typeface="微软雅黑"/>
            </a:endParaRPr>
          </a:p>
        </p:txBody>
      </p:sp>
      <p:sp>
        <p:nvSpPr>
          <p:cNvPr id="9" name="TextBox 8"/>
          <p:cNvSpPr txBox="1"/>
          <p:nvPr/>
        </p:nvSpPr>
        <p:spPr>
          <a:xfrm>
            <a:off x="2357466" y="844388"/>
            <a:ext cx="6184652" cy="754388"/>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◆目的：判定为无效订单并不是放弃这个订单，而是要弄清楚原因，以期使该订单成为有效订单。</a:t>
            </a:r>
            <a:endParaRPr lang="zh-CN" altLang="en-US" b="1" dirty="0">
              <a:solidFill>
                <a:srgbClr val="FF0000"/>
              </a:solidFill>
              <a:latin typeface="微软雅黑" pitchFamily="34" charset="-122"/>
              <a:ea typeface="微软雅黑" pitchFamily="34" charset="-122"/>
            </a:endParaRPr>
          </a:p>
        </p:txBody>
      </p:sp>
      <p:sp>
        <p:nvSpPr>
          <p:cNvPr id="8" name="椭圆 64"/>
          <p:cNvSpPr>
            <a:spLocks noChangeArrowheads="1"/>
          </p:cNvSpPr>
          <p:nvPr/>
        </p:nvSpPr>
        <p:spPr bwMode="auto">
          <a:xfrm>
            <a:off x="571472" y="1059581"/>
            <a:ext cx="1547170" cy="1546333"/>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有效订单的判定法则</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grpSp>
        <p:nvGrpSpPr>
          <p:cNvPr id="14" name="组合 13"/>
          <p:cNvGrpSpPr/>
          <p:nvPr/>
        </p:nvGrpSpPr>
        <p:grpSpPr>
          <a:xfrm>
            <a:off x="2357466" y="1699512"/>
            <a:ext cx="6000748" cy="1830043"/>
            <a:chOff x="2357466" y="1699512"/>
            <a:chExt cx="6000748" cy="1830043"/>
          </a:xfrm>
        </p:grpSpPr>
        <p:sp>
          <p:nvSpPr>
            <p:cNvPr id="11" name="矩形 10"/>
            <p:cNvSpPr/>
            <p:nvPr/>
          </p:nvSpPr>
          <p:spPr>
            <a:xfrm>
              <a:off x="2357466" y="3429006"/>
              <a:ext cx="6000748"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grpSp>
          <p:nvGrpSpPr>
            <p:cNvPr id="13" name="组合 12"/>
            <p:cNvGrpSpPr/>
            <p:nvPr/>
          </p:nvGrpSpPr>
          <p:grpSpPr>
            <a:xfrm>
              <a:off x="2357466" y="1699512"/>
              <a:ext cx="6000748" cy="1645066"/>
              <a:chOff x="2357466" y="1699512"/>
              <a:chExt cx="6000748" cy="1645066"/>
            </a:xfrm>
          </p:grpSpPr>
          <p:sp>
            <p:nvSpPr>
              <p:cNvPr id="12" name="矩形 11"/>
              <p:cNvSpPr/>
              <p:nvPr/>
            </p:nvSpPr>
            <p:spPr>
              <a:xfrm>
                <a:off x="2357466" y="1699512"/>
                <a:ext cx="6000748" cy="112912"/>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0" name="矩形 9"/>
              <p:cNvSpPr/>
              <p:nvPr/>
            </p:nvSpPr>
            <p:spPr>
              <a:xfrm>
                <a:off x="2500298" y="1867250"/>
                <a:ext cx="5643558" cy="1477328"/>
              </a:xfrm>
              <a:prstGeom prst="rect">
                <a:avLst/>
              </a:prstGeom>
            </p:spPr>
            <p:txBody>
              <a:bodyPr wrap="square">
                <a:spAutoFit/>
              </a:bodyPr>
              <a:lstStyle/>
              <a:p>
                <a:r>
                  <a:rPr lang="zh-CN" altLang="en-US" dirty="0" smtClean="0"/>
                  <a:t>处理方法：</a:t>
                </a:r>
              </a:p>
              <a:p>
                <a:r>
                  <a:rPr lang="zh-CN" altLang="en-US" dirty="0" smtClean="0"/>
                  <a:t>（一）对于信息不明确的，告知客户补全订单信息</a:t>
                </a:r>
              </a:p>
              <a:p>
                <a:r>
                  <a:rPr lang="zh-CN" altLang="en-US" dirty="0" smtClean="0"/>
                  <a:t>（二）对于欠款额度超限的企业，及时联系相关客户，告知对方欠款情况，若能及时偿还债款，该订单仍然有效。</a:t>
                </a:r>
                <a:endParaRPr lang="zh-CN" altLang="en-US" dirty="0"/>
              </a:p>
            </p:txBody>
          </p:sp>
        </p:grpSp>
      </p:grpSp>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1000" fill="hold"/>
                                        <p:tgtEl>
                                          <p:spTgt spid="8"/>
                                        </p:tgtEl>
                                        <p:attrNameLst>
                                          <p:attrName>ppt_x</p:attrName>
                                        </p:attrNameLst>
                                      </p:cBhvr>
                                      <p:tavLst>
                                        <p:tav tm="0">
                                          <p:val>
                                            <p:strVal val="#ppt_x-.2"/>
                                          </p:val>
                                        </p:tav>
                                        <p:tav tm="100000">
                                          <p:val>
                                            <p:strVal val="#ppt_x"/>
                                          </p:val>
                                        </p:tav>
                                      </p:tavLst>
                                    </p:anim>
                                    <p:anim calcmode="lin" valueType="num">
                                      <p:cBhvr>
                                        <p:cTn id="19"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20" dur="10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checkerboard(across)">
                                      <p:cBhvr>
                                        <p:cTn id="25" dur="10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nodeType="click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checkerboard(across)">
                                      <p:cBhvr>
                                        <p:cTn id="3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9" grpId="0"/>
      <p:bldP spid="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订单有效性分析</a:t>
            </a:r>
            <a:endParaRPr lang="en-US" altLang="zh-CN" b="1" dirty="0">
              <a:latin typeface="微软雅黑"/>
              <a:ea typeface="微软雅黑"/>
            </a:endParaRPr>
          </a:p>
        </p:txBody>
      </p:sp>
      <p:sp>
        <p:nvSpPr>
          <p:cNvPr id="9" name="TextBox 8"/>
          <p:cNvSpPr txBox="1"/>
          <p:nvPr/>
        </p:nvSpPr>
        <p:spPr>
          <a:xfrm>
            <a:off x="2357466" y="844388"/>
            <a:ext cx="6184652" cy="754388"/>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◆条件</a:t>
            </a:r>
            <a:r>
              <a:rPr lang="en-US" altLang="zh-CN" b="1" dirty="0" smtClean="0">
                <a:solidFill>
                  <a:srgbClr val="FF0000"/>
                </a:solidFill>
                <a:latin typeface="微软雅黑" pitchFamily="34" charset="-122"/>
                <a:ea typeface="微软雅黑" pitchFamily="34" charset="-122"/>
              </a:rPr>
              <a:t>:</a:t>
            </a:r>
            <a:r>
              <a:rPr lang="zh-CN" altLang="en-US" b="1" dirty="0" smtClean="0">
                <a:solidFill>
                  <a:srgbClr val="FF0000"/>
                </a:solidFill>
                <a:latin typeface="微软雅黑" pitchFamily="34" charset="-122"/>
                <a:ea typeface="微软雅黑" pitchFamily="34" charset="-122"/>
              </a:rPr>
              <a:t>当库存数量小于订单货物总量时，需要对客户优先权进行分析，以判定先满足哪个客户的需求。</a:t>
            </a:r>
          </a:p>
        </p:txBody>
      </p:sp>
      <p:sp>
        <p:nvSpPr>
          <p:cNvPr id="8" name="椭圆 64"/>
          <p:cNvSpPr>
            <a:spLocks noChangeArrowheads="1"/>
          </p:cNvSpPr>
          <p:nvPr/>
        </p:nvSpPr>
        <p:spPr bwMode="auto">
          <a:xfrm>
            <a:off x="571471" y="1059582"/>
            <a:ext cx="1370033" cy="1369292"/>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客户优先权分析</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pic>
        <p:nvPicPr>
          <p:cNvPr id="140290" name="Picture 2"/>
          <p:cNvPicPr>
            <a:picLocks noChangeAspect="1" noChangeArrowheads="1"/>
          </p:cNvPicPr>
          <p:nvPr/>
        </p:nvPicPr>
        <p:blipFill>
          <a:blip r:embed="rId3"/>
          <a:srcRect/>
          <a:stretch>
            <a:fillRect/>
          </a:stretch>
        </p:blipFill>
        <p:spPr bwMode="auto">
          <a:xfrm>
            <a:off x="3071802" y="1928808"/>
            <a:ext cx="3843648" cy="1609733"/>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1000" fill="hold"/>
                                        <p:tgtEl>
                                          <p:spTgt spid="8"/>
                                        </p:tgtEl>
                                        <p:attrNameLst>
                                          <p:attrName>ppt_x</p:attrName>
                                        </p:attrNameLst>
                                      </p:cBhvr>
                                      <p:tavLst>
                                        <p:tav tm="0">
                                          <p:val>
                                            <p:strVal val="#ppt_x-.2"/>
                                          </p:val>
                                        </p:tav>
                                        <p:tav tm="100000">
                                          <p:val>
                                            <p:strVal val="#ppt_x"/>
                                          </p:val>
                                        </p:tav>
                                      </p:tavLst>
                                    </p:anim>
                                    <p:anim calcmode="lin" valueType="num">
                                      <p:cBhvr>
                                        <p:cTn id="19"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20" dur="10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checkerboard(across)">
                                      <p:cBhvr>
                                        <p:cTn id="25" dur="10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nodeType="clickEffect">
                                  <p:stCondLst>
                                    <p:cond delay="0"/>
                                  </p:stCondLst>
                                  <p:childTnLst>
                                    <p:set>
                                      <p:cBhvr>
                                        <p:cTn id="29" dur="1" fill="hold">
                                          <p:stCondLst>
                                            <p:cond delay="0"/>
                                          </p:stCondLst>
                                        </p:cTn>
                                        <p:tgtEl>
                                          <p:spTgt spid="140290"/>
                                        </p:tgtEl>
                                        <p:attrNameLst>
                                          <p:attrName>style.visibility</p:attrName>
                                        </p:attrNameLst>
                                      </p:cBhvr>
                                      <p:to>
                                        <p:strVal val="visible"/>
                                      </p:to>
                                    </p:set>
                                    <p:animEffect transition="in" filter="checkerboard(across)">
                                      <p:cBhvr>
                                        <p:cTn id="30" dur="500"/>
                                        <p:tgtEl>
                                          <p:spTgt spid="1402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9" grpId="0"/>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订单有效性分析</a:t>
            </a:r>
            <a:endParaRPr lang="en-US" altLang="zh-CN" b="1" dirty="0">
              <a:latin typeface="微软雅黑"/>
              <a:ea typeface="微软雅黑"/>
            </a:endParaRPr>
          </a:p>
        </p:txBody>
      </p:sp>
      <p:sp>
        <p:nvSpPr>
          <p:cNvPr id="8" name="椭圆 64"/>
          <p:cNvSpPr>
            <a:spLocks noChangeArrowheads="1"/>
          </p:cNvSpPr>
          <p:nvPr/>
        </p:nvSpPr>
        <p:spPr bwMode="auto">
          <a:xfrm>
            <a:off x="571471" y="1059582"/>
            <a:ext cx="1370033" cy="1369292"/>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客户优先权分析</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pic>
        <p:nvPicPr>
          <p:cNvPr id="141314" name="Picture 2"/>
          <p:cNvPicPr>
            <a:picLocks noChangeAspect="1" noChangeArrowheads="1"/>
          </p:cNvPicPr>
          <p:nvPr/>
        </p:nvPicPr>
        <p:blipFill>
          <a:blip r:embed="rId3"/>
          <a:srcRect/>
          <a:stretch>
            <a:fillRect/>
          </a:stretch>
        </p:blipFill>
        <p:spPr bwMode="auto">
          <a:xfrm>
            <a:off x="2071670" y="1928813"/>
            <a:ext cx="6683843" cy="1643069"/>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1000" fill="hold"/>
                                        <p:tgtEl>
                                          <p:spTgt spid="8"/>
                                        </p:tgtEl>
                                        <p:attrNameLst>
                                          <p:attrName>ppt_x</p:attrName>
                                        </p:attrNameLst>
                                      </p:cBhvr>
                                      <p:tavLst>
                                        <p:tav tm="0">
                                          <p:val>
                                            <p:strVal val="#ppt_x-.2"/>
                                          </p:val>
                                        </p:tav>
                                        <p:tav tm="100000">
                                          <p:val>
                                            <p:strVal val="#ppt_x"/>
                                          </p:val>
                                        </p:tav>
                                      </p:tavLst>
                                    </p:anim>
                                    <p:anim calcmode="lin" valueType="num">
                                      <p:cBhvr>
                                        <p:cTn id="19"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20" dur="10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141314"/>
                                        </p:tgtEl>
                                        <p:attrNameLst>
                                          <p:attrName>style.visibility</p:attrName>
                                        </p:attrNameLst>
                                      </p:cBhvr>
                                      <p:to>
                                        <p:strVal val="visible"/>
                                      </p:to>
                                    </p:set>
                                    <p:animEffect transition="in" filter="checkerboard(across)">
                                      <p:cBhvr>
                                        <p:cTn id="25" dur="500"/>
                                        <p:tgtEl>
                                          <p:spTgt spid="1413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8"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1065"/>
</p:tagLst>
</file>

<file path=ppt/theme/theme1.xml><?xml version="1.0" encoding="utf-8"?>
<a:theme xmlns:a="http://schemas.openxmlformats.org/drawingml/2006/main" name="第一PPT，www.1ppt.com">
  <a:themeElements>
    <a:clrScheme name="自定义 10">
      <a:dk1>
        <a:sysClr val="windowText" lastClr="000000"/>
      </a:dk1>
      <a:lt1>
        <a:sysClr val="window" lastClr="FFFFFF"/>
      </a:lt1>
      <a:dk2>
        <a:srgbClr val="373545"/>
      </a:dk2>
      <a:lt2>
        <a:srgbClr val="CEDBE6"/>
      </a:lt2>
      <a:accent1>
        <a:srgbClr val="C00000"/>
      </a:accent1>
      <a:accent2>
        <a:srgbClr val="C00000"/>
      </a:accent2>
      <a:accent3>
        <a:srgbClr val="C00000"/>
      </a:accent3>
      <a:accent4>
        <a:srgbClr val="C00000"/>
      </a:accent4>
      <a:accent5>
        <a:srgbClr val="C00000"/>
      </a:accent5>
      <a:accent6>
        <a:srgbClr val="C00000"/>
      </a:accent6>
      <a:hlink>
        <a:srgbClr val="C00000"/>
      </a:hlink>
      <a:folHlink>
        <a:srgbClr val="C00000"/>
      </a:folHlink>
    </a:clrScheme>
    <a:fontScheme name="1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1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1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2497</TotalTime>
  <Pages>0</Pages>
  <Words>1977</Words>
  <Characters>0</Characters>
  <Application>Microsoft Office PowerPoint</Application>
  <DocSecurity>0</DocSecurity>
  <PresentationFormat>全屏显示(16:9)</PresentationFormat>
  <Lines>0</Lines>
  <Paragraphs>252</Paragraphs>
  <Slides>55</Slides>
  <Notes>55</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55</vt:i4>
      </vt:variant>
    </vt:vector>
  </HeadingPairs>
  <TitlesOfParts>
    <vt:vector size="65" baseType="lpstr">
      <vt:lpstr>Source Han Sans ExtraLight</vt:lpstr>
      <vt:lpstr>仿宋_GB2312</vt:lpstr>
      <vt:lpstr>楷体</vt:lpstr>
      <vt:lpstr>宋体</vt:lpstr>
      <vt:lpstr>微软雅黑</vt:lpstr>
      <vt:lpstr>Arial</vt:lpstr>
      <vt:lpstr>Calibri</vt:lpstr>
      <vt:lpstr>Century Gothic</vt:lpstr>
      <vt:lpstr>Impact</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红色简约</dc:title>
  <dc:creator>第一PPT模板网：www.1ppt.com</dc:creator>
  <cp:keywords>第一PPT模板网：www.1ppt.com</cp:keywords>
  <cp:lastModifiedBy>HP</cp:lastModifiedBy>
  <cp:revision>563</cp:revision>
  <dcterms:created xsi:type="dcterms:W3CDTF">2013-01-25T01:44:32Z</dcterms:created>
  <dcterms:modified xsi:type="dcterms:W3CDTF">2020-01-06T12:30:09Z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2052-9.1.0.4468</vt:lpwstr>
  </property>
</Properties>
</file>