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436" r:id="rId2"/>
    <p:sldId id="429" r:id="rId3"/>
    <p:sldId id="435" r:id="rId4"/>
    <p:sldId id="438" r:id="rId5"/>
    <p:sldId id="600" r:id="rId6"/>
    <p:sldId id="601" r:id="rId7"/>
    <p:sldId id="640" r:id="rId8"/>
    <p:sldId id="641" r:id="rId9"/>
    <p:sldId id="642" r:id="rId10"/>
    <p:sldId id="643" r:id="rId11"/>
    <p:sldId id="644" r:id="rId12"/>
    <p:sldId id="645" r:id="rId13"/>
    <p:sldId id="451" r:id="rId14"/>
    <p:sldId id="646" r:id="rId15"/>
    <p:sldId id="604" r:id="rId16"/>
    <p:sldId id="647" r:id="rId17"/>
    <p:sldId id="648" r:id="rId18"/>
    <p:sldId id="649" r:id="rId19"/>
    <p:sldId id="650" r:id="rId20"/>
    <p:sldId id="651" r:id="rId21"/>
    <p:sldId id="652" r:id="rId22"/>
    <p:sldId id="653" r:id="rId23"/>
    <p:sldId id="654" r:id="rId24"/>
    <p:sldId id="655" r:id="rId25"/>
    <p:sldId id="567" r:id="rId26"/>
    <p:sldId id="568" r:id="rId27"/>
    <p:sldId id="612" r:id="rId28"/>
    <p:sldId id="656" r:id="rId29"/>
    <p:sldId id="657" r:id="rId30"/>
    <p:sldId id="584" r:id="rId31"/>
    <p:sldId id="585" r:id="rId32"/>
    <p:sldId id="658" r:id="rId33"/>
    <p:sldId id="659" r:id="rId34"/>
    <p:sldId id="660" r:id="rId35"/>
    <p:sldId id="661" r:id="rId36"/>
    <p:sldId id="662" r:id="rId37"/>
    <p:sldId id="663" r:id="rId38"/>
    <p:sldId id="664" r:id="rId39"/>
    <p:sldId id="665" r:id="rId40"/>
    <p:sldId id="480" r:id="rId41"/>
  </p:sldIdLst>
  <p:sldSz cx="9144000" cy="5143500" type="screen16x9"/>
  <p:notesSz cx="6858000" cy="9144000"/>
  <p:custDataLst>
    <p:tags r:id="rId43"/>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BECB"/>
    <a:srgbClr val="CC0000"/>
    <a:srgbClr val="F595DC"/>
    <a:srgbClr val="21A3D0"/>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4678" autoAdjust="0"/>
  </p:normalViewPr>
  <p:slideViewPr>
    <p:cSldViewPr snapToObjects="1">
      <p:cViewPr varScale="1">
        <p:scale>
          <a:sx n="90" d="100"/>
          <a:sy n="90" d="100"/>
        </p:scale>
        <p:origin x="1512" y="72"/>
      </p:cViewPr>
      <p:guideLst>
        <p:guide orient="horz" pos="1619"/>
        <p:guide pos="2894"/>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2020/1/6</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71284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a:t>
            </a:fld>
            <a:endParaRPr lang="zh-CN" altLang="en-US"/>
          </a:p>
        </p:txBody>
      </p:sp>
    </p:spTree>
    <p:extLst>
      <p:ext uri="{BB962C8B-B14F-4D97-AF65-F5344CB8AC3E}">
        <p14:creationId xmlns:p14="http://schemas.microsoft.com/office/powerpoint/2010/main" val="2796850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25</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30</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1692153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4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3" name="直接连接符 12"/>
          <p:cNvCxnSpPr/>
          <p:nvPr userDrawn="1"/>
        </p:nvCxnSpPr>
        <p:spPr>
          <a:xfrm>
            <a:off x="897462" y="608534"/>
            <a:ext cx="8355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emf"/></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18.x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7.emf"/><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40.emf"/><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7.emf"/></Relationships>
</file>

<file path=ppt/slides/_rels/slide2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50.emf"/><Relationship Id="rId4" Type="http://schemas.openxmlformats.org/officeDocument/2006/relationships/image" Target="../media/image49.emf"/></Relationships>
</file>

<file path=ppt/slides/_rels/slide29.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p:cNvSpPr/>
          <p:nvPr/>
        </p:nvSpPr>
        <p:spPr>
          <a:xfrm>
            <a:off x="656823" y="1491666"/>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8" name="椭圆 137"/>
          <p:cNvSpPr/>
          <p:nvPr/>
        </p:nvSpPr>
        <p:spPr>
          <a:xfrm>
            <a:off x="632485" y="3600787"/>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1" name="椭圆 140"/>
          <p:cNvSpPr/>
          <p:nvPr/>
        </p:nvSpPr>
        <p:spPr>
          <a:xfrm>
            <a:off x="-980157" y="4050771"/>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2" name="椭圆 141"/>
          <p:cNvSpPr/>
          <p:nvPr/>
        </p:nvSpPr>
        <p:spPr>
          <a:xfrm>
            <a:off x="-3644453" y="-185092"/>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146" name="组合 145"/>
          <p:cNvGrpSpPr/>
          <p:nvPr/>
        </p:nvGrpSpPr>
        <p:grpSpPr>
          <a:xfrm flipH="1">
            <a:off x="3344100" y="2684694"/>
            <a:ext cx="5551177" cy="583387"/>
            <a:chOff x="3929063" y="2641879"/>
            <a:chExt cx="5214937" cy="0"/>
          </a:xfrm>
        </p:grpSpPr>
        <p:cxnSp>
          <p:nvCxnSpPr>
            <p:cNvPr id="147" name="直接连接符 146"/>
            <p:cNvCxnSpPr/>
            <p:nvPr/>
          </p:nvCxnSpPr>
          <p:spPr>
            <a:xfrm>
              <a:off x="3929063" y="2641879"/>
              <a:ext cx="410580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8103924" y="2641879"/>
              <a:ext cx="754055" cy="0"/>
            </a:xfrm>
            <a:prstGeom prst="line">
              <a:avLst/>
            </a:prstGeom>
            <a:ln w="7620">
              <a:solidFill>
                <a:srgbClr val="333333"/>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948986" y="2641879"/>
              <a:ext cx="19501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grpSp>
      <p:sp>
        <p:nvSpPr>
          <p:cNvPr id="150" name="矩形 17"/>
          <p:cNvSpPr>
            <a:spLocks noChangeArrowheads="1"/>
          </p:cNvSpPr>
          <p:nvPr/>
        </p:nvSpPr>
        <p:spPr bwMode="auto">
          <a:xfrm>
            <a:off x="4035917" y="2005374"/>
            <a:ext cx="53006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rgbClr val="333333"/>
                </a:solidFill>
                <a:latin typeface="微软雅黑" panose="020B0503020204020204" pitchFamily="34" charset="-122"/>
                <a:ea typeface="微软雅黑" panose="020B0503020204020204" pitchFamily="34" charset="-122"/>
              </a:rPr>
              <a:t>仓储与配送管理</a:t>
            </a:r>
            <a:endParaRPr lang="zh-CN" altLang="en-US" sz="4000" b="1" dirty="0">
              <a:solidFill>
                <a:srgbClr val="333333"/>
              </a:solidFill>
              <a:latin typeface="微软雅黑" panose="020B0503020204020204" pitchFamily="34" charset="-122"/>
              <a:ea typeface="微软雅黑" panose="020B0503020204020204" pitchFamily="34" charset="-122"/>
            </a:endParaRPr>
          </a:p>
        </p:txBody>
      </p:sp>
      <p:sp>
        <p:nvSpPr>
          <p:cNvPr id="151" name="矩形 150"/>
          <p:cNvSpPr/>
          <p:nvPr/>
        </p:nvSpPr>
        <p:spPr>
          <a:xfrm>
            <a:off x="4035917" y="2722056"/>
            <a:ext cx="4955411" cy="442045"/>
          </a:xfrm>
          <a:prstGeom prst="rect">
            <a:avLst/>
          </a:prstGeom>
        </p:spPr>
        <p:txBody>
          <a:bodyPr wrap="square" lIns="72008" tIns="36005" rIns="72008" bIns="36005">
            <a:spAutoFit/>
          </a:bodyPr>
          <a:lstStyle/>
          <a:p>
            <a:pPr algn="ctr"/>
            <a:r>
              <a:rPr lang="zh-CN" altLang="en-US" sz="24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项目八  配送中心作业</a:t>
            </a:r>
            <a:endParaRPr lang="en-US" altLang="zh-CN" sz="24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Tree>
    <p:extLst>
      <p:ext uri="{BB962C8B-B14F-4D97-AF65-F5344CB8AC3E}">
        <p14:creationId xmlns:p14="http://schemas.microsoft.com/office/powerpoint/2010/main" val="370263290"/>
      </p:ext>
    </p:extLst>
  </p:cSld>
  <p:clrMapOvr>
    <a:masterClrMapping/>
  </p:clrMapOvr>
  <p:transition spd="med"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500"/>
                                        <p:tgtEl>
                                          <p:spTgt spid="1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500"/>
                                        <p:tgtEl>
                                          <p:spTgt spid="1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500" fill="hold"/>
                                        <p:tgtEl>
                                          <p:spTgt spid="150"/>
                                        </p:tgtEl>
                                        <p:attrNameLst>
                                          <p:attrName>ppt_x</p:attrName>
                                        </p:attrNameLst>
                                      </p:cBhvr>
                                      <p:tavLst>
                                        <p:tav tm="0">
                                          <p:val>
                                            <p:strVal val="1+#ppt_w/2"/>
                                          </p:val>
                                        </p:tav>
                                        <p:tav tm="100000">
                                          <p:val>
                                            <p:strVal val="#ppt_x"/>
                                          </p:val>
                                        </p:tav>
                                      </p:tavLst>
                                    </p:anim>
                                    <p:anim calcmode="lin" valueType="num">
                                      <p:cBhvr additive="base">
                                        <p:cTn id="24" dur="500" fill="hold"/>
                                        <p:tgtEl>
                                          <p:spTgt spid="15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additive="base">
                                        <p:cTn id="28" dur="500" fill="hold"/>
                                        <p:tgtEl>
                                          <p:spTgt spid="146"/>
                                        </p:tgtEl>
                                        <p:attrNameLst>
                                          <p:attrName>ppt_x</p:attrName>
                                        </p:attrNameLst>
                                      </p:cBhvr>
                                      <p:tavLst>
                                        <p:tav tm="0">
                                          <p:val>
                                            <p:strVal val="1+#ppt_w/2"/>
                                          </p:val>
                                        </p:tav>
                                        <p:tav tm="100000">
                                          <p:val>
                                            <p:strVal val="#ppt_x"/>
                                          </p:val>
                                        </p:tav>
                                      </p:tavLst>
                                    </p:anim>
                                    <p:anim calcmode="lin" valueType="num">
                                      <p:cBhvr additive="base">
                                        <p:cTn id="29" dur="500" fill="hold"/>
                                        <p:tgtEl>
                                          <p:spTgt spid="1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151"/>
                                        </p:tgtEl>
                                        <p:attrNameLst>
                                          <p:attrName>style.visibility</p:attrName>
                                        </p:attrNameLst>
                                      </p:cBhvr>
                                      <p:to>
                                        <p:strVal val="visible"/>
                                      </p:to>
                                    </p:set>
                                    <p:anim calcmode="lin" valueType="num">
                                      <p:cBhvr additive="base">
                                        <p:cTn id="33" dur="500" fill="hold"/>
                                        <p:tgtEl>
                                          <p:spTgt spid="151"/>
                                        </p:tgtEl>
                                        <p:attrNameLst>
                                          <p:attrName>ppt_x</p:attrName>
                                        </p:attrNameLst>
                                      </p:cBhvr>
                                      <p:tavLst>
                                        <p:tav tm="0">
                                          <p:val>
                                            <p:strVal val="1+#ppt_w/2"/>
                                          </p:val>
                                        </p:tav>
                                        <p:tav tm="100000">
                                          <p:val>
                                            <p:strVal val="#ppt_x"/>
                                          </p:val>
                                        </p:tav>
                                      </p:tavLst>
                                    </p:anim>
                                    <p:anim calcmode="lin" valueType="num">
                                      <p:cBhvr additive="base">
                                        <p:cTn id="34"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38" grpId="0" animBg="1"/>
      <p:bldP spid="141" grpId="0" animBg="1"/>
      <p:bldP spid="142" grpId="0" animBg="1"/>
      <p:bldP spid="150" grpId="0"/>
      <p:bldP spid="1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p>
        </p:txBody>
      </p:sp>
      <p:sp>
        <p:nvSpPr>
          <p:cNvPr id="8" name="椭圆 64"/>
          <p:cNvSpPr>
            <a:spLocks noChangeArrowheads="1"/>
          </p:cNvSpPr>
          <p:nvPr/>
        </p:nvSpPr>
        <p:spPr bwMode="auto">
          <a:xfrm>
            <a:off x="571471" y="1059582"/>
            <a:ext cx="1071571" cy="1070991"/>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6146" name="Picture 2"/>
          <p:cNvPicPr>
            <a:picLocks noChangeAspect="1" noChangeArrowheads="1"/>
          </p:cNvPicPr>
          <p:nvPr/>
        </p:nvPicPr>
        <p:blipFill>
          <a:blip r:embed="rId3"/>
          <a:srcRect/>
          <a:stretch>
            <a:fillRect/>
          </a:stretch>
        </p:blipFill>
        <p:spPr bwMode="auto">
          <a:xfrm>
            <a:off x="3214678" y="1500180"/>
            <a:ext cx="3505217" cy="2431663"/>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a:srcRect/>
          <a:stretch>
            <a:fillRect/>
          </a:stretch>
        </p:blipFill>
        <p:spPr bwMode="auto">
          <a:xfrm>
            <a:off x="1957388" y="1857370"/>
            <a:ext cx="6329492" cy="231735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6146"/>
                                        </p:tgtEl>
                                        <p:attrNameLst>
                                          <p:attrName>style.visibility</p:attrName>
                                        </p:attrNameLst>
                                      </p:cBhvr>
                                      <p:to>
                                        <p:strVal val="visible"/>
                                      </p:to>
                                    </p:set>
                                    <p:animEffect transition="in" filter="checkerboard(across)">
                                      <p:cBhvr>
                                        <p:cTn id="25" dur="500"/>
                                        <p:tgtEl>
                                          <p:spTgt spid="614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6146"/>
                                        </p:tgtEl>
                                        <p:attrNameLst>
                                          <p:attrName>ppt_x</p:attrName>
                                        </p:attrNameLst>
                                      </p:cBhvr>
                                      <p:tavLst>
                                        <p:tav tm="0">
                                          <p:val>
                                            <p:strVal val="ppt_x"/>
                                          </p:val>
                                        </p:tav>
                                        <p:tav tm="100000">
                                          <p:val>
                                            <p:strVal val="ppt_x"/>
                                          </p:val>
                                        </p:tav>
                                      </p:tavLst>
                                    </p:anim>
                                    <p:anim calcmode="lin" valueType="num">
                                      <p:cBhvr additive="base">
                                        <p:cTn id="30" dur="500"/>
                                        <p:tgtEl>
                                          <p:spTgt spid="6146"/>
                                        </p:tgtEl>
                                        <p:attrNameLst>
                                          <p:attrName>ppt_y</p:attrName>
                                        </p:attrNameLst>
                                      </p:cBhvr>
                                      <p:tavLst>
                                        <p:tav tm="0">
                                          <p:val>
                                            <p:strVal val="ppt_y"/>
                                          </p:val>
                                        </p:tav>
                                        <p:tav tm="100000">
                                          <p:val>
                                            <p:strVal val="1+ppt_h/2"/>
                                          </p:val>
                                        </p:tav>
                                      </p:tavLst>
                                    </p:anim>
                                    <p:set>
                                      <p:cBhvr>
                                        <p:cTn id="31" dur="1" fill="hold">
                                          <p:stCondLst>
                                            <p:cond delay="499"/>
                                          </p:stCondLst>
                                        </p:cTn>
                                        <p:tgtEl>
                                          <p:spTgt spid="614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6147"/>
                                        </p:tgtEl>
                                        <p:attrNameLst>
                                          <p:attrName>style.visibility</p:attrName>
                                        </p:attrNameLst>
                                      </p:cBhvr>
                                      <p:to>
                                        <p:strVal val="visible"/>
                                      </p:to>
                                    </p:set>
                                    <p:animEffect transition="in" filter="checkerboard(across)">
                                      <p:cBhvr>
                                        <p:cTn id="36"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p>
        </p:txBody>
      </p:sp>
      <p:sp>
        <p:nvSpPr>
          <p:cNvPr id="8" name="椭圆 64"/>
          <p:cNvSpPr>
            <a:spLocks noChangeArrowheads="1"/>
          </p:cNvSpPr>
          <p:nvPr/>
        </p:nvSpPr>
        <p:spPr bwMode="auto">
          <a:xfrm>
            <a:off x="571471" y="1059582"/>
            <a:ext cx="1071571" cy="1070991"/>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7170" name="Picture 2"/>
          <p:cNvPicPr>
            <a:picLocks noChangeAspect="1" noChangeArrowheads="1"/>
          </p:cNvPicPr>
          <p:nvPr/>
        </p:nvPicPr>
        <p:blipFill>
          <a:blip r:embed="rId3"/>
          <a:srcRect/>
          <a:stretch>
            <a:fillRect/>
          </a:stretch>
        </p:blipFill>
        <p:spPr bwMode="auto">
          <a:xfrm>
            <a:off x="2786050" y="1059582"/>
            <a:ext cx="4283094" cy="334406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170"/>
                                        </p:tgtEl>
                                        <p:attrNameLst>
                                          <p:attrName>style.visibility</p:attrName>
                                        </p:attrNameLst>
                                      </p:cBhvr>
                                      <p:to>
                                        <p:strVal val="visible"/>
                                      </p:to>
                                    </p:set>
                                    <p:animEffect transition="in" filter="checkerboard(across)">
                                      <p:cBhvr>
                                        <p:cTn id="25"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p>
        </p:txBody>
      </p:sp>
      <p:sp>
        <p:nvSpPr>
          <p:cNvPr id="8" name="椭圆 64"/>
          <p:cNvSpPr>
            <a:spLocks noChangeArrowheads="1"/>
          </p:cNvSpPr>
          <p:nvPr/>
        </p:nvSpPr>
        <p:spPr bwMode="auto">
          <a:xfrm>
            <a:off x="571471" y="1059582"/>
            <a:ext cx="1071571" cy="1070991"/>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8194" name="Picture 2"/>
          <p:cNvPicPr>
            <a:picLocks noChangeAspect="1" noChangeArrowheads="1"/>
          </p:cNvPicPr>
          <p:nvPr/>
        </p:nvPicPr>
        <p:blipFill>
          <a:blip r:embed="rId3"/>
          <a:srcRect/>
          <a:stretch>
            <a:fillRect/>
          </a:stretch>
        </p:blipFill>
        <p:spPr bwMode="auto">
          <a:xfrm>
            <a:off x="2500298" y="644479"/>
            <a:ext cx="4766925" cy="428785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194"/>
                                        </p:tgtEl>
                                        <p:attrNameLst>
                                          <p:attrName>style.visibility</p:attrName>
                                        </p:attrNameLst>
                                      </p:cBhvr>
                                      <p:to>
                                        <p:strVal val="visible"/>
                                      </p:to>
                                    </p:set>
                                    <p:animEffect transition="in" filter="checkerboard(across)">
                                      <p:cBhvr>
                                        <p:cTn id="25"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配送中心的布局</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63112"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02</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5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5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5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11" name="矩形 10"/>
          <p:cNvSpPr/>
          <p:nvPr/>
        </p:nvSpPr>
        <p:spPr>
          <a:xfrm>
            <a:off x="2417228" y="4546335"/>
            <a:ext cx="608386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17228" y="785800"/>
            <a:ext cx="608386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17228" y="886349"/>
            <a:ext cx="6298176" cy="3646846"/>
          </a:xfrm>
          <a:prstGeom prst="rect">
            <a:avLst/>
          </a:prstGeom>
          <a:noFill/>
        </p:spPr>
        <p:txBody>
          <a:bodyPr wrap="square" lIns="68595" tIns="34297" rIns="68595" bIns="34297" rtlCol="0">
            <a:spAutoFit/>
          </a:bodyPr>
          <a:lstStyle/>
          <a:p>
            <a:pPr>
              <a:lnSpc>
                <a:spcPct val="130000"/>
              </a:lnSpc>
            </a:pPr>
            <a:r>
              <a:rPr lang="zh-CN" altLang="en-US" sz="1200" dirty="0" smtClean="0">
                <a:solidFill>
                  <a:sysClr val="windowText" lastClr="000000"/>
                </a:solidFill>
                <a:latin typeface="微软雅黑" pitchFamily="34" charset="-122"/>
                <a:ea typeface="微软雅黑" pitchFamily="34" charset="-122"/>
              </a:rPr>
              <a:t>一个大卖场的选址需要经过几个方面的测算：第一，商圈里的人口消费能力。需要对这些地区进行进一步的细化，计算这片区域内各个小区的详尽的人口规模和特征，计算不同区域内人口的数量和密度、年龄分布、文化水平、职业分布、人均可支配收入等等指标。家乐福的做法还会更细致一些，根据这些小区的远近程度和居民可支配的收入，在划定重要的销售区域和普通的销售区域。第二，需要研究这片区域内的城市交通和周边的商圈的竞争情况。设在上海的大卖场都非常聪明，例如，家乐福古北店周围的公交线路不多，家乐福就干脆自己租用公交车点在一些固定的小区穿行，方便这些离的较远的小区居民上门一次性购起一周的生活用品。当然未来潜在的销售区域会受到很多竞争对手的挤压，所以家乐福也会将未来所有的竞争对手计算进去。家乐福自己的一份资料指出，有</a:t>
            </a:r>
            <a:r>
              <a:rPr lang="en-US" altLang="zh-CN" sz="1200" dirty="0" smtClean="0">
                <a:solidFill>
                  <a:sysClr val="windowText" lastClr="000000"/>
                </a:solidFill>
                <a:latin typeface="微软雅黑" pitchFamily="34" charset="-122"/>
                <a:ea typeface="微软雅黑" pitchFamily="34" charset="-122"/>
              </a:rPr>
              <a:t>60</a:t>
            </a:r>
            <a:r>
              <a:rPr lang="zh-CN" altLang="en-US" sz="1200" dirty="0" smtClean="0">
                <a:solidFill>
                  <a:sysClr val="windowText" lastClr="000000"/>
                </a:solidFill>
                <a:latin typeface="微软雅黑" pitchFamily="34" charset="-122"/>
                <a:ea typeface="微软雅黑" pitchFamily="34" charset="-122"/>
              </a:rPr>
              <a:t>％的顾客在</a:t>
            </a:r>
            <a:r>
              <a:rPr lang="en-US" altLang="zh-CN" sz="1200" dirty="0" smtClean="0">
                <a:solidFill>
                  <a:sysClr val="windowText" lastClr="000000"/>
                </a:solidFill>
                <a:latin typeface="微软雅黑" pitchFamily="34" charset="-122"/>
                <a:ea typeface="微软雅黑" pitchFamily="34" charset="-122"/>
              </a:rPr>
              <a:t>34</a:t>
            </a:r>
            <a:r>
              <a:rPr lang="zh-CN" altLang="en-US" sz="1200" dirty="0" smtClean="0">
                <a:solidFill>
                  <a:sysClr val="windowText" lastClr="000000"/>
                </a:solidFill>
                <a:latin typeface="微软雅黑" pitchFamily="34" charset="-122"/>
                <a:ea typeface="微软雅黑" pitchFamily="34" charset="-122"/>
              </a:rPr>
              <a:t>岁以下，</a:t>
            </a:r>
            <a:r>
              <a:rPr lang="en-US" altLang="zh-CN" sz="1200" dirty="0" smtClean="0">
                <a:solidFill>
                  <a:sysClr val="windowText" lastClr="000000"/>
                </a:solidFill>
                <a:latin typeface="微软雅黑" pitchFamily="34" charset="-122"/>
                <a:ea typeface="微软雅黑" pitchFamily="34" charset="-122"/>
              </a:rPr>
              <a:t>70</a:t>
            </a:r>
            <a:r>
              <a:rPr lang="zh-CN" altLang="en-US" sz="1200" dirty="0" smtClean="0">
                <a:solidFill>
                  <a:sysClr val="windowText" lastClr="000000"/>
                </a:solidFill>
                <a:latin typeface="微软雅黑" pitchFamily="34" charset="-122"/>
                <a:ea typeface="微软雅黑" pitchFamily="34" charset="-122"/>
              </a:rPr>
              <a:t>％是女性，有</a:t>
            </a:r>
            <a:r>
              <a:rPr lang="en-US" altLang="zh-CN" sz="1200" dirty="0" smtClean="0">
                <a:solidFill>
                  <a:sysClr val="windowText" lastClr="000000"/>
                </a:solidFill>
                <a:latin typeface="微软雅黑" pitchFamily="34" charset="-122"/>
                <a:ea typeface="微软雅黑" pitchFamily="34" charset="-122"/>
              </a:rPr>
              <a:t>28</a:t>
            </a:r>
            <a:r>
              <a:rPr lang="zh-CN" altLang="en-US" sz="1200" dirty="0" smtClean="0">
                <a:solidFill>
                  <a:sysClr val="windowText" lastClr="000000"/>
                </a:solidFill>
                <a:latin typeface="微软雅黑" pitchFamily="34" charset="-122"/>
                <a:ea typeface="微软雅黑" pitchFamily="34" charset="-122"/>
              </a:rPr>
              <a:t>％的人步行，</a:t>
            </a:r>
            <a:r>
              <a:rPr lang="en-US" altLang="zh-CN" sz="1200" dirty="0" smtClean="0">
                <a:solidFill>
                  <a:sysClr val="windowText" lastClr="000000"/>
                </a:solidFill>
                <a:latin typeface="微软雅黑" pitchFamily="34" charset="-122"/>
                <a:ea typeface="微软雅黑" pitchFamily="34" charset="-122"/>
              </a:rPr>
              <a:t>45</a:t>
            </a:r>
            <a:r>
              <a:rPr lang="zh-CN" altLang="en-US" sz="1200" dirty="0" smtClean="0">
                <a:solidFill>
                  <a:sysClr val="windowText" lastClr="000000"/>
                </a:solidFill>
                <a:latin typeface="微软雅黑" pitchFamily="34" charset="-122"/>
                <a:ea typeface="微软雅黑" pitchFamily="34" charset="-122"/>
              </a:rPr>
              <a:t>％通过公共汽车而来。所以很明显，大卖场可以依据这些目标顾客的信息来微调自己的商品线。能体现家乐福用心的是，家乐福在上海的每家店都有小小的不同。在虹桥店，因为周围的高收入群体和外国侨民比较多，其中外国侨民占到了家乐福消费群体的</a:t>
            </a:r>
            <a:r>
              <a:rPr lang="en-US" altLang="zh-CN" sz="1200" dirty="0" smtClean="0">
                <a:solidFill>
                  <a:sysClr val="windowText" lastClr="000000"/>
                </a:solidFill>
                <a:latin typeface="微软雅黑" pitchFamily="34" charset="-122"/>
                <a:ea typeface="微软雅黑" pitchFamily="34" charset="-122"/>
              </a:rPr>
              <a:t>40</a:t>
            </a:r>
            <a:r>
              <a:rPr lang="zh-CN" altLang="en-US" sz="1200" dirty="0" smtClean="0">
                <a:solidFill>
                  <a:sysClr val="windowText" lastClr="000000"/>
                </a:solidFill>
                <a:latin typeface="微软雅黑" pitchFamily="34" charset="-122"/>
                <a:ea typeface="微软雅黑" pitchFamily="34" charset="-122"/>
              </a:rPr>
              <a:t>％，所以虹桥店里的外国商品特别多。南方商场的家乐福因为周围的居住小区比较分散，在商场离开了一家电影院和麦当劳，增加自己吸引较远的人群的力度。青岛的家乐福做的更到位，因为有</a:t>
            </a:r>
            <a:r>
              <a:rPr lang="en-US" altLang="zh-CN" sz="1200" dirty="0" smtClean="0">
                <a:solidFill>
                  <a:sysClr val="windowText" lastClr="000000"/>
                </a:solidFill>
                <a:latin typeface="微软雅黑" pitchFamily="34" charset="-122"/>
                <a:ea typeface="微软雅黑" pitchFamily="34" charset="-122"/>
              </a:rPr>
              <a:t>15</a:t>
            </a:r>
            <a:r>
              <a:rPr lang="zh-CN" altLang="en-US" sz="1200" dirty="0" smtClean="0">
                <a:solidFill>
                  <a:sysClr val="windowText" lastClr="000000"/>
                </a:solidFill>
                <a:latin typeface="微软雅黑" pitchFamily="34" charset="-122"/>
                <a:ea typeface="微软雅黑" pitchFamily="34" charset="-122"/>
              </a:rPr>
              <a:t>％的顾客是韩国人，所以干脆做了许多的韩文招牌。</a:t>
            </a:r>
          </a:p>
        </p:txBody>
      </p:sp>
      <p:sp>
        <p:nvSpPr>
          <p:cNvPr id="16" name="TextBox 15"/>
          <p:cNvSpPr txBox="1"/>
          <p:nvPr/>
        </p:nvSpPr>
        <p:spPr>
          <a:xfrm>
            <a:off x="2417228" y="4646884"/>
            <a:ext cx="4429156"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思考：配送中心选址需要考虑哪些因素？</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配送中心选址</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26" name="Picture 2"/>
          <p:cNvPicPr>
            <a:picLocks noChangeAspect="1" noChangeArrowheads="1"/>
          </p:cNvPicPr>
          <p:nvPr/>
        </p:nvPicPr>
        <p:blipFill>
          <a:blip r:embed="rId3"/>
          <a:srcRect/>
          <a:stretch>
            <a:fillRect/>
          </a:stretch>
        </p:blipFill>
        <p:spPr bwMode="auto">
          <a:xfrm>
            <a:off x="2857488" y="171450"/>
            <a:ext cx="3790950" cy="4799013"/>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3143240" y="208664"/>
            <a:ext cx="4543437" cy="491309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checkerboard(across)">
                                      <p:cBhvr>
                                        <p:cTn id="25" dur="500"/>
                                        <p:tgtEl>
                                          <p:spTgt spid="102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1026"/>
                                        </p:tgtEl>
                                        <p:attrNameLst>
                                          <p:attrName>ppt_x</p:attrName>
                                        </p:attrNameLst>
                                      </p:cBhvr>
                                      <p:tavLst>
                                        <p:tav tm="0">
                                          <p:val>
                                            <p:strVal val="ppt_x"/>
                                          </p:val>
                                        </p:tav>
                                        <p:tav tm="100000">
                                          <p:val>
                                            <p:strVal val="ppt_x"/>
                                          </p:val>
                                        </p:tav>
                                      </p:tavLst>
                                    </p:anim>
                                    <p:anim calcmode="lin" valueType="num">
                                      <p:cBhvr additive="base">
                                        <p:cTn id="30" dur="500"/>
                                        <p:tgtEl>
                                          <p:spTgt spid="1026"/>
                                        </p:tgtEl>
                                        <p:attrNameLst>
                                          <p:attrName>ppt_y</p:attrName>
                                        </p:attrNameLst>
                                      </p:cBhvr>
                                      <p:tavLst>
                                        <p:tav tm="0">
                                          <p:val>
                                            <p:strVal val="ppt_y"/>
                                          </p:val>
                                        </p:tav>
                                        <p:tav tm="100000">
                                          <p:val>
                                            <p:strVal val="1+ppt_h/2"/>
                                          </p:val>
                                        </p:tav>
                                      </p:tavLst>
                                    </p:anim>
                                    <p:set>
                                      <p:cBhvr>
                                        <p:cTn id="31" dur="1" fill="hold">
                                          <p:stCondLst>
                                            <p:cond delay="499"/>
                                          </p:stCondLst>
                                        </p:cTn>
                                        <p:tgtEl>
                                          <p:spTgt spid="102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1027"/>
                                        </p:tgtEl>
                                        <p:attrNameLst>
                                          <p:attrName>style.visibility</p:attrName>
                                        </p:attrNameLst>
                                      </p:cBhvr>
                                      <p:to>
                                        <p:strVal val="visible"/>
                                      </p:to>
                                    </p:set>
                                    <p:animEffect transition="in" filter="checkerboard(across)">
                                      <p:cBhvr>
                                        <p:cTn id="36"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配送中心布局</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0"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配送中心布局设计的依据</a:t>
              </a:r>
              <a:endParaRPr lang="zh-CN" altLang="en-US" b="1" dirty="0">
                <a:solidFill>
                  <a:srgbClr val="FF0000"/>
                </a:solidFill>
                <a:latin typeface="微软雅黑" pitchFamily="34" charset="-122"/>
                <a:ea typeface="微软雅黑" pitchFamily="34" charset="-122"/>
              </a:endParaRPr>
            </a:p>
          </p:txBody>
        </p:sp>
      </p:grpSp>
      <p:pic>
        <p:nvPicPr>
          <p:cNvPr id="2050" name="Picture 2"/>
          <p:cNvPicPr>
            <a:picLocks noChangeAspect="1" noChangeArrowheads="1"/>
          </p:cNvPicPr>
          <p:nvPr/>
        </p:nvPicPr>
        <p:blipFill>
          <a:blip r:embed="rId3"/>
          <a:srcRect/>
          <a:stretch>
            <a:fillRect/>
          </a:stretch>
        </p:blipFill>
        <p:spPr bwMode="auto">
          <a:xfrm>
            <a:off x="2428860" y="1890709"/>
            <a:ext cx="5911296" cy="519115"/>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1901824" y="1500180"/>
            <a:ext cx="6106635" cy="3302013"/>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a:srcRect/>
          <a:stretch>
            <a:fillRect/>
          </a:stretch>
        </p:blipFill>
        <p:spPr bwMode="auto">
          <a:xfrm>
            <a:off x="1158658" y="1890709"/>
            <a:ext cx="6645998" cy="2911484"/>
          </a:xfrm>
          <a:prstGeom prst="rect">
            <a:avLst/>
          </a:prstGeom>
          <a:noFill/>
          <a:ln w="9525">
            <a:noFill/>
            <a:miter lim="800000"/>
            <a:headEnd/>
            <a:tailEnd/>
          </a:ln>
          <a:effectLst/>
        </p:spPr>
      </p:pic>
      <p:pic>
        <p:nvPicPr>
          <p:cNvPr id="2053" name="Picture 5"/>
          <p:cNvPicPr>
            <a:picLocks noChangeAspect="1" noChangeArrowheads="1"/>
          </p:cNvPicPr>
          <p:nvPr/>
        </p:nvPicPr>
        <p:blipFill>
          <a:blip r:embed="rId6"/>
          <a:srcRect/>
          <a:stretch>
            <a:fillRect/>
          </a:stretch>
        </p:blipFill>
        <p:spPr bwMode="auto">
          <a:xfrm>
            <a:off x="1158658" y="2079619"/>
            <a:ext cx="7334935" cy="2722574"/>
          </a:xfrm>
          <a:prstGeom prst="rect">
            <a:avLst/>
          </a:prstGeom>
          <a:noFill/>
          <a:ln w="9525">
            <a:noFill/>
            <a:miter lim="800000"/>
            <a:headEnd/>
            <a:tailEnd/>
          </a:ln>
          <a:effectLst/>
        </p:spPr>
      </p:pic>
      <p:pic>
        <p:nvPicPr>
          <p:cNvPr id="2054" name="Picture 6"/>
          <p:cNvPicPr>
            <a:picLocks noChangeAspect="1" noChangeArrowheads="1"/>
          </p:cNvPicPr>
          <p:nvPr/>
        </p:nvPicPr>
        <p:blipFill>
          <a:blip r:embed="rId7"/>
          <a:srcRect/>
          <a:stretch>
            <a:fillRect/>
          </a:stretch>
        </p:blipFill>
        <p:spPr bwMode="auto">
          <a:xfrm>
            <a:off x="2214546" y="323850"/>
            <a:ext cx="5230813" cy="481965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2050"/>
                                        </p:tgtEl>
                                        <p:attrNameLst>
                                          <p:attrName>style.visibility</p:attrName>
                                        </p:attrNameLst>
                                      </p:cBhvr>
                                      <p:to>
                                        <p:strVal val="visible"/>
                                      </p:to>
                                    </p:set>
                                    <p:animEffect transition="in" filter="checkerboard(across)">
                                      <p:cBhvr>
                                        <p:cTn id="30" dur="500"/>
                                        <p:tgtEl>
                                          <p:spTgt spid="2050"/>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2050"/>
                                        </p:tgtEl>
                                        <p:attrNameLst>
                                          <p:attrName>ppt_x</p:attrName>
                                        </p:attrNameLst>
                                      </p:cBhvr>
                                      <p:tavLst>
                                        <p:tav tm="0">
                                          <p:val>
                                            <p:strVal val="ppt_x"/>
                                          </p:val>
                                        </p:tav>
                                        <p:tav tm="100000">
                                          <p:val>
                                            <p:strVal val="ppt_x"/>
                                          </p:val>
                                        </p:tav>
                                      </p:tavLst>
                                    </p:anim>
                                    <p:anim calcmode="lin" valueType="num">
                                      <p:cBhvr additive="base">
                                        <p:cTn id="35" dur="500"/>
                                        <p:tgtEl>
                                          <p:spTgt spid="2050"/>
                                        </p:tgtEl>
                                        <p:attrNameLst>
                                          <p:attrName>ppt_y</p:attrName>
                                        </p:attrNameLst>
                                      </p:cBhvr>
                                      <p:tavLst>
                                        <p:tav tm="0">
                                          <p:val>
                                            <p:strVal val="ppt_y"/>
                                          </p:val>
                                        </p:tav>
                                        <p:tav tm="100000">
                                          <p:val>
                                            <p:strVal val="1+ppt_h/2"/>
                                          </p:val>
                                        </p:tav>
                                      </p:tavLst>
                                    </p:anim>
                                    <p:set>
                                      <p:cBhvr>
                                        <p:cTn id="36" dur="1" fill="hold">
                                          <p:stCondLst>
                                            <p:cond delay="499"/>
                                          </p:stCondLst>
                                        </p:cTn>
                                        <p:tgtEl>
                                          <p:spTgt spid="2050"/>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2051"/>
                                        </p:tgtEl>
                                        <p:attrNameLst>
                                          <p:attrName>style.visibility</p:attrName>
                                        </p:attrNameLst>
                                      </p:cBhvr>
                                      <p:to>
                                        <p:strVal val="visible"/>
                                      </p:to>
                                    </p:set>
                                    <p:animEffect transition="in" filter="checkerboard(across)">
                                      <p:cBhvr>
                                        <p:cTn id="41" dur="500"/>
                                        <p:tgtEl>
                                          <p:spTgt spid="205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2051"/>
                                        </p:tgtEl>
                                        <p:attrNameLst>
                                          <p:attrName>ppt_x</p:attrName>
                                        </p:attrNameLst>
                                      </p:cBhvr>
                                      <p:tavLst>
                                        <p:tav tm="0">
                                          <p:val>
                                            <p:strVal val="ppt_x"/>
                                          </p:val>
                                        </p:tav>
                                        <p:tav tm="100000">
                                          <p:val>
                                            <p:strVal val="ppt_x"/>
                                          </p:val>
                                        </p:tav>
                                      </p:tavLst>
                                    </p:anim>
                                    <p:anim calcmode="lin" valueType="num">
                                      <p:cBhvr additive="base">
                                        <p:cTn id="46" dur="500"/>
                                        <p:tgtEl>
                                          <p:spTgt spid="2051"/>
                                        </p:tgtEl>
                                        <p:attrNameLst>
                                          <p:attrName>ppt_y</p:attrName>
                                        </p:attrNameLst>
                                      </p:cBhvr>
                                      <p:tavLst>
                                        <p:tav tm="0">
                                          <p:val>
                                            <p:strVal val="ppt_y"/>
                                          </p:val>
                                        </p:tav>
                                        <p:tav tm="100000">
                                          <p:val>
                                            <p:strVal val="1+ppt_h/2"/>
                                          </p:val>
                                        </p:tav>
                                      </p:tavLst>
                                    </p:anim>
                                    <p:set>
                                      <p:cBhvr>
                                        <p:cTn id="47" dur="1" fill="hold">
                                          <p:stCondLst>
                                            <p:cond delay="499"/>
                                          </p:stCondLst>
                                        </p:cTn>
                                        <p:tgtEl>
                                          <p:spTgt spid="205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2052"/>
                                        </p:tgtEl>
                                        <p:attrNameLst>
                                          <p:attrName>style.visibility</p:attrName>
                                        </p:attrNameLst>
                                      </p:cBhvr>
                                      <p:to>
                                        <p:strVal val="visible"/>
                                      </p:to>
                                    </p:set>
                                    <p:animEffect transition="in" filter="checkerboard(across)">
                                      <p:cBhvr>
                                        <p:cTn id="52" dur="500"/>
                                        <p:tgtEl>
                                          <p:spTgt spid="2052"/>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2052"/>
                                        </p:tgtEl>
                                        <p:attrNameLst>
                                          <p:attrName>ppt_x</p:attrName>
                                        </p:attrNameLst>
                                      </p:cBhvr>
                                      <p:tavLst>
                                        <p:tav tm="0">
                                          <p:val>
                                            <p:strVal val="ppt_x"/>
                                          </p:val>
                                        </p:tav>
                                        <p:tav tm="100000">
                                          <p:val>
                                            <p:strVal val="ppt_x"/>
                                          </p:val>
                                        </p:tav>
                                      </p:tavLst>
                                    </p:anim>
                                    <p:anim calcmode="lin" valueType="num">
                                      <p:cBhvr additive="base">
                                        <p:cTn id="57" dur="500"/>
                                        <p:tgtEl>
                                          <p:spTgt spid="2052"/>
                                        </p:tgtEl>
                                        <p:attrNameLst>
                                          <p:attrName>ppt_y</p:attrName>
                                        </p:attrNameLst>
                                      </p:cBhvr>
                                      <p:tavLst>
                                        <p:tav tm="0">
                                          <p:val>
                                            <p:strVal val="ppt_y"/>
                                          </p:val>
                                        </p:tav>
                                        <p:tav tm="100000">
                                          <p:val>
                                            <p:strVal val="1+ppt_h/2"/>
                                          </p:val>
                                        </p:tav>
                                      </p:tavLst>
                                    </p:anim>
                                    <p:set>
                                      <p:cBhvr>
                                        <p:cTn id="58" dur="1" fill="hold">
                                          <p:stCondLst>
                                            <p:cond delay="499"/>
                                          </p:stCondLst>
                                        </p:cTn>
                                        <p:tgtEl>
                                          <p:spTgt spid="205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2053"/>
                                        </p:tgtEl>
                                        <p:attrNameLst>
                                          <p:attrName>style.visibility</p:attrName>
                                        </p:attrNameLst>
                                      </p:cBhvr>
                                      <p:to>
                                        <p:strVal val="visible"/>
                                      </p:to>
                                    </p:set>
                                    <p:animEffect transition="in" filter="checkerboard(across)">
                                      <p:cBhvr>
                                        <p:cTn id="63" dur="500"/>
                                        <p:tgtEl>
                                          <p:spTgt spid="2053"/>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2053"/>
                                        </p:tgtEl>
                                        <p:attrNameLst>
                                          <p:attrName>ppt_x</p:attrName>
                                        </p:attrNameLst>
                                      </p:cBhvr>
                                      <p:tavLst>
                                        <p:tav tm="0">
                                          <p:val>
                                            <p:strVal val="ppt_x"/>
                                          </p:val>
                                        </p:tav>
                                        <p:tav tm="100000">
                                          <p:val>
                                            <p:strVal val="ppt_x"/>
                                          </p:val>
                                        </p:tav>
                                      </p:tavLst>
                                    </p:anim>
                                    <p:anim calcmode="lin" valueType="num">
                                      <p:cBhvr additive="base">
                                        <p:cTn id="68" dur="500"/>
                                        <p:tgtEl>
                                          <p:spTgt spid="2053"/>
                                        </p:tgtEl>
                                        <p:attrNameLst>
                                          <p:attrName>ppt_y</p:attrName>
                                        </p:attrNameLst>
                                      </p:cBhvr>
                                      <p:tavLst>
                                        <p:tav tm="0">
                                          <p:val>
                                            <p:strVal val="ppt_y"/>
                                          </p:val>
                                        </p:tav>
                                        <p:tav tm="100000">
                                          <p:val>
                                            <p:strVal val="1+ppt_h/2"/>
                                          </p:val>
                                        </p:tav>
                                      </p:tavLst>
                                    </p:anim>
                                    <p:set>
                                      <p:cBhvr>
                                        <p:cTn id="69" dur="1" fill="hold">
                                          <p:stCondLst>
                                            <p:cond delay="499"/>
                                          </p:stCondLst>
                                        </p:cTn>
                                        <p:tgtEl>
                                          <p:spTgt spid="2053"/>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2054"/>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2054"/>
                                        </p:tgtEl>
                                        <p:attrNameLst>
                                          <p:attrName>style.visibility</p:attrName>
                                        </p:attrNameLst>
                                      </p:cBhvr>
                                      <p:to>
                                        <p:strVal val="visible"/>
                                      </p:to>
                                    </p:set>
                                    <p:animEffect transition="in" filter="checkerboard(across)">
                                      <p:cBhvr>
                                        <p:cTn id="78"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配送中心布局</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配送中心作业区域设置</a:t>
              </a:r>
              <a:endParaRPr lang="zh-CN" altLang="en-US" b="1" dirty="0">
                <a:solidFill>
                  <a:srgbClr val="FF0000"/>
                </a:solidFill>
                <a:latin typeface="微软雅黑" pitchFamily="34" charset="-122"/>
                <a:ea typeface="微软雅黑" pitchFamily="34" charset="-122"/>
              </a:endParaRPr>
            </a:p>
          </p:txBody>
        </p:sp>
      </p:grpSp>
      <p:pic>
        <p:nvPicPr>
          <p:cNvPr id="3074" name="Picture 2"/>
          <p:cNvPicPr>
            <a:picLocks noChangeAspect="1" noChangeArrowheads="1"/>
          </p:cNvPicPr>
          <p:nvPr/>
        </p:nvPicPr>
        <p:blipFill>
          <a:blip r:embed="rId3"/>
          <a:srcRect/>
          <a:stretch>
            <a:fillRect/>
          </a:stretch>
        </p:blipFill>
        <p:spPr bwMode="auto">
          <a:xfrm>
            <a:off x="3214678" y="1785932"/>
            <a:ext cx="3228990" cy="1841091"/>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1643042" y="1785932"/>
            <a:ext cx="6938082" cy="1693448"/>
          </a:xfrm>
          <a:prstGeom prst="rect">
            <a:avLst/>
          </a:prstGeom>
          <a:noFill/>
          <a:ln w="9525">
            <a:noFill/>
            <a:miter lim="800000"/>
            <a:headEnd/>
            <a:tailEnd/>
          </a:ln>
          <a:effectLst/>
        </p:spPr>
      </p:pic>
      <p:pic>
        <p:nvPicPr>
          <p:cNvPr id="3076" name="Picture 4"/>
          <p:cNvPicPr>
            <a:picLocks noChangeAspect="1" noChangeArrowheads="1"/>
          </p:cNvPicPr>
          <p:nvPr/>
        </p:nvPicPr>
        <p:blipFill>
          <a:blip r:embed="rId5"/>
          <a:srcRect/>
          <a:stretch>
            <a:fillRect/>
          </a:stretch>
        </p:blipFill>
        <p:spPr bwMode="auto">
          <a:xfrm>
            <a:off x="3296431" y="0"/>
            <a:ext cx="4971273" cy="5084947"/>
          </a:xfrm>
          <a:prstGeom prst="rect">
            <a:avLst/>
          </a:prstGeom>
          <a:noFill/>
          <a:ln w="9525">
            <a:noFill/>
            <a:miter lim="800000"/>
            <a:headEnd/>
            <a:tailEnd/>
          </a:ln>
          <a:effectLst/>
        </p:spPr>
      </p:pic>
      <p:pic>
        <p:nvPicPr>
          <p:cNvPr id="3077" name="Picture 5"/>
          <p:cNvPicPr>
            <a:picLocks noChangeAspect="1" noChangeArrowheads="1"/>
          </p:cNvPicPr>
          <p:nvPr/>
        </p:nvPicPr>
        <p:blipFill>
          <a:blip r:embed="rId6"/>
          <a:srcRect/>
          <a:stretch>
            <a:fillRect/>
          </a:stretch>
        </p:blipFill>
        <p:spPr bwMode="auto">
          <a:xfrm>
            <a:off x="571472" y="2642188"/>
            <a:ext cx="6636053" cy="196966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074"/>
                                        </p:tgtEl>
                                        <p:attrNameLst>
                                          <p:attrName>style.visibility</p:attrName>
                                        </p:attrNameLst>
                                      </p:cBhvr>
                                      <p:to>
                                        <p:strVal val="visible"/>
                                      </p:to>
                                    </p:set>
                                    <p:animEffect transition="in" filter="checkerboard(across)">
                                      <p:cBhvr>
                                        <p:cTn id="30" dur="500"/>
                                        <p:tgtEl>
                                          <p:spTgt spid="307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3074"/>
                                        </p:tgtEl>
                                        <p:attrNameLst>
                                          <p:attrName>ppt_x</p:attrName>
                                        </p:attrNameLst>
                                      </p:cBhvr>
                                      <p:tavLst>
                                        <p:tav tm="0">
                                          <p:val>
                                            <p:strVal val="ppt_x"/>
                                          </p:val>
                                        </p:tav>
                                        <p:tav tm="100000">
                                          <p:val>
                                            <p:strVal val="ppt_x"/>
                                          </p:val>
                                        </p:tav>
                                      </p:tavLst>
                                    </p:anim>
                                    <p:anim calcmode="lin" valueType="num">
                                      <p:cBhvr additive="base">
                                        <p:cTn id="35" dur="500"/>
                                        <p:tgtEl>
                                          <p:spTgt spid="3074"/>
                                        </p:tgtEl>
                                        <p:attrNameLst>
                                          <p:attrName>ppt_y</p:attrName>
                                        </p:attrNameLst>
                                      </p:cBhvr>
                                      <p:tavLst>
                                        <p:tav tm="0">
                                          <p:val>
                                            <p:strVal val="ppt_y"/>
                                          </p:val>
                                        </p:tav>
                                        <p:tav tm="100000">
                                          <p:val>
                                            <p:strVal val="1+ppt_h/2"/>
                                          </p:val>
                                        </p:tav>
                                      </p:tavLst>
                                    </p:anim>
                                    <p:set>
                                      <p:cBhvr>
                                        <p:cTn id="36" dur="1" fill="hold">
                                          <p:stCondLst>
                                            <p:cond delay="499"/>
                                          </p:stCondLst>
                                        </p:cTn>
                                        <p:tgtEl>
                                          <p:spTgt spid="307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3075"/>
                                        </p:tgtEl>
                                        <p:attrNameLst>
                                          <p:attrName>style.visibility</p:attrName>
                                        </p:attrNameLst>
                                      </p:cBhvr>
                                      <p:to>
                                        <p:strVal val="visible"/>
                                      </p:to>
                                    </p:set>
                                    <p:animEffect transition="in" filter="checkerboard(across)">
                                      <p:cBhvr>
                                        <p:cTn id="41" dur="500"/>
                                        <p:tgtEl>
                                          <p:spTgt spid="3075"/>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3075"/>
                                        </p:tgtEl>
                                        <p:attrNameLst>
                                          <p:attrName>ppt_x</p:attrName>
                                        </p:attrNameLst>
                                      </p:cBhvr>
                                      <p:tavLst>
                                        <p:tav tm="0">
                                          <p:val>
                                            <p:strVal val="ppt_x"/>
                                          </p:val>
                                        </p:tav>
                                        <p:tav tm="100000">
                                          <p:val>
                                            <p:strVal val="ppt_x"/>
                                          </p:val>
                                        </p:tav>
                                      </p:tavLst>
                                    </p:anim>
                                    <p:anim calcmode="lin" valueType="num">
                                      <p:cBhvr additive="base">
                                        <p:cTn id="46" dur="500"/>
                                        <p:tgtEl>
                                          <p:spTgt spid="3075"/>
                                        </p:tgtEl>
                                        <p:attrNameLst>
                                          <p:attrName>ppt_y</p:attrName>
                                        </p:attrNameLst>
                                      </p:cBhvr>
                                      <p:tavLst>
                                        <p:tav tm="0">
                                          <p:val>
                                            <p:strVal val="ppt_y"/>
                                          </p:val>
                                        </p:tav>
                                        <p:tav tm="100000">
                                          <p:val>
                                            <p:strVal val="1+ppt_h/2"/>
                                          </p:val>
                                        </p:tav>
                                      </p:tavLst>
                                    </p:anim>
                                    <p:set>
                                      <p:cBhvr>
                                        <p:cTn id="47" dur="1" fill="hold">
                                          <p:stCondLst>
                                            <p:cond delay="499"/>
                                          </p:stCondLst>
                                        </p:cTn>
                                        <p:tgtEl>
                                          <p:spTgt spid="307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3076"/>
                                        </p:tgtEl>
                                        <p:attrNameLst>
                                          <p:attrName>style.visibility</p:attrName>
                                        </p:attrNameLst>
                                      </p:cBhvr>
                                      <p:to>
                                        <p:strVal val="visible"/>
                                      </p:to>
                                    </p:set>
                                    <p:animEffect transition="in" filter="checkerboard(across)">
                                      <p:cBhvr>
                                        <p:cTn id="52" dur="500"/>
                                        <p:tgtEl>
                                          <p:spTgt spid="3076"/>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3076"/>
                                        </p:tgtEl>
                                        <p:attrNameLst>
                                          <p:attrName>ppt_x</p:attrName>
                                        </p:attrNameLst>
                                      </p:cBhvr>
                                      <p:tavLst>
                                        <p:tav tm="0">
                                          <p:val>
                                            <p:strVal val="ppt_x"/>
                                          </p:val>
                                        </p:tav>
                                        <p:tav tm="100000">
                                          <p:val>
                                            <p:strVal val="ppt_x"/>
                                          </p:val>
                                        </p:tav>
                                      </p:tavLst>
                                    </p:anim>
                                    <p:anim calcmode="lin" valueType="num">
                                      <p:cBhvr additive="base">
                                        <p:cTn id="57" dur="500"/>
                                        <p:tgtEl>
                                          <p:spTgt spid="3076"/>
                                        </p:tgtEl>
                                        <p:attrNameLst>
                                          <p:attrName>ppt_y</p:attrName>
                                        </p:attrNameLst>
                                      </p:cBhvr>
                                      <p:tavLst>
                                        <p:tav tm="0">
                                          <p:val>
                                            <p:strVal val="ppt_y"/>
                                          </p:val>
                                        </p:tav>
                                        <p:tav tm="100000">
                                          <p:val>
                                            <p:strVal val="1+ppt_h/2"/>
                                          </p:val>
                                        </p:tav>
                                      </p:tavLst>
                                    </p:anim>
                                    <p:set>
                                      <p:cBhvr>
                                        <p:cTn id="58" dur="1" fill="hold">
                                          <p:stCondLst>
                                            <p:cond delay="499"/>
                                          </p:stCondLst>
                                        </p:cTn>
                                        <p:tgtEl>
                                          <p:spTgt spid="3076"/>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3077"/>
                                        </p:tgtEl>
                                        <p:attrNameLst>
                                          <p:attrName>style.visibility</p:attrName>
                                        </p:attrNameLst>
                                      </p:cBhvr>
                                      <p:to>
                                        <p:strVal val="visible"/>
                                      </p:to>
                                    </p:set>
                                    <p:animEffect transition="in" filter="checkerboard(across)">
                                      <p:cBhvr>
                                        <p:cTn id="63" dur="500"/>
                                        <p:tgtEl>
                                          <p:spTgt spid="3077"/>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3077"/>
                                        </p:tgtEl>
                                        <p:attrNameLst>
                                          <p:attrName>ppt_x</p:attrName>
                                        </p:attrNameLst>
                                      </p:cBhvr>
                                      <p:tavLst>
                                        <p:tav tm="0">
                                          <p:val>
                                            <p:strVal val="ppt_x"/>
                                          </p:val>
                                        </p:tav>
                                        <p:tav tm="100000">
                                          <p:val>
                                            <p:strVal val="ppt_x"/>
                                          </p:val>
                                        </p:tav>
                                      </p:tavLst>
                                    </p:anim>
                                    <p:anim calcmode="lin" valueType="num">
                                      <p:cBhvr additive="base">
                                        <p:cTn id="68" dur="500"/>
                                        <p:tgtEl>
                                          <p:spTgt spid="3077"/>
                                        </p:tgtEl>
                                        <p:attrNameLst>
                                          <p:attrName>ppt_y</p:attrName>
                                        </p:attrNameLst>
                                      </p:cBhvr>
                                      <p:tavLst>
                                        <p:tav tm="0">
                                          <p:val>
                                            <p:strVal val="ppt_y"/>
                                          </p:val>
                                        </p:tav>
                                        <p:tav tm="100000">
                                          <p:val>
                                            <p:strVal val="1+ppt_h/2"/>
                                          </p:val>
                                        </p:tav>
                                      </p:tavLst>
                                    </p:anim>
                                    <p:set>
                                      <p:cBhvr>
                                        <p:cTn id="69" dur="1" fill="hold">
                                          <p:stCondLst>
                                            <p:cond delay="499"/>
                                          </p:stCondLst>
                                        </p:cTn>
                                        <p:tgtEl>
                                          <p:spTgt spid="30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配送中心布局</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配送中心的区域布置</a:t>
              </a:r>
              <a:endParaRPr lang="zh-CN" altLang="en-US" b="1" dirty="0">
                <a:solidFill>
                  <a:srgbClr val="FF0000"/>
                </a:solidFill>
                <a:latin typeface="微软雅黑" pitchFamily="34" charset="-122"/>
                <a:ea typeface="微软雅黑" pitchFamily="34" charset="-122"/>
              </a:endParaRPr>
            </a:p>
          </p:txBody>
        </p:sp>
      </p:grpSp>
      <p:pic>
        <p:nvPicPr>
          <p:cNvPr id="4098" name="Picture 2"/>
          <p:cNvPicPr>
            <a:picLocks noChangeAspect="1" noChangeArrowheads="1"/>
          </p:cNvPicPr>
          <p:nvPr/>
        </p:nvPicPr>
        <p:blipFill>
          <a:blip r:embed="rId3"/>
          <a:srcRect/>
          <a:stretch>
            <a:fillRect/>
          </a:stretch>
        </p:blipFill>
        <p:spPr bwMode="auto">
          <a:xfrm>
            <a:off x="1552575" y="1500180"/>
            <a:ext cx="6780672" cy="3090874"/>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a:srcRect/>
          <a:stretch>
            <a:fillRect/>
          </a:stretch>
        </p:blipFill>
        <p:spPr bwMode="auto">
          <a:xfrm>
            <a:off x="1785918" y="1726408"/>
            <a:ext cx="6657425" cy="2000258"/>
          </a:xfrm>
          <a:prstGeom prst="rect">
            <a:avLst/>
          </a:prstGeom>
          <a:noFill/>
          <a:ln w="9525">
            <a:noFill/>
            <a:miter lim="800000"/>
            <a:headEnd/>
            <a:tailEnd/>
          </a:ln>
          <a:effectLst/>
        </p:spPr>
      </p:pic>
      <p:pic>
        <p:nvPicPr>
          <p:cNvPr id="4100" name="Picture 4"/>
          <p:cNvPicPr>
            <a:picLocks noChangeAspect="1" noChangeArrowheads="1"/>
          </p:cNvPicPr>
          <p:nvPr/>
        </p:nvPicPr>
        <p:blipFill>
          <a:blip r:embed="rId5"/>
          <a:srcRect/>
          <a:stretch>
            <a:fillRect/>
          </a:stretch>
        </p:blipFill>
        <p:spPr bwMode="auto">
          <a:xfrm>
            <a:off x="1552575" y="342900"/>
            <a:ext cx="6372225" cy="4800600"/>
          </a:xfrm>
          <a:prstGeom prst="rect">
            <a:avLst/>
          </a:prstGeom>
          <a:noFill/>
          <a:ln w="9525">
            <a:noFill/>
            <a:miter lim="800000"/>
            <a:headEnd/>
            <a:tailEnd/>
          </a:ln>
          <a:effectLst/>
        </p:spPr>
      </p:pic>
      <p:pic>
        <p:nvPicPr>
          <p:cNvPr id="4101" name="Picture 5"/>
          <p:cNvPicPr>
            <a:picLocks noChangeAspect="1" noChangeArrowheads="1"/>
          </p:cNvPicPr>
          <p:nvPr/>
        </p:nvPicPr>
        <p:blipFill>
          <a:blip r:embed="rId6"/>
          <a:srcRect/>
          <a:stretch>
            <a:fillRect/>
          </a:stretch>
        </p:blipFill>
        <p:spPr bwMode="auto">
          <a:xfrm>
            <a:off x="1785918" y="1726408"/>
            <a:ext cx="5807110" cy="3119449"/>
          </a:xfrm>
          <a:prstGeom prst="rect">
            <a:avLst/>
          </a:prstGeom>
          <a:noFill/>
          <a:ln w="9525">
            <a:noFill/>
            <a:miter lim="800000"/>
            <a:headEnd/>
            <a:tailEnd/>
          </a:ln>
          <a:effectLst/>
        </p:spPr>
      </p:pic>
      <p:pic>
        <p:nvPicPr>
          <p:cNvPr id="4102" name="Picture 6"/>
          <p:cNvPicPr>
            <a:picLocks noChangeAspect="1" noChangeArrowheads="1"/>
          </p:cNvPicPr>
          <p:nvPr/>
        </p:nvPicPr>
        <p:blipFill>
          <a:blip r:embed="rId7"/>
          <a:srcRect/>
          <a:stretch>
            <a:fillRect/>
          </a:stretch>
        </p:blipFill>
        <p:spPr bwMode="auto">
          <a:xfrm>
            <a:off x="1870075" y="342900"/>
            <a:ext cx="5805504" cy="472049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4098"/>
                                        </p:tgtEl>
                                        <p:attrNameLst>
                                          <p:attrName>style.visibility</p:attrName>
                                        </p:attrNameLst>
                                      </p:cBhvr>
                                      <p:to>
                                        <p:strVal val="visible"/>
                                      </p:to>
                                    </p:set>
                                    <p:animEffect transition="in" filter="checkerboard(across)">
                                      <p:cBhvr>
                                        <p:cTn id="30" dur="500"/>
                                        <p:tgtEl>
                                          <p:spTgt spid="409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4098"/>
                                        </p:tgtEl>
                                        <p:attrNameLst>
                                          <p:attrName>ppt_x</p:attrName>
                                        </p:attrNameLst>
                                      </p:cBhvr>
                                      <p:tavLst>
                                        <p:tav tm="0">
                                          <p:val>
                                            <p:strVal val="ppt_x"/>
                                          </p:val>
                                        </p:tav>
                                        <p:tav tm="100000">
                                          <p:val>
                                            <p:strVal val="ppt_x"/>
                                          </p:val>
                                        </p:tav>
                                      </p:tavLst>
                                    </p:anim>
                                    <p:anim calcmode="lin" valueType="num">
                                      <p:cBhvr additive="base">
                                        <p:cTn id="35" dur="500"/>
                                        <p:tgtEl>
                                          <p:spTgt spid="4098"/>
                                        </p:tgtEl>
                                        <p:attrNameLst>
                                          <p:attrName>ppt_y</p:attrName>
                                        </p:attrNameLst>
                                      </p:cBhvr>
                                      <p:tavLst>
                                        <p:tav tm="0">
                                          <p:val>
                                            <p:strVal val="ppt_y"/>
                                          </p:val>
                                        </p:tav>
                                        <p:tav tm="100000">
                                          <p:val>
                                            <p:strVal val="1+ppt_h/2"/>
                                          </p:val>
                                        </p:tav>
                                      </p:tavLst>
                                    </p:anim>
                                    <p:set>
                                      <p:cBhvr>
                                        <p:cTn id="36" dur="1" fill="hold">
                                          <p:stCondLst>
                                            <p:cond delay="499"/>
                                          </p:stCondLst>
                                        </p:cTn>
                                        <p:tgtEl>
                                          <p:spTgt spid="409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4099"/>
                                        </p:tgtEl>
                                        <p:attrNameLst>
                                          <p:attrName>style.visibility</p:attrName>
                                        </p:attrNameLst>
                                      </p:cBhvr>
                                      <p:to>
                                        <p:strVal val="visible"/>
                                      </p:to>
                                    </p:set>
                                    <p:animEffect transition="in" filter="checkerboard(across)">
                                      <p:cBhvr>
                                        <p:cTn id="41" dur="500"/>
                                        <p:tgtEl>
                                          <p:spTgt spid="4099"/>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4099"/>
                                        </p:tgtEl>
                                        <p:attrNameLst>
                                          <p:attrName>ppt_x</p:attrName>
                                        </p:attrNameLst>
                                      </p:cBhvr>
                                      <p:tavLst>
                                        <p:tav tm="0">
                                          <p:val>
                                            <p:strVal val="ppt_x"/>
                                          </p:val>
                                        </p:tav>
                                        <p:tav tm="100000">
                                          <p:val>
                                            <p:strVal val="ppt_x"/>
                                          </p:val>
                                        </p:tav>
                                      </p:tavLst>
                                    </p:anim>
                                    <p:anim calcmode="lin" valueType="num">
                                      <p:cBhvr additive="base">
                                        <p:cTn id="46" dur="500"/>
                                        <p:tgtEl>
                                          <p:spTgt spid="4099"/>
                                        </p:tgtEl>
                                        <p:attrNameLst>
                                          <p:attrName>ppt_y</p:attrName>
                                        </p:attrNameLst>
                                      </p:cBhvr>
                                      <p:tavLst>
                                        <p:tav tm="0">
                                          <p:val>
                                            <p:strVal val="ppt_y"/>
                                          </p:val>
                                        </p:tav>
                                        <p:tav tm="100000">
                                          <p:val>
                                            <p:strVal val="1+ppt_h/2"/>
                                          </p:val>
                                        </p:tav>
                                      </p:tavLst>
                                    </p:anim>
                                    <p:set>
                                      <p:cBhvr>
                                        <p:cTn id="47" dur="1" fill="hold">
                                          <p:stCondLst>
                                            <p:cond delay="499"/>
                                          </p:stCondLst>
                                        </p:cTn>
                                        <p:tgtEl>
                                          <p:spTgt spid="409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4100"/>
                                        </p:tgtEl>
                                        <p:attrNameLst>
                                          <p:attrName>style.visibility</p:attrName>
                                        </p:attrNameLst>
                                      </p:cBhvr>
                                      <p:to>
                                        <p:strVal val="visible"/>
                                      </p:to>
                                    </p:set>
                                    <p:animEffect transition="in" filter="checkerboard(across)">
                                      <p:cBhvr>
                                        <p:cTn id="52" dur="500"/>
                                        <p:tgtEl>
                                          <p:spTgt spid="410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4100"/>
                                        </p:tgtEl>
                                        <p:attrNameLst>
                                          <p:attrName>ppt_x</p:attrName>
                                        </p:attrNameLst>
                                      </p:cBhvr>
                                      <p:tavLst>
                                        <p:tav tm="0">
                                          <p:val>
                                            <p:strVal val="ppt_x"/>
                                          </p:val>
                                        </p:tav>
                                        <p:tav tm="100000">
                                          <p:val>
                                            <p:strVal val="ppt_x"/>
                                          </p:val>
                                        </p:tav>
                                      </p:tavLst>
                                    </p:anim>
                                    <p:anim calcmode="lin" valueType="num">
                                      <p:cBhvr additive="base">
                                        <p:cTn id="57" dur="500"/>
                                        <p:tgtEl>
                                          <p:spTgt spid="4100"/>
                                        </p:tgtEl>
                                        <p:attrNameLst>
                                          <p:attrName>ppt_y</p:attrName>
                                        </p:attrNameLst>
                                      </p:cBhvr>
                                      <p:tavLst>
                                        <p:tav tm="0">
                                          <p:val>
                                            <p:strVal val="ppt_y"/>
                                          </p:val>
                                        </p:tav>
                                        <p:tav tm="100000">
                                          <p:val>
                                            <p:strVal val="1+ppt_h/2"/>
                                          </p:val>
                                        </p:tav>
                                      </p:tavLst>
                                    </p:anim>
                                    <p:set>
                                      <p:cBhvr>
                                        <p:cTn id="58" dur="1" fill="hold">
                                          <p:stCondLst>
                                            <p:cond delay="499"/>
                                          </p:stCondLst>
                                        </p:cTn>
                                        <p:tgtEl>
                                          <p:spTgt spid="410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4101"/>
                                        </p:tgtEl>
                                        <p:attrNameLst>
                                          <p:attrName>style.visibility</p:attrName>
                                        </p:attrNameLst>
                                      </p:cBhvr>
                                      <p:to>
                                        <p:strVal val="visible"/>
                                      </p:to>
                                    </p:set>
                                    <p:animEffect transition="in" filter="checkerboard(across)">
                                      <p:cBhvr>
                                        <p:cTn id="63" dur="500"/>
                                        <p:tgtEl>
                                          <p:spTgt spid="4101"/>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4101"/>
                                        </p:tgtEl>
                                        <p:attrNameLst>
                                          <p:attrName>ppt_x</p:attrName>
                                        </p:attrNameLst>
                                      </p:cBhvr>
                                      <p:tavLst>
                                        <p:tav tm="0">
                                          <p:val>
                                            <p:strVal val="ppt_x"/>
                                          </p:val>
                                        </p:tav>
                                        <p:tav tm="100000">
                                          <p:val>
                                            <p:strVal val="ppt_x"/>
                                          </p:val>
                                        </p:tav>
                                      </p:tavLst>
                                    </p:anim>
                                    <p:anim calcmode="lin" valueType="num">
                                      <p:cBhvr additive="base">
                                        <p:cTn id="68" dur="500"/>
                                        <p:tgtEl>
                                          <p:spTgt spid="4101"/>
                                        </p:tgtEl>
                                        <p:attrNameLst>
                                          <p:attrName>ppt_y</p:attrName>
                                        </p:attrNameLst>
                                      </p:cBhvr>
                                      <p:tavLst>
                                        <p:tav tm="0">
                                          <p:val>
                                            <p:strVal val="ppt_y"/>
                                          </p:val>
                                        </p:tav>
                                        <p:tav tm="100000">
                                          <p:val>
                                            <p:strVal val="1+ppt_h/2"/>
                                          </p:val>
                                        </p:tav>
                                      </p:tavLst>
                                    </p:anim>
                                    <p:set>
                                      <p:cBhvr>
                                        <p:cTn id="69" dur="1" fill="hold">
                                          <p:stCondLst>
                                            <p:cond delay="499"/>
                                          </p:stCondLst>
                                        </p:cTn>
                                        <p:tgtEl>
                                          <p:spTgt spid="4101"/>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nodeType="clickEffect">
                                  <p:stCondLst>
                                    <p:cond delay="0"/>
                                  </p:stCondLst>
                                  <p:childTnLst>
                                    <p:set>
                                      <p:cBhvr>
                                        <p:cTn id="73" dur="1" fill="hold">
                                          <p:stCondLst>
                                            <p:cond delay="0"/>
                                          </p:stCondLst>
                                        </p:cTn>
                                        <p:tgtEl>
                                          <p:spTgt spid="4102"/>
                                        </p:tgtEl>
                                        <p:attrNameLst>
                                          <p:attrName>style.visibility</p:attrName>
                                        </p:attrNameLst>
                                      </p:cBhvr>
                                      <p:to>
                                        <p:strVal val="visible"/>
                                      </p:to>
                                    </p:set>
                                    <p:animEffect transition="in" filter="checkerboard(across)">
                                      <p:cBhvr>
                                        <p:cTn id="74" dur="500"/>
                                        <p:tgtEl>
                                          <p:spTgt spid="4102"/>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4102"/>
                                        </p:tgtEl>
                                        <p:attrNameLst>
                                          <p:attrName>ppt_x</p:attrName>
                                        </p:attrNameLst>
                                      </p:cBhvr>
                                      <p:tavLst>
                                        <p:tav tm="0">
                                          <p:val>
                                            <p:strVal val="ppt_x"/>
                                          </p:val>
                                        </p:tav>
                                        <p:tav tm="100000">
                                          <p:val>
                                            <p:strVal val="ppt_x"/>
                                          </p:val>
                                        </p:tav>
                                      </p:tavLst>
                                    </p:anim>
                                    <p:anim calcmode="lin" valueType="num">
                                      <p:cBhvr additive="base">
                                        <p:cTn id="79" dur="500"/>
                                        <p:tgtEl>
                                          <p:spTgt spid="4102"/>
                                        </p:tgtEl>
                                        <p:attrNameLst>
                                          <p:attrName>ppt_y</p:attrName>
                                        </p:attrNameLst>
                                      </p:cBhvr>
                                      <p:tavLst>
                                        <p:tav tm="0">
                                          <p:val>
                                            <p:strVal val="ppt_y"/>
                                          </p:val>
                                        </p:tav>
                                        <p:tav tm="100000">
                                          <p:val>
                                            <p:strVal val="1+ppt_h/2"/>
                                          </p:val>
                                        </p:tav>
                                      </p:tavLst>
                                    </p:anim>
                                    <p:set>
                                      <p:cBhvr>
                                        <p:cTn id="80" dur="1" fill="hold">
                                          <p:stCondLst>
                                            <p:cond delay="499"/>
                                          </p:stCondLst>
                                        </p:cTn>
                                        <p:tgtEl>
                                          <p:spTgt spid="4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站台设计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站台（月台、码头）规划与设计要素</a:t>
              </a:r>
              <a:endParaRPr lang="zh-CN" altLang="en-US" b="1" dirty="0">
                <a:solidFill>
                  <a:srgbClr val="FF0000"/>
                </a:solidFill>
                <a:latin typeface="微软雅黑" pitchFamily="34" charset="-122"/>
                <a:ea typeface="微软雅黑" pitchFamily="34" charset="-122"/>
              </a:endParaRPr>
            </a:p>
          </p:txBody>
        </p:sp>
      </p:grpSp>
      <p:pic>
        <p:nvPicPr>
          <p:cNvPr id="5122" name="Picture 2"/>
          <p:cNvPicPr>
            <a:picLocks noChangeAspect="1" noChangeArrowheads="1"/>
          </p:cNvPicPr>
          <p:nvPr/>
        </p:nvPicPr>
        <p:blipFill>
          <a:blip r:embed="rId3"/>
          <a:srcRect/>
          <a:stretch>
            <a:fillRect/>
          </a:stretch>
        </p:blipFill>
        <p:spPr bwMode="auto">
          <a:xfrm>
            <a:off x="2071670" y="644479"/>
            <a:ext cx="5826141" cy="4264688"/>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a:srcRect/>
          <a:stretch>
            <a:fillRect/>
          </a:stretch>
        </p:blipFill>
        <p:spPr bwMode="auto">
          <a:xfrm>
            <a:off x="1214414" y="1628774"/>
            <a:ext cx="7370724" cy="265748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5122"/>
                                        </p:tgtEl>
                                        <p:attrNameLst>
                                          <p:attrName>style.visibility</p:attrName>
                                        </p:attrNameLst>
                                      </p:cBhvr>
                                      <p:to>
                                        <p:strVal val="visible"/>
                                      </p:to>
                                    </p:set>
                                    <p:animEffect transition="in" filter="checkerboard(across)">
                                      <p:cBhvr>
                                        <p:cTn id="30" dur="500"/>
                                        <p:tgtEl>
                                          <p:spTgt spid="512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5122"/>
                                        </p:tgtEl>
                                        <p:attrNameLst>
                                          <p:attrName>ppt_x</p:attrName>
                                        </p:attrNameLst>
                                      </p:cBhvr>
                                      <p:tavLst>
                                        <p:tav tm="0">
                                          <p:val>
                                            <p:strVal val="ppt_x"/>
                                          </p:val>
                                        </p:tav>
                                        <p:tav tm="100000">
                                          <p:val>
                                            <p:strVal val="ppt_x"/>
                                          </p:val>
                                        </p:tav>
                                      </p:tavLst>
                                    </p:anim>
                                    <p:anim calcmode="lin" valueType="num">
                                      <p:cBhvr additive="base">
                                        <p:cTn id="35" dur="500"/>
                                        <p:tgtEl>
                                          <p:spTgt spid="5122"/>
                                        </p:tgtEl>
                                        <p:attrNameLst>
                                          <p:attrName>ppt_y</p:attrName>
                                        </p:attrNameLst>
                                      </p:cBhvr>
                                      <p:tavLst>
                                        <p:tav tm="0">
                                          <p:val>
                                            <p:strVal val="ppt_y"/>
                                          </p:val>
                                        </p:tav>
                                        <p:tav tm="100000">
                                          <p:val>
                                            <p:strVal val="1+ppt_h/2"/>
                                          </p:val>
                                        </p:tav>
                                      </p:tavLst>
                                    </p:anim>
                                    <p:set>
                                      <p:cBhvr>
                                        <p:cTn id="36" dur="1" fill="hold">
                                          <p:stCondLst>
                                            <p:cond delay="499"/>
                                          </p:stCondLst>
                                        </p:cTn>
                                        <p:tgtEl>
                                          <p:spTgt spid="512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5123"/>
                                        </p:tgtEl>
                                        <p:attrNameLst>
                                          <p:attrName>style.visibility</p:attrName>
                                        </p:attrNameLst>
                                      </p:cBhvr>
                                      <p:to>
                                        <p:strVal val="visible"/>
                                      </p:to>
                                    </p:set>
                                    <p:animEffect transition="in" filter="checkerboard(across)">
                                      <p:cBhvr>
                                        <p:cTn id="41" dur="500"/>
                                        <p:tgtEl>
                                          <p:spTgt spid="51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5123"/>
                                        </p:tgtEl>
                                        <p:attrNameLst>
                                          <p:attrName>ppt_x</p:attrName>
                                        </p:attrNameLst>
                                      </p:cBhvr>
                                      <p:tavLst>
                                        <p:tav tm="0">
                                          <p:val>
                                            <p:strVal val="ppt_x"/>
                                          </p:val>
                                        </p:tav>
                                        <p:tav tm="100000">
                                          <p:val>
                                            <p:strVal val="ppt_x"/>
                                          </p:val>
                                        </p:tav>
                                      </p:tavLst>
                                    </p:anim>
                                    <p:anim calcmode="lin" valueType="num">
                                      <p:cBhvr additive="base">
                                        <p:cTn id="46" dur="500"/>
                                        <p:tgtEl>
                                          <p:spTgt spid="5123"/>
                                        </p:tgtEl>
                                        <p:attrNameLst>
                                          <p:attrName>ppt_y</p:attrName>
                                        </p:attrNameLst>
                                      </p:cBhvr>
                                      <p:tavLst>
                                        <p:tav tm="0">
                                          <p:val>
                                            <p:strVal val="ppt_y"/>
                                          </p:val>
                                        </p:tav>
                                        <p:tav tm="100000">
                                          <p:val>
                                            <p:strVal val="1+ppt_h/2"/>
                                          </p:val>
                                        </p:tav>
                                      </p:tavLst>
                                    </p:anim>
                                    <p:set>
                                      <p:cBhvr>
                                        <p:cTn id="47" dur="1" fill="hold">
                                          <p:stCondLst>
                                            <p:cond delay="499"/>
                                          </p:stCondLst>
                                        </p:cTn>
                                        <p:tgtEl>
                                          <p:spTgt spid="51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689733" y="566698"/>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椭圆 53"/>
          <p:cNvSpPr/>
          <p:nvPr/>
        </p:nvSpPr>
        <p:spPr>
          <a:xfrm>
            <a:off x="1271858" y="2612720"/>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文本框 5"/>
          <p:cNvSpPr txBox="1"/>
          <p:nvPr/>
        </p:nvSpPr>
        <p:spPr>
          <a:xfrm>
            <a:off x="1684531" y="1148364"/>
            <a:ext cx="1340103" cy="715452"/>
          </a:xfrm>
          <a:prstGeom prst="rect">
            <a:avLst/>
          </a:prstGeom>
          <a:noFill/>
        </p:spPr>
        <p:txBody>
          <a:bodyPr wrap="square" rtlCol="0">
            <a:spAutoFit/>
          </a:bodyPr>
          <a:lstStyle/>
          <a:p>
            <a:pPr algn="ctr"/>
            <a:r>
              <a:rPr lang="zh-CN" altLang="en-US" sz="4049" dirty="0">
                <a:solidFill>
                  <a:schemeClr val="bg1"/>
                </a:solidFill>
                <a:latin typeface="微软雅黑" pitchFamily="34" charset="-122"/>
                <a:ea typeface="微软雅黑" pitchFamily="34" charset="-122"/>
              </a:rPr>
              <a:t>目录</a:t>
            </a:r>
          </a:p>
        </p:txBody>
      </p:sp>
      <p:sp>
        <p:nvSpPr>
          <p:cNvPr id="141" name="矩形 140"/>
          <p:cNvSpPr/>
          <p:nvPr/>
        </p:nvSpPr>
        <p:spPr>
          <a:xfrm>
            <a:off x="1343196" y="1970854"/>
            <a:ext cx="1824973" cy="300082"/>
          </a:xfrm>
          <a:prstGeom prst="rect">
            <a:avLst/>
          </a:prstGeom>
        </p:spPr>
        <p:txBody>
          <a:bodyPr wrap="square">
            <a:spAutoFit/>
          </a:bodyPr>
          <a:lstStyle/>
          <a:p>
            <a:pPr algn="dist" fontAlgn="auto">
              <a:spcBef>
                <a:spcPts val="0"/>
              </a:spcBef>
              <a:spcAft>
                <a:spcPts val="0"/>
              </a:spcAft>
              <a:defRPr/>
            </a:pPr>
            <a:r>
              <a:rPr lang="en-US" altLang="zh-CN" sz="1350" dirty="0">
                <a:solidFill>
                  <a:schemeClr val="bg1"/>
                </a:solidFill>
              </a:rPr>
              <a:t>CONTENTS</a:t>
            </a:r>
            <a:endParaRPr lang="zh-CN" altLang="en-US" sz="1350" dirty="0">
              <a:solidFill>
                <a:schemeClr val="bg1"/>
              </a:solidFill>
            </a:endParaRPr>
          </a:p>
        </p:txBody>
      </p:sp>
      <p:grpSp>
        <p:nvGrpSpPr>
          <p:cNvPr id="9" name="组合 8"/>
          <p:cNvGrpSpPr/>
          <p:nvPr/>
        </p:nvGrpSpPr>
        <p:grpSpPr>
          <a:xfrm>
            <a:off x="3991330" y="1438220"/>
            <a:ext cx="3091040" cy="438453"/>
            <a:chOff x="4951064" y="1579652"/>
            <a:chExt cx="4122341" cy="584739"/>
          </a:xfrm>
        </p:grpSpPr>
        <p:sp>
          <p:nvSpPr>
            <p:cNvPr id="6" name="圆角矩形 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TextBox 3"/>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1</a:t>
              </a:r>
              <a:endParaRPr lang="zh-CN" altLang="en-US" sz="2249" dirty="0">
                <a:solidFill>
                  <a:schemeClr val="bg1"/>
                </a:solidFill>
                <a:latin typeface="Impact" pitchFamily="34" charset="0"/>
                <a:ea typeface="微软雅黑" pitchFamily="34" charset="-122"/>
              </a:endParaRPr>
            </a:p>
          </p:txBody>
        </p:sp>
        <p:sp>
          <p:nvSpPr>
            <p:cNvPr id="40" name="文本框 33"/>
            <p:cNvSpPr txBox="1"/>
            <p:nvPr/>
          </p:nvSpPr>
          <p:spPr>
            <a:xfrm>
              <a:off x="5693567" y="1662990"/>
              <a:ext cx="3307830" cy="477163"/>
            </a:xfrm>
            <a:prstGeom prst="rect">
              <a:avLst/>
            </a:prstGeom>
            <a:noFill/>
          </p:spPr>
          <p:txBody>
            <a:bodyPr wrap="square" rtlCol="0">
              <a:spAutoFit/>
            </a:bodyPr>
            <a:lstStyle/>
            <a:p>
              <a:r>
                <a:rPr lang="zh-CN" altLang="en-US" sz="1725" b="1" dirty="0" smtClean="0">
                  <a:latin typeface="微软雅黑" pitchFamily="34" charset="-122"/>
                  <a:ea typeface="微软雅黑" pitchFamily="34" charset="-122"/>
                </a:rPr>
                <a:t>认识配送中心</a:t>
              </a:r>
              <a:endParaRPr lang="zh-CN" altLang="en-US" sz="1725" b="1" dirty="0">
                <a:latin typeface="微软雅黑" pitchFamily="34" charset="-122"/>
                <a:ea typeface="微软雅黑" pitchFamily="34" charset="-122"/>
              </a:endParaRPr>
            </a:p>
          </p:txBody>
        </p:sp>
      </p:grpSp>
      <p:grpSp>
        <p:nvGrpSpPr>
          <p:cNvPr id="19" name="组合 18"/>
          <p:cNvGrpSpPr/>
          <p:nvPr/>
        </p:nvGrpSpPr>
        <p:grpSpPr>
          <a:xfrm>
            <a:off x="4011318" y="2024322"/>
            <a:ext cx="3091040" cy="438453"/>
            <a:chOff x="4951064" y="1579652"/>
            <a:chExt cx="4122341" cy="584739"/>
          </a:xfrm>
        </p:grpSpPr>
        <p:sp>
          <p:nvSpPr>
            <p:cNvPr id="20" name="圆角矩形 19"/>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TextBox 22"/>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2</a:t>
              </a:r>
              <a:endParaRPr lang="zh-CN" altLang="en-US" sz="2249" dirty="0">
                <a:solidFill>
                  <a:schemeClr val="bg1"/>
                </a:solidFill>
                <a:latin typeface="Impact" pitchFamily="34" charset="0"/>
                <a:ea typeface="微软雅黑" pitchFamily="34" charset="-122"/>
              </a:endParaRPr>
            </a:p>
          </p:txBody>
        </p:sp>
        <p:sp>
          <p:nvSpPr>
            <p:cNvPr id="24"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配送中心的布局</a:t>
              </a:r>
              <a:endParaRPr lang="zh-CN" altLang="en-US" sz="1725" dirty="0">
                <a:solidFill>
                  <a:schemeClr val="tx1"/>
                </a:solidFill>
              </a:endParaRPr>
            </a:p>
          </p:txBody>
        </p:sp>
      </p:grpSp>
      <p:grpSp>
        <p:nvGrpSpPr>
          <p:cNvPr id="18" name="组合 17"/>
          <p:cNvGrpSpPr/>
          <p:nvPr/>
        </p:nvGrpSpPr>
        <p:grpSpPr>
          <a:xfrm>
            <a:off x="4004162" y="2646704"/>
            <a:ext cx="3091040" cy="438453"/>
            <a:chOff x="4951064" y="1579652"/>
            <a:chExt cx="4122341" cy="584739"/>
          </a:xfrm>
        </p:grpSpPr>
        <p:sp>
          <p:nvSpPr>
            <p:cNvPr id="25" name="圆角矩形 24"/>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26"/>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8"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3</a:t>
              </a:r>
              <a:endParaRPr lang="zh-CN" altLang="en-US" sz="2249" dirty="0">
                <a:solidFill>
                  <a:schemeClr val="bg1"/>
                </a:solidFill>
                <a:latin typeface="Impact" pitchFamily="34" charset="0"/>
                <a:ea typeface="微软雅黑" pitchFamily="34" charset="-122"/>
              </a:endParaRPr>
            </a:p>
          </p:txBody>
        </p:sp>
        <p:sp>
          <p:nvSpPr>
            <p:cNvPr id="29"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配送作业计划</a:t>
              </a:r>
              <a:endParaRPr lang="zh-CN" altLang="en-US" sz="1725" dirty="0">
                <a:solidFill>
                  <a:schemeClr val="tx1"/>
                </a:solidFill>
              </a:endParaRPr>
            </a:p>
          </p:txBody>
        </p:sp>
      </p:grpSp>
      <p:grpSp>
        <p:nvGrpSpPr>
          <p:cNvPr id="30" name="组合 29"/>
          <p:cNvGrpSpPr/>
          <p:nvPr/>
        </p:nvGrpSpPr>
        <p:grpSpPr>
          <a:xfrm>
            <a:off x="4004162" y="3276305"/>
            <a:ext cx="3091040" cy="438453"/>
            <a:chOff x="4951064" y="1579652"/>
            <a:chExt cx="4122341" cy="584739"/>
          </a:xfrm>
        </p:grpSpPr>
        <p:sp>
          <p:nvSpPr>
            <p:cNvPr id="31" name="圆角矩形 30"/>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32"/>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4"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4</a:t>
              </a:r>
              <a:endParaRPr lang="zh-CN" altLang="en-US" sz="2249" dirty="0">
                <a:solidFill>
                  <a:schemeClr val="bg1"/>
                </a:solidFill>
                <a:latin typeface="Impact" pitchFamily="34" charset="0"/>
                <a:ea typeface="微软雅黑" pitchFamily="34" charset="-122"/>
              </a:endParaRPr>
            </a:p>
          </p:txBody>
        </p:sp>
        <p:sp>
          <p:nvSpPr>
            <p:cNvPr id="35" name="文本框 33"/>
            <p:cNvSpPr txBox="1"/>
            <p:nvPr/>
          </p:nvSpPr>
          <p:spPr>
            <a:xfrm>
              <a:off x="5693567" y="1657918"/>
              <a:ext cx="3187205" cy="410464"/>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400" dirty="0" smtClean="0">
                  <a:solidFill>
                    <a:schemeClr val="tx1"/>
                  </a:solidFill>
                </a:rPr>
                <a:t>车辆调度与配送线路的选择</a:t>
              </a:r>
              <a:endParaRPr lang="zh-CN" altLang="en-US" sz="1400" dirty="0">
                <a:solidFill>
                  <a:schemeClr val="tx1"/>
                </a:solidFill>
              </a:endParaRPr>
            </a:p>
          </p:txBody>
        </p:sp>
      </p:grpSp>
    </p:spTree>
    <p:extLst>
      <p:ext uri="{BB962C8B-B14F-4D97-AF65-F5344CB8AC3E}">
        <p14:creationId xmlns:p14="http://schemas.microsoft.com/office/powerpoint/2010/main" val="208207351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250"/>
                                        <p:tgtEl>
                                          <p:spTgt spid="115"/>
                                        </p:tgtEl>
                                        <p:attrNameLst>
                                          <p:attrName>ppt_x</p:attrName>
                                        </p:attrNameLst>
                                      </p:cBhvr>
                                      <p:tavLst>
                                        <p:tav tm="0">
                                          <p:val>
                                            <p:strVal val="#ppt_x-#ppt_w*1.125000"/>
                                          </p:val>
                                        </p:tav>
                                        <p:tav tm="100000">
                                          <p:val>
                                            <p:strVal val="#ppt_x"/>
                                          </p:val>
                                        </p:tav>
                                      </p:tavLst>
                                    </p:anim>
                                    <p:animEffect transition="in" filter="wipe(right)">
                                      <p:cBhvr>
                                        <p:cTn id="8" dur="250"/>
                                        <p:tgtEl>
                                          <p:spTgt spid="115"/>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250"/>
                                        <p:tgtEl>
                                          <p:spTgt spid="141"/>
                                        </p:tgtEl>
                                        <p:attrNameLst>
                                          <p:attrName>ppt_x</p:attrName>
                                        </p:attrNameLst>
                                      </p:cBhvr>
                                      <p:tavLst>
                                        <p:tav tm="0">
                                          <p:val>
                                            <p:strVal val="#ppt_x-#ppt_w*1.125000"/>
                                          </p:val>
                                        </p:tav>
                                        <p:tav tm="100000">
                                          <p:val>
                                            <p:strVal val="#ppt_x"/>
                                          </p:val>
                                        </p:tav>
                                      </p:tavLst>
                                    </p:anim>
                                    <p:animEffect transition="in" filter="wipe(right)">
                                      <p:cBhvr>
                                        <p:cTn id="13" dur="250"/>
                                        <p:tgtEl>
                                          <p:spTgt spid="141"/>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p:tgtEl>
                                          <p:spTgt spid="9"/>
                                        </p:tgtEl>
                                        <p:attrNameLst>
                                          <p:attrName>ppt_x</p:attrName>
                                        </p:attrNameLst>
                                      </p:cBhvr>
                                      <p:tavLst>
                                        <p:tav tm="0">
                                          <p:val>
                                            <p:strVal val="#ppt_x-#ppt_w*1.125000"/>
                                          </p:val>
                                        </p:tav>
                                        <p:tav tm="100000">
                                          <p:val>
                                            <p:strVal val="#ppt_x"/>
                                          </p:val>
                                        </p:tav>
                                      </p:tavLst>
                                    </p:anim>
                                    <p:animEffect transition="in" filter="wipe(right)">
                                      <p:cBhvr>
                                        <p:cTn id="18" dur="250"/>
                                        <p:tgtEl>
                                          <p:spTgt spid="9"/>
                                        </p:tgtEl>
                                      </p:cBhvr>
                                    </p:animEffect>
                                  </p:childTnLst>
                                </p:cTn>
                              </p:par>
                            </p:childTnLst>
                          </p:cTn>
                        </p:par>
                        <p:par>
                          <p:cTn id="19" fill="hold">
                            <p:stCondLst>
                              <p:cond delay="75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p:tgtEl>
                                          <p:spTgt spid="19"/>
                                        </p:tgtEl>
                                        <p:attrNameLst>
                                          <p:attrName>ppt_x</p:attrName>
                                        </p:attrNameLst>
                                      </p:cBhvr>
                                      <p:tavLst>
                                        <p:tav tm="0">
                                          <p:val>
                                            <p:strVal val="#ppt_x-#ppt_w*1.125000"/>
                                          </p:val>
                                        </p:tav>
                                        <p:tav tm="100000">
                                          <p:val>
                                            <p:strVal val="#ppt_x"/>
                                          </p:val>
                                        </p:tav>
                                      </p:tavLst>
                                    </p:anim>
                                    <p:animEffect transition="in" filter="wipe(right)">
                                      <p:cBhvr>
                                        <p:cTn id="23" dur="25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250"/>
                                        <p:tgtEl>
                                          <p:spTgt spid="18"/>
                                        </p:tgtEl>
                                        <p:attrNameLst>
                                          <p:attrName>ppt_x</p:attrName>
                                        </p:attrNameLst>
                                      </p:cBhvr>
                                      <p:tavLst>
                                        <p:tav tm="0">
                                          <p:val>
                                            <p:strVal val="#ppt_x-#ppt_w*1.125000"/>
                                          </p:val>
                                        </p:tav>
                                        <p:tav tm="100000">
                                          <p:val>
                                            <p:strVal val="#ppt_x"/>
                                          </p:val>
                                        </p:tav>
                                      </p:tavLst>
                                    </p:anim>
                                    <p:animEffect transition="in" filter="wipe(right)">
                                      <p:cBhvr>
                                        <p:cTn id="36" dur="250"/>
                                        <p:tgtEl>
                                          <p:spTgt spid="18"/>
                                        </p:tgtEl>
                                      </p:cBhvr>
                                    </p:animEffect>
                                  </p:childTnLst>
                                </p:cTn>
                              </p:par>
                            </p:childTnLst>
                          </p:cTn>
                        </p:par>
                        <p:par>
                          <p:cTn id="37" fill="hold">
                            <p:stCondLst>
                              <p:cond delay="2250"/>
                            </p:stCondLst>
                            <p:childTnLst>
                              <p:par>
                                <p:cTn id="38" presetID="12" presetClass="entr" presetSubtype="8"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250"/>
                                        <p:tgtEl>
                                          <p:spTgt spid="30"/>
                                        </p:tgtEl>
                                        <p:attrNameLst>
                                          <p:attrName>ppt_x</p:attrName>
                                        </p:attrNameLst>
                                      </p:cBhvr>
                                      <p:tavLst>
                                        <p:tav tm="0">
                                          <p:val>
                                            <p:strVal val="#ppt_x-#ppt_w*1.125000"/>
                                          </p:val>
                                        </p:tav>
                                        <p:tav tm="100000">
                                          <p:val>
                                            <p:strVal val="#ppt_x"/>
                                          </p:val>
                                        </p:tav>
                                      </p:tavLst>
                                    </p:anim>
                                    <p:animEffect transition="in" filter="wipe(right)">
                                      <p:cBhvr>
                                        <p:cTn id="41"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115" grpId="0"/>
      <p:bldP spid="1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站台设计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站台的主要形式</a:t>
              </a:r>
              <a:endParaRPr lang="zh-CN" altLang="en-US" b="1" dirty="0">
                <a:solidFill>
                  <a:srgbClr val="FF0000"/>
                </a:solidFill>
                <a:latin typeface="微软雅黑" pitchFamily="34" charset="-122"/>
                <a:ea typeface="微软雅黑" pitchFamily="34" charset="-122"/>
              </a:endParaRPr>
            </a:p>
          </p:txBody>
        </p:sp>
      </p:grpSp>
      <p:grpSp>
        <p:nvGrpSpPr>
          <p:cNvPr id="10" name="组合 9"/>
          <p:cNvGrpSpPr/>
          <p:nvPr/>
        </p:nvGrpSpPr>
        <p:grpSpPr>
          <a:xfrm>
            <a:off x="1785918" y="1595438"/>
            <a:ext cx="3209925" cy="2321957"/>
            <a:chOff x="1785918" y="1595438"/>
            <a:chExt cx="3209925" cy="2321957"/>
          </a:xfrm>
        </p:grpSpPr>
        <p:pic>
          <p:nvPicPr>
            <p:cNvPr id="6146" name="Picture 2"/>
            <p:cNvPicPr>
              <a:picLocks noChangeAspect="1" noChangeArrowheads="1"/>
            </p:cNvPicPr>
            <p:nvPr/>
          </p:nvPicPr>
          <p:blipFill>
            <a:blip r:embed="rId3"/>
            <a:srcRect/>
            <a:stretch>
              <a:fillRect/>
            </a:stretch>
          </p:blipFill>
          <p:spPr bwMode="auto">
            <a:xfrm>
              <a:off x="1785918" y="1595438"/>
              <a:ext cx="3209925" cy="1952625"/>
            </a:xfrm>
            <a:prstGeom prst="rect">
              <a:avLst/>
            </a:prstGeom>
            <a:noFill/>
            <a:ln w="9525">
              <a:noFill/>
              <a:miter lim="800000"/>
              <a:headEnd/>
              <a:tailEnd/>
            </a:ln>
            <a:effectLst/>
          </p:spPr>
        </p:pic>
        <p:sp>
          <p:nvSpPr>
            <p:cNvPr id="9" name="矩形 8"/>
            <p:cNvSpPr/>
            <p:nvPr/>
          </p:nvSpPr>
          <p:spPr>
            <a:xfrm>
              <a:off x="2714612" y="3548063"/>
              <a:ext cx="1338828" cy="369332"/>
            </a:xfrm>
            <a:prstGeom prst="rect">
              <a:avLst/>
            </a:prstGeom>
          </p:spPr>
          <p:txBody>
            <a:bodyPr wrap="none">
              <a:spAutoFit/>
            </a:bodyPr>
            <a:lstStyle/>
            <a:p>
              <a:r>
                <a:rPr lang="zh-CN" altLang="en-US" b="1" dirty="0" smtClean="0">
                  <a:solidFill>
                    <a:srgbClr val="FF0000"/>
                  </a:solidFill>
                </a:rPr>
                <a:t>高站台作业</a:t>
              </a:r>
              <a:endParaRPr lang="zh-CN" altLang="en-US" b="1" dirty="0">
                <a:solidFill>
                  <a:srgbClr val="FF0000"/>
                </a:solidFill>
              </a:endParaRPr>
            </a:p>
          </p:txBody>
        </p:sp>
      </p:grpSp>
      <p:grpSp>
        <p:nvGrpSpPr>
          <p:cNvPr id="13" name="组合 12"/>
          <p:cNvGrpSpPr/>
          <p:nvPr/>
        </p:nvGrpSpPr>
        <p:grpSpPr>
          <a:xfrm>
            <a:off x="2714611" y="1928808"/>
            <a:ext cx="5671993" cy="2512472"/>
            <a:chOff x="2714611" y="1928808"/>
            <a:chExt cx="5671993" cy="2512472"/>
          </a:xfrm>
        </p:grpSpPr>
        <p:pic>
          <p:nvPicPr>
            <p:cNvPr id="6147" name="Picture 3"/>
            <p:cNvPicPr>
              <a:picLocks noChangeAspect="1" noChangeArrowheads="1"/>
            </p:cNvPicPr>
            <p:nvPr/>
          </p:nvPicPr>
          <p:blipFill>
            <a:blip r:embed="rId4"/>
            <a:srcRect/>
            <a:stretch>
              <a:fillRect/>
            </a:stretch>
          </p:blipFill>
          <p:spPr bwMode="auto">
            <a:xfrm>
              <a:off x="2714611" y="1928808"/>
              <a:ext cx="5671993" cy="1988587"/>
            </a:xfrm>
            <a:prstGeom prst="rect">
              <a:avLst/>
            </a:prstGeom>
            <a:noFill/>
            <a:ln w="9525">
              <a:noFill/>
              <a:miter lim="800000"/>
              <a:headEnd/>
              <a:tailEnd/>
            </a:ln>
            <a:effectLst/>
          </p:spPr>
        </p:pic>
        <p:sp>
          <p:nvSpPr>
            <p:cNvPr id="12" name="矩形 11"/>
            <p:cNvSpPr/>
            <p:nvPr/>
          </p:nvSpPr>
          <p:spPr>
            <a:xfrm>
              <a:off x="5010581" y="4071948"/>
              <a:ext cx="1338828" cy="369332"/>
            </a:xfrm>
            <a:prstGeom prst="rect">
              <a:avLst/>
            </a:prstGeom>
          </p:spPr>
          <p:txBody>
            <a:bodyPr wrap="none">
              <a:spAutoFit/>
            </a:bodyPr>
            <a:lstStyle/>
            <a:p>
              <a:r>
                <a:rPr lang="zh-CN" altLang="en-US" b="1" dirty="0" smtClean="0">
                  <a:solidFill>
                    <a:srgbClr val="FF0000"/>
                  </a:solidFill>
                </a:rPr>
                <a:t>低站台作业</a:t>
              </a:r>
              <a:endParaRPr lang="zh-CN" altLang="en-US" b="1" dirty="0">
                <a:solidFill>
                  <a:srgbClr val="FF0000"/>
                </a:solidFill>
              </a:endParaRPr>
            </a:p>
          </p:txBody>
        </p:sp>
      </p:grpSp>
      <p:pic>
        <p:nvPicPr>
          <p:cNvPr id="6148" name="Picture 4"/>
          <p:cNvPicPr>
            <a:picLocks noChangeAspect="1" noChangeArrowheads="1"/>
          </p:cNvPicPr>
          <p:nvPr/>
        </p:nvPicPr>
        <p:blipFill>
          <a:blip r:embed="rId5"/>
          <a:srcRect/>
          <a:stretch>
            <a:fillRect/>
          </a:stretch>
        </p:blipFill>
        <p:spPr bwMode="auto">
          <a:xfrm>
            <a:off x="1186415" y="2273370"/>
            <a:ext cx="3657917" cy="1798577"/>
          </a:xfrm>
          <a:prstGeom prst="rect">
            <a:avLst/>
          </a:prstGeom>
          <a:noFill/>
          <a:ln w="9525">
            <a:noFill/>
            <a:miter lim="800000"/>
            <a:headEnd/>
            <a:tailEnd/>
          </a:ln>
          <a:effectLst/>
        </p:spPr>
      </p:pic>
      <p:pic>
        <p:nvPicPr>
          <p:cNvPr id="6149" name="Picture 5"/>
          <p:cNvPicPr>
            <a:picLocks noChangeAspect="1" noChangeArrowheads="1"/>
          </p:cNvPicPr>
          <p:nvPr/>
        </p:nvPicPr>
        <p:blipFill>
          <a:blip r:embed="rId6"/>
          <a:srcRect/>
          <a:stretch>
            <a:fillRect/>
          </a:stretch>
        </p:blipFill>
        <p:spPr bwMode="auto">
          <a:xfrm>
            <a:off x="4481657" y="1928808"/>
            <a:ext cx="3419122" cy="168116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heckerboard(across)">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10"/>
                                        </p:tgtEl>
                                        <p:attrNameLst>
                                          <p:attrName>ppt_x</p:attrName>
                                        </p:attrNameLst>
                                      </p:cBhvr>
                                      <p:tavLst>
                                        <p:tav tm="0">
                                          <p:val>
                                            <p:strVal val="ppt_x"/>
                                          </p:val>
                                        </p:tav>
                                        <p:tav tm="100000">
                                          <p:val>
                                            <p:strVal val="ppt_x"/>
                                          </p:val>
                                        </p:tav>
                                      </p:tavLst>
                                    </p:anim>
                                    <p:anim calcmode="lin" valueType="num">
                                      <p:cBhvr additive="base">
                                        <p:cTn id="35" dur="500"/>
                                        <p:tgtEl>
                                          <p:spTgt spid="10"/>
                                        </p:tgtEl>
                                        <p:attrNameLst>
                                          <p:attrName>ppt_y</p:attrName>
                                        </p:attrNameLst>
                                      </p:cBhvr>
                                      <p:tavLst>
                                        <p:tav tm="0">
                                          <p:val>
                                            <p:strVal val="ppt_y"/>
                                          </p:val>
                                        </p:tav>
                                        <p:tav tm="100000">
                                          <p:val>
                                            <p:strVal val="1+ppt_h/2"/>
                                          </p:val>
                                        </p:tav>
                                      </p:tavLst>
                                    </p:anim>
                                    <p:set>
                                      <p:cBhvr>
                                        <p:cTn id="36" dur="1" fill="hold">
                                          <p:stCondLst>
                                            <p:cond delay="499"/>
                                          </p:stCondLst>
                                        </p:cTn>
                                        <p:tgtEl>
                                          <p:spTgt spid="10"/>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checkerboard(across)">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13"/>
                                        </p:tgtEl>
                                        <p:attrNameLst>
                                          <p:attrName>ppt_x</p:attrName>
                                        </p:attrNameLst>
                                      </p:cBhvr>
                                      <p:tavLst>
                                        <p:tav tm="0">
                                          <p:val>
                                            <p:strVal val="ppt_x"/>
                                          </p:val>
                                        </p:tav>
                                        <p:tav tm="100000">
                                          <p:val>
                                            <p:strVal val="ppt_x"/>
                                          </p:val>
                                        </p:tav>
                                      </p:tavLst>
                                    </p:anim>
                                    <p:anim calcmode="lin" valueType="num">
                                      <p:cBhvr additive="base">
                                        <p:cTn id="46" dur="500"/>
                                        <p:tgtEl>
                                          <p:spTgt spid="13"/>
                                        </p:tgtEl>
                                        <p:attrNameLst>
                                          <p:attrName>ppt_y</p:attrName>
                                        </p:attrNameLst>
                                      </p:cBhvr>
                                      <p:tavLst>
                                        <p:tav tm="0">
                                          <p:val>
                                            <p:strVal val="ppt_y"/>
                                          </p:val>
                                        </p:tav>
                                        <p:tav tm="100000">
                                          <p:val>
                                            <p:strVal val="1+ppt_h/2"/>
                                          </p:val>
                                        </p:tav>
                                      </p:tavLst>
                                    </p:anim>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6148"/>
                                        </p:tgtEl>
                                        <p:attrNameLst>
                                          <p:attrName>style.visibility</p:attrName>
                                        </p:attrNameLst>
                                      </p:cBhvr>
                                      <p:to>
                                        <p:strVal val="visible"/>
                                      </p:to>
                                    </p:set>
                                    <p:animEffect transition="in" filter="checkerboard(across)">
                                      <p:cBhvr>
                                        <p:cTn id="52" dur="500"/>
                                        <p:tgtEl>
                                          <p:spTgt spid="6148"/>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6149"/>
                                        </p:tgtEl>
                                        <p:attrNameLst>
                                          <p:attrName>style.visibility</p:attrName>
                                        </p:attrNameLst>
                                      </p:cBhvr>
                                      <p:to>
                                        <p:strVal val="visible"/>
                                      </p:to>
                                    </p:set>
                                    <p:animEffect transition="in" filter="checkerboard(across)">
                                      <p:cBhvr>
                                        <p:cTn id="57"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站台设计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站台的主要形式</a:t>
              </a:r>
              <a:endParaRPr lang="zh-CN" altLang="en-US" b="1" dirty="0">
                <a:solidFill>
                  <a:srgbClr val="FF0000"/>
                </a:solidFill>
                <a:latin typeface="微软雅黑" pitchFamily="34" charset="-122"/>
                <a:ea typeface="微软雅黑" pitchFamily="34" charset="-122"/>
              </a:endParaRPr>
            </a:p>
          </p:txBody>
        </p:sp>
      </p:grpSp>
      <p:grpSp>
        <p:nvGrpSpPr>
          <p:cNvPr id="17" name="组合 16"/>
          <p:cNvGrpSpPr/>
          <p:nvPr/>
        </p:nvGrpSpPr>
        <p:grpSpPr>
          <a:xfrm>
            <a:off x="2071670" y="677771"/>
            <a:ext cx="3171825" cy="4051816"/>
            <a:chOff x="5825113" y="862437"/>
            <a:chExt cx="3171825" cy="4051816"/>
          </a:xfrm>
        </p:grpSpPr>
        <p:pic>
          <p:nvPicPr>
            <p:cNvPr id="7170" name="Picture 2"/>
            <p:cNvPicPr>
              <a:picLocks noChangeAspect="1" noChangeArrowheads="1"/>
            </p:cNvPicPr>
            <p:nvPr/>
          </p:nvPicPr>
          <p:blipFill>
            <a:blip r:embed="rId3"/>
            <a:srcRect/>
            <a:stretch>
              <a:fillRect/>
            </a:stretch>
          </p:blipFill>
          <p:spPr bwMode="auto">
            <a:xfrm>
              <a:off x="5825113" y="862437"/>
              <a:ext cx="3171825" cy="3867150"/>
            </a:xfrm>
            <a:prstGeom prst="rect">
              <a:avLst/>
            </a:prstGeom>
            <a:noFill/>
            <a:ln w="9525">
              <a:noFill/>
              <a:miter lim="800000"/>
              <a:headEnd/>
              <a:tailEnd/>
            </a:ln>
            <a:effectLst/>
          </p:spPr>
        </p:pic>
        <p:sp>
          <p:nvSpPr>
            <p:cNvPr id="16" name="矩形 15"/>
            <p:cNvSpPr/>
            <p:nvPr/>
          </p:nvSpPr>
          <p:spPr>
            <a:xfrm>
              <a:off x="6481921" y="4544921"/>
              <a:ext cx="1338828" cy="369332"/>
            </a:xfrm>
            <a:prstGeom prst="rect">
              <a:avLst/>
            </a:prstGeom>
          </p:spPr>
          <p:txBody>
            <a:bodyPr wrap="none">
              <a:spAutoFit/>
            </a:bodyPr>
            <a:lstStyle/>
            <a:p>
              <a:r>
                <a:rPr lang="zh-CN" altLang="en-US" b="1" dirty="0" smtClean="0">
                  <a:solidFill>
                    <a:srgbClr val="FF0000"/>
                  </a:solidFill>
                </a:rPr>
                <a:t>直线式码头</a:t>
              </a:r>
              <a:endParaRPr lang="zh-CN" altLang="en-US" b="1" dirty="0">
                <a:solidFill>
                  <a:srgbClr val="FF0000"/>
                </a:solidFill>
              </a:endParaRPr>
            </a:p>
          </p:txBody>
        </p:sp>
      </p:grpSp>
      <p:grpSp>
        <p:nvGrpSpPr>
          <p:cNvPr id="21" name="组合 20"/>
          <p:cNvGrpSpPr/>
          <p:nvPr/>
        </p:nvGrpSpPr>
        <p:grpSpPr>
          <a:xfrm>
            <a:off x="5036260" y="1256726"/>
            <a:ext cx="3643338" cy="2983716"/>
            <a:chOff x="5036260" y="1059582"/>
            <a:chExt cx="3643338" cy="2983716"/>
          </a:xfrm>
        </p:grpSpPr>
        <p:pic>
          <p:nvPicPr>
            <p:cNvPr id="7171" name="Picture 3"/>
            <p:cNvPicPr>
              <a:picLocks noChangeAspect="1" noChangeArrowheads="1"/>
            </p:cNvPicPr>
            <p:nvPr/>
          </p:nvPicPr>
          <p:blipFill>
            <a:blip r:embed="rId4"/>
            <a:srcRect/>
            <a:stretch>
              <a:fillRect/>
            </a:stretch>
          </p:blipFill>
          <p:spPr bwMode="auto">
            <a:xfrm>
              <a:off x="5036260" y="1059582"/>
              <a:ext cx="3643338" cy="2614384"/>
            </a:xfrm>
            <a:prstGeom prst="rect">
              <a:avLst/>
            </a:prstGeom>
            <a:noFill/>
            <a:ln w="9525">
              <a:noFill/>
              <a:miter lim="800000"/>
              <a:headEnd/>
              <a:tailEnd/>
            </a:ln>
            <a:effectLst/>
          </p:spPr>
        </p:pic>
        <p:sp>
          <p:nvSpPr>
            <p:cNvPr id="19" name="矩形 18"/>
            <p:cNvSpPr/>
            <p:nvPr/>
          </p:nvSpPr>
          <p:spPr>
            <a:xfrm>
              <a:off x="6072198" y="3673966"/>
              <a:ext cx="1338828" cy="369332"/>
            </a:xfrm>
            <a:prstGeom prst="rect">
              <a:avLst/>
            </a:prstGeom>
          </p:spPr>
          <p:txBody>
            <a:bodyPr wrap="none">
              <a:spAutoFit/>
            </a:bodyPr>
            <a:lstStyle/>
            <a:p>
              <a:r>
                <a:rPr lang="zh-CN" altLang="en-US" b="1" dirty="0" smtClean="0">
                  <a:solidFill>
                    <a:srgbClr val="FF0000"/>
                  </a:solidFill>
                </a:rPr>
                <a:t>锯齿式码头</a:t>
              </a:r>
              <a:endParaRPr lang="zh-CN" altLang="en-US" b="1" dirty="0">
                <a:solidFill>
                  <a:srgbClr val="FF0000"/>
                </a:solidFill>
              </a:endParaRPr>
            </a:p>
          </p:txBody>
        </p:sp>
      </p:grpSp>
      <p:pic>
        <p:nvPicPr>
          <p:cNvPr id="7172" name="Picture 4"/>
          <p:cNvPicPr>
            <a:picLocks noChangeAspect="1" noChangeArrowheads="1"/>
          </p:cNvPicPr>
          <p:nvPr/>
        </p:nvPicPr>
        <p:blipFill>
          <a:blip r:embed="rId5"/>
          <a:srcRect/>
          <a:stretch>
            <a:fillRect/>
          </a:stretch>
        </p:blipFill>
        <p:spPr bwMode="auto">
          <a:xfrm>
            <a:off x="1731894" y="1795463"/>
            <a:ext cx="6947704" cy="206217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heckerboard(across)">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checkerboard(across)">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17"/>
                                        </p:tgtEl>
                                        <p:attrNameLst>
                                          <p:attrName>ppt_x</p:attrName>
                                        </p:attrNameLst>
                                      </p:cBhvr>
                                      <p:tavLst>
                                        <p:tav tm="0">
                                          <p:val>
                                            <p:strVal val="ppt_x"/>
                                          </p:val>
                                        </p:tav>
                                        <p:tav tm="100000">
                                          <p:val>
                                            <p:strVal val="ppt_x"/>
                                          </p:val>
                                        </p:tav>
                                      </p:tavLst>
                                    </p:anim>
                                    <p:anim calcmode="lin" valueType="num">
                                      <p:cBhvr additive="base">
                                        <p:cTn id="35" dur="500"/>
                                        <p:tgtEl>
                                          <p:spTgt spid="17"/>
                                        </p:tgtEl>
                                        <p:attrNameLst>
                                          <p:attrName>ppt_y</p:attrName>
                                        </p:attrNameLst>
                                      </p:cBhvr>
                                      <p:tavLst>
                                        <p:tav tm="0">
                                          <p:val>
                                            <p:strVal val="ppt_y"/>
                                          </p:val>
                                        </p:tav>
                                        <p:tav tm="100000">
                                          <p:val>
                                            <p:strVal val="1+ppt_h/2"/>
                                          </p:val>
                                        </p:tav>
                                      </p:tavLst>
                                    </p:anim>
                                    <p:set>
                                      <p:cBhvr>
                                        <p:cTn id="36" dur="1" fill="hold">
                                          <p:stCondLst>
                                            <p:cond delay="499"/>
                                          </p:stCondLst>
                                        </p:cTn>
                                        <p:tgtEl>
                                          <p:spTgt spid="17"/>
                                        </p:tgtEl>
                                        <p:attrNameLst>
                                          <p:attrName>style.visibility</p:attrName>
                                        </p:attrNameLst>
                                      </p:cBhvr>
                                      <p:to>
                                        <p:strVal val="hidden"/>
                                      </p:to>
                                    </p:set>
                                  </p:childTnLst>
                                </p:cTn>
                              </p:par>
                              <p:par>
                                <p:cTn id="37" presetID="2" presetClass="exit" presetSubtype="4" fill="hold" nodeType="withEffect">
                                  <p:stCondLst>
                                    <p:cond delay="0"/>
                                  </p:stCondLst>
                                  <p:childTnLst>
                                    <p:anim calcmode="lin" valueType="num">
                                      <p:cBhvr additive="base">
                                        <p:cTn id="38" dur="500"/>
                                        <p:tgtEl>
                                          <p:spTgt spid="21"/>
                                        </p:tgtEl>
                                        <p:attrNameLst>
                                          <p:attrName>ppt_x</p:attrName>
                                        </p:attrNameLst>
                                      </p:cBhvr>
                                      <p:tavLst>
                                        <p:tav tm="0">
                                          <p:val>
                                            <p:strVal val="ppt_x"/>
                                          </p:val>
                                        </p:tav>
                                        <p:tav tm="100000">
                                          <p:val>
                                            <p:strVal val="ppt_x"/>
                                          </p:val>
                                        </p:tav>
                                      </p:tavLst>
                                    </p:anim>
                                    <p:anim calcmode="lin" valueType="num">
                                      <p:cBhvr additive="base">
                                        <p:cTn id="39" dur="500"/>
                                        <p:tgtEl>
                                          <p:spTgt spid="21"/>
                                        </p:tgtEl>
                                        <p:attrNameLst>
                                          <p:attrName>ppt_y</p:attrName>
                                        </p:attrNameLst>
                                      </p:cBhvr>
                                      <p:tavLst>
                                        <p:tav tm="0">
                                          <p:val>
                                            <p:strVal val="ppt_y"/>
                                          </p:val>
                                        </p:tav>
                                        <p:tav tm="100000">
                                          <p:val>
                                            <p:strVal val="1+ppt_h/2"/>
                                          </p:val>
                                        </p:tav>
                                      </p:tavLst>
                                    </p:anim>
                                    <p:set>
                                      <p:cBhvr>
                                        <p:cTn id="40" dur="1" fill="hold">
                                          <p:stCondLst>
                                            <p:cond delay="499"/>
                                          </p:stCondLst>
                                        </p:cTn>
                                        <p:tgtEl>
                                          <p:spTgt spid="2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7172"/>
                                        </p:tgtEl>
                                        <p:attrNameLst>
                                          <p:attrName>style.visibility</p:attrName>
                                        </p:attrNameLst>
                                      </p:cBhvr>
                                      <p:to>
                                        <p:strVal val="visible"/>
                                      </p:to>
                                    </p:set>
                                    <p:animEffect transition="in" filter="checkerboard(across)">
                                      <p:cBhvr>
                                        <p:cTn id="45"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站台设计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站台的主要形式</a:t>
              </a:r>
              <a:endParaRPr lang="zh-CN" altLang="en-US" b="1" dirty="0">
                <a:solidFill>
                  <a:srgbClr val="FF0000"/>
                </a:solidFill>
                <a:latin typeface="微软雅黑" pitchFamily="34" charset="-122"/>
                <a:ea typeface="微软雅黑" pitchFamily="34" charset="-122"/>
              </a:endParaRPr>
            </a:p>
          </p:txBody>
        </p:sp>
      </p:grpSp>
      <p:grpSp>
        <p:nvGrpSpPr>
          <p:cNvPr id="18" name="组合 17"/>
          <p:cNvGrpSpPr/>
          <p:nvPr/>
        </p:nvGrpSpPr>
        <p:grpSpPr>
          <a:xfrm>
            <a:off x="1928794" y="1376363"/>
            <a:ext cx="3848100" cy="2922041"/>
            <a:chOff x="1928794" y="1376363"/>
            <a:chExt cx="3848100" cy="2922041"/>
          </a:xfrm>
        </p:grpSpPr>
        <p:pic>
          <p:nvPicPr>
            <p:cNvPr id="8194" name="Picture 2"/>
            <p:cNvPicPr>
              <a:picLocks noChangeAspect="1" noChangeArrowheads="1"/>
            </p:cNvPicPr>
            <p:nvPr/>
          </p:nvPicPr>
          <p:blipFill>
            <a:blip r:embed="rId3"/>
            <a:srcRect/>
            <a:stretch>
              <a:fillRect/>
            </a:stretch>
          </p:blipFill>
          <p:spPr bwMode="auto">
            <a:xfrm>
              <a:off x="1928794" y="1376363"/>
              <a:ext cx="3848100" cy="2390775"/>
            </a:xfrm>
            <a:prstGeom prst="rect">
              <a:avLst/>
            </a:prstGeom>
            <a:noFill/>
            <a:ln w="9525">
              <a:noFill/>
              <a:miter lim="800000"/>
              <a:headEnd/>
              <a:tailEnd/>
            </a:ln>
            <a:effectLst/>
          </p:spPr>
        </p:pic>
        <p:sp>
          <p:nvSpPr>
            <p:cNvPr id="14" name="矩形 13"/>
            <p:cNvSpPr/>
            <p:nvPr/>
          </p:nvSpPr>
          <p:spPr>
            <a:xfrm>
              <a:off x="3002340" y="3929072"/>
              <a:ext cx="1569660" cy="369332"/>
            </a:xfrm>
            <a:prstGeom prst="rect">
              <a:avLst/>
            </a:prstGeom>
          </p:spPr>
          <p:txBody>
            <a:bodyPr wrap="none">
              <a:spAutoFit/>
            </a:bodyPr>
            <a:lstStyle/>
            <a:p>
              <a:r>
                <a:rPr lang="zh-CN" altLang="en-US" b="1" dirty="0" smtClean="0">
                  <a:solidFill>
                    <a:srgbClr val="FF0000"/>
                  </a:solidFill>
                </a:rPr>
                <a:t>尾端货型码头</a:t>
              </a:r>
              <a:endParaRPr lang="zh-CN" altLang="en-US" b="1" dirty="0">
                <a:solidFill>
                  <a:srgbClr val="FF0000"/>
                </a:solidFill>
              </a:endParaRPr>
            </a:p>
          </p:txBody>
        </p:sp>
      </p:grpSp>
      <p:grpSp>
        <p:nvGrpSpPr>
          <p:cNvPr id="20" name="组合 19"/>
          <p:cNvGrpSpPr/>
          <p:nvPr/>
        </p:nvGrpSpPr>
        <p:grpSpPr>
          <a:xfrm>
            <a:off x="5776894" y="1357275"/>
            <a:ext cx="2781300" cy="2941129"/>
            <a:chOff x="5776894" y="1357275"/>
            <a:chExt cx="2781300" cy="2941129"/>
          </a:xfrm>
        </p:grpSpPr>
        <p:pic>
          <p:nvPicPr>
            <p:cNvPr id="8195" name="Picture 3"/>
            <p:cNvPicPr>
              <a:picLocks noChangeAspect="1" noChangeArrowheads="1"/>
            </p:cNvPicPr>
            <p:nvPr/>
          </p:nvPicPr>
          <p:blipFill>
            <a:blip r:embed="rId4"/>
            <a:srcRect/>
            <a:stretch>
              <a:fillRect/>
            </a:stretch>
          </p:blipFill>
          <p:spPr bwMode="auto">
            <a:xfrm>
              <a:off x="5776894" y="1357275"/>
              <a:ext cx="2781300" cy="2486025"/>
            </a:xfrm>
            <a:prstGeom prst="rect">
              <a:avLst/>
            </a:prstGeom>
            <a:noFill/>
            <a:ln w="9525">
              <a:noFill/>
              <a:miter lim="800000"/>
              <a:headEnd/>
              <a:tailEnd/>
            </a:ln>
            <a:effectLst/>
          </p:spPr>
        </p:pic>
        <p:sp>
          <p:nvSpPr>
            <p:cNvPr id="17" name="矩形 16"/>
            <p:cNvSpPr/>
            <p:nvPr/>
          </p:nvSpPr>
          <p:spPr>
            <a:xfrm>
              <a:off x="6215074" y="3929072"/>
              <a:ext cx="1800493" cy="369332"/>
            </a:xfrm>
            <a:prstGeom prst="rect">
              <a:avLst/>
            </a:prstGeom>
          </p:spPr>
          <p:txBody>
            <a:bodyPr wrap="none">
              <a:spAutoFit/>
            </a:bodyPr>
            <a:lstStyle/>
            <a:p>
              <a:r>
                <a:rPr lang="zh-CN" altLang="en-US" b="1" dirty="0" smtClean="0">
                  <a:solidFill>
                    <a:srgbClr val="FF0000"/>
                  </a:solidFill>
                </a:rPr>
                <a:t>侧部卸货型码头</a:t>
              </a:r>
              <a:endParaRPr lang="zh-CN" altLang="en-US" b="1" dirty="0">
                <a:solidFill>
                  <a:srgbClr val="FF0000"/>
                </a:solidFill>
              </a:endParaRPr>
            </a:p>
          </p:txBody>
        </p:sp>
      </p:grpSp>
      <p:pic>
        <p:nvPicPr>
          <p:cNvPr id="8196" name="Picture 4"/>
          <p:cNvPicPr>
            <a:picLocks noChangeAspect="1" noChangeArrowheads="1"/>
          </p:cNvPicPr>
          <p:nvPr/>
        </p:nvPicPr>
        <p:blipFill>
          <a:blip r:embed="rId5"/>
          <a:srcRect/>
          <a:stretch>
            <a:fillRect/>
          </a:stretch>
        </p:blipFill>
        <p:spPr bwMode="auto">
          <a:xfrm>
            <a:off x="1785918" y="1562100"/>
            <a:ext cx="6598286" cy="236697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checkerboard(across)">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checkerboard(across)">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500"/>
                                        <p:tgtEl>
                                          <p:spTgt spid="18"/>
                                        </p:tgtEl>
                                        <p:attrNameLst>
                                          <p:attrName>ppt_x</p:attrName>
                                        </p:attrNameLst>
                                      </p:cBhvr>
                                      <p:tavLst>
                                        <p:tav tm="0">
                                          <p:val>
                                            <p:strVal val="ppt_x"/>
                                          </p:val>
                                        </p:tav>
                                        <p:tav tm="100000">
                                          <p:val>
                                            <p:strVal val="ppt_x"/>
                                          </p:val>
                                        </p:tav>
                                      </p:tavLst>
                                    </p:anim>
                                    <p:anim calcmode="lin" valueType="num">
                                      <p:cBhvr additive="base">
                                        <p:cTn id="40" dur="500"/>
                                        <p:tgtEl>
                                          <p:spTgt spid="18"/>
                                        </p:tgtEl>
                                        <p:attrNameLst>
                                          <p:attrName>ppt_y</p:attrName>
                                        </p:attrNameLst>
                                      </p:cBhvr>
                                      <p:tavLst>
                                        <p:tav tm="0">
                                          <p:val>
                                            <p:strVal val="ppt_y"/>
                                          </p:val>
                                        </p:tav>
                                        <p:tav tm="100000">
                                          <p:val>
                                            <p:strVal val="1+ppt_h/2"/>
                                          </p:val>
                                        </p:tav>
                                      </p:tavLst>
                                    </p:anim>
                                    <p:set>
                                      <p:cBhvr>
                                        <p:cTn id="41" dur="1" fill="hold">
                                          <p:stCondLst>
                                            <p:cond delay="499"/>
                                          </p:stCondLst>
                                        </p:cTn>
                                        <p:tgtEl>
                                          <p:spTgt spid="18"/>
                                        </p:tgtEl>
                                        <p:attrNameLst>
                                          <p:attrName>style.visibility</p:attrName>
                                        </p:attrNameLst>
                                      </p:cBhvr>
                                      <p:to>
                                        <p:strVal val="hidden"/>
                                      </p:to>
                                    </p:set>
                                  </p:childTnLst>
                                </p:cTn>
                              </p:par>
                              <p:par>
                                <p:cTn id="42" presetID="2" presetClass="exit" presetSubtype="4" fill="hold" nodeType="withEffect">
                                  <p:stCondLst>
                                    <p:cond delay="0"/>
                                  </p:stCondLst>
                                  <p:childTnLst>
                                    <p:anim calcmode="lin" valueType="num">
                                      <p:cBhvr additive="base">
                                        <p:cTn id="43" dur="500"/>
                                        <p:tgtEl>
                                          <p:spTgt spid="20"/>
                                        </p:tgtEl>
                                        <p:attrNameLst>
                                          <p:attrName>ppt_x</p:attrName>
                                        </p:attrNameLst>
                                      </p:cBhvr>
                                      <p:tavLst>
                                        <p:tav tm="0">
                                          <p:val>
                                            <p:strVal val="ppt_x"/>
                                          </p:val>
                                        </p:tav>
                                        <p:tav tm="100000">
                                          <p:val>
                                            <p:strVal val="ppt_x"/>
                                          </p:val>
                                        </p:tav>
                                      </p:tavLst>
                                    </p:anim>
                                    <p:anim calcmode="lin" valueType="num">
                                      <p:cBhvr additive="base">
                                        <p:cTn id="44" dur="500"/>
                                        <p:tgtEl>
                                          <p:spTgt spid="20"/>
                                        </p:tgtEl>
                                        <p:attrNameLst>
                                          <p:attrName>ppt_y</p:attrName>
                                        </p:attrNameLst>
                                      </p:cBhvr>
                                      <p:tavLst>
                                        <p:tav tm="0">
                                          <p:val>
                                            <p:strVal val="ppt_y"/>
                                          </p:val>
                                        </p:tav>
                                        <p:tav tm="100000">
                                          <p:val>
                                            <p:strVal val="1+ppt_h/2"/>
                                          </p:val>
                                        </p:tav>
                                      </p:tavLst>
                                    </p:anim>
                                    <p:set>
                                      <p:cBhvr>
                                        <p:cTn id="45" dur="1" fill="hold">
                                          <p:stCondLst>
                                            <p:cond delay="499"/>
                                          </p:stCondLst>
                                        </p:cTn>
                                        <p:tgtEl>
                                          <p:spTgt spid="20"/>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8196"/>
                                        </p:tgtEl>
                                        <p:attrNameLst>
                                          <p:attrName>style.visibility</p:attrName>
                                        </p:attrNameLst>
                                      </p:cBhvr>
                                      <p:to>
                                        <p:strVal val="visible"/>
                                      </p:to>
                                    </p:set>
                                    <p:animEffect transition="in" filter="checkerboard(across)">
                                      <p:cBhvr>
                                        <p:cTn id="50"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站台设计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站台的位置安排</a:t>
              </a:r>
              <a:endParaRPr lang="zh-CN" altLang="en-US" b="1" dirty="0">
                <a:solidFill>
                  <a:srgbClr val="FF0000"/>
                </a:solidFill>
                <a:latin typeface="微软雅黑" pitchFamily="34" charset="-122"/>
                <a:ea typeface="微软雅黑" pitchFamily="34" charset="-122"/>
              </a:endParaRPr>
            </a:p>
          </p:txBody>
        </p:sp>
      </p:grpSp>
      <p:grpSp>
        <p:nvGrpSpPr>
          <p:cNvPr id="15" name="组合 14"/>
          <p:cNvGrpSpPr/>
          <p:nvPr/>
        </p:nvGrpSpPr>
        <p:grpSpPr>
          <a:xfrm>
            <a:off x="2000232" y="1857370"/>
            <a:ext cx="2267111" cy="1696695"/>
            <a:chOff x="2000232" y="1563523"/>
            <a:chExt cx="2267111" cy="1696695"/>
          </a:xfrm>
        </p:grpSpPr>
        <p:pic>
          <p:nvPicPr>
            <p:cNvPr id="9218" name="Picture 2"/>
            <p:cNvPicPr>
              <a:picLocks noChangeAspect="1" noChangeArrowheads="1"/>
            </p:cNvPicPr>
            <p:nvPr/>
          </p:nvPicPr>
          <p:blipFill>
            <a:blip r:embed="rId3"/>
            <a:srcRect/>
            <a:stretch>
              <a:fillRect/>
            </a:stretch>
          </p:blipFill>
          <p:spPr bwMode="auto">
            <a:xfrm>
              <a:off x="2000232" y="1563523"/>
              <a:ext cx="2267111" cy="1419696"/>
            </a:xfrm>
            <a:prstGeom prst="rect">
              <a:avLst/>
            </a:prstGeom>
            <a:noFill/>
            <a:ln w="9525">
              <a:noFill/>
              <a:miter lim="800000"/>
              <a:headEnd/>
              <a:tailEnd/>
            </a:ln>
            <a:effectLst/>
          </p:spPr>
        </p:pic>
        <p:sp>
          <p:nvSpPr>
            <p:cNvPr id="13" name="矩形 12"/>
            <p:cNvSpPr/>
            <p:nvPr/>
          </p:nvSpPr>
          <p:spPr>
            <a:xfrm>
              <a:off x="2285984" y="2983219"/>
              <a:ext cx="1566683" cy="276999"/>
            </a:xfrm>
            <a:prstGeom prst="rect">
              <a:avLst/>
            </a:prstGeom>
          </p:spPr>
          <p:txBody>
            <a:bodyPr wrap="square">
              <a:spAutoFit/>
            </a:bodyPr>
            <a:lstStyle/>
            <a:p>
              <a:r>
                <a:rPr lang="zh-CN" altLang="en-US" sz="1200" b="1" dirty="0" smtClean="0">
                  <a:solidFill>
                    <a:srgbClr val="FF0000"/>
                  </a:solidFill>
                </a:rPr>
                <a:t>进货口及出货口混合</a:t>
              </a:r>
              <a:endParaRPr lang="zh-CN" altLang="en-US" sz="1200" b="1" dirty="0">
                <a:solidFill>
                  <a:srgbClr val="FF0000"/>
                </a:solidFill>
              </a:endParaRPr>
            </a:p>
          </p:txBody>
        </p:sp>
      </p:grpSp>
      <p:grpSp>
        <p:nvGrpSpPr>
          <p:cNvPr id="18" name="组合 17"/>
          <p:cNvGrpSpPr/>
          <p:nvPr/>
        </p:nvGrpSpPr>
        <p:grpSpPr>
          <a:xfrm>
            <a:off x="4481657" y="1857370"/>
            <a:ext cx="1952625" cy="1558195"/>
            <a:chOff x="4481657" y="1857370"/>
            <a:chExt cx="1952625" cy="1558195"/>
          </a:xfrm>
        </p:grpSpPr>
        <p:pic>
          <p:nvPicPr>
            <p:cNvPr id="9219" name="Picture 3"/>
            <p:cNvPicPr>
              <a:picLocks noChangeAspect="1" noChangeArrowheads="1"/>
            </p:cNvPicPr>
            <p:nvPr/>
          </p:nvPicPr>
          <p:blipFill>
            <a:blip r:embed="rId4"/>
            <a:srcRect/>
            <a:stretch>
              <a:fillRect/>
            </a:stretch>
          </p:blipFill>
          <p:spPr bwMode="auto">
            <a:xfrm>
              <a:off x="4481657" y="1857370"/>
              <a:ext cx="1952625" cy="1209675"/>
            </a:xfrm>
            <a:prstGeom prst="rect">
              <a:avLst/>
            </a:prstGeom>
            <a:noFill/>
            <a:ln w="9525">
              <a:noFill/>
              <a:miter lim="800000"/>
              <a:headEnd/>
              <a:tailEnd/>
            </a:ln>
            <a:effectLst/>
          </p:spPr>
        </p:pic>
        <p:sp>
          <p:nvSpPr>
            <p:cNvPr id="16" name="矩形 15"/>
            <p:cNvSpPr/>
            <p:nvPr/>
          </p:nvSpPr>
          <p:spPr>
            <a:xfrm>
              <a:off x="4643438" y="3138566"/>
              <a:ext cx="1569660" cy="276999"/>
            </a:xfrm>
            <a:prstGeom prst="rect">
              <a:avLst/>
            </a:prstGeom>
          </p:spPr>
          <p:txBody>
            <a:bodyPr wrap="none">
              <a:spAutoFit/>
            </a:bodyPr>
            <a:lstStyle/>
            <a:p>
              <a:r>
                <a:rPr lang="zh-CN" altLang="en-US" sz="1200" b="1" dirty="0" smtClean="0">
                  <a:solidFill>
                    <a:srgbClr val="FF0000"/>
                  </a:solidFill>
                </a:rPr>
                <a:t>进出货口独立但相邻</a:t>
              </a:r>
              <a:endParaRPr lang="zh-CN" altLang="en-US" sz="1200" b="1" dirty="0">
                <a:solidFill>
                  <a:srgbClr val="FF0000"/>
                </a:solidFill>
              </a:endParaRPr>
            </a:p>
          </p:txBody>
        </p:sp>
      </p:grpSp>
      <p:grpSp>
        <p:nvGrpSpPr>
          <p:cNvPr id="20" name="组合 19"/>
          <p:cNvGrpSpPr/>
          <p:nvPr/>
        </p:nvGrpSpPr>
        <p:grpSpPr>
          <a:xfrm>
            <a:off x="6746885" y="1683676"/>
            <a:ext cx="1857388" cy="2147388"/>
            <a:chOff x="6746885" y="1683676"/>
            <a:chExt cx="1857388" cy="2147388"/>
          </a:xfrm>
        </p:grpSpPr>
        <p:pic>
          <p:nvPicPr>
            <p:cNvPr id="9220" name="Picture 4"/>
            <p:cNvPicPr>
              <a:picLocks noChangeAspect="1" noChangeArrowheads="1"/>
            </p:cNvPicPr>
            <p:nvPr/>
          </p:nvPicPr>
          <p:blipFill>
            <a:blip r:embed="rId5"/>
            <a:srcRect/>
            <a:stretch>
              <a:fillRect/>
            </a:stretch>
          </p:blipFill>
          <p:spPr bwMode="auto">
            <a:xfrm>
              <a:off x="6746885" y="1683676"/>
              <a:ext cx="1857388" cy="1731889"/>
            </a:xfrm>
            <a:prstGeom prst="rect">
              <a:avLst/>
            </a:prstGeom>
            <a:noFill/>
            <a:ln w="9525">
              <a:noFill/>
              <a:miter lim="800000"/>
              <a:headEnd/>
              <a:tailEnd/>
            </a:ln>
            <a:effectLst/>
          </p:spPr>
        </p:pic>
        <p:sp>
          <p:nvSpPr>
            <p:cNvPr id="19" name="矩形 18"/>
            <p:cNvSpPr/>
            <p:nvPr/>
          </p:nvSpPr>
          <p:spPr>
            <a:xfrm>
              <a:off x="7044637" y="3554065"/>
              <a:ext cx="1261884" cy="276999"/>
            </a:xfrm>
            <a:prstGeom prst="rect">
              <a:avLst/>
            </a:prstGeom>
          </p:spPr>
          <p:txBody>
            <a:bodyPr wrap="none">
              <a:spAutoFit/>
            </a:bodyPr>
            <a:lstStyle/>
            <a:p>
              <a:r>
                <a:rPr lang="zh-CN" altLang="en-US" sz="1200" b="1" dirty="0" smtClean="0">
                  <a:solidFill>
                    <a:srgbClr val="FF0000"/>
                  </a:solidFill>
                </a:rPr>
                <a:t>进出货口不相邻</a:t>
              </a:r>
              <a:endParaRPr lang="zh-CN" altLang="en-US" sz="1200" b="1" dirty="0">
                <a:solidFill>
                  <a:srgbClr val="FF0000"/>
                </a:solidFill>
              </a:endParaRPr>
            </a:p>
          </p:txBody>
        </p:sp>
      </p:grpSp>
      <p:grpSp>
        <p:nvGrpSpPr>
          <p:cNvPr id="23" name="组合 22"/>
          <p:cNvGrpSpPr/>
          <p:nvPr/>
        </p:nvGrpSpPr>
        <p:grpSpPr>
          <a:xfrm>
            <a:off x="2674934" y="1256726"/>
            <a:ext cx="5000645" cy="3791996"/>
            <a:chOff x="2285984" y="862437"/>
            <a:chExt cx="5000645" cy="3791996"/>
          </a:xfrm>
        </p:grpSpPr>
        <p:pic>
          <p:nvPicPr>
            <p:cNvPr id="9221" name="Picture 5"/>
            <p:cNvPicPr>
              <a:picLocks noChangeAspect="1" noChangeArrowheads="1"/>
            </p:cNvPicPr>
            <p:nvPr/>
          </p:nvPicPr>
          <p:blipFill>
            <a:blip r:embed="rId6"/>
            <a:srcRect/>
            <a:stretch>
              <a:fillRect/>
            </a:stretch>
          </p:blipFill>
          <p:spPr bwMode="auto">
            <a:xfrm>
              <a:off x="2285984" y="862437"/>
              <a:ext cx="5000645" cy="3422664"/>
            </a:xfrm>
            <a:prstGeom prst="rect">
              <a:avLst/>
            </a:prstGeom>
            <a:noFill/>
            <a:ln w="9525">
              <a:noFill/>
              <a:miter lim="800000"/>
              <a:headEnd/>
              <a:tailEnd/>
            </a:ln>
            <a:effectLst/>
          </p:spPr>
        </p:pic>
        <p:sp>
          <p:nvSpPr>
            <p:cNvPr id="22" name="矩形 21"/>
            <p:cNvSpPr/>
            <p:nvPr/>
          </p:nvSpPr>
          <p:spPr>
            <a:xfrm>
              <a:off x="3643306" y="4285101"/>
              <a:ext cx="2262158" cy="369332"/>
            </a:xfrm>
            <a:prstGeom prst="rect">
              <a:avLst/>
            </a:prstGeom>
          </p:spPr>
          <p:txBody>
            <a:bodyPr wrap="none">
              <a:spAutoFit/>
            </a:bodyPr>
            <a:lstStyle/>
            <a:p>
              <a:r>
                <a:rPr lang="zh-CN" altLang="en-US" b="1" dirty="0" smtClean="0">
                  <a:solidFill>
                    <a:srgbClr val="FF0000"/>
                  </a:solidFill>
                </a:rPr>
                <a:t>多个进货口及出货口</a:t>
              </a:r>
              <a:endParaRPr lang="zh-CN" altLang="en-US" b="1" dirty="0">
                <a:solidFill>
                  <a:srgbClr val="FF0000"/>
                </a:solidFill>
              </a:endParaRPr>
            </a:p>
          </p:txBody>
        </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checkerboard(across)">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heckerboard(across)">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checkerboard(across)">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15"/>
                                        </p:tgtEl>
                                        <p:attrNameLst>
                                          <p:attrName>ppt_x</p:attrName>
                                        </p:attrNameLst>
                                      </p:cBhvr>
                                      <p:tavLst>
                                        <p:tav tm="0">
                                          <p:val>
                                            <p:strVal val="ppt_x"/>
                                          </p:val>
                                        </p:tav>
                                        <p:tav tm="100000">
                                          <p:val>
                                            <p:strVal val="ppt_x"/>
                                          </p:val>
                                        </p:tav>
                                      </p:tavLst>
                                    </p:anim>
                                    <p:anim calcmode="lin" valueType="num">
                                      <p:cBhvr additive="base">
                                        <p:cTn id="45" dur="500"/>
                                        <p:tgtEl>
                                          <p:spTgt spid="15"/>
                                        </p:tgtEl>
                                        <p:attrNameLst>
                                          <p:attrName>ppt_y</p:attrName>
                                        </p:attrNameLst>
                                      </p:cBhvr>
                                      <p:tavLst>
                                        <p:tav tm="0">
                                          <p:val>
                                            <p:strVal val="ppt_y"/>
                                          </p:val>
                                        </p:tav>
                                        <p:tav tm="100000">
                                          <p:val>
                                            <p:strVal val="1+ppt_h/2"/>
                                          </p:val>
                                        </p:tav>
                                      </p:tavLst>
                                    </p:anim>
                                    <p:set>
                                      <p:cBhvr>
                                        <p:cTn id="46" dur="1" fill="hold">
                                          <p:stCondLst>
                                            <p:cond delay="499"/>
                                          </p:stCondLst>
                                        </p:cTn>
                                        <p:tgtEl>
                                          <p:spTgt spid="15"/>
                                        </p:tgtEl>
                                        <p:attrNameLst>
                                          <p:attrName>style.visibility</p:attrName>
                                        </p:attrNameLst>
                                      </p:cBhvr>
                                      <p:to>
                                        <p:strVal val="hidden"/>
                                      </p:to>
                                    </p:set>
                                  </p:childTnLst>
                                </p:cTn>
                              </p:par>
                              <p:par>
                                <p:cTn id="47" presetID="2" presetClass="exit" presetSubtype="4" fill="hold" nodeType="withEffect">
                                  <p:stCondLst>
                                    <p:cond delay="0"/>
                                  </p:stCondLst>
                                  <p:childTnLst>
                                    <p:anim calcmode="lin" valueType="num">
                                      <p:cBhvr additive="base">
                                        <p:cTn id="48" dur="500"/>
                                        <p:tgtEl>
                                          <p:spTgt spid="18"/>
                                        </p:tgtEl>
                                        <p:attrNameLst>
                                          <p:attrName>ppt_x</p:attrName>
                                        </p:attrNameLst>
                                      </p:cBhvr>
                                      <p:tavLst>
                                        <p:tav tm="0">
                                          <p:val>
                                            <p:strVal val="ppt_x"/>
                                          </p:val>
                                        </p:tav>
                                        <p:tav tm="100000">
                                          <p:val>
                                            <p:strVal val="ppt_x"/>
                                          </p:val>
                                        </p:tav>
                                      </p:tavLst>
                                    </p:anim>
                                    <p:anim calcmode="lin" valueType="num">
                                      <p:cBhvr additive="base">
                                        <p:cTn id="49" dur="500"/>
                                        <p:tgtEl>
                                          <p:spTgt spid="18"/>
                                        </p:tgtEl>
                                        <p:attrNameLst>
                                          <p:attrName>ppt_y</p:attrName>
                                        </p:attrNameLst>
                                      </p:cBhvr>
                                      <p:tavLst>
                                        <p:tav tm="0">
                                          <p:val>
                                            <p:strVal val="ppt_y"/>
                                          </p:val>
                                        </p:tav>
                                        <p:tav tm="100000">
                                          <p:val>
                                            <p:strVal val="1+ppt_h/2"/>
                                          </p:val>
                                        </p:tav>
                                      </p:tavLst>
                                    </p:anim>
                                    <p:set>
                                      <p:cBhvr>
                                        <p:cTn id="50" dur="1" fill="hold">
                                          <p:stCondLst>
                                            <p:cond delay="499"/>
                                          </p:stCondLst>
                                        </p:cTn>
                                        <p:tgtEl>
                                          <p:spTgt spid="18"/>
                                        </p:tgtEl>
                                        <p:attrNameLst>
                                          <p:attrName>style.visibility</p:attrName>
                                        </p:attrNameLst>
                                      </p:cBhvr>
                                      <p:to>
                                        <p:strVal val="hidden"/>
                                      </p:to>
                                    </p:set>
                                  </p:childTnLst>
                                </p:cTn>
                              </p:par>
                              <p:par>
                                <p:cTn id="51" presetID="2" presetClass="exit" presetSubtype="4" fill="hold" nodeType="withEffect">
                                  <p:stCondLst>
                                    <p:cond delay="0"/>
                                  </p:stCondLst>
                                  <p:childTnLst>
                                    <p:anim calcmode="lin" valueType="num">
                                      <p:cBhvr additive="base">
                                        <p:cTn id="52" dur="500"/>
                                        <p:tgtEl>
                                          <p:spTgt spid="20"/>
                                        </p:tgtEl>
                                        <p:attrNameLst>
                                          <p:attrName>ppt_x</p:attrName>
                                        </p:attrNameLst>
                                      </p:cBhvr>
                                      <p:tavLst>
                                        <p:tav tm="0">
                                          <p:val>
                                            <p:strVal val="ppt_x"/>
                                          </p:val>
                                        </p:tav>
                                        <p:tav tm="100000">
                                          <p:val>
                                            <p:strVal val="ppt_x"/>
                                          </p:val>
                                        </p:tav>
                                      </p:tavLst>
                                    </p:anim>
                                    <p:anim calcmode="lin" valueType="num">
                                      <p:cBhvr additive="base">
                                        <p:cTn id="53" dur="500"/>
                                        <p:tgtEl>
                                          <p:spTgt spid="20"/>
                                        </p:tgtEl>
                                        <p:attrNameLst>
                                          <p:attrName>ppt_y</p:attrName>
                                        </p:attrNameLst>
                                      </p:cBhvr>
                                      <p:tavLst>
                                        <p:tav tm="0">
                                          <p:val>
                                            <p:strVal val="ppt_y"/>
                                          </p:val>
                                        </p:tav>
                                        <p:tav tm="100000">
                                          <p:val>
                                            <p:strVal val="1+ppt_h/2"/>
                                          </p:val>
                                        </p:tav>
                                      </p:tavLst>
                                    </p:anim>
                                    <p:set>
                                      <p:cBhvr>
                                        <p:cTn id="54" dur="1" fill="hold">
                                          <p:stCondLst>
                                            <p:cond delay="499"/>
                                          </p:stCondLst>
                                        </p:cTn>
                                        <p:tgtEl>
                                          <p:spTgt spid="2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checkerboard(across)">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配送中心的布局</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站台设计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428860" y="862437"/>
            <a:ext cx="5246719" cy="494838"/>
            <a:chOff x="2428860" y="862437"/>
            <a:chExt cx="5246719" cy="494838"/>
          </a:xfrm>
        </p:grpSpPr>
        <p:sp>
          <p:nvSpPr>
            <p:cNvPr id="6" name="矩形 5"/>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TextBox 6"/>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站台与仓库的位置</a:t>
              </a:r>
              <a:endParaRPr lang="zh-CN" altLang="en-US" b="1" dirty="0">
                <a:solidFill>
                  <a:srgbClr val="FF0000"/>
                </a:solidFill>
                <a:latin typeface="微软雅黑" pitchFamily="34" charset="-122"/>
                <a:ea typeface="微软雅黑" pitchFamily="34" charset="-122"/>
              </a:endParaRPr>
            </a:p>
          </p:txBody>
        </p:sp>
      </p:grpSp>
      <p:pic>
        <p:nvPicPr>
          <p:cNvPr id="10242" name="Picture 2"/>
          <p:cNvPicPr>
            <a:picLocks noChangeAspect="1" noChangeArrowheads="1"/>
          </p:cNvPicPr>
          <p:nvPr/>
        </p:nvPicPr>
        <p:blipFill>
          <a:blip r:embed="rId3"/>
          <a:srcRect/>
          <a:stretch>
            <a:fillRect/>
          </a:stretch>
        </p:blipFill>
        <p:spPr bwMode="auto">
          <a:xfrm>
            <a:off x="2224088" y="1590674"/>
            <a:ext cx="5767226" cy="240983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242"/>
                                        </p:tgtEl>
                                        <p:attrNameLst>
                                          <p:attrName>style.visibility</p:attrName>
                                        </p:attrNameLst>
                                      </p:cBhvr>
                                      <p:to>
                                        <p:strVal val="visible"/>
                                      </p:to>
                                    </p:set>
                                    <p:animEffect transition="in" filter="checkerboard(across)">
                                      <p:cBhvr>
                                        <p:cTn id="30"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配送作业计划</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03</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配送作业计划</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8" name="组合 7"/>
          <p:cNvGrpSpPr/>
          <p:nvPr/>
        </p:nvGrpSpPr>
        <p:grpSpPr>
          <a:xfrm>
            <a:off x="2617303" y="1285866"/>
            <a:ext cx="5623906" cy="1394360"/>
            <a:chOff x="2617303" y="1009307"/>
            <a:chExt cx="5623906" cy="1394360"/>
          </a:xfrm>
        </p:grpSpPr>
        <p:sp>
          <p:nvSpPr>
            <p:cNvPr id="11" name="矩形 10"/>
            <p:cNvSpPr/>
            <p:nvPr/>
          </p:nvSpPr>
          <p:spPr>
            <a:xfrm>
              <a:off x="2643174" y="2303118"/>
              <a:ext cx="542928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643174" y="1109856"/>
              <a:ext cx="5598035" cy="1162255"/>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随着业务量的增加，万家配送中心喜忧参半，喜的是市场对自己的认可，忧的是对订单的应接不暇，甚至开始出现无法及时到货的现象，虽然老客户能理解，然而，这并不是长久之计，配送中心张经理为此一筹莫展。</a:t>
              </a:r>
            </a:p>
          </p:txBody>
        </p:sp>
      </p:grpSp>
      <p:sp>
        <p:nvSpPr>
          <p:cNvPr id="16" name="TextBox 15"/>
          <p:cNvSpPr txBox="1"/>
          <p:nvPr/>
        </p:nvSpPr>
        <p:spPr>
          <a:xfrm>
            <a:off x="971600" y="3000378"/>
            <a:ext cx="7643866"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案例思考：在本案例中，应如何解决配送订单多与配送时间要求的矛盾？</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配送作业计划</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配送需求计划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0" name="组合 9"/>
          <p:cNvGrpSpPr/>
          <p:nvPr/>
        </p:nvGrpSpPr>
        <p:grpSpPr>
          <a:xfrm>
            <a:off x="2530752" y="812192"/>
            <a:ext cx="6184652" cy="545112"/>
            <a:chOff x="2530752" y="1034453"/>
            <a:chExt cx="6184652" cy="545112"/>
          </a:xfrm>
        </p:grpSpPr>
        <p:sp>
          <p:nvSpPr>
            <p:cNvPr id="12" name="矩形 11"/>
            <p:cNvSpPr/>
            <p:nvPr/>
          </p:nvSpPr>
          <p:spPr>
            <a:xfrm>
              <a:off x="2530752" y="1479016"/>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530752" y="1034453"/>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a:t>
              </a:r>
              <a:r>
                <a:rPr lang="en-US" altLang="zh-CN" b="1" dirty="0" smtClean="0">
                  <a:solidFill>
                    <a:srgbClr val="FF0000"/>
                  </a:solidFill>
                  <a:latin typeface="微软雅黑" pitchFamily="34" charset="-122"/>
                  <a:ea typeface="微软雅黑" pitchFamily="34" charset="-122"/>
                </a:rPr>
                <a:t>DRP</a:t>
              </a:r>
              <a:r>
                <a:rPr lang="zh-CN" altLang="en-US" b="1" dirty="0" smtClean="0">
                  <a:solidFill>
                    <a:srgbClr val="FF0000"/>
                  </a:solidFill>
                  <a:latin typeface="微软雅黑" pitchFamily="34" charset="-122"/>
                  <a:ea typeface="微软雅黑" pitchFamily="34" charset="-122"/>
                </a:rPr>
                <a:t>与</a:t>
              </a:r>
              <a:r>
                <a:rPr lang="en-US" altLang="zh-CN" b="1" dirty="0" smtClean="0">
                  <a:solidFill>
                    <a:srgbClr val="FF0000"/>
                  </a:solidFill>
                  <a:latin typeface="微软雅黑" pitchFamily="34" charset="-122"/>
                  <a:ea typeface="微软雅黑" pitchFamily="34" charset="-122"/>
                </a:rPr>
                <a:t>MRP</a:t>
              </a:r>
              <a:r>
                <a:rPr lang="zh-CN" altLang="en-US" b="1" dirty="0" smtClean="0">
                  <a:solidFill>
                    <a:srgbClr val="FF0000"/>
                  </a:solidFill>
                  <a:latin typeface="微软雅黑" pitchFamily="34" charset="-122"/>
                  <a:ea typeface="微软雅黑" pitchFamily="34" charset="-122"/>
                </a:rPr>
                <a:t>的联系</a:t>
              </a:r>
            </a:p>
          </p:txBody>
        </p:sp>
      </p:grpSp>
      <p:pic>
        <p:nvPicPr>
          <p:cNvPr id="11266" name="Picture 2"/>
          <p:cNvPicPr>
            <a:picLocks noChangeAspect="1" noChangeArrowheads="1"/>
          </p:cNvPicPr>
          <p:nvPr/>
        </p:nvPicPr>
        <p:blipFill>
          <a:blip r:embed="rId3"/>
          <a:srcRect/>
          <a:stretch>
            <a:fillRect/>
          </a:stretch>
        </p:blipFill>
        <p:spPr bwMode="auto">
          <a:xfrm>
            <a:off x="3882755" y="0"/>
            <a:ext cx="4103156" cy="5143500"/>
          </a:xfrm>
          <a:prstGeom prst="rect">
            <a:avLst/>
          </a:prstGeom>
          <a:noFill/>
          <a:ln w="9525">
            <a:noFill/>
            <a:miter lim="800000"/>
            <a:headEnd/>
            <a:tailEnd/>
          </a:ln>
          <a:effectLst/>
        </p:spPr>
      </p:pic>
      <p:pic>
        <p:nvPicPr>
          <p:cNvPr id="11267" name="Picture 3"/>
          <p:cNvPicPr>
            <a:picLocks noChangeAspect="1" noChangeArrowheads="1"/>
          </p:cNvPicPr>
          <p:nvPr/>
        </p:nvPicPr>
        <p:blipFill>
          <a:blip r:embed="rId4"/>
          <a:srcRect/>
          <a:stretch>
            <a:fillRect/>
          </a:stretch>
        </p:blipFill>
        <p:spPr bwMode="auto">
          <a:xfrm>
            <a:off x="1178670" y="1785932"/>
            <a:ext cx="6605974" cy="271939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1266"/>
                                        </p:tgtEl>
                                        <p:attrNameLst>
                                          <p:attrName>style.visibility</p:attrName>
                                        </p:attrNameLst>
                                      </p:cBhvr>
                                      <p:to>
                                        <p:strVal val="visible"/>
                                      </p:to>
                                    </p:set>
                                    <p:animEffect transition="in" filter="checkerboard(across)">
                                      <p:cBhvr>
                                        <p:cTn id="30" dur="500"/>
                                        <p:tgtEl>
                                          <p:spTgt spid="1126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11266"/>
                                        </p:tgtEl>
                                        <p:attrNameLst>
                                          <p:attrName>ppt_x</p:attrName>
                                        </p:attrNameLst>
                                      </p:cBhvr>
                                      <p:tavLst>
                                        <p:tav tm="0">
                                          <p:val>
                                            <p:strVal val="ppt_x"/>
                                          </p:val>
                                        </p:tav>
                                        <p:tav tm="100000">
                                          <p:val>
                                            <p:strVal val="ppt_x"/>
                                          </p:val>
                                        </p:tav>
                                      </p:tavLst>
                                    </p:anim>
                                    <p:anim calcmode="lin" valueType="num">
                                      <p:cBhvr additive="base">
                                        <p:cTn id="35" dur="500"/>
                                        <p:tgtEl>
                                          <p:spTgt spid="11266"/>
                                        </p:tgtEl>
                                        <p:attrNameLst>
                                          <p:attrName>ppt_y</p:attrName>
                                        </p:attrNameLst>
                                      </p:cBhvr>
                                      <p:tavLst>
                                        <p:tav tm="0">
                                          <p:val>
                                            <p:strVal val="ppt_y"/>
                                          </p:val>
                                        </p:tav>
                                        <p:tav tm="100000">
                                          <p:val>
                                            <p:strVal val="1+ppt_h/2"/>
                                          </p:val>
                                        </p:tav>
                                      </p:tavLst>
                                    </p:anim>
                                    <p:set>
                                      <p:cBhvr>
                                        <p:cTn id="36" dur="1" fill="hold">
                                          <p:stCondLst>
                                            <p:cond delay="499"/>
                                          </p:stCondLst>
                                        </p:cTn>
                                        <p:tgtEl>
                                          <p:spTgt spid="1126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1267"/>
                                        </p:tgtEl>
                                        <p:attrNameLst>
                                          <p:attrName>style.visibility</p:attrName>
                                        </p:attrNameLst>
                                      </p:cBhvr>
                                      <p:to>
                                        <p:strVal val="visible"/>
                                      </p:to>
                                    </p:set>
                                    <p:animEffect transition="in" filter="checkerboard(across)">
                                      <p:cBhvr>
                                        <p:cTn id="4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配送作业计划</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配送需求计划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530752" y="812192"/>
            <a:ext cx="6184652" cy="545112"/>
            <a:chOff x="2530752" y="1034453"/>
            <a:chExt cx="6184652" cy="545112"/>
          </a:xfrm>
        </p:grpSpPr>
        <p:sp>
          <p:nvSpPr>
            <p:cNvPr id="12" name="矩形 11"/>
            <p:cNvSpPr/>
            <p:nvPr/>
          </p:nvSpPr>
          <p:spPr>
            <a:xfrm>
              <a:off x="2530752" y="1479016"/>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530752" y="1034453"/>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a:t>
              </a:r>
              <a:r>
                <a:rPr lang="en-US" altLang="zh-CN" b="1" dirty="0" smtClean="0">
                  <a:solidFill>
                    <a:srgbClr val="FF0000"/>
                  </a:solidFill>
                  <a:latin typeface="微软雅黑" pitchFamily="34" charset="-122"/>
                  <a:ea typeface="微软雅黑" pitchFamily="34" charset="-122"/>
                </a:rPr>
                <a:t>DRP</a:t>
              </a:r>
              <a:r>
                <a:rPr lang="zh-CN" altLang="en-US" b="1" dirty="0" smtClean="0">
                  <a:solidFill>
                    <a:srgbClr val="FF0000"/>
                  </a:solidFill>
                  <a:latin typeface="微软雅黑" pitchFamily="34" charset="-122"/>
                  <a:ea typeface="微软雅黑" pitchFamily="34" charset="-122"/>
                </a:rPr>
                <a:t>的原理</a:t>
              </a:r>
            </a:p>
          </p:txBody>
        </p:sp>
      </p:grpSp>
      <p:pic>
        <p:nvPicPr>
          <p:cNvPr id="12290" name="Picture 2"/>
          <p:cNvPicPr>
            <a:picLocks noChangeAspect="1" noChangeArrowheads="1"/>
          </p:cNvPicPr>
          <p:nvPr/>
        </p:nvPicPr>
        <p:blipFill>
          <a:blip r:embed="rId3"/>
          <a:srcRect/>
          <a:stretch>
            <a:fillRect/>
          </a:stretch>
        </p:blipFill>
        <p:spPr bwMode="auto">
          <a:xfrm>
            <a:off x="2530752" y="1571618"/>
            <a:ext cx="5346378" cy="3090875"/>
          </a:xfrm>
          <a:prstGeom prst="rect">
            <a:avLst/>
          </a:prstGeom>
          <a:noFill/>
          <a:ln w="9525">
            <a:noFill/>
            <a:miter lim="800000"/>
            <a:headEnd/>
            <a:tailEnd/>
          </a:ln>
          <a:effectLst/>
        </p:spPr>
      </p:pic>
      <p:pic>
        <p:nvPicPr>
          <p:cNvPr id="12291" name="Picture 3"/>
          <p:cNvPicPr>
            <a:picLocks noChangeAspect="1" noChangeArrowheads="1"/>
          </p:cNvPicPr>
          <p:nvPr/>
        </p:nvPicPr>
        <p:blipFill>
          <a:blip r:embed="rId4"/>
          <a:srcRect/>
          <a:stretch>
            <a:fillRect/>
          </a:stretch>
        </p:blipFill>
        <p:spPr bwMode="auto">
          <a:xfrm>
            <a:off x="2530751" y="1059582"/>
            <a:ext cx="6012305" cy="3869622"/>
          </a:xfrm>
          <a:prstGeom prst="rect">
            <a:avLst/>
          </a:prstGeom>
          <a:noFill/>
          <a:ln w="9525">
            <a:noFill/>
            <a:miter lim="800000"/>
            <a:headEnd/>
            <a:tailEnd/>
          </a:ln>
          <a:effectLst/>
        </p:spPr>
      </p:pic>
      <p:pic>
        <p:nvPicPr>
          <p:cNvPr id="12292" name="Picture 4"/>
          <p:cNvPicPr>
            <a:picLocks noChangeAspect="1" noChangeArrowheads="1"/>
          </p:cNvPicPr>
          <p:nvPr/>
        </p:nvPicPr>
        <p:blipFill>
          <a:blip r:embed="rId5"/>
          <a:srcRect/>
          <a:stretch>
            <a:fillRect/>
          </a:stretch>
        </p:blipFill>
        <p:spPr bwMode="auto">
          <a:xfrm>
            <a:off x="1071538" y="1928808"/>
            <a:ext cx="6380033" cy="230029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2290"/>
                                        </p:tgtEl>
                                        <p:attrNameLst>
                                          <p:attrName>style.visibility</p:attrName>
                                        </p:attrNameLst>
                                      </p:cBhvr>
                                      <p:to>
                                        <p:strVal val="visible"/>
                                      </p:to>
                                    </p:set>
                                    <p:animEffect transition="in" filter="checkerboard(across)">
                                      <p:cBhvr>
                                        <p:cTn id="30" dur="500"/>
                                        <p:tgtEl>
                                          <p:spTgt spid="12290"/>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12291"/>
                                        </p:tgtEl>
                                        <p:attrNameLst>
                                          <p:attrName>style.visibility</p:attrName>
                                        </p:attrNameLst>
                                      </p:cBhvr>
                                      <p:to>
                                        <p:strVal val="visible"/>
                                      </p:to>
                                    </p:set>
                                    <p:animEffect transition="in" filter="checkerboard(across)">
                                      <p:cBhvr>
                                        <p:cTn id="35" dur="500"/>
                                        <p:tgtEl>
                                          <p:spTgt spid="1229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500"/>
                                        <p:tgtEl>
                                          <p:spTgt spid="12291"/>
                                        </p:tgtEl>
                                        <p:attrNameLst>
                                          <p:attrName>ppt_x</p:attrName>
                                        </p:attrNameLst>
                                      </p:cBhvr>
                                      <p:tavLst>
                                        <p:tav tm="0">
                                          <p:val>
                                            <p:strVal val="ppt_x"/>
                                          </p:val>
                                        </p:tav>
                                        <p:tav tm="100000">
                                          <p:val>
                                            <p:strVal val="ppt_x"/>
                                          </p:val>
                                        </p:tav>
                                      </p:tavLst>
                                    </p:anim>
                                    <p:anim calcmode="lin" valueType="num">
                                      <p:cBhvr additive="base">
                                        <p:cTn id="40" dur="500"/>
                                        <p:tgtEl>
                                          <p:spTgt spid="12291"/>
                                        </p:tgtEl>
                                        <p:attrNameLst>
                                          <p:attrName>ppt_y</p:attrName>
                                        </p:attrNameLst>
                                      </p:cBhvr>
                                      <p:tavLst>
                                        <p:tav tm="0">
                                          <p:val>
                                            <p:strVal val="ppt_y"/>
                                          </p:val>
                                        </p:tav>
                                        <p:tav tm="100000">
                                          <p:val>
                                            <p:strVal val="1+ppt_h/2"/>
                                          </p:val>
                                        </p:tav>
                                      </p:tavLst>
                                    </p:anim>
                                    <p:set>
                                      <p:cBhvr>
                                        <p:cTn id="41" dur="1" fill="hold">
                                          <p:stCondLst>
                                            <p:cond delay="499"/>
                                          </p:stCondLst>
                                        </p:cTn>
                                        <p:tgtEl>
                                          <p:spTgt spid="12291"/>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12292"/>
                                        </p:tgtEl>
                                        <p:attrNameLst>
                                          <p:attrName>style.visibility</p:attrName>
                                        </p:attrNameLst>
                                      </p:cBhvr>
                                      <p:to>
                                        <p:strVal val="visible"/>
                                      </p:to>
                                    </p:set>
                                    <p:animEffect transition="in" filter="checkerboard(across)">
                                      <p:cBhvr>
                                        <p:cTn id="46" dur="500"/>
                                        <p:tgtEl>
                                          <p:spTgt spid="12292"/>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xit" presetSubtype="4" fill="hold" nodeType="clickEffect">
                                  <p:stCondLst>
                                    <p:cond delay="0"/>
                                  </p:stCondLst>
                                  <p:childTnLst>
                                    <p:anim calcmode="lin" valueType="num">
                                      <p:cBhvr additive="base">
                                        <p:cTn id="50" dur="500"/>
                                        <p:tgtEl>
                                          <p:spTgt spid="12292"/>
                                        </p:tgtEl>
                                        <p:attrNameLst>
                                          <p:attrName>ppt_x</p:attrName>
                                        </p:attrNameLst>
                                      </p:cBhvr>
                                      <p:tavLst>
                                        <p:tav tm="0">
                                          <p:val>
                                            <p:strVal val="ppt_x"/>
                                          </p:val>
                                        </p:tav>
                                        <p:tav tm="100000">
                                          <p:val>
                                            <p:strVal val="ppt_x"/>
                                          </p:val>
                                        </p:tav>
                                      </p:tavLst>
                                    </p:anim>
                                    <p:anim calcmode="lin" valueType="num">
                                      <p:cBhvr additive="base">
                                        <p:cTn id="51" dur="500"/>
                                        <p:tgtEl>
                                          <p:spTgt spid="12292"/>
                                        </p:tgtEl>
                                        <p:attrNameLst>
                                          <p:attrName>ppt_y</p:attrName>
                                        </p:attrNameLst>
                                      </p:cBhvr>
                                      <p:tavLst>
                                        <p:tav tm="0">
                                          <p:val>
                                            <p:strVal val="ppt_y"/>
                                          </p:val>
                                        </p:tav>
                                        <p:tav tm="100000">
                                          <p:val>
                                            <p:strVal val="1+ppt_h/2"/>
                                          </p:val>
                                        </p:tav>
                                      </p:tavLst>
                                    </p:anim>
                                    <p:set>
                                      <p:cBhvr>
                                        <p:cTn id="52" dur="1" fill="hold">
                                          <p:stCondLst>
                                            <p:cond delay="499"/>
                                          </p:stCondLst>
                                        </p:cTn>
                                        <p:tgtEl>
                                          <p:spTgt spid="1229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配送作业计划</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配送作业计划制定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530752" y="812192"/>
            <a:ext cx="6184652" cy="545112"/>
            <a:chOff x="2530752" y="1034453"/>
            <a:chExt cx="6184652" cy="545112"/>
          </a:xfrm>
        </p:grpSpPr>
        <p:sp>
          <p:nvSpPr>
            <p:cNvPr id="12" name="矩形 11"/>
            <p:cNvSpPr/>
            <p:nvPr/>
          </p:nvSpPr>
          <p:spPr>
            <a:xfrm>
              <a:off x="2530752" y="1479016"/>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530752" y="1034453"/>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编制配送作业计划的步骤</a:t>
              </a:r>
            </a:p>
          </p:txBody>
        </p:sp>
      </p:grpSp>
      <p:pic>
        <p:nvPicPr>
          <p:cNvPr id="13314" name="Picture 2"/>
          <p:cNvPicPr>
            <a:picLocks noChangeAspect="1" noChangeArrowheads="1"/>
          </p:cNvPicPr>
          <p:nvPr/>
        </p:nvPicPr>
        <p:blipFill>
          <a:blip r:embed="rId3"/>
          <a:srcRect/>
          <a:stretch>
            <a:fillRect/>
          </a:stretch>
        </p:blipFill>
        <p:spPr bwMode="auto">
          <a:xfrm>
            <a:off x="2197337" y="1500180"/>
            <a:ext cx="5641077" cy="321471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3314"/>
                                        </p:tgtEl>
                                        <p:attrNameLst>
                                          <p:attrName>style.visibility</p:attrName>
                                        </p:attrNameLst>
                                      </p:cBhvr>
                                      <p:to>
                                        <p:strVal val="visible"/>
                                      </p:to>
                                    </p:set>
                                    <p:animEffect transition="in" filter="checkerboard(across)">
                                      <p:cBhvr>
                                        <p:cTn id="30"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认识配送中心</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62006" y="1374855"/>
            <a:ext cx="960520"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a:latin typeface="Impact" pitchFamily="34" charset="0"/>
                <a:ea typeface="微软雅黑" pitchFamily="34" charset="-122"/>
              </a:rPr>
              <a:t>01</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车辆调度与配送线路的选择</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04</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2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7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2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7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9" name="组合 8"/>
          <p:cNvGrpSpPr/>
          <p:nvPr/>
        </p:nvGrpSpPr>
        <p:grpSpPr>
          <a:xfrm>
            <a:off x="2428860" y="1407940"/>
            <a:ext cx="5435162" cy="1199462"/>
            <a:chOff x="2617303" y="908758"/>
            <a:chExt cx="5435162" cy="1199462"/>
          </a:xfrm>
        </p:grpSpPr>
        <p:sp>
          <p:nvSpPr>
            <p:cNvPr id="11" name="矩形 10"/>
            <p:cNvSpPr/>
            <p:nvPr/>
          </p:nvSpPr>
          <p:spPr>
            <a:xfrm>
              <a:off x="2643174" y="2007671"/>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908758"/>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643174" y="1009307"/>
              <a:ext cx="5409291" cy="998364"/>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某小型运输企业有</a:t>
              </a:r>
              <a:r>
                <a:rPr lang="en-US" altLang="zh-CN" sz="1600" dirty="0" smtClean="0">
                  <a:solidFill>
                    <a:sysClr val="windowText" lastClr="000000"/>
                  </a:solidFill>
                  <a:latin typeface="微软雅黑" pitchFamily="34" charset="-122"/>
                  <a:ea typeface="微软雅黑" pitchFamily="34" charset="-122"/>
                </a:rPr>
                <a:t>8</a:t>
              </a:r>
              <a:r>
                <a:rPr lang="zh-CN" altLang="en-US" sz="1600" dirty="0" smtClean="0">
                  <a:solidFill>
                    <a:sysClr val="windowText" lastClr="000000"/>
                  </a:solidFill>
                  <a:latin typeface="微软雅黑" pitchFamily="34" charset="-122"/>
                  <a:ea typeface="微软雅黑" pitchFamily="34" charset="-122"/>
                </a:rPr>
                <a:t>辆车，存放在不同的地点，队长要派出其中</a:t>
              </a:r>
              <a:r>
                <a:rPr lang="en-US" altLang="zh-CN" sz="1600" dirty="0" smtClean="0">
                  <a:solidFill>
                    <a:sysClr val="windowText" lastClr="000000"/>
                  </a:solidFill>
                  <a:latin typeface="微软雅黑" pitchFamily="34" charset="-122"/>
                  <a:ea typeface="微软雅黑" pitchFamily="34" charset="-122"/>
                </a:rPr>
                <a:t>5</a:t>
              </a:r>
              <a:r>
                <a:rPr lang="zh-CN" altLang="en-US" sz="1600" dirty="0" smtClean="0">
                  <a:solidFill>
                    <a:sysClr val="windowText" lastClr="000000"/>
                  </a:solidFill>
                  <a:latin typeface="微软雅黑" pitchFamily="34" charset="-122"/>
                  <a:ea typeface="微软雅黑" pitchFamily="34" charset="-122"/>
                </a:rPr>
                <a:t>辆到</a:t>
              </a:r>
              <a:r>
                <a:rPr lang="en-US" altLang="zh-CN" sz="1600" dirty="0" smtClean="0">
                  <a:solidFill>
                    <a:sysClr val="windowText" lastClr="000000"/>
                  </a:solidFill>
                  <a:latin typeface="微软雅黑" pitchFamily="34" charset="-122"/>
                  <a:ea typeface="微软雅黑" pitchFamily="34" charset="-122"/>
                </a:rPr>
                <a:t>5</a:t>
              </a:r>
              <a:r>
                <a:rPr lang="zh-CN" altLang="en-US" sz="1600" dirty="0" smtClean="0">
                  <a:solidFill>
                    <a:sysClr val="windowText" lastClr="000000"/>
                  </a:solidFill>
                  <a:latin typeface="微软雅黑" pitchFamily="34" charset="-122"/>
                  <a:ea typeface="微软雅黑" pitchFamily="34" charset="-122"/>
                </a:rPr>
                <a:t>个工地去运货。各车从存放处调到装货地点所需费用已知。</a:t>
              </a:r>
            </a:p>
          </p:txBody>
        </p:sp>
      </p:grpSp>
      <p:sp>
        <p:nvSpPr>
          <p:cNvPr id="16" name="TextBox 15"/>
          <p:cNvSpPr txBox="1"/>
          <p:nvPr/>
        </p:nvSpPr>
        <p:spPr>
          <a:xfrm>
            <a:off x="1731294" y="2928940"/>
            <a:ext cx="6555482" cy="789461"/>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案例思考：在本案例中，应选哪</a:t>
            </a:r>
            <a:r>
              <a:rPr lang="en-US" altLang="zh-CN" dirty="0" smtClean="0">
                <a:solidFill>
                  <a:srgbClr val="FF0000"/>
                </a:solidFill>
                <a:latin typeface="微软雅黑" pitchFamily="34" charset="-122"/>
                <a:ea typeface="微软雅黑" pitchFamily="34" charset="-122"/>
              </a:rPr>
              <a:t>5</a:t>
            </a:r>
            <a:r>
              <a:rPr lang="zh-CN" altLang="en-US" dirty="0" smtClean="0">
                <a:solidFill>
                  <a:srgbClr val="FF0000"/>
                </a:solidFill>
                <a:latin typeface="微软雅黑" pitchFamily="34" charset="-122"/>
                <a:ea typeface="微软雅黑" pitchFamily="34" charset="-122"/>
              </a:rPr>
              <a:t>辆车调到何处去运货，才能使各车从车所在地点调到装货地点所需的总费用最少？</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了解车辆调度</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7" name="组合 16"/>
          <p:cNvGrpSpPr/>
          <p:nvPr/>
        </p:nvGrpSpPr>
        <p:grpSpPr>
          <a:xfrm>
            <a:off x="2422986" y="1206480"/>
            <a:ext cx="5435162" cy="3323890"/>
            <a:chOff x="2428860" y="1407940"/>
            <a:chExt cx="5435162" cy="3323890"/>
          </a:xfrm>
        </p:grpSpPr>
        <p:sp>
          <p:nvSpPr>
            <p:cNvPr id="11" name="矩形 10"/>
            <p:cNvSpPr/>
            <p:nvPr/>
          </p:nvSpPr>
          <p:spPr>
            <a:xfrm>
              <a:off x="2428860" y="4631281"/>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28860" y="140794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454731" y="1508489"/>
              <a:ext cx="5409291" cy="3150107"/>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 将相互邻近的送货点的货物装在一辆车上配送，即将相互邻近的送货点串起来。</a:t>
              </a:r>
            </a:p>
            <a:p>
              <a:pPr>
                <a:lnSpc>
                  <a:spcPct val="130000"/>
                </a:lnSpc>
              </a:pPr>
              <a:r>
                <a:rPr lang="zh-CN" altLang="en-US" sz="1400" dirty="0" smtClean="0">
                  <a:solidFill>
                    <a:sysClr val="windowText" lastClr="000000"/>
                  </a:solidFill>
                  <a:latin typeface="微软雅黑" pitchFamily="34" charset="-122"/>
                  <a:ea typeface="微软雅黑" pitchFamily="34" charset="-122"/>
                </a:rPr>
                <a:t>● 将在一起的送货点安排在同一天送货，尽量避免不是同一天送货的送货点在配送路线上的重叠。</a:t>
              </a:r>
            </a:p>
            <a:p>
              <a:pPr>
                <a:lnSpc>
                  <a:spcPct val="130000"/>
                </a:lnSpc>
              </a:pPr>
              <a:r>
                <a:rPr lang="zh-CN" altLang="en-US" sz="1400" dirty="0" smtClean="0">
                  <a:solidFill>
                    <a:sysClr val="windowText" lastClr="000000"/>
                  </a:solidFill>
                  <a:latin typeface="微软雅黑" pitchFamily="34" charset="-122"/>
                  <a:ea typeface="微软雅黑" pitchFamily="34" charset="-122"/>
                </a:rPr>
                <a:t>● 在第一辆车满载后，用另一辆车装载第二个最远送货点的货物（从最远的送货点开始配送）。</a:t>
              </a:r>
            </a:p>
            <a:p>
              <a:pPr>
                <a:lnSpc>
                  <a:spcPct val="130000"/>
                </a:lnSpc>
              </a:pPr>
              <a:r>
                <a:rPr lang="zh-CN" altLang="en-US" sz="1400" dirty="0" smtClean="0">
                  <a:solidFill>
                    <a:sysClr val="windowText" lastClr="000000"/>
                  </a:solidFill>
                  <a:latin typeface="微软雅黑" pitchFamily="34" charset="-122"/>
                  <a:ea typeface="微软雅黑" pitchFamily="34" charset="-122"/>
                </a:rPr>
                <a:t>● 同一辆车途径各个送货点的路线呈凸状。</a:t>
              </a:r>
            </a:p>
            <a:p>
              <a:pPr>
                <a:lnSpc>
                  <a:spcPct val="130000"/>
                </a:lnSpc>
              </a:pPr>
              <a:r>
                <a:rPr lang="zh-CN" altLang="en-US" sz="1400" dirty="0" smtClean="0">
                  <a:solidFill>
                    <a:sysClr val="windowText" lastClr="000000"/>
                  </a:solidFill>
                  <a:latin typeface="微软雅黑" pitchFamily="34" charset="-122"/>
                  <a:ea typeface="微软雅黑" pitchFamily="34" charset="-122"/>
                </a:rPr>
                <a:t>● 最好能使提货在返程中进行。</a:t>
              </a:r>
            </a:p>
            <a:p>
              <a:pPr>
                <a:lnSpc>
                  <a:spcPct val="130000"/>
                </a:lnSpc>
              </a:pPr>
              <a:r>
                <a:rPr lang="zh-CN" altLang="en-US" sz="1400" dirty="0" smtClean="0">
                  <a:solidFill>
                    <a:sysClr val="windowText" lastClr="000000"/>
                  </a:solidFill>
                  <a:latin typeface="微软雅黑" pitchFamily="34" charset="-122"/>
                  <a:ea typeface="微软雅黑" pitchFamily="34" charset="-122"/>
                </a:rPr>
                <a:t>● 对偏离聚集送货点路线的可租车送货。</a:t>
              </a:r>
            </a:p>
            <a:p>
              <a:pPr>
                <a:lnSpc>
                  <a:spcPct val="130000"/>
                </a:lnSpc>
              </a:pPr>
              <a:r>
                <a:rPr lang="zh-CN" altLang="en-US" sz="1400" dirty="0" smtClean="0">
                  <a:solidFill>
                    <a:sysClr val="windowText" lastClr="000000"/>
                  </a:solidFill>
                  <a:latin typeface="微软雅黑" pitchFamily="34" charset="-122"/>
                  <a:ea typeface="微软雅黑" pitchFamily="34" charset="-122"/>
                </a:rPr>
                <a:t>● 尽量避免接货点工作时间过短的限制（与接货点协商调整到货时间）</a:t>
              </a:r>
            </a:p>
          </p:txBody>
        </p:sp>
      </p:grpSp>
      <p:sp>
        <p:nvSpPr>
          <p:cNvPr id="15" name="TextBox 14"/>
          <p:cNvSpPr txBox="1"/>
          <p:nvPr/>
        </p:nvSpPr>
        <p:spPr>
          <a:xfrm>
            <a:off x="2428860" y="812191"/>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车辆调度技巧</a:t>
            </a:r>
          </a:p>
        </p:txBody>
      </p:sp>
      <p:pic>
        <p:nvPicPr>
          <p:cNvPr id="14338" name="Picture 2"/>
          <p:cNvPicPr>
            <a:picLocks noChangeAspect="1" noChangeArrowheads="1"/>
          </p:cNvPicPr>
          <p:nvPr/>
        </p:nvPicPr>
        <p:blipFill>
          <a:blip r:embed="rId3"/>
          <a:srcRect/>
          <a:stretch>
            <a:fillRect/>
          </a:stretch>
        </p:blipFill>
        <p:spPr bwMode="auto">
          <a:xfrm>
            <a:off x="1955800" y="1785932"/>
            <a:ext cx="6380033" cy="230029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checkerboard(across)">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heckerboard(across)">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17"/>
                                        </p:tgtEl>
                                        <p:attrNameLst>
                                          <p:attrName>ppt_x</p:attrName>
                                        </p:attrNameLst>
                                      </p:cBhvr>
                                      <p:tavLst>
                                        <p:tav tm="0">
                                          <p:val>
                                            <p:strVal val="ppt_x"/>
                                          </p:val>
                                        </p:tav>
                                        <p:tav tm="100000">
                                          <p:val>
                                            <p:strVal val="ppt_x"/>
                                          </p:val>
                                        </p:tav>
                                      </p:tavLst>
                                    </p:anim>
                                    <p:anim calcmode="lin" valueType="num">
                                      <p:cBhvr additive="base">
                                        <p:cTn id="35" dur="500"/>
                                        <p:tgtEl>
                                          <p:spTgt spid="17"/>
                                        </p:tgtEl>
                                        <p:attrNameLst>
                                          <p:attrName>ppt_y</p:attrName>
                                        </p:attrNameLst>
                                      </p:cBhvr>
                                      <p:tavLst>
                                        <p:tav tm="0">
                                          <p:val>
                                            <p:strVal val="ppt_y"/>
                                          </p:val>
                                        </p:tav>
                                        <p:tav tm="100000">
                                          <p:val>
                                            <p:strVal val="1+ppt_h/2"/>
                                          </p:val>
                                        </p:tav>
                                      </p:tavLst>
                                    </p:anim>
                                    <p:set>
                                      <p:cBhvr>
                                        <p:cTn id="36" dur="1" fill="hold">
                                          <p:stCondLst>
                                            <p:cond delay="499"/>
                                          </p:stCondLst>
                                        </p:cTn>
                                        <p:tgtEl>
                                          <p:spTgt spid="1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4338"/>
                                        </p:tgtEl>
                                        <p:attrNameLst>
                                          <p:attrName>style.visibility</p:attrName>
                                        </p:attrNameLst>
                                      </p:cBhvr>
                                      <p:to>
                                        <p:strVal val="visible"/>
                                      </p:to>
                                    </p:set>
                                    <p:animEffect transition="in" filter="checkerboard(across)">
                                      <p:cBhvr>
                                        <p:cTn id="41"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表上作业法</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1" name="矩形 10"/>
          <p:cNvSpPr/>
          <p:nvPr/>
        </p:nvSpPr>
        <p:spPr>
          <a:xfrm>
            <a:off x="2448857" y="2857502"/>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22986" y="120648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448857" y="1307029"/>
            <a:ext cx="5409291" cy="1442332"/>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例：某物流公司有三个仓库，每天向四个超市供应某种货物。已知三个仓库</a:t>
            </a:r>
            <a:r>
              <a:rPr lang="en-US" altLang="zh-CN" sz="1400" dirty="0" smtClean="0">
                <a:solidFill>
                  <a:sysClr val="windowText" lastClr="000000"/>
                </a:solidFill>
                <a:latin typeface="微软雅黑" pitchFamily="34" charset="-122"/>
                <a:ea typeface="微软雅黑" pitchFamily="34" charset="-122"/>
              </a:rPr>
              <a:t>A1</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A2</a:t>
            </a:r>
            <a:r>
              <a:rPr lang="zh-CN" altLang="en-US" sz="1400" dirty="0" smtClean="0">
                <a:solidFill>
                  <a:sysClr val="windowText" lastClr="000000"/>
                </a:solidFill>
                <a:latin typeface="微软雅黑" pitchFamily="34" charset="-122"/>
                <a:ea typeface="微软雅黑" pitchFamily="34" charset="-122"/>
              </a:rPr>
              <a:t>和</a:t>
            </a:r>
            <a:r>
              <a:rPr lang="en-US" altLang="zh-CN" sz="1400" dirty="0" smtClean="0">
                <a:solidFill>
                  <a:sysClr val="windowText" lastClr="000000"/>
                </a:solidFill>
                <a:latin typeface="微软雅黑" pitchFamily="34" charset="-122"/>
                <a:ea typeface="微软雅黑" pitchFamily="34" charset="-122"/>
              </a:rPr>
              <a:t>A3</a:t>
            </a:r>
            <a:r>
              <a:rPr lang="zh-CN" altLang="en-US" sz="1400" dirty="0" smtClean="0">
                <a:solidFill>
                  <a:sysClr val="windowText" lastClr="000000"/>
                </a:solidFill>
                <a:latin typeface="微软雅黑" pitchFamily="34" charset="-122"/>
                <a:ea typeface="微软雅黑" pitchFamily="34" charset="-122"/>
              </a:rPr>
              <a:t>的此货物储藏量分别为</a:t>
            </a:r>
            <a:r>
              <a:rPr lang="en-US" altLang="zh-CN" sz="1400" dirty="0" smtClean="0">
                <a:solidFill>
                  <a:sysClr val="windowText" lastClr="000000"/>
                </a:solidFill>
                <a:latin typeface="微软雅黑" pitchFamily="34" charset="-122"/>
                <a:ea typeface="微软雅黑" pitchFamily="34" charset="-122"/>
              </a:rPr>
              <a:t>7</a:t>
            </a:r>
            <a:r>
              <a:rPr lang="zh-CN" altLang="en-US" sz="1400" dirty="0" smtClean="0">
                <a:solidFill>
                  <a:sysClr val="windowText" lastClr="000000"/>
                </a:solidFill>
                <a:latin typeface="微软雅黑" pitchFamily="34" charset="-122"/>
                <a:ea typeface="微软雅黑" pitchFamily="34" charset="-122"/>
              </a:rPr>
              <a:t>箱、</a:t>
            </a:r>
            <a:r>
              <a:rPr lang="en-US" altLang="zh-CN" sz="1400" dirty="0" smtClean="0">
                <a:solidFill>
                  <a:sysClr val="windowText" lastClr="000000"/>
                </a:solidFill>
                <a:latin typeface="微软雅黑" pitchFamily="34" charset="-122"/>
                <a:ea typeface="微软雅黑" pitchFamily="34" charset="-122"/>
              </a:rPr>
              <a:t>4</a:t>
            </a:r>
            <a:r>
              <a:rPr lang="zh-CN" altLang="en-US" sz="1400" dirty="0" smtClean="0">
                <a:solidFill>
                  <a:sysClr val="windowText" lastClr="000000"/>
                </a:solidFill>
                <a:latin typeface="微软雅黑" pitchFamily="34" charset="-122"/>
                <a:ea typeface="微软雅黑" pitchFamily="34" charset="-122"/>
              </a:rPr>
              <a:t>箱和</a:t>
            </a:r>
            <a:r>
              <a:rPr lang="en-US" altLang="zh-CN" sz="1400" dirty="0" smtClean="0">
                <a:solidFill>
                  <a:sysClr val="windowText" lastClr="000000"/>
                </a:solidFill>
                <a:latin typeface="微软雅黑" pitchFamily="34" charset="-122"/>
                <a:ea typeface="微软雅黑" pitchFamily="34" charset="-122"/>
              </a:rPr>
              <a:t>9</a:t>
            </a:r>
            <a:r>
              <a:rPr lang="zh-CN" altLang="en-US" sz="1400" dirty="0" smtClean="0">
                <a:solidFill>
                  <a:sysClr val="windowText" lastClr="000000"/>
                </a:solidFill>
                <a:latin typeface="微软雅黑" pitchFamily="34" charset="-122"/>
                <a:ea typeface="微软雅黑" pitchFamily="34" charset="-122"/>
              </a:rPr>
              <a:t>箱。该物流公司把这些货物分别送往</a:t>
            </a:r>
            <a:r>
              <a:rPr lang="en-US" altLang="zh-CN" sz="1400" dirty="0" smtClean="0">
                <a:solidFill>
                  <a:sysClr val="windowText" lastClr="000000"/>
                </a:solidFill>
                <a:latin typeface="微软雅黑" pitchFamily="34" charset="-122"/>
                <a:ea typeface="微软雅黑" pitchFamily="34" charset="-122"/>
              </a:rPr>
              <a:t>B1</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B2</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B3</a:t>
            </a:r>
            <a:r>
              <a:rPr lang="zh-CN" altLang="en-US" sz="1400" dirty="0" smtClean="0">
                <a:solidFill>
                  <a:sysClr val="windowText" lastClr="000000"/>
                </a:solidFill>
                <a:latin typeface="微软雅黑" pitchFamily="34" charset="-122"/>
                <a:ea typeface="微软雅黑" pitchFamily="34" charset="-122"/>
              </a:rPr>
              <a:t>和</a:t>
            </a:r>
            <a:r>
              <a:rPr lang="en-US" altLang="zh-CN" sz="1400" dirty="0" smtClean="0">
                <a:solidFill>
                  <a:sysClr val="windowText" lastClr="000000"/>
                </a:solidFill>
                <a:latin typeface="微软雅黑" pitchFamily="34" charset="-122"/>
                <a:ea typeface="微软雅黑" pitchFamily="34" charset="-122"/>
              </a:rPr>
              <a:t>B4</a:t>
            </a:r>
            <a:r>
              <a:rPr lang="zh-CN" altLang="en-US" sz="1400" dirty="0" smtClean="0">
                <a:solidFill>
                  <a:sysClr val="windowText" lastClr="000000"/>
                </a:solidFill>
                <a:latin typeface="微软雅黑" pitchFamily="34" charset="-122"/>
                <a:ea typeface="微软雅黑" pitchFamily="34" charset="-122"/>
              </a:rPr>
              <a:t>四个超市，各超市每日销量分别为</a:t>
            </a:r>
            <a:r>
              <a:rPr lang="en-US" altLang="zh-CN" sz="1400" dirty="0" smtClean="0">
                <a:solidFill>
                  <a:sysClr val="windowText" lastClr="000000"/>
                </a:solidFill>
                <a:latin typeface="微软雅黑" pitchFamily="34" charset="-122"/>
                <a:ea typeface="微软雅黑" pitchFamily="34" charset="-122"/>
              </a:rPr>
              <a:t>3</a:t>
            </a:r>
            <a:r>
              <a:rPr lang="zh-CN" altLang="en-US" sz="1400" dirty="0" smtClean="0">
                <a:solidFill>
                  <a:sysClr val="windowText" lastClr="000000"/>
                </a:solidFill>
                <a:latin typeface="微软雅黑" pitchFamily="34" charset="-122"/>
                <a:ea typeface="微软雅黑" pitchFamily="34" charset="-122"/>
              </a:rPr>
              <a:t>箱、</a:t>
            </a:r>
            <a:r>
              <a:rPr lang="en-US" altLang="zh-CN" sz="1400" dirty="0" smtClean="0">
                <a:solidFill>
                  <a:sysClr val="windowText" lastClr="000000"/>
                </a:solidFill>
                <a:latin typeface="微软雅黑" pitchFamily="34" charset="-122"/>
                <a:ea typeface="微软雅黑" pitchFamily="34" charset="-122"/>
              </a:rPr>
              <a:t>6</a:t>
            </a:r>
            <a:r>
              <a:rPr lang="zh-CN" altLang="en-US" sz="1400" dirty="0" smtClean="0">
                <a:solidFill>
                  <a:sysClr val="windowText" lastClr="000000"/>
                </a:solidFill>
                <a:latin typeface="微软雅黑" pitchFamily="34" charset="-122"/>
                <a:ea typeface="微软雅黑" pitchFamily="34" charset="-122"/>
              </a:rPr>
              <a:t>箱、</a:t>
            </a:r>
            <a:r>
              <a:rPr lang="en-US" altLang="zh-CN" sz="1400" dirty="0" smtClean="0">
                <a:solidFill>
                  <a:sysClr val="windowText" lastClr="000000"/>
                </a:solidFill>
                <a:latin typeface="微软雅黑" pitchFamily="34" charset="-122"/>
                <a:ea typeface="微软雅黑" pitchFamily="34" charset="-122"/>
              </a:rPr>
              <a:t>5</a:t>
            </a:r>
            <a:r>
              <a:rPr lang="zh-CN" altLang="en-US" sz="1400" dirty="0" smtClean="0">
                <a:solidFill>
                  <a:sysClr val="windowText" lastClr="000000"/>
                </a:solidFill>
                <a:latin typeface="微软雅黑" pitchFamily="34" charset="-122"/>
                <a:ea typeface="微软雅黑" pitchFamily="34" charset="-122"/>
              </a:rPr>
              <a:t>箱和</a:t>
            </a:r>
            <a:r>
              <a:rPr lang="en-US" altLang="zh-CN" sz="1400" dirty="0" smtClean="0">
                <a:solidFill>
                  <a:sysClr val="windowText" lastClr="000000"/>
                </a:solidFill>
                <a:latin typeface="微软雅黑" pitchFamily="34" charset="-122"/>
                <a:ea typeface="微软雅黑" pitchFamily="34" charset="-122"/>
              </a:rPr>
              <a:t>6</a:t>
            </a:r>
            <a:r>
              <a:rPr lang="zh-CN" altLang="en-US" sz="1400" dirty="0" smtClean="0">
                <a:solidFill>
                  <a:sysClr val="windowText" lastClr="000000"/>
                </a:solidFill>
                <a:latin typeface="微软雅黑" pitchFamily="34" charset="-122"/>
                <a:ea typeface="微软雅黑" pitchFamily="34" charset="-122"/>
              </a:rPr>
              <a:t>箱。试用表上作业法求解满足供需要求的最佳调运方案，使总运费最少。（详解见教材）</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heckerboard(across)">
                                      <p:cBhvr>
                                        <p:cTn id="25" dur="500"/>
                                        <p:tgtEl>
                                          <p:spTgt spid="14"/>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across)">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1" grpId="0" animBg="1"/>
      <p:bldP spid="12" grpId="0" animBg="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配送线路选择</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1" name="矩形 10"/>
          <p:cNvSpPr/>
          <p:nvPr/>
        </p:nvSpPr>
        <p:spPr>
          <a:xfrm>
            <a:off x="2422986" y="3029438"/>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22986" y="120648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422986" y="1307029"/>
            <a:ext cx="5409291" cy="1722409"/>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配送中心</a:t>
            </a:r>
            <a:r>
              <a:rPr lang="en-US" altLang="zh-CN" sz="1400" dirty="0" smtClean="0">
                <a:solidFill>
                  <a:sysClr val="windowText" lastClr="000000"/>
                </a:solidFill>
                <a:latin typeface="微软雅黑" pitchFamily="34" charset="-122"/>
                <a:ea typeface="微软雅黑" pitchFamily="34" charset="-122"/>
              </a:rPr>
              <a:t>P</a:t>
            </a:r>
            <a:r>
              <a:rPr lang="zh-CN" altLang="en-US" sz="1400" dirty="0" smtClean="0">
                <a:solidFill>
                  <a:sysClr val="windowText" lastClr="000000"/>
                </a:solidFill>
                <a:latin typeface="微软雅黑" pitchFamily="34" charset="-122"/>
                <a:ea typeface="微软雅黑" pitchFamily="34" charset="-122"/>
              </a:rPr>
              <a:t>向</a:t>
            </a:r>
            <a:r>
              <a:rPr lang="en-US" altLang="zh-CN" sz="1400" dirty="0" smtClean="0">
                <a:solidFill>
                  <a:sysClr val="windowText" lastClr="000000"/>
                </a:solidFill>
                <a:latin typeface="微软雅黑" pitchFamily="34" charset="-122"/>
                <a:ea typeface="微软雅黑" pitchFamily="34" charset="-122"/>
              </a:rPr>
              <a:t>A</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B</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C</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D</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E</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F</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G</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H</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I</a:t>
            </a:r>
            <a:r>
              <a:rPr lang="zh-CN" altLang="en-US" sz="1400" dirty="0" smtClean="0">
                <a:solidFill>
                  <a:sysClr val="windowText" lastClr="000000"/>
                </a:solidFill>
                <a:latin typeface="微软雅黑" pitchFamily="34" charset="-122"/>
                <a:ea typeface="微软雅黑" pitchFamily="34" charset="-122"/>
              </a:rPr>
              <a:t>、</a:t>
            </a:r>
            <a:r>
              <a:rPr lang="en-US" altLang="zh-CN" sz="1400" dirty="0" smtClean="0">
                <a:solidFill>
                  <a:sysClr val="windowText" lastClr="000000"/>
                </a:solidFill>
                <a:latin typeface="微软雅黑" pitchFamily="34" charset="-122"/>
                <a:ea typeface="微软雅黑" pitchFamily="34" charset="-122"/>
              </a:rPr>
              <a:t>J</a:t>
            </a:r>
            <a:r>
              <a:rPr lang="zh-CN" altLang="en-US" sz="1400" dirty="0" smtClean="0">
                <a:solidFill>
                  <a:sysClr val="windowText" lastClr="000000"/>
                </a:solidFill>
                <a:latin typeface="微软雅黑" pitchFamily="34" charset="-122"/>
                <a:ea typeface="微软雅黑" pitchFamily="34" charset="-122"/>
              </a:rPr>
              <a:t>等</a:t>
            </a:r>
            <a:r>
              <a:rPr lang="en-US" altLang="zh-CN" sz="1400" dirty="0" smtClean="0">
                <a:solidFill>
                  <a:sysClr val="windowText" lastClr="000000"/>
                </a:solidFill>
                <a:latin typeface="微软雅黑" pitchFamily="34" charset="-122"/>
                <a:ea typeface="微软雅黑" pitchFamily="34" charset="-122"/>
              </a:rPr>
              <a:t>10</a:t>
            </a:r>
            <a:r>
              <a:rPr lang="zh-CN" altLang="en-US" sz="1400" dirty="0" smtClean="0">
                <a:solidFill>
                  <a:sysClr val="windowText" lastClr="000000"/>
                </a:solidFill>
                <a:latin typeface="微软雅黑" pitchFamily="34" charset="-122"/>
                <a:ea typeface="微软雅黑" pitchFamily="34" charset="-122"/>
              </a:rPr>
              <a:t>家公司配送货物。图</a:t>
            </a:r>
            <a:r>
              <a:rPr lang="en-US" altLang="zh-CN" sz="1400" dirty="0" smtClean="0">
                <a:solidFill>
                  <a:sysClr val="windowText" lastClr="000000"/>
                </a:solidFill>
                <a:latin typeface="微软雅黑" pitchFamily="34" charset="-122"/>
                <a:ea typeface="微软雅黑" pitchFamily="34" charset="-122"/>
              </a:rPr>
              <a:t>10.19</a:t>
            </a:r>
            <a:r>
              <a:rPr lang="zh-CN" altLang="en-US" sz="1400" dirty="0" smtClean="0">
                <a:solidFill>
                  <a:sysClr val="windowText" lastClr="000000"/>
                </a:solidFill>
                <a:latin typeface="微软雅黑" pitchFamily="34" charset="-122"/>
                <a:ea typeface="微软雅黑" pitchFamily="34" charset="-122"/>
              </a:rPr>
              <a:t>中连线上的数字表示公路里程（</a:t>
            </a:r>
            <a:r>
              <a:rPr lang="en-US" altLang="zh-CN" sz="1400" dirty="0" smtClean="0">
                <a:solidFill>
                  <a:sysClr val="windowText" lastClr="000000"/>
                </a:solidFill>
                <a:latin typeface="微软雅黑" pitchFamily="34" charset="-122"/>
                <a:ea typeface="微软雅黑" pitchFamily="34" charset="-122"/>
              </a:rPr>
              <a:t>km</a:t>
            </a:r>
            <a:r>
              <a:rPr lang="zh-CN" altLang="en-US" sz="1400" dirty="0" smtClean="0">
                <a:solidFill>
                  <a:sysClr val="windowText" lastClr="000000"/>
                </a:solidFill>
                <a:latin typeface="微软雅黑" pitchFamily="34" charset="-122"/>
                <a:ea typeface="微软雅黑" pitchFamily="34" charset="-122"/>
              </a:rPr>
              <a:t>）。靠近各公司括号内的数字，表示各公司对货物的需求量（</a:t>
            </a:r>
            <a:r>
              <a:rPr lang="en-US" altLang="zh-CN" sz="1400" dirty="0" smtClean="0">
                <a:solidFill>
                  <a:sysClr val="windowText" lastClr="000000"/>
                </a:solidFill>
                <a:latin typeface="微软雅黑" pitchFamily="34" charset="-122"/>
                <a:ea typeface="微软雅黑" pitchFamily="34" charset="-122"/>
              </a:rPr>
              <a:t>t</a:t>
            </a:r>
            <a:r>
              <a:rPr lang="zh-CN" altLang="en-US" sz="1400" dirty="0" smtClean="0">
                <a:solidFill>
                  <a:sysClr val="windowText" lastClr="000000"/>
                </a:solidFill>
                <a:latin typeface="微软雅黑" pitchFamily="34" charset="-122"/>
                <a:ea typeface="微软雅黑" pitchFamily="34" charset="-122"/>
              </a:rPr>
              <a:t>）。配送中心备有</a:t>
            </a:r>
            <a:r>
              <a:rPr lang="en-US" altLang="zh-CN" sz="1400" dirty="0" smtClean="0">
                <a:solidFill>
                  <a:sysClr val="windowText" lastClr="000000"/>
                </a:solidFill>
                <a:latin typeface="微软雅黑" pitchFamily="34" charset="-122"/>
                <a:ea typeface="微软雅黑" pitchFamily="34" charset="-122"/>
              </a:rPr>
              <a:t>2t</a:t>
            </a:r>
            <a:r>
              <a:rPr lang="zh-CN" altLang="en-US" sz="1400" dirty="0" smtClean="0">
                <a:solidFill>
                  <a:sysClr val="windowText" lastClr="000000"/>
                </a:solidFill>
                <a:latin typeface="微软雅黑" pitchFamily="34" charset="-122"/>
                <a:ea typeface="微软雅黑" pitchFamily="34" charset="-122"/>
              </a:rPr>
              <a:t>和</a:t>
            </a:r>
            <a:r>
              <a:rPr lang="en-US" altLang="zh-CN" sz="1400" dirty="0" smtClean="0">
                <a:solidFill>
                  <a:sysClr val="windowText" lastClr="000000"/>
                </a:solidFill>
                <a:latin typeface="微软雅黑" pitchFamily="34" charset="-122"/>
                <a:ea typeface="微软雅黑" pitchFamily="34" charset="-122"/>
              </a:rPr>
              <a:t>4t</a:t>
            </a:r>
            <a:r>
              <a:rPr lang="zh-CN" altLang="en-US" sz="1400" dirty="0" smtClean="0">
                <a:solidFill>
                  <a:sysClr val="windowText" lastClr="000000"/>
                </a:solidFill>
                <a:latin typeface="微软雅黑" pitchFamily="34" charset="-122"/>
                <a:ea typeface="微软雅黑" pitchFamily="34" charset="-122"/>
              </a:rPr>
              <a:t>载重量的货车，且汽车一次巡回（顺时针方向）走行里程不能超过</a:t>
            </a:r>
            <a:r>
              <a:rPr lang="en-US" altLang="zh-CN" sz="1400" dirty="0" smtClean="0">
                <a:solidFill>
                  <a:sysClr val="windowText" lastClr="000000"/>
                </a:solidFill>
                <a:latin typeface="微软雅黑" pitchFamily="34" charset="-122"/>
                <a:ea typeface="微软雅黑" pitchFamily="34" charset="-122"/>
              </a:rPr>
              <a:t>30km</a:t>
            </a:r>
            <a:r>
              <a:rPr lang="zh-CN" altLang="en-US" sz="1400" dirty="0" smtClean="0">
                <a:solidFill>
                  <a:sysClr val="windowText" lastClr="000000"/>
                </a:solidFill>
                <a:latin typeface="微软雅黑" pitchFamily="34" charset="-122"/>
                <a:ea typeface="微软雅黑" pitchFamily="34" charset="-122"/>
              </a:rPr>
              <a:t>，设送到时间均符合用户要求，求该配送中心的最优送货方案。</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heckerboard(across)">
                                      <p:cBhvr>
                                        <p:cTn id="28" dur="500"/>
                                        <p:tgtEl>
                                          <p:spTgt spid="14"/>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heckerboard(across)">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1" grpId="0" animBg="1"/>
      <p:bldP spid="12" grpId="0" animBg="1"/>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配送线路选择</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8" name="Picture 2"/>
          <p:cNvPicPr>
            <a:picLocks noChangeAspect="1" noChangeArrowheads="1"/>
          </p:cNvPicPr>
          <p:nvPr/>
        </p:nvPicPr>
        <p:blipFill>
          <a:blip r:embed="rId3"/>
          <a:srcRect/>
          <a:stretch>
            <a:fillRect/>
          </a:stretch>
        </p:blipFill>
        <p:spPr bwMode="auto">
          <a:xfrm>
            <a:off x="2643174" y="928676"/>
            <a:ext cx="4876800" cy="335915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配送线路选择</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aphicFrame>
        <p:nvGraphicFramePr>
          <p:cNvPr id="7" name="表格 6"/>
          <p:cNvGraphicFramePr>
            <a:graphicFrameLocks noGrp="1"/>
          </p:cNvGraphicFramePr>
          <p:nvPr/>
        </p:nvGraphicFramePr>
        <p:xfrm>
          <a:off x="2197338" y="1357303"/>
          <a:ext cx="6017998" cy="2857525"/>
        </p:xfrm>
        <a:graphic>
          <a:graphicData uri="http://schemas.openxmlformats.org/drawingml/2006/table">
            <a:tbl>
              <a:tblPr/>
              <a:tblGrid>
                <a:gridCol w="546578"/>
                <a:gridCol w="546578"/>
                <a:gridCol w="546578"/>
                <a:gridCol w="547283"/>
                <a:gridCol w="547283"/>
                <a:gridCol w="547283"/>
                <a:gridCol w="547283"/>
                <a:gridCol w="547283"/>
                <a:gridCol w="547283"/>
                <a:gridCol w="547283"/>
                <a:gridCol w="547283"/>
              </a:tblGrid>
              <a:tr h="259775">
                <a:tc>
                  <a:txBody>
                    <a:bodyPr/>
                    <a:lstStyle/>
                    <a:p>
                      <a:pPr algn="just">
                        <a:spcAft>
                          <a:spcPts val="0"/>
                        </a:spcAft>
                      </a:pPr>
                      <a:r>
                        <a:rPr lang="en-US" sz="1050" kern="100">
                          <a:latin typeface="Times New Roman"/>
                          <a:ea typeface="宋体"/>
                        </a:rPr>
                        <a:t>P</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rowSpan="2">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3">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4">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5">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6">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7">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8">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9">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10">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r>
              <a:tr h="259775">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A</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B</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C</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D</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6</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E</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F</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6</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G</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H</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I</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9775">
                <a:tc>
                  <a:txBody>
                    <a:bodyPr/>
                    <a:lstStyle/>
                    <a:p>
                      <a:pPr algn="just">
                        <a:spcAft>
                          <a:spcPts val="0"/>
                        </a:spcAft>
                      </a:pPr>
                      <a:r>
                        <a:rPr lang="en-US" sz="1050" kern="100">
                          <a:latin typeface="Times New Roman"/>
                          <a:ea typeface="宋体"/>
                        </a:rPr>
                        <a:t>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dirty="0">
                          <a:latin typeface="Times New Roman"/>
                          <a:ea typeface="宋体"/>
                        </a:rPr>
                        <a:t>J</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配送线路选择</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aphicFrame>
        <p:nvGraphicFramePr>
          <p:cNvPr id="5" name="表格 4"/>
          <p:cNvGraphicFramePr>
            <a:graphicFrameLocks noGrp="1"/>
          </p:cNvGraphicFramePr>
          <p:nvPr/>
        </p:nvGraphicFramePr>
        <p:xfrm>
          <a:off x="2428860" y="1285866"/>
          <a:ext cx="6562750" cy="2871800"/>
        </p:xfrm>
        <a:graphic>
          <a:graphicData uri="http://schemas.openxmlformats.org/drawingml/2006/table">
            <a:tbl>
              <a:tblPr/>
              <a:tblGrid>
                <a:gridCol w="656121"/>
                <a:gridCol w="656121"/>
                <a:gridCol w="656121"/>
                <a:gridCol w="656121"/>
                <a:gridCol w="656121"/>
                <a:gridCol w="656121"/>
                <a:gridCol w="656121"/>
                <a:gridCol w="656121"/>
                <a:gridCol w="656891"/>
                <a:gridCol w="656891"/>
              </a:tblGrid>
              <a:tr h="287180">
                <a:tc>
                  <a:txBody>
                    <a:bodyPr/>
                    <a:lstStyle/>
                    <a:p>
                      <a:pPr algn="just">
                        <a:spcAft>
                          <a:spcPts val="0"/>
                        </a:spcAft>
                      </a:pPr>
                      <a:r>
                        <a:rPr lang="en-US" sz="1050" kern="100" dirty="0">
                          <a:latin typeface="Times New Roman"/>
                          <a:ea typeface="宋体"/>
                        </a:rPr>
                        <a:t>A</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rowSpan="2">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3">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4">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5">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6">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7">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8">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9">
                  <a:txBody>
                    <a:bodyPr/>
                    <a:lstStyle/>
                    <a:p>
                      <a:pPr algn="just">
                        <a:spcAft>
                          <a:spcPts val="0"/>
                        </a:spcAft>
                      </a:pPr>
                      <a:endParaRPr lang="en-US" sz="1050" kern="100">
                        <a:latin typeface="Times New Roman"/>
                        <a:ea typeface="宋体"/>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r>
              <a:tr h="287180">
                <a:tc>
                  <a:txBody>
                    <a:bodyPr/>
                    <a:lstStyle/>
                    <a:p>
                      <a:pPr algn="just">
                        <a:spcAft>
                          <a:spcPts val="0"/>
                        </a:spcAft>
                      </a:pPr>
                      <a:r>
                        <a:rPr lang="en-US" sz="1050" kern="100">
                          <a:latin typeface="Times New Roman"/>
                          <a:ea typeface="宋体"/>
                        </a:rPr>
                        <a:t>15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B</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87180">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C</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87180">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D</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87180">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6</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E</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87180">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F</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87180">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G</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87180">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H</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287180">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I</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87180">
                <a:tc>
                  <a:txBody>
                    <a:bodyPr/>
                    <a:lstStyle/>
                    <a:p>
                      <a:pPr algn="just">
                        <a:spcAft>
                          <a:spcPts val="0"/>
                        </a:spcAft>
                      </a:pPr>
                      <a:r>
                        <a:rPr lang="en-US" sz="1050" kern="100" dirty="0">
                          <a:latin typeface="Times New Roman"/>
                          <a:ea typeface="宋体"/>
                        </a:rPr>
                        <a:t>13</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dirty="0">
                          <a:latin typeface="Times New Roman"/>
                          <a:ea typeface="宋体"/>
                        </a:rPr>
                        <a:t>J</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配送线路选择</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aphicFrame>
        <p:nvGraphicFramePr>
          <p:cNvPr id="6" name="表格 5"/>
          <p:cNvGraphicFramePr>
            <a:graphicFrameLocks noGrp="1"/>
          </p:cNvGraphicFramePr>
          <p:nvPr/>
        </p:nvGraphicFramePr>
        <p:xfrm>
          <a:off x="2285984" y="1059582"/>
          <a:ext cx="2714642" cy="2786081"/>
        </p:xfrm>
        <a:graphic>
          <a:graphicData uri="http://schemas.openxmlformats.org/drawingml/2006/table">
            <a:tbl>
              <a:tblPr/>
              <a:tblGrid>
                <a:gridCol w="904416"/>
                <a:gridCol w="905113"/>
                <a:gridCol w="905113"/>
              </a:tblGrid>
              <a:tr h="219215">
                <a:tc>
                  <a:txBody>
                    <a:bodyPr/>
                    <a:lstStyle/>
                    <a:p>
                      <a:pPr algn="just">
                        <a:spcAft>
                          <a:spcPts val="0"/>
                        </a:spcAft>
                      </a:pPr>
                      <a:r>
                        <a:rPr lang="zh-CN" sz="1050" kern="100" dirty="0">
                          <a:latin typeface="Times New Roman"/>
                          <a:ea typeface="宋体"/>
                        </a:rPr>
                        <a:t>序号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50" kern="100">
                          <a:latin typeface="Times New Roman"/>
                          <a:ea typeface="宋体"/>
                        </a:rPr>
                        <a:t>路线</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50" kern="100">
                          <a:latin typeface="Times New Roman"/>
                          <a:ea typeface="宋体"/>
                        </a:rPr>
                        <a:t>节约里程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96">
                <a:tc>
                  <a:txBody>
                    <a:bodyPr/>
                    <a:lstStyle/>
                    <a:p>
                      <a:pPr algn="just">
                        <a:spcAft>
                          <a:spcPts val="0"/>
                        </a:spcAft>
                      </a:pPr>
                      <a:r>
                        <a:rPr lang="en-US" sz="1050" kern="100">
                          <a:latin typeface="Times New Roman"/>
                          <a:ea typeface="宋体"/>
                        </a:rPr>
                        <a:t>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dirty="0">
                          <a:latin typeface="Times New Roman"/>
                          <a:ea typeface="宋体"/>
                        </a:rPr>
                        <a:t>A-B</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15">
                <a:tc>
                  <a:txBody>
                    <a:bodyPr/>
                    <a:lstStyle/>
                    <a:p>
                      <a:pPr algn="just">
                        <a:spcAft>
                          <a:spcPts val="0"/>
                        </a:spcAft>
                      </a:pPr>
                      <a:r>
                        <a:rPr lang="en-US" sz="1050" kern="100">
                          <a:latin typeface="Times New Roman"/>
                          <a:ea typeface="宋体"/>
                        </a:rPr>
                        <a:t>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A-J</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96">
                <a:tc>
                  <a:txBody>
                    <a:bodyPr/>
                    <a:lstStyle/>
                    <a:p>
                      <a:pPr algn="just">
                        <a:spcAft>
                          <a:spcPts val="0"/>
                        </a:spcAft>
                      </a:pPr>
                      <a:r>
                        <a:rPr lang="en-US" sz="1050" kern="100">
                          <a:latin typeface="Times New Roman"/>
                          <a:ea typeface="宋体"/>
                        </a:rPr>
                        <a:t>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B-C</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96">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C-D</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15">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D-E</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96">
                <a:tc>
                  <a:txBody>
                    <a:bodyPr/>
                    <a:lstStyle/>
                    <a:p>
                      <a:pPr algn="just">
                        <a:spcAft>
                          <a:spcPts val="0"/>
                        </a:spcAft>
                      </a:pPr>
                      <a:r>
                        <a:rPr lang="en-US" sz="1050" kern="100">
                          <a:latin typeface="Times New Roman"/>
                          <a:ea typeface="宋体"/>
                        </a:rPr>
                        <a:t>6</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A-I</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15">
                <a:tc>
                  <a:txBody>
                    <a:bodyPr/>
                    <a:lstStyle/>
                    <a:p>
                      <a:pPr algn="just">
                        <a:spcAft>
                          <a:spcPts val="0"/>
                        </a:spcAft>
                      </a:pPr>
                      <a:r>
                        <a:rPr lang="en-US" sz="1050" kern="100">
                          <a:latin typeface="Times New Roman"/>
                          <a:ea typeface="宋体"/>
                        </a:rPr>
                        <a:t>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E-F</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96">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dirty="0">
                          <a:latin typeface="Times New Roman"/>
                          <a:ea typeface="宋体"/>
                        </a:rPr>
                        <a:t>I-J</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15">
                <a:tc>
                  <a:txBody>
                    <a:bodyPr/>
                    <a:lstStyle/>
                    <a:p>
                      <a:pPr algn="just">
                        <a:spcAft>
                          <a:spcPts val="0"/>
                        </a:spcAft>
                      </a:pPr>
                      <a:r>
                        <a:rPr lang="en-US" sz="105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A-C</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96">
                <a:tc>
                  <a:txBody>
                    <a:bodyPr/>
                    <a:lstStyle/>
                    <a:p>
                      <a:pPr algn="just">
                        <a:spcAft>
                          <a:spcPts val="0"/>
                        </a:spcAft>
                      </a:pPr>
                      <a:r>
                        <a:rPr lang="en-US" sz="105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B-J</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15">
                <a:tc>
                  <a:txBody>
                    <a:bodyPr/>
                    <a:lstStyle/>
                    <a:p>
                      <a:pPr algn="just">
                        <a:spcAft>
                          <a:spcPts val="0"/>
                        </a:spcAft>
                      </a:pPr>
                      <a:r>
                        <a:rPr lang="en-US" sz="105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B-D</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15">
                <a:tc>
                  <a:txBody>
                    <a:bodyPr/>
                    <a:lstStyle/>
                    <a:p>
                      <a:pPr algn="just">
                        <a:spcAft>
                          <a:spcPts val="0"/>
                        </a:spcAft>
                      </a:pPr>
                      <a:r>
                        <a:rPr lang="en-US" sz="1050" kern="100">
                          <a:latin typeface="Times New Roman"/>
                          <a:ea typeface="宋体"/>
                        </a:rPr>
                        <a:t>12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C-E</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dirty="0">
                          <a:latin typeface="Times New Roman"/>
                          <a:ea typeface="宋体"/>
                        </a:rPr>
                        <a:t>6</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5000626" y="1059582"/>
          <a:ext cx="4000527" cy="2786078"/>
        </p:xfrm>
        <a:graphic>
          <a:graphicData uri="http://schemas.openxmlformats.org/drawingml/2006/table">
            <a:tbl>
              <a:tblPr/>
              <a:tblGrid>
                <a:gridCol w="1333509"/>
                <a:gridCol w="1333509"/>
                <a:gridCol w="1333509"/>
              </a:tblGrid>
              <a:tr h="219260">
                <a:tc>
                  <a:txBody>
                    <a:bodyPr/>
                    <a:lstStyle/>
                    <a:p>
                      <a:pPr algn="just">
                        <a:spcAft>
                          <a:spcPts val="0"/>
                        </a:spcAft>
                      </a:pPr>
                      <a:r>
                        <a:rPr lang="zh-CN" sz="1050" kern="100" dirty="0">
                          <a:latin typeface="Times New Roman"/>
                          <a:ea typeface="宋体"/>
                        </a:rPr>
                        <a:t>序号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50" kern="100">
                          <a:latin typeface="Times New Roman"/>
                          <a:ea typeface="宋体"/>
                        </a:rPr>
                        <a:t>路线</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50" kern="100">
                          <a:latin typeface="Times New Roman"/>
                          <a:ea typeface="宋体"/>
                        </a:rPr>
                        <a:t>节约里程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43">
                <a:tc>
                  <a:txBody>
                    <a:bodyPr/>
                    <a:lstStyle/>
                    <a:p>
                      <a:pPr algn="just">
                        <a:spcAft>
                          <a:spcPts val="0"/>
                        </a:spcAft>
                      </a:pPr>
                      <a:r>
                        <a:rPr lang="en-US" sz="1050" kern="100">
                          <a:latin typeface="Times New Roman"/>
                          <a:ea typeface="宋体"/>
                        </a:rPr>
                        <a:t>13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F-G</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60">
                <a:tc>
                  <a:txBody>
                    <a:bodyPr/>
                    <a:lstStyle/>
                    <a:p>
                      <a:pPr algn="just">
                        <a:spcAft>
                          <a:spcPts val="0"/>
                        </a:spcAft>
                      </a:pPr>
                      <a:r>
                        <a:rPr lang="en-US" sz="1050" kern="100">
                          <a:latin typeface="Times New Roman"/>
                          <a:ea typeface="宋体"/>
                        </a:rPr>
                        <a:t>14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G-H</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43">
                <a:tc>
                  <a:txBody>
                    <a:bodyPr/>
                    <a:lstStyle/>
                    <a:p>
                      <a:pPr algn="just">
                        <a:spcAft>
                          <a:spcPts val="0"/>
                        </a:spcAft>
                      </a:pPr>
                      <a:r>
                        <a:rPr lang="en-US" sz="1050" kern="100">
                          <a:latin typeface="Times New Roman"/>
                          <a:ea typeface="宋体"/>
                        </a:rPr>
                        <a:t>15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H-I</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43">
                <a:tc>
                  <a:txBody>
                    <a:bodyPr/>
                    <a:lstStyle/>
                    <a:p>
                      <a:pPr algn="just">
                        <a:spcAft>
                          <a:spcPts val="0"/>
                        </a:spcAft>
                      </a:pPr>
                      <a:r>
                        <a:rPr lang="en-US" sz="1050" kern="100">
                          <a:latin typeface="Times New Roman"/>
                          <a:ea typeface="宋体"/>
                        </a:rPr>
                        <a:t>16</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A-D</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60">
                <a:tc>
                  <a:txBody>
                    <a:bodyPr/>
                    <a:lstStyle/>
                    <a:p>
                      <a:pPr algn="just">
                        <a:spcAft>
                          <a:spcPts val="0"/>
                        </a:spcAft>
                      </a:pPr>
                      <a:r>
                        <a:rPr lang="en-US" sz="1050" kern="100">
                          <a:latin typeface="Times New Roman"/>
                          <a:ea typeface="宋体"/>
                        </a:rPr>
                        <a:t>17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B-I</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43">
                <a:tc>
                  <a:txBody>
                    <a:bodyPr/>
                    <a:lstStyle/>
                    <a:p>
                      <a:pPr algn="just">
                        <a:spcAft>
                          <a:spcPts val="0"/>
                        </a:spcAft>
                      </a:pPr>
                      <a:r>
                        <a:rPr lang="en-US" sz="1050" kern="100">
                          <a:latin typeface="Times New Roman"/>
                          <a:ea typeface="宋体"/>
                        </a:rPr>
                        <a:t>18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G-H</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60">
                <a:tc>
                  <a:txBody>
                    <a:bodyPr/>
                    <a:lstStyle/>
                    <a:p>
                      <a:pPr algn="just">
                        <a:spcAft>
                          <a:spcPts val="0"/>
                        </a:spcAft>
                      </a:pPr>
                      <a:r>
                        <a:rPr lang="en-US" sz="1050" kern="100">
                          <a:latin typeface="Times New Roman"/>
                          <a:ea typeface="宋体"/>
                        </a:rPr>
                        <a:t>19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B-E</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43">
                <a:tc>
                  <a:txBody>
                    <a:bodyPr/>
                    <a:lstStyle/>
                    <a:p>
                      <a:pPr algn="just">
                        <a:spcAft>
                          <a:spcPts val="0"/>
                        </a:spcAft>
                      </a:pPr>
                      <a:r>
                        <a:rPr lang="en-US" sz="1050" kern="100">
                          <a:latin typeface="Times New Roman"/>
                          <a:ea typeface="宋体"/>
                        </a:rPr>
                        <a:t>20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D-F</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60">
                <a:tc>
                  <a:txBody>
                    <a:bodyPr/>
                    <a:lstStyle/>
                    <a:p>
                      <a:pPr algn="just">
                        <a:spcAft>
                          <a:spcPts val="0"/>
                        </a:spcAft>
                      </a:pPr>
                      <a:r>
                        <a:rPr lang="en-US" sz="1050" kern="100">
                          <a:latin typeface="Times New Roman"/>
                          <a:ea typeface="宋体"/>
                        </a:rPr>
                        <a:t>21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G-I</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543">
                <a:tc>
                  <a:txBody>
                    <a:bodyPr/>
                    <a:lstStyle/>
                    <a:p>
                      <a:pPr algn="just">
                        <a:spcAft>
                          <a:spcPts val="0"/>
                        </a:spcAft>
                      </a:pPr>
                      <a:r>
                        <a:rPr lang="en-US" sz="1050" kern="100">
                          <a:latin typeface="Times New Roman"/>
                          <a:ea typeface="宋体"/>
                        </a:rPr>
                        <a:t>22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C-J</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60">
                <a:tc>
                  <a:txBody>
                    <a:bodyPr/>
                    <a:lstStyle/>
                    <a:p>
                      <a:pPr algn="just">
                        <a:spcAft>
                          <a:spcPts val="0"/>
                        </a:spcAft>
                      </a:pPr>
                      <a:r>
                        <a:rPr lang="en-US" sz="1050" kern="100">
                          <a:latin typeface="Times New Roman"/>
                          <a:ea typeface="宋体"/>
                        </a:rPr>
                        <a:t>23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E-G</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260">
                <a:tc>
                  <a:txBody>
                    <a:bodyPr/>
                    <a:lstStyle/>
                    <a:p>
                      <a:pPr algn="just">
                        <a:spcAft>
                          <a:spcPts val="0"/>
                        </a:spcAft>
                      </a:pPr>
                      <a:r>
                        <a:rPr lang="en-US" sz="1050" kern="100">
                          <a:latin typeface="Times New Roman"/>
                          <a:ea typeface="宋体"/>
                        </a:rPr>
                        <a:t>24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a:latin typeface="Times New Roman"/>
                          <a:ea typeface="宋体"/>
                        </a:rPr>
                        <a:t>F-I</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50" kern="100" dirty="0">
                          <a:latin typeface="Times New Roman"/>
                          <a:ea typeface="宋体"/>
                        </a:rPr>
                        <a:t>1</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车辆调度与配送线路的选择</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配送线路选择</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1" name="矩形 10"/>
          <p:cNvSpPr/>
          <p:nvPr/>
        </p:nvSpPr>
        <p:spPr>
          <a:xfrm>
            <a:off x="2397115" y="4257151"/>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22986" y="959033"/>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422986" y="1059582"/>
            <a:ext cx="5409291" cy="3166715"/>
          </a:xfrm>
          <a:prstGeom prst="rect">
            <a:avLst/>
          </a:prstGeom>
          <a:noFill/>
        </p:spPr>
        <p:txBody>
          <a:bodyPr wrap="square" lIns="68595" tIns="34297" rIns="68595" bIns="34297" rtlCol="0">
            <a:spAutoFit/>
          </a:bodyPr>
          <a:lstStyle/>
          <a:p>
            <a:pPr>
              <a:lnSpc>
                <a:spcPct val="130000"/>
              </a:lnSpc>
            </a:pPr>
            <a:r>
              <a:rPr lang="zh-CN" altLang="en-US" sz="1200" dirty="0" smtClean="0">
                <a:solidFill>
                  <a:sysClr val="windowText" lastClr="000000"/>
                </a:solidFill>
                <a:latin typeface="微软雅黑" pitchFamily="34" charset="-122"/>
                <a:ea typeface="微软雅黑" pitchFamily="34" charset="-122"/>
              </a:rPr>
              <a:t>根据计算得出</a:t>
            </a:r>
          </a:p>
          <a:p>
            <a:pPr>
              <a:lnSpc>
                <a:spcPct val="130000"/>
              </a:lnSpc>
            </a:pPr>
            <a:r>
              <a:rPr lang="zh-CN" altLang="en-US" sz="1200" dirty="0" smtClean="0">
                <a:solidFill>
                  <a:sysClr val="windowText" lastClr="000000"/>
                </a:solidFill>
                <a:latin typeface="微软雅黑" pitchFamily="34" charset="-122"/>
                <a:ea typeface="微软雅黑" pitchFamily="34" charset="-122"/>
              </a:rPr>
              <a:t>①路线一：</a:t>
            </a:r>
            <a:r>
              <a:rPr lang="en-US" altLang="zh-CN" sz="1200" dirty="0" smtClean="0">
                <a:solidFill>
                  <a:sysClr val="windowText" lastClr="000000"/>
                </a:solidFill>
                <a:latin typeface="微软雅黑" pitchFamily="34" charset="-122"/>
                <a:ea typeface="微软雅黑" pitchFamily="34" charset="-122"/>
              </a:rPr>
              <a:t>P-C-B-A-J-P</a:t>
            </a:r>
          </a:p>
          <a:p>
            <a:pPr>
              <a:lnSpc>
                <a:spcPct val="130000"/>
              </a:lnSpc>
            </a:pPr>
            <a:r>
              <a:rPr lang="zh-CN" altLang="en-US" sz="1200" dirty="0" smtClean="0">
                <a:solidFill>
                  <a:sysClr val="windowText" lastClr="000000"/>
                </a:solidFill>
                <a:latin typeface="微软雅黑" pitchFamily="34" charset="-122"/>
                <a:ea typeface="微软雅黑" pitchFamily="34" charset="-122"/>
              </a:rPr>
              <a:t>里程：</a:t>
            </a:r>
            <a:r>
              <a:rPr lang="en-US" altLang="zh-CN" sz="1200" dirty="0" smtClean="0">
                <a:solidFill>
                  <a:sysClr val="windowText" lastClr="000000"/>
                </a:solidFill>
                <a:latin typeface="微软雅黑" pitchFamily="34" charset="-122"/>
                <a:ea typeface="微软雅黑" pitchFamily="34" charset="-122"/>
              </a:rPr>
              <a:t>7+5+4+4+7=27km</a:t>
            </a:r>
          </a:p>
          <a:p>
            <a:pPr>
              <a:lnSpc>
                <a:spcPct val="130000"/>
              </a:lnSpc>
            </a:pPr>
            <a:r>
              <a:rPr lang="zh-CN" altLang="en-US" sz="1200" dirty="0" smtClean="0">
                <a:solidFill>
                  <a:sysClr val="windowText" lastClr="000000"/>
                </a:solidFill>
                <a:latin typeface="微软雅黑" pitchFamily="34" charset="-122"/>
                <a:ea typeface="微软雅黑" pitchFamily="34" charset="-122"/>
              </a:rPr>
              <a:t>载重量：</a:t>
            </a:r>
            <a:r>
              <a:rPr lang="en-US" altLang="zh-CN" sz="1200" dirty="0" smtClean="0">
                <a:solidFill>
                  <a:sysClr val="windowText" lastClr="000000"/>
                </a:solidFill>
                <a:latin typeface="微软雅黑" pitchFamily="34" charset="-122"/>
                <a:ea typeface="微软雅黑" pitchFamily="34" charset="-122"/>
              </a:rPr>
              <a:t>0.8+1.5+0.7+0.6=3.6t</a:t>
            </a:r>
          </a:p>
          <a:p>
            <a:pPr>
              <a:lnSpc>
                <a:spcPct val="130000"/>
              </a:lnSpc>
            </a:pPr>
            <a:r>
              <a:rPr lang="zh-CN" altLang="en-US" sz="1200" dirty="0" smtClean="0">
                <a:solidFill>
                  <a:sysClr val="windowText" lastClr="000000"/>
                </a:solidFill>
                <a:latin typeface="微软雅黑" pitchFamily="34" charset="-122"/>
                <a:ea typeface="微软雅黑" pitchFamily="34" charset="-122"/>
              </a:rPr>
              <a:t>需要一部</a:t>
            </a:r>
            <a:r>
              <a:rPr lang="en-US" altLang="zh-CN" sz="1200" dirty="0" smtClean="0">
                <a:solidFill>
                  <a:sysClr val="windowText" lastClr="000000"/>
                </a:solidFill>
                <a:latin typeface="微软雅黑" pitchFamily="34" charset="-122"/>
                <a:ea typeface="微软雅黑" pitchFamily="34" charset="-122"/>
              </a:rPr>
              <a:t>4t</a:t>
            </a:r>
            <a:r>
              <a:rPr lang="zh-CN" altLang="en-US" sz="1200" dirty="0" smtClean="0">
                <a:solidFill>
                  <a:sysClr val="windowText" lastClr="000000"/>
                </a:solidFill>
                <a:latin typeface="微软雅黑" pitchFamily="34" charset="-122"/>
                <a:ea typeface="微软雅黑" pitchFamily="34" charset="-122"/>
              </a:rPr>
              <a:t>载重量的汽车</a:t>
            </a:r>
          </a:p>
          <a:p>
            <a:pPr>
              <a:lnSpc>
                <a:spcPct val="130000"/>
              </a:lnSpc>
            </a:pPr>
            <a:r>
              <a:rPr lang="zh-CN" altLang="en-US" sz="1200" dirty="0" smtClean="0">
                <a:solidFill>
                  <a:sysClr val="windowText" lastClr="000000"/>
                </a:solidFill>
                <a:latin typeface="微软雅黑" pitchFamily="34" charset="-122"/>
                <a:ea typeface="微软雅黑" pitchFamily="34" charset="-122"/>
              </a:rPr>
              <a:t>②路线二：</a:t>
            </a:r>
            <a:r>
              <a:rPr lang="en-US" altLang="zh-CN" sz="1200" dirty="0" smtClean="0">
                <a:solidFill>
                  <a:sysClr val="windowText" lastClr="000000"/>
                </a:solidFill>
                <a:latin typeface="微软雅黑" pitchFamily="34" charset="-122"/>
                <a:ea typeface="微软雅黑" pitchFamily="34" charset="-122"/>
              </a:rPr>
              <a:t>P-D-E-F-G-P</a:t>
            </a:r>
          </a:p>
          <a:p>
            <a:pPr>
              <a:lnSpc>
                <a:spcPct val="130000"/>
              </a:lnSpc>
            </a:pPr>
            <a:r>
              <a:rPr lang="zh-CN" altLang="en-US" sz="1200" dirty="0" smtClean="0">
                <a:solidFill>
                  <a:sysClr val="windowText" lastClr="000000"/>
                </a:solidFill>
                <a:latin typeface="微软雅黑" pitchFamily="34" charset="-122"/>
                <a:ea typeface="微软雅黑" pitchFamily="34" charset="-122"/>
              </a:rPr>
              <a:t>里程：</a:t>
            </a:r>
            <a:r>
              <a:rPr lang="en-US" altLang="zh-CN" sz="1200" dirty="0" smtClean="0">
                <a:solidFill>
                  <a:sysClr val="windowText" lastClr="000000"/>
                </a:solidFill>
                <a:latin typeface="微软雅黑" pitchFamily="34" charset="-122"/>
                <a:ea typeface="微软雅黑" pitchFamily="34" charset="-122"/>
              </a:rPr>
              <a:t>6+2+6+7+6+3=30Km</a:t>
            </a:r>
          </a:p>
          <a:p>
            <a:pPr>
              <a:lnSpc>
                <a:spcPct val="130000"/>
              </a:lnSpc>
            </a:pPr>
            <a:r>
              <a:rPr lang="zh-CN" altLang="en-US" sz="1200" dirty="0" smtClean="0">
                <a:solidFill>
                  <a:sysClr val="windowText" lastClr="000000"/>
                </a:solidFill>
                <a:latin typeface="微软雅黑" pitchFamily="34" charset="-122"/>
                <a:ea typeface="微软雅黑" pitchFamily="34" charset="-122"/>
              </a:rPr>
              <a:t>载重量：</a:t>
            </a:r>
            <a:r>
              <a:rPr lang="en-US" altLang="zh-CN" sz="1200" dirty="0" smtClean="0">
                <a:solidFill>
                  <a:sysClr val="windowText" lastClr="000000"/>
                </a:solidFill>
                <a:latin typeface="微软雅黑" pitchFamily="34" charset="-122"/>
                <a:ea typeface="微软雅黑" pitchFamily="34" charset="-122"/>
              </a:rPr>
              <a:t>0.4+1.4+1.5+0.6=3.9t</a:t>
            </a:r>
          </a:p>
          <a:p>
            <a:pPr>
              <a:lnSpc>
                <a:spcPct val="130000"/>
              </a:lnSpc>
            </a:pPr>
            <a:r>
              <a:rPr lang="zh-CN" altLang="en-US" sz="1200" dirty="0" smtClean="0">
                <a:solidFill>
                  <a:sysClr val="windowText" lastClr="000000"/>
                </a:solidFill>
                <a:latin typeface="微软雅黑" pitchFamily="34" charset="-122"/>
                <a:ea typeface="微软雅黑" pitchFamily="34" charset="-122"/>
              </a:rPr>
              <a:t>需要一部</a:t>
            </a:r>
            <a:r>
              <a:rPr lang="en-US" altLang="zh-CN" sz="1200" dirty="0" smtClean="0">
                <a:solidFill>
                  <a:sysClr val="windowText" lastClr="000000"/>
                </a:solidFill>
                <a:latin typeface="微软雅黑" pitchFamily="34" charset="-122"/>
                <a:ea typeface="微软雅黑" pitchFamily="34" charset="-122"/>
              </a:rPr>
              <a:t>4t</a:t>
            </a:r>
            <a:r>
              <a:rPr lang="zh-CN" altLang="en-US" sz="1200" dirty="0" smtClean="0">
                <a:solidFill>
                  <a:sysClr val="windowText" lastClr="000000"/>
                </a:solidFill>
                <a:latin typeface="微软雅黑" pitchFamily="34" charset="-122"/>
                <a:ea typeface="微软雅黑" pitchFamily="34" charset="-122"/>
              </a:rPr>
              <a:t>载重量的汽车</a:t>
            </a:r>
          </a:p>
          <a:p>
            <a:pPr>
              <a:lnSpc>
                <a:spcPct val="130000"/>
              </a:lnSpc>
            </a:pPr>
            <a:r>
              <a:rPr lang="zh-CN" altLang="en-US" sz="1200" dirty="0" smtClean="0">
                <a:solidFill>
                  <a:sysClr val="windowText" lastClr="000000"/>
                </a:solidFill>
                <a:latin typeface="微软雅黑" pitchFamily="34" charset="-122"/>
                <a:ea typeface="微软雅黑" pitchFamily="34" charset="-122"/>
              </a:rPr>
              <a:t>③路线三：</a:t>
            </a:r>
            <a:r>
              <a:rPr lang="en-US" altLang="zh-CN" sz="1200" dirty="0" smtClean="0">
                <a:solidFill>
                  <a:sysClr val="windowText" lastClr="000000"/>
                </a:solidFill>
                <a:latin typeface="微软雅黑" pitchFamily="34" charset="-122"/>
                <a:ea typeface="微软雅黑" pitchFamily="34" charset="-122"/>
              </a:rPr>
              <a:t>P-H-I-P</a:t>
            </a:r>
          </a:p>
          <a:p>
            <a:pPr>
              <a:lnSpc>
                <a:spcPct val="130000"/>
              </a:lnSpc>
            </a:pPr>
            <a:r>
              <a:rPr lang="zh-CN" altLang="en-US" sz="1200" dirty="0" smtClean="0">
                <a:solidFill>
                  <a:sysClr val="windowText" lastClr="000000"/>
                </a:solidFill>
                <a:latin typeface="微软雅黑" pitchFamily="34" charset="-122"/>
                <a:ea typeface="微软雅黑" pitchFamily="34" charset="-122"/>
              </a:rPr>
              <a:t>里程：</a:t>
            </a:r>
            <a:r>
              <a:rPr lang="en-US" altLang="zh-CN" sz="1200" dirty="0" smtClean="0">
                <a:solidFill>
                  <a:sysClr val="windowText" lastClr="000000"/>
                </a:solidFill>
                <a:latin typeface="微软雅黑" pitchFamily="34" charset="-122"/>
                <a:ea typeface="微软雅黑" pitchFamily="34" charset="-122"/>
              </a:rPr>
              <a:t>4+9+10=23km</a:t>
            </a:r>
          </a:p>
          <a:p>
            <a:pPr>
              <a:lnSpc>
                <a:spcPct val="130000"/>
              </a:lnSpc>
            </a:pPr>
            <a:r>
              <a:rPr lang="zh-CN" altLang="en-US" sz="1200" dirty="0" smtClean="0">
                <a:solidFill>
                  <a:sysClr val="windowText" lastClr="000000"/>
                </a:solidFill>
                <a:latin typeface="微软雅黑" pitchFamily="34" charset="-122"/>
                <a:ea typeface="微软雅黑" pitchFamily="34" charset="-122"/>
              </a:rPr>
              <a:t>载重量：</a:t>
            </a:r>
            <a:r>
              <a:rPr lang="en-US" altLang="zh-CN" sz="1200" dirty="0" smtClean="0">
                <a:solidFill>
                  <a:sysClr val="windowText" lastClr="000000"/>
                </a:solidFill>
                <a:latin typeface="微软雅黑" pitchFamily="34" charset="-122"/>
                <a:ea typeface="微软雅黑" pitchFamily="34" charset="-122"/>
              </a:rPr>
              <a:t>0.8+0.5=1.3t</a:t>
            </a:r>
          </a:p>
          <a:p>
            <a:pPr>
              <a:lnSpc>
                <a:spcPct val="130000"/>
              </a:lnSpc>
            </a:pPr>
            <a:r>
              <a:rPr lang="zh-CN" altLang="en-US" sz="1200" dirty="0" smtClean="0">
                <a:solidFill>
                  <a:sysClr val="windowText" lastClr="000000"/>
                </a:solidFill>
                <a:latin typeface="微软雅黑" pitchFamily="34" charset="-122"/>
                <a:ea typeface="微软雅黑" pitchFamily="34" charset="-122"/>
              </a:rPr>
              <a:t>需要一部</a:t>
            </a:r>
            <a:r>
              <a:rPr lang="en-US" altLang="zh-CN" sz="1200" dirty="0" smtClean="0">
                <a:solidFill>
                  <a:sysClr val="windowText" lastClr="000000"/>
                </a:solidFill>
                <a:latin typeface="微软雅黑" pitchFamily="34" charset="-122"/>
                <a:ea typeface="微软雅黑" pitchFamily="34" charset="-122"/>
              </a:rPr>
              <a:t>2t</a:t>
            </a:r>
            <a:r>
              <a:rPr lang="zh-CN" altLang="en-US" sz="1200" dirty="0" smtClean="0">
                <a:solidFill>
                  <a:sysClr val="windowText" lastClr="000000"/>
                </a:solidFill>
                <a:latin typeface="微软雅黑" pitchFamily="34" charset="-122"/>
                <a:ea typeface="微软雅黑" pitchFamily="34" charset="-122"/>
              </a:rPr>
              <a:t>载重量的汽车</a:t>
            </a:r>
          </a:p>
        </p:txBody>
      </p:sp>
      <p:pic>
        <p:nvPicPr>
          <p:cNvPr id="96406" name="Picture 150"/>
          <p:cNvPicPr>
            <a:picLocks noChangeAspect="1" noChangeArrowheads="1"/>
          </p:cNvPicPr>
          <p:nvPr/>
        </p:nvPicPr>
        <p:blipFill>
          <a:blip r:embed="rId3"/>
          <a:srcRect/>
          <a:stretch>
            <a:fillRect/>
          </a:stretch>
        </p:blipFill>
        <p:spPr bwMode="auto">
          <a:xfrm>
            <a:off x="4929190" y="1428742"/>
            <a:ext cx="3786214" cy="254397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heckerboard(across)">
                                      <p:cBhvr>
                                        <p:cTn id="25" dur="500"/>
                                        <p:tgtEl>
                                          <p:spTgt spid="11"/>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heckerboard(across)">
                                      <p:cBhvr>
                                        <p:cTn id="28" dur="500"/>
                                        <p:tgtEl>
                                          <p:spTgt spid="14"/>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across)">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96406"/>
                                        </p:tgtEl>
                                        <p:attrNameLst>
                                          <p:attrName>style.visibility</p:attrName>
                                        </p:attrNameLst>
                                      </p:cBhvr>
                                      <p:to>
                                        <p:strVal val="visible"/>
                                      </p:to>
                                    </p:set>
                                    <p:animEffect transition="in" filter="checkerboard(across)">
                                      <p:cBhvr>
                                        <p:cTn id="36" dur="500"/>
                                        <p:tgtEl>
                                          <p:spTgt spid="9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1" grpId="0" animBg="1"/>
      <p:bldP spid="12"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endParaRPr lang="en-US" altLang="zh-CN" b="1" dirty="0">
              <a:latin typeface="微软雅黑"/>
              <a:ea typeface="微软雅黑"/>
            </a:endParaRPr>
          </a:p>
        </p:txBody>
      </p:sp>
      <p:sp>
        <p:nvSpPr>
          <p:cNvPr id="11" name="矩形 10"/>
          <p:cNvSpPr/>
          <p:nvPr/>
        </p:nvSpPr>
        <p:spPr>
          <a:xfrm>
            <a:off x="2417228" y="4546335"/>
            <a:ext cx="608386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17228" y="785800"/>
            <a:ext cx="608386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17228" y="886349"/>
            <a:ext cx="6298176" cy="3710261"/>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鞍山钢铁集团提供的消息说，由鞍钢集团、长春第一汽车集团和日本三井物产公司三家合资的汽车钢板加工配送中心即将开工建设。合资公司计划年产汽车钢板</a:t>
            </a:r>
            <a:r>
              <a:rPr lang="en-US" altLang="zh-CN" sz="1400" dirty="0" smtClean="0">
                <a:solidFill>
                  <a:sysClr val="windowText" lastClr="000000"/>
                </a:solidFill>
                <a:latin typeface="微软雅黑" pitchFamily="34" charset="-122"/>
                <a:ea typeface="微软雅黑" pitchFamily="34" charset="-122"/>
              </a:rPr>
              <a:t>20</a:t>
            </a:r>
            <a:r>
              <a:rPr lang="zh-CN" altLang="en-US" sz="1400" dirty="0" smtClean="0">
                <a:solidFill>
                  <a:sysClr val="windowText" lastClr="000000"/>
                </a:solidFill>
                <a:latin typeface="微软雅黑" pitchFamily="34" charset="-122"/>
                <a:ea typeface="微软雅黑" pitchFamily="34" charset="-122"/>
              </a:rPr>
              <a:t>万吨，主要提供汽车用钢材及各种加工配送服务。为建立该加工配送中心，鞍钢集团、长春第一汽车集团和日本三井物产公司三方合资组建了长春一汽鞍钢钢材加工配送有限公司，鞍钢占公司股份的</a:t>
            </a:r>
            <a:r>
              <a:rPr lang="en-US" altLang="zh-CN" sz="1400" dirty="0" smtClean="0">
                <a:solidFill>
                  <a:sysClr val="windowText" lastClr="000000"/>
                </a:solidFill>
                <a:latin typeface="微软雅黑" pitchFamily="34" charset="-122"/>
                <a:ea typeface="微软雅黑" pitchFamily="34" charset="-122"/>
              </a:rPr>
              <a:t>50</a:t>
            </a:r>
            <a:r>
              <a:rPr lang="zh-CN" altLang="en-US" sz="1400" dirty="0" smtClean="0">
                <a:solidFill>
                  <a:sysClr val="windowText" lastClr="000000"/>
                </a:solidFill>
                <a:latin typeface="微软雅黑" pitchFamily="34" charset="-122"/>
                <a:ea typeface="微软雅黑" pitchFamily="34" charset="-122"/>
              </a:rPr>
              <a:t>％，长春一汽和三井物产各占</a:t>
            </a:r>
            <a:r>
              <a:rPr lang="en-US" altLang="zh-CN" sz="1400" dirty="0" smtClean="0">
                <a:solidFill>
                  <a:sysClr val="windowText" lastClr="000000"/>
                </a:solidFill>
                <a:latin typeface="微软雅黑" pitchFamily="34" charset="-122"/>
                <a:ea typeface="微软雅黑" pitchFamily="34" charset="-122"/>
              </a:rPr>
              <a:t>25</a:t>
            </a:r>
            <a:r>
              <a:rPr lang="zh-CN" altLang="en-US" sz="1400" dirty="0" smtClean="0">
                <a:solidFill>
                  <a:sysClr val="windowText" lastClr="000000"/>
                </a:solidFill>
                <a:latin typeface="微软雅黑" pitchFamily="34" charset="-122"/>
                <a:ea typeface="微软雅黑" pitchFamily="34" charset="-122"/>
              </a:rPr>
              <a:t>％。鞍钢方面称，钢厂、商社、汽车厂合作建设钢材加工配送中心，是目前世界上先进的物流管理模式，它有利于汽车生产厂降低库存、降低成本、提高产品质量。下游行业通过与钢厂建立更紧密的合作关系，以获得更稳定的原料供给。汽车制造钢板用量大，品种规格复杂，对厂家来说单家工厂下料、剪裁的过程中，由于难以形成批量下料，造成材料的浪费很大，而且，生产效率低下，难以满足生产的需要，也不利于提高生产效率。因此，该配送中心的主要业务环节是，根据汽车厂的生产计划安排，从鞍钢组织钢板的进货，配送中心下料剪裁加工、配送运输。</a:t>
            </a:r>
          </a:p>
        </p:txBody>
      </p:sp>
      <p:sp>
        <p:nvSpPr>
          <p:cNvPr id="16" name="TextBox 15"/>
          <p:cNvSpPr txBox="1"/>
          <p:nvPr/>
        </p:nvSpPr>
        <p:spPr>
          <a:xfrm>
            <a:off x="1285852" y="4646884"/>
            <a:ext cx="7412343"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思考：本案例中，配送中心给合资的三家企业各带来了什么样的好处？</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1" name="矩形 10"/>
          <p:cNvSpPr/>
          <p:nvPr/>
        </p:nvSpPr>
        <p:spPr>
          <a:xfrm>
            <a:off x="2385432" y="4000542"/>
            <a:ext cx="5272385" cy="7140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99415" y="1059582"/>
            <a:ext cx="5201559" cy="64054"/>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399415" y="1123636"/>
            <a:ext cx="5272385" cy="1508705"/>
          </a:xfrm>
          <a:prstGeom prst="rect">
            <a:avLst/>
          </a:prstGeom>
          <a:noFill/>
        </p:spPr>
        <p:txBody>
          <a:bodyPr wrap="square" lIns="68595" tIns="34297" rIns="68595" bIns="34297" rtlCol="0">
            <a:spAutoFit/>
          </a:bodyPr>
          <a:lstStyle/>
          <a:p>
            <a:pPr>
              <a:lnSpc>
                <a:spcPct val="130000"/>
              </a:lnSpc>
            </a:pPr>
            <a:r>
              <a:rPr lang="zh-CN" altLang="en-US" sz="1300" dirty="0" smtClean="0">
                <a:solidFill>
                  <a:sysClr val="windowText" lastClr="000000"/>
                </a:solidFill>
                <a:latin typeface="微软雅黑" pitchFamily="34" charset="-122"/>
                <a:ea typeface="微软雅黑" pitchFamily="34" charset="-122"/>
              </a:rPr>
              <a:t>电子商务和网上订货已经成为今后经济发展的重要组成部分，物流运送将作为“第三利润点”引起更多企业的重视，在物流运送中占抢得先机能够大大提升客户满意度，有利于提升企业的竞争力。配送车辆的集货、货物装配及送货过程是物流配送系统运行的核心部分，通过合理优化物流配送中的车辆调度，使配送车辆调度和运输合理化，能够极大的提高物流配送的科学性，降低运送成本，提高服务质量，提高经济效益和企业口碑形象。因此，企业要通过确定物流配送车辆调度的优化目标；整合划分配送对象，优化车辆分配与车辆路径；制定应急措施，实时掌握车辆运输状况等措施，确保车辆调度能够完全配合物</a:t>
            </a:r>
            <a:r>
              <a:rPr lang="en-US" altLang="zh-CN" sz="1300" dirty="0" smtClean="0">
                <a:solidFill>
                  <a:sysClr val="windowText" lastClr="000000"/>
                </a:solidFill>
                <a:latin typeface="微软雅黑" pitchFamily="34" charset="-122"/>
                <a:ea typeface="微软雅黑" pitchFamily="34" charset="-122"/>
              </a:rPr>
              <a:t>.</a:t>
            </a:r>
            <a:r>
              <a:rPr lang="zh-CN" altLang="en-US" sz="1300" dirty="0" smtClean="0">
                <a:solidFill>
                  <a:sysClr val="windowText" lastClr="000000"/>
                </a:solidFill>
                <a:latin typeface="微软雅黑" pitchFamily="34" charset="-122"/>
                <a:ea typeface="微软雅黑" pitchFamily="34" charset="-122"/>
              </a:rPr>
              <a:t>流配送，为顾客提供便捷的服务，从而提升企业的经济效益和竞争力，促进企业健康长远发展。</a:t>
            </a:r>
          </a:p>
        </p:txBody>
      </p:sp>
      <p:sp>
        <p:nvSpPr>
          <p:cNvPr id="6" name="TextBox 5"/>
          <p:cNvSpPr txBox="1"/>
          <p:nvPr/>
        </p:nvSpPr>
        <p:spPr>
          <a:xfrm>
            <a:off x="2500298" y="4214090"/>
            <a:ext cx="4115394"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如何加强物流配送中车辆调度优化？</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heckerboard(across)">
                                      <p:cBhvr>
                                        <p:cTn id="14" dur="500"/>
                                        <p:tgtEl>
                                          <p:spTgt spid="12"/>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2" grpId="0" animBg="1"/>
      <p:bldP spid="1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配送中心概念</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202914" y="3149661"/>
            <a:ext cx="56552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矩形 6"/>
          <p:cNvSpPr/>
          <p:nvPr/>
        </p:nvSpPr>
        <p:spPr>
          <a:xfrm>
            <a:off x="2202914" y="1214428"/>
            <a:ext cx="56552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TextBox 7"/>
          <p:cNvSpPr txBox="1"/>
          <p:nvPr/>
        </p:nvSpPr>
        <p:spPr>
          <a:xfrm>
            <a:off x="2202914" y="1314977"/>
            <a:ext cx="5655234" cy="1834684"/>
          </a:xfrm>
          <a:prstGeom prst="rect">
            <a:avLst/>
          </a:prstGeom>
          <a:noFill/>
        </p:spPr>
        <p:txBody>
          <a:bodyPr wrap="square" lIns="68595" tIns="34297" rIns="68595" bIns="34297" rtlCol="0">
            <a:spAutoFit/>
          </a:bodyPr>
          <a:lstStyle/>
          <a:p>
            <a:pPr>
              <a:lnSpc>
                <a:spcPct val="130000"/>
              </a:lnSpc>
            </a:pPr>
            <a:r>
              <a:rPr lang="zh-CN" altLang="en-US" dirty="0" smtClean="0">
                <a:solidFill>
                  <a:sysClr val="windowText" lastClr="000000"/>
                </a:solidFill>
                <a:latin typeface="微软雅黑" pitchFamily="34" charset="-122"/>
                <a:ea typeface="微软雅黑" pitchFamily="34" charset="-122"/>
              </a:rPr>
              <a:t>接受并处理末端用户的订货信息，对上游运来的多品种货物进行分拣，根据用户订货要求进行拣选、加工、组配等作业，并进行送货的设施和机构。”物流企业操作指南在对此进行科学完善的基础上，权威性的指出了配送中心的设计、流程、模式等等</a:t>
            </a:r>
          </a:p>
        </p:txBody>
      </p:sp>
      <p:pic>
        <p:nvPicPr>
          <p:cNvPr id="1026" name="Picture 2"/>
          <p:cNvPicPr>
            <a:picLocks noChangeAspect="1" noChangeArrowheads="1"/>
          </p:cNvPicPr>
          <p:nvPr/>
        </p:nvPicPr>
        <p:blipFill>
          <a:blip r:embed="rId3"/>
          <a:srcRect/>
          <a:stretch>
            <a:fillRect/>
          </a:stretch>
        </p:blipFill>
        <p:spPr bwMode="auto">
          <a:xfrm>
            <a:off x="2643174" y="1314977"/>
            <a:ext cx="5619771" cy="298358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grpId="1" nodeType="clickEffect">
                                  <p:stCondLst>
                                    <p:cond delay="0"/>
                                  </p:stCondLst>
                                  <p:childTnLst>
                                    <p:anim calcmode="lin" valueType="num">
                                      <p:cBhvr additive="base">
                                        <p:cTn id="41" dur="500"/>
                                        <p:tgtEl>
                                          <p:spTgt spid="8"/>
                                        </p:tgtEl>
                                        <p:attrNameLst>
                                          <p:attrName>ppt_x</p:attrName>
                                        </p:attrNameLst>
                                      </p:cBhvr>
                                      <p:tavLst>
                                        <p:tav tm="0">
                                          <p:val>
                                            <p:strVal val="ppt_x"/>
                                          </p:val>
                                        </p:tav>
                                        <p:tav tm="100000">
                                          <p:val>
                                            <p:strVal val="ppt_x"/>
                                          </p:val>
                                        </p:tav>
                                      </p:tavLst>
                                    </p:anim>
                                    <p:anim calcmode="lin" valueType="num">
                                      <p:cBhvr additive="base">
                                        <p:cTn id="42" dur="500"/>
                                        <p:tgtEl>
                                          <p:spTgt spid="8"/>
                                        </p:tgtEl>
                                        <p:attrNameLst>
                                          <p:attrName>ppt_y</p:attrName>
                                        </p:attrNameLst>
                                      </p:cBhvr>
                                      <p:tavLst>
                                        <p:tav tm="0">
                                          <p:val>
                                            <p:strVal val="ppt_y"/>
                                          </p:val>
                                        </p:tav>
                                        <p:tav tm="100000">
                                          <p:val>
                                            <p:strVal val="1+ppt_h/2"/>
                                          </p:val>
                                        </p:tav>
                                      </p:tavLst>
                                    </p:anim>
                                    <p:set>
                                      <p:cBhvr>
                                        <p:cTn id="43" dur="1" fill="hold">
                                          <p:stCondLst>
                                            <p:cond delay="499"/>
                                          </p:stCondLst>
                                        </p:cTn>
                                        <p:tgtEl>
                                          <p:spTgt spid="8"/>
                                        </p:tgtEl>
                                        <p:attrNameLst>
                                          <p:attrName>style.visibility</p:attrName>
                                        </p:attrNameLst>
                                      </p:cBhvr>
                                      <p:to>
                                        <p:strVal val="hidden"/>
                                      </p:to>
                                    </p:set>
                                  </p:childTnLst>
                                </p:cTn>
                              </p:par>
                              <p:par>
                                <p:cTn id="44" presetID="2" presetClass="exit" presetSubtype="4" fill="hold" grpId="1" nodeType="withEffect">
                                  <p:stCondLst>
                                    <p:cond delay="0"/>
                                  </p:stCondLst>
                                  <p:childTnLst>
                                    <p:anim calcmode="lin" valueType="num">
                                      <p:cBhvr additive="base">
                                        <p:cTn id="45" dur="500"/>
                                        <p:tgtEl>
                                          <p:spTgt spid="7"/>
                                        </p:tgtEl>
                                        <p:attrNameLst>
                                          <p:attrName>ppt_x</p:attrName>
                                        </p:attrNameLst>
                                      </p:cBhvr>
                                      <p:tavLst>
                                        <p:tav tm="0">
                                          <p:val>
                                            <p:strVal val="ppt_x"/>
                                          </p:val>
                                        </p:tav>
                                        <p:tav tm="100000">
                                          <p:val>
                                            <p:strVal val="ppt_x"/>
                                          </p:val>
                                        </p:tav>
                                      </p:tavLst>
                                    </p:anim>
                                    <p:anim calcmode="lin" valueType="num">
                                      <p:cBhvr additive="base">
                                        <p:cTn id="46" dur="500"/>
                                        <p:tgtEl>
                                          <p:spTgt spid="7"/>
                                        </p:tgtEl>
                                        <p:attrNameLst>
                                          <p:attrName>ppt_y</p:attrName>
                                        </p:attrNameLst>
                                      </p:cBhvr>
                                      <p:tavLst>
                                        <p:tav tm="0">
                                          <p:val>
                                            <p:strVal val="ppt_y"/>
                                          </p:val>
                                        </p:tav>
                                        <p:tav tm="100000">
                                          <p:val>
                                            <p:strVal val="1+ppt_h/2"/>
                                          </p:val>
                                        </p:tav>
                                      </p:tavLst>
                                    </p:anim>
                                    <p:set>
                                      <p:cBhvr>
                                        <p:cTn id="47" dur="1" fill="hold">
                                          <p:stCondLst>
                                            <p:cond delay="499"/>
                                          </p:stCondLst>
                                        </p:cTn>
                                        <p:tgtEl>
                                          <p:spTgt spid="7"/>
                                        </p:tgtEl>
                                        <p:attrNameLst>
                                          <p:attrName>style.visibility</p:attrName>
                                        </p:attrNameLst>
                                      </p:cBhvr>
                                      <p:to>
                                        <p:strVal val="hidden"/>
                                      </p:to>
                                    </p:set>
                                  </p:childTnLst>
                                </p:cTn>
                              </p:par>
                              <p:par>
                                <p:cTn id="48" presetID="2" presetClass="exit" presetSubtype="4" fill="hold" grpId="1" nodeType="withEffect">
                                  <p:stCondLst>
                                    <p:cond delay="0"/>
                                  </p:stCondLst>
                                  <p:childTnLst>
                                    <p:anim calcmode="lin" valueType="num">
                                      <p:cBhvr additive="base">
                                        <p:cTn id="49" dur="500"/>
                                        <p:tgtEl>
                                          <p:spTgt spid="6"/>
                                        </p:tgtEl>
                                        <p:attrNameLst>
                                          <p:attrName>ppt_x</p:attrName>
                                        </p:attrNameLst>
                                      </p:cBhvr>
                                      <p:tavLst>
                                        <p:tav tm="0">
                                          <p:val>
                                            <p:strVal val="ppt_x"/>
                                          </p:val>
                                        </p:tav>
                                        <p:tav tm="100000">
                                          <p:val>
                                            <p:strVal val="ppt_x"/>
                                          </p:val>
                                        </p:tav>
                                      </p:tavLst>
                                    </p:anim>
                                    <p:anim calcmode="lin" valueType="num">
                                      <p:cBhvr additive="base">
                                        <p:cTn id="50" dur="500"/>
                                        <p:tgtEl>
                                          <p:spTgt spid="6"/>
                                        </p:tgtEl>
                                        <p:attrNameLst>
                                          <p:attrName>ppt_y</p:attrName>
                                        </p:attrNameLst>
                                      </p:cBhvr>
                                      <p:tavLst>
                                        <p:tav tm="0">
                                          <p:val>
                                            <p:strVal val="ppt_y"/>
                                          </p:val>
                                        </p:tav>
                                        <p:tav tm="100000">
                                          <p:val>
                                            <p:strVal val="1+ppt_h/2"/>
                                          </p:val>
                                        </p:tav>
                                      </p:tavLst>
                                    </p:anim>
                                    <p:set>
                                      <p:cBhvr>
                                        <p:cTn id="51" dur="1" fill="hold">
                                          <p:stCondLst>
                                            <p:cond delay="499"/>
                                          </p:stCondLst>
                                        </p:cTn>
                                        <p:tgtEl>
                                          <p:spTgt spid="6"/>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1026"/>
                                        </p:tgtEl>
                                        <p:attrNameLst>
                                          <p:attrName>style.visibility</p:attrName>
                                        </p:attrNameLst>
                                      </p:cBhvr>
                                      <p:to>
                                        <p:strVal val="visible"/>
                                      </p:to>
                                    </p:set>
                                    <p:animEffect transition="in" filter="checkerboard(across)">
                                      <p:cBhvr>
                                        <p:cTn id="5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6" grpId="1" animBg="1"/>
      <p:bldP spid="7" grpId="0" animBg="1"/>
      <p:bldP spid="7" grpId="1" animBg="1"/>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p>
        </p:txBody>
      </p:sp>
      <p:sp>
        <p:nvSpPr>
          <p:cNvPr id="8" name="椭圆 64"/>
          <p:cNvSpPr>
            <a:spLocks noChangeArrowheads="1"/>
          </p:cNvSpPr>
          <p:nvPr/>
        </p:nvSpPr>
        <p:spPr bwMode="auto">
          <a:xfrm>
            <a:off x="571471" y="1059582"/>
            <a:ext cx="1071571" cy="1070991"/>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2053" name="Picture 5"/>
          <p:cNvPicPr>
            <a:picLocks noChangeAspect="1" noChangeArrowheads="1"/>
          </p:cNvPicPr>
          <p:nvPr/>
        </p:nvPicPr>
        <p:blipFill>
          <a:blip r:embed="rId3"/>
          <a:srcRect/>
          <a:stretch>
            <a:fillRect/>
          </a:stretch>
        </p:blipFill>
        <p:spPr bwMode="auto">
          <a:xfrm>
            <a:off x="2643174" y="1285866"/>
            <a:ext cx="4000528" cy="2775273"/>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1500166" y="2130573"/>
            <a:ext cx="6536559" cy="202407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053"/>
                                        </p:tgtEl>
                                        <p:attrNameLst>
                                          <p:attrName>style.visibility</p:attrName>
                                        </p:attrNameLst>
                                      </p:cBhvr>
                                      <p:to>
                                        <p:strVal val="visible"/>
                                      </p:to>
                                    </p:set>
                                    <p:animEffect transition="in" filter="checkerboard(across)">
                                      <p:cBhvr>
                                        <p:cTn id="25" dur="500"/>
                                        <p:tgtEl>
                                          <p:spTgt spid="205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2053"/>
                                        </p:tgtEl>
                                        <p:attrNameLst>
                                          <p:attrName>ppt_x</p:attrName>
                                        </p:attrNameLst>
                                      </p:cBhvr>
                                      <p:tavLst>
                                        <p:tav tm="0">
                                          <p:val>
                                            <p:strVal val="ppt_x"/>
                                          </p:val>
                                        </p:tav>
                                        <p:tav tm="100000">
                                          <p:val>
                                            <p:strVal val="ppt_x"/>
                                          </p:val>
                                        </p:tav>
                                      </p:tavLst>
                                    </p:anim>
                                    <p:anim calcmode="lin" valueType="num">
                                      <p:cBhvr additive="base">
                                        <p:cTn id="30" dur="500"/>
                                        <p:tgtEl>
                                          <p:spTgt spid="2053"/>
                                        </p:tgtEl>
                                        <p:attrNameLst>
                                          <p:attrName>ppt_y</p:attrName>
                                        </p:attrNameLst>
                                      </p:cBhvr>
                                      <p:tavLst>
                                        <p:tav tm="0">
                                          <p:val>
                                            <p:strVal val="ppt_y"/>
                                          </p:val>
                                        </p:tav>
                                        <p:tav tm="100000">
                                          <p:val>
                                            <p:strVal val="1+ppt_h/2"/>
                                          </p:val>
                                        </p:tav>
                                      </p:tavLst>
                                    </p:anim>
                                    <p:set>
                                      <p:cBhvr>
                                        <p:cTn id="31" dur="1" fill="hold">
                                          <p:stCondLst>
                                            <p:cond delay="499"/>
                                          </p:stCondLst>
                                        </p:cTn>
                                        <p:tgtEl>
                                          <p:spTgt spid="2053"/>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2052"/>
                                        </p:tgtEl>
                                        <p:attrNameLst>
                                          <p:attrName>style.visibility</p:attrName>
                                        </p:attrNameLst>
                                      </p:cBhvr>
                                      <p:to>
                                        <p:strVal val="visible"/>
                                      </p:to>
                                    </p:set>
                                    <p:animEffect transition="in" filter="checkerboard(across)">
                                      <p:cBhvr>
                                        <p:cTn id="36"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p>
        </p:txBody>
      </p:sp>
      <p:sp>
        <p:nvSpPr>
          <p:cNvPr id="8" name="椭圆 64"/>
          <p:cNvSpPr>
            <a:spLocks noChangeArrowheads="1"/>
          </p:cNvSpPr>
          <p:nvPr/>
        </p:nvSpPr>
        <p:spPr bwMode="auto">
          <a:xfrm>
            <a:off x="571471" y="1059582"/>
            <a:ext cx="1071571" cy="1070991"/>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3074" name="Picture 2"/>
          <p:cNvPicPr>
            <a:picLocks noChangeAspect="1" noChangeArrowheads="1"/>
          </p:cNvPicPr>
          <p:nvPr/>
        </p:nvPicPr>
        <p:blipFill>
          <a:blip r:embed="rId3"/>
          <a:srcRect/>
          <a:stretch>
            <a:fillRect/>
          </a:stretch>
        </p:blipFill>
        <p:spPr bwMode="auto">
          <a:xfrm>
            <a:off x="2857488" y="1357304"/>
            <a:ext cx="3648093" cy="2867319"/>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1957388" y="1762124"/>
            <a:ext cx="6767261" cy="209550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Effect transition="in" filter="checkerboard(across)">
                                      <p:cBhvr>
                                        <p:cTn id="25" dur="500"/>
                                        <p:tgtEl>
                                          <p:spTgt spid="307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3074"/>
                                        </p:tgtEl>
                                        <p:attrNameLst>
                                          <p:attrName>ppt_x</p:attrName>
                                        </p:attrNameLst>
                                      </p:cBhvr>
                                      <p:tavLst>
                                        <p:tav tm="0">
                                          <p:val>
                                            <p:strVal val="ppt_x"/>
                                          </p:val>
                                        </p:tav>
                                        <p:tav tm="100000">
                                          <p:val>
                                            <p:strVal val="ppt_x"/>
                                          </p:val>
                                        </p:tav>
                                      </p:tavLst>
                                    </p:anim>
                                    <p:anim calcmode="lin" valueType="num">
                                      <p:cBhvr additive="base">
                                        <p:cTn id="30" dur="500"/>
                                        <p:tgtEl>
                                          <p:spTgt spid="3074"/>
                                        </p:tgtEl>
                                        <p:attrNameLst>
                                          <p:attrName>ppt_y</p:attrName>
                                        </p:attrNameLst>
                                      </p:cBhvr>
                                      <p:tavLst>
                                        <p:tav tm="0">
                                          <p:val>
                                            <p:strVal val="ppt_y"/>
                                          </p:val>
                                        </p:tav>
                                        <p:tav tm="100000">
                                          <p:val>
                                            <p:strVal val="1+ppt_h/2"/>
                                          </p:val>
                                        </p:tav>
                                      </p:tavLst>
                                    </p:anim>
                                    <p:set>
                                      <p:cBhvr>
                                        <p:cTn id="31" dur="1" fill="hold">
                                          <p:stCondLst>
                                            <p:cond delay="499"/>
                                          </p:stCondLst>
                                        </p:cTn>
                                        <p:tgtEl>
                                          <p:spTgt spid="307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3075"/>
                                        </p:tgtEl>
                                        <p:attrNameLst>
                                          <p:attrName>style.visibility</p:attrName>
                                        </p:attrNameLst>
                                      </p:cBhvr>
                                      <p:to>
                                        <p:strVal val="visible"/>
                                      </p:to>
                                    </p:set>
                                    <p:animEffect transition="in" filter="checkerboard(across)">
                                      <p:cBhvr>
                                        <p:cTn id="36"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p>
        </p:txBody>
      </p:sp>
      <p:sp>
        <p:nvSpPr>
          <p:cNvPr id="8" name="椭圆 64"/>
          <p:cNvSpPr>
            <a:spLocks noChangeArrowheads="1"/>
          </p:cNvSpPr>
          <p:nvPr/>
        </p:nvSpPr>
        <p:spPr bwMode="auto">
          <a:xfrm>
            <a:off x="571471" y="1059582"/>
            <a:ext cx="1071571" cy="1070991"/>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4098" name="Picture 2"/>
          <p:cNvPicPr>
            <a:picLocks noChangeAspect="1" noChangeArrowheads="1"/>
          </p:cNvPicPr>
          <p:nvPr/>
        </p:nvPicPr>
        <p:blipFill>
          <a:blip r:embed="rId3"/>
          <a:srcRect/>
          <a:stretch>
            <a:fillRect/>
          </a:stretch>
        </p:blipFill>
        <p:spPr bwMode="auto">
          <a:xfrm>
            <a:off x="2928926" y="1214428"/>
            <a:ext cx="3581417" cy="2532236"/>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a:srcRect/>
          <a:stretch>
            <a:fillRect/>
          </a:stretch>
        </p:blipFill>
        <p:spPr bwMode="auto">
          <a:xfrm>
            <a:off x="1957388" y="1857370"/>
            <a:ext cx="6408894" cy="198453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098"/>
                                        </p:tgtEl>
                                        <p:attrNameLst>
                                          <p:attrName>style.visibility</p:attrName>
                                        </p:attrNameLst>
                                      </p:cBhvr>
                                      <p:to>
                                        <p:strVal val="visible"/>
                                      </p:to>
                                    </p:set>
                                    <p:animEffect transition="in" filter="checkerboard(across)">
                                      <p:cBhvr>
                                        <p:cTn id="25" dur="500"/>
                                        <p:tgtEl>
                                          <p:spTgt spid="409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4098"/>
                                        </p:tgtEl>
                                        <p:attrNameLst>
                                          <p:attrName>ppt_x</p:attrName>
                                        </p:attrNameLst>
                                      </p:cBhvr>
                                      <p:tavLst>
                                        <p:tav tm="0">
                                          <p:val>
                                            <p:strVal val="ppt_x"/>
                                          </p:val>
                                        </p:tav>
                                        <p:tav tm="100000">
                                          <p:val>
                                            <p:strVal val="ppt_x"/>
                                          </p:val>
                                        </p:tav>
                                      </p:tavLst>
                                    </p:anim>
                                    <p:anim calcmode="lin" valueType="num">
                                      <p:cBhvr additive="base">
                                        <p:cTn id="30" dur="500"/>
                                        <p:tgtEl>
                                          <p:spTgt spid="4098"/>
                                        </p:tgtEl>
                                        <p:attrNameLst>
                                          <p:attrName>ppt_y</p:attrName>
                                        </p:attrNameLst>
                                      </p:cBhvr>
                                      <p:tavLst>
                                        <p:tav tm="0">
                                          <p:val>
                                            <p:strVal val="ppt_y"/>
                                          </p:val>
                                        </p:tav>
                                        <p:tav tm="100000">
                                          <p:val>
                                            <p:strVal val="1+ppt_h/2"/>
                                          </p:val>
                                        </p:tav>
                                      </p:tavLst>
                                    </p:anim>
                                    <p:set>
                                      <p:cBhvr>
                                        <p:cTn id="31" dur="1" fill="hold">
                                          <p:stCondLst>
                                            <p:cond delay="499"/>
                                          </p:stCondLst>
                                        </p:cTn>
                                        <p:tgtEl>
                                          <p:spTgt spid="4098"/>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4099"/>
                                        </p:tgtEl>
                                        <p:attrNameLst>
                                          <p:attrName>style.visibility</p:attrName>
                                        </p:attrNameLst>
                                      </p:cBhvr>
                                      <p:to>
                                        <p:strVal val="visible"/>
                                      </p:to>
                                    </p:set>
                                    <p:animEffect transition="in" filter="checkerboard(across)">
                                      <p:cBhvr>
                                        <p:cTn id="36"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认识配送中心</a:t>
            </a:r>
          </a:p>
        </p:txBody>
      </p:sp>
      <p:sp>
        <p:nvSpPr>
          <p:cNvPr id="8" name="椭圆 64"/>
          <p:cNvSpPr>
            <a:spLocks noChangeArrowheads="1"/>
          </p:cNvSpPr>
          <p:nvPr/>
        </p:nvSpPr>
        <p:spPr bwMode="auto">
          <a:xfrm>
            <a:off x="571471" y="1059582"/>
            <a:ext cx="1071571" cy="1070991"/>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配送中心类型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5122" name="Picture 2"/>
          <p:cNvPicPr>
            <a:picLocks noChangeAspect="1" noChangeArrowheads="1"/>
          </p:cNvPicPr>
          <p:nvPr/>
        </p:nvPicPr>
        <p:blipFill>
          <a:blip r:embed="rId3"/>
          <a:srcRect/>
          <a:stretch>
            <a:fillRect/>
          </a:stretch>
        </p:blipFill>
        <p:spPr bwMode="auto">
          <a:xfrm>
            <a:off x="3062288" y="1142990"/>
            <a:ext cx="4010042" cy="325315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Effect transition="in" filter="checkerboard(across)">
                                      <p:cBhvr>
                                        <p:cTn id="2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2816</TotalTime>
  <Pages>0</Pages>
  <Words>2156</Words>
  <Characters>0</Characters>
  <Application>Microsoft Office PowerPoint</Application>
  <DocSecurity>0</DocSecurity>
  <PresentationFormat>全屏显示(16:9)</PresentationFormat>
  <Lines>0</Lines>
  <Paragraphs>386</Paragraphs>
  <Slides>40</Slides>
  <Notes>40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40</vt:i4>
      </vt:variant>
    </vt:vector>
  </HeadingPairs>
  <TitlesOfParts>
    <vt:vector size="50" baseType="lpstr">
      <vt:lpstr>Source Han Sans ExtraLight</vt:lpstr>
      <vt:lpstr>仿宋_GB2312</vt:lpstr>
      <vt:lpstr>宋体</vt:lpstr>
      <vt:lpstr>微软雅黑</vt:lpstr>
      <vt:lpstr>Arial</vt:lpstr>
      <vt:lpstr>Calibri</vt:lpstr>
      <vt:lpstr>Century Gothic</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dc:title>
  <dc:creator>第一PPT模板网：www.1ppt.com</dc:creator>
  <cp:keywords>第一PPT模板网：www.1ppt.com</cp:keywords>
  <cp:lastModifiedBy>HP</cp:lastModifiedBy>
  <cp:revision>648</cp:revision>
  <dcterms:created xsi:type="dcterms:W3CDTF">2013-01-25T01:44:32Z</dcterms:created>
  <dcterms:modified xsi:type="dcterms:W3CDTF">2020-01-06T12:32:12Z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