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436" r:id="rId2"/>
    <p:sldId id="429" r:id="rId3"/>
    <p:sldId id="435" r:id="rId4"/>
    <p:sldId id="438" r:id="rId5"/>
    <p:sldId id="408" r:id="rId6"/>
    <p:sldId id="439" r:id="rId7"/>
    <p:sldId id="481" r:id="rId8"/>
    <p:sldId id="483" r:id="rId9"/>
    <p:sldId id="451" r:id="rId10"/>
    <p:sldId id="452" r:id="rId11"/>
    <p:sldId id="453" r:id="rId12"/>
    <p:sldId id="484" r:id="rId13"/>
    <p:sldId id="488" r:id="rId14"/>
    <p:sldId id="485" r:id="rId15"/>
    <p:sldId id="489" r:id="rId16"/>
    <p:sldId id="490" r:id="rId17"/>
    <p:sldId id="491" r:id="rId18"/>
    <p:sldId id="487" r:id="rId19"/>
    <p:sldId id="464" r:id="rId20"/>
    <p:sldId id="465" r:id="rId21"/>
    <p:sldId id="466" r:id="rId22"/>
    <p:sldId id="470" r:id="rId23"/>
    <p:sldId id="492" r:id="rId24"/>
    <p:sldId id="493" r:id="rId25"/>
    <p:sldId id="494" r:id="rId26"/>
    <p:sldId id="495" r:id="rId27"/>
    <p:sldId id="496" r:id="rId28"/>
    <p:sldId id="497" r:id="rId29"/>
    <p:sldId id="480" r:id="rId30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BECB"/>
    <a:srgbClr val="CC0000"/>
    <a:srgbClr val="F595DC"/>
    <a:srgbClr val="21A3D0"/>
    <a:srgbClr val="F8F8F8"/>
    <a:srgbClr val="D01C63"/>
    <a:srgbClr val="0067AC"/>
    <a:srgbClr val="DDDDDD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5" autoAdjust="0"/>
    <p:restoredTop sz="94678" autoAdjust="0"/>
  </p:normalViewPr>
  <p:slideViewPr>
    <p:cSldViewPr snapToObjects="1">
      <p:cViewPr varScale="1">
        <p:scale>
          <a:sx n="90" d="100"/>
          <a:sy n="90" d="100"/>
        </p:scale>
        <p:origin x="1512" y="72"/>
      </p:cViewPr>
      <p:guideLst>
        <p:guide orient="horz" pos="1619"/>
        <p:guide pos="28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3A93C214-0B12-46AB-8A79-327EE726E8C2}" type="datetimeFigureOut">
              <a:rPr lang="zh-CN" altLang="en-US"/>
              <a:pPr/>
              <a:t>2020/1/6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36EE78B-84D8-412F-BC69-ACC7C447BAFC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809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617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42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23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843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74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8507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74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53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7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532" y="1597819"/>
            <a:ext cx="7772936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065" y="2914650"/>
            <a:ext cx="6401871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09" indent="0" algn="ctr">
              <a:buNone/>
              <a:defRPr/>
            </a:lvl2pPr>
            <a:lvl3pPr marL="685617" indent="0" algn="ctr">
              <a:buNone/>
              <a:defRPr/>
            </a:lvl3pPr>
            <a:lvl4pPr marL="1028426" indent="0" algn="ctr">
              <a:buNone/>
              <a:defRPr/>
            </a:lvl4pPr>
            <a:lvl5pPr marL="1371234" indent="0" algn="ctr">
              <a:buNone/>
              <a:defRPr/>
            </a:lvl5pPr>
            <a:lvl6pPr marL="1714043" indent="0" algn="ctr">
              <a:buNone/>
              <a:defRPr/>
            </a:lvl6pPr>
            <a:lvl7pPr marL="2056851" indent="0" algn="ctr">
              <a:buNone/>
              <a:defRPr/>
            </a:lvl7pPr>
            <a:lvl8pPr marL="2399660" indent="0" algn="ctr">
              <a:buNone/>
              <a:defRPr/>
            </a:lvl8pPr>
            <a:lvl9pPr marL="274246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5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634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382" y="681038"/>
            <a:ext cx="2056597" cy="391358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022" y="681038"/>
            <a:ext cx="6059105" cy="391358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7526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034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434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28" y="3305176"/>
            <a:ext cx="7771745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28" y="2180035"/>
            <a:ext cx="7771745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09" indent="0">
              <a:buNone/>
              <a:defRPr sz="1300"/>
            </a:lvl2pPr>
            <a:lvl3pPr marL="685617" indent="0">
              <a:buNone/>
              <a:defRPr sz="1200"/>
            </a:lvl3pPr>
            <a:lvl4pPr marL="1028426" indent="0">
              <a:buNone/>
              <a:defRPr sz="1000"/>
            </a:lvl4pPr>
            <a:lvl5pPr marL="1371234" indent="0">
              <a:buNone/>
              <a:defRPr sz="1000"/>
            </a:lvl5pPr>
            <a:lvl6pPr marL="1714043" indent="0">
              <a:buNone/>
              <a:defRPr sz="1000"/>
            </a:lvl6pPr>
            <a:lvl7pPr marL="2056851" indent="0">
              <a:buNone/>
              <a:defRPr sz="1000"/>
            </a:lvl7pPr>
            <a:lvl8pPr marL="2399660" indent="0">
              <a:buNone/>
              <a:defRPr sz="1000"/>
            </a:lvl8pPr>
            <a:lvl9pPr marL="2742468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1675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021" y="1200151"/>
            <a:ext cx="4057256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33" y="1200151"/>
            <a:ext cx="4058446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101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22" y="205979"/>
            <a:ext cx="8229957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022" y="1151335"/>
            <a:ext cx="4040594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0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022" y="1631156"/>
            <a:ext cx="4040594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95" y="1151335"/>
            <a:ext cx="4041784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0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95" y="1631156"/>
            <a:ext cx="4041784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99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76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chemeClr val="bg1">
                <a:lumMod val="95000"/>
              </a:schemeClr>
            </a:gs>
            <a:gs pos="50000">
              <a:schemeClr val="bg1"/>
            </a:gs>
            <a:gs pos="100000">
              <a:schemeClr val="bg1">
                <a:lumMod val="95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360040" y="195486"/>
            <a:ext cx="360040" cy="36004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535190" y="342518"/>
            <a:ext cx="290264" cy="290264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66CCFF"/>
                  </a:gs>
                  <a:gs pos="52000">
                    <a:schemeClr val="bg1"/>
                  </a:gs>
                  <a:gs pos="100000">
                    <a:srgbClr val="0070C0"/>
                  </a:gs>
                </a:gsLst>
                <a:lin ang="0" scaled="1"/>
              </a:gradFill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897462" y="608534"/>
            <a:ext cx="835505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138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gradFill>
          <a:gsLst>
            <a:gs pos="0">
              <a:schemeClr val="bg1">
                <a:lumMod val="95000"/>
              </a:schemeClr>
            </a:gs>
            <a:gs pos="50000">
              <a:schemeClr val="bg1"/>
            </a:gs>
            <a:gs pos="100000">
              <a:schemeClr val="bg1">
                <a:lumMod val="95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1827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81" y="3600450"/>
            <a:ext cx="5486638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81" y="459581"/>
            <a:ext cx="5486638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09" indent="0">
              <a:buNone/>
              <a:defRPr sz="2100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81" y="4025503"/>
            <a:ext cx="5486638" cy="603647"/>
          </a:xfrm>
        </p:spPr>
        <p:txBody>
          <a:bodyPr/>
          <a:lstStyle>
            <a:lvl1pPr marL="0" indent="0">
              <a:buNone/>
              <a:defRPr sz="1000"/>
            </a:lvl1pPr>
            <a:lvl2pPr marL="342809" indent="0">
              <a:buNone/>
              <a:defRPr sz="900"/>
            </a:lvl2pPr>
            <a:lvl3pPr marL="685617" indent="0">
              <a:buNone/>
              <a:defRPr sz="700"/>
            </a:lvl3pPr>
            <a:lvl4pPr marL="1028426" indent="0">
              <a:buNone/>
              <a:defRPr sz="700"/>
            </a:lvl4pPr>
            <a:lvl5pPr marL="1371234" indent="0">
              <a:buNone/>
              <a:defRPr sz="700"/>
            </a:lvl5pPr>
            <a:lvl6pPr marL="1714043" indent="0">
              <a:buNone/>
              <a:defRPr sz="700"/>
            </a:lvl6pPr>
            <a:lvl7pPr marL="2056851" indent="0">
              <a:buNone/>
              <a:defRPr sz="700"/>
            </a:lvl7pPr>
            <a:lvl8pPr marL="2399660" indent="0">
              <a:buNone/>
              <a:defRPr sz="700"/>
            </a:lvl8pPr>
            <a:lvl9pPr marL="2742468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92941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>
          <a:gsLst>
            <a:gs pos="0">
              <a:schemeClr val="bg1">
                <a:lumMod val="95000"/>
              </a:schemeClr>
            </a:gs>
            <a:gs pos="50000">
              <a:schemeClr val="bg1"/>
            </a:gs>
            <a:gs pos="100000">
              <a:schemeClr val="bg1">
                <a:lumMod val="95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022" y="681038"/>
            <a:ext cx="822995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022" y="1200151"/>
            <a:ext cx="8229957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342809"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685617"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028426"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371234"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257106" indent="-257106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557064" indent="-214255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仿宋_GB2312" pitchFamily="1" charset="-122"/>
        </a:defRPr>
      </a:lvl2pPr>
      <a:lvl3pPr marL="857021" indent="-171404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宋体" pitchFamily="2" charset="-122"/>
        </a:defRPr>
      </a:lvl3pPr>
      <a:lvl4pPr marL="1199830" indent="-171404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宋体" pitchFamily="2" charset="-122"/>
        </a:defRPr>
      </a:lvl4pPr>
      <a:lvl5pPr marL="1542639" indent="-171404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itchFamily="2" charset="-122"/>
        </a:defRPr>
      </a:lvl5pPr>
      <a:lvl6pPr marL="1885447" indent="-171404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itchFamily="2" charset="-122"/>
        </a:defRPr>
      </a:lvl6pPr>
      <a:lvl7pPr marL="2228256" indent="-171404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itchFamily="2" charset="-122"/>
        </a:defRPr>
      </a:lvl7pPr>
      <a:lvl8pPr marL="2571064" indent="-171404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itchFamily="2" charset="-122"/>
        </a:defRPr>
      </a:lvl8pPr>
      <a:lvl9pPr marL="2913873" indent="-171404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椭圆 139"/>
          <p:cNvSpPr/>
          <p:nvPr/>
        </p:nvSpPr>
        <p:spPr>
          <a:xfrm>
            <a:off x="656823" y="1491666"/>
            <a:ext cx="2808312" cy="2808312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632485" y="3600787"/>
            <a:ext cx="3219435" cy="3219435"/>
          </a:xfrm>
          <a:prstGeom prst="ellipse">
            <a:avLst/>
          </a:prstGeom>
          <a:solidFill>
            <a:srgbClr val="CC000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-980157" y="4050771"/>
            <a:ext cx="2124744" cy="2124744"/>
          </a:xfrm>
          <a:prstGeom prst="ellipse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-3644453" y="-185092"/>
            <a:ext cx="5328592" cy="5328592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46" name="组合 145"/>
          <p:cNvGrpSpPr/>
          <p:nvPr/>
        </p:nvGrpSpPr>
        <p:grpSpPr>
          <a:xfrm flipH="1">
            <a:off x="3344100" y="2684694"/>
            <a:ext cx="5551177" cy="583387"/>
            <a:chOff x="3929063" y="2641879"/>
            <a:chExt cx="5214937" cy="0"/>
          </a:xfrm>
        </p:grpSpPr>
        <p:cxnSp>
          <p:nvCxnSpPr>
            <p:cNvPr id="147" name="直接连接符 146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33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333333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333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矩形 17"/>
          <p:cNvSpPr>
            <a:spLocks noChangeArrowheads="1"/>
          </p:cNvSpPr>
          <p:nvPr/>
        </p:nvSpPr>
        <p:spPr bwMode="auto">
          <a:xfrm>
            <a:off x="4035917" y="2005374"/>
            <a:ext cx="530067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仓储与配送管理</a:t>
            </a:r>
            <a:endParaRPr lang="zh-CN" altLang="en-US" sz="4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4035917" y="2722056"/>
            <a:ext cx="4955411" cy="442045"/>
          </a:xfrm>
          <a:prstGeom prst="rect">
            <a:avLst/>
          </a:prstGeom>
        </p:spPr>
        <p:txBody>
          <a:bodyPr wrap="square" lIns="72008" tIns="36005" rIns="72008" bIns="36005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333333"/>
                </a:solidFill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项目二  仓储商务管理</a:t>
            </a:r>
            <a:endParaRPr lang="en-US" altLang="zh-CN" sz="2400" dirty="0">
              <a:solidFill>
                <a:srgbClr val="333333"/>
              </a:solidFill>
              <a:latin typeface="Century Gothic" panose="020B0502020202020204" pitchFamily="34" charset="0"/>
              <a:ea typeface="Source Han Sans ExtraLight" panose="020B0200000000000000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63290"/>
      </p:ext>
    </p:extLst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138" grpId="0" animBg="1"/>
      <p:bldP spid="141" grpId="0" animBg="1"/>
      <p:bldP spid="142" grpId="0" animBg="1"/>
      <p:bldP spid="150" grpId="0"/>
      <p:bldP spid="1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6032" indent="-25603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latin typeface="微软雅黑"/>
                <a:ea typeface="微软雅黑"/>
              </a:rPr>
              <a:t>仓储企业业务开发</a:t>
            </a:r>
            <a:endParaRPr lang="zh-CN" altLang="en-US" b="1" dirty="0">
              <a:latin typeface="微软雅黑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9504" y="3366200"/>
            <a:ext cx="5220848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87400" y="1307024"/>
            <a:ext cx="5556433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案例导入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48857" y="1407573"/>
            <a:ext cx="5409291" cy="195862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小张就职的果蔬物流中心工作，在对干货仓储市场进行调研后，觉得这一市场有很大的发展潜力，决定扩建仓库，发展干货仓储业务，领导要求业务部进行干货仓储市场业务开发，小张觉得自己之前做过调研，开发客户对自己来说肯定很简单，谁知，跑了几天，也没有什么效果，对此，小张非常苦恼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75262" y="3583312"/>
            <a:ext cx="5382886" cy="42936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思考：仓储业务开发有哪些技巧，需注意哪些问题？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1" grpId="0" animBg="1"/>
      <p:bldP spid="12" grpId="0" animBg="1"/>
      <p:bldP spid="13" grpId="0" animBg="1"/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仓储企业业务开发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开发流程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pic>
        <p:nvPicPr>
          <p:cNvPr id="46092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643188"/>
            <a:ext cx="8715430" cy="4286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仓储企业业务开发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开发流程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60" y="1357304"/>
            <a:ext cx="4429069" cy="3581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目标市场定位</a:t>
            </a:r>
            <a:endParaRPr lang="zh-CN" altLang="en-US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48" y="2500262"/>
            <a:ext cx="4118938" cy="3942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第一种：集中单一型市场定位模式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894551"/>
            <a:ext cx="4118938" cy="42936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第二种：产品专业化市场定位模式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182637"/>
            <a:ext cx="4118938" cy="42936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第五种：全面市场覆盖定位模式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3323913"/>
            <a:ext cx="4118938" cy="42936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第三种：顾客专业化市场定位模式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48" y="3753275"/>
            <a:ext cx="4118938" cy="42936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第四种：选择专业化市场定位模式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719251"/>
            <a:ext cx="6841911" cy="2604662"/>
          </a:xfrm>
          <a:prstGeom prst="rect">
            <a:avLst/>
          </a:prstGeom>
          <a:noFill/>
        </p:spPr>
      </p:pic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098419"/>
            <a:ext cx="7286676" cy="2229802"/>
          </a:xfrm>
          <a:prstGeom prst="rect">
            <a:avLst/>
          </a:prstGeom>
          <a:noFill/>
        </p:spPr>
      </p:pic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1429488"/>
            <a:ext cx="7125511" cy="2141547"/>
          </a:xfrm>
          <a:prstGeom prst="rect">
            <a:avLst/>
          </a:prstGeom>
          <a:noFill/>
        </p:spPr>
      </p:pic>
      <p:pic>
        <p:nvPicPr>
          <p:cNvPr id="9523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1787525"/>
            <a:ext cx="7125511" cy="2141547"/>
          </a:xfrm>
          <a:prstGeom prst="rect">
            <a:avLst/>
          </a:prstGeom>
          <a:noFill/>
        </p:spPr>
      </p:pic>
      <p:pic>
        <p:nvPicPr>
          <p:cNvPr id="9523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15288" y="2303118"/>
            <a:ext cx="7514430" cy="14371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2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2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000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20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2000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20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2000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  <p:bldP spid="14" grpId="0"/>
      <p:bldP spid="10" grpId="0"/>
      <p:bldP spid="7" grpId="0"/>
      <p:bldP spid="9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仓储企业业务开发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开发流程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3357568"/>
            <a:ext cx="5817828" cy="469373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思考：仓储企业需通过哪几个步骤来确定目标市场？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25" y="1285866"/>
            <a:ext cx="5697282" cy="167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2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仓储企业业务开发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开发流程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1059582"/>
            <a:ext cx="4429069" cy="3581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搜集客户资源信息</a:t>
            </a:r>
            <a:endParaRPr lang="zh-CN" altLang="en-US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0298" y="1571618"/>
            <a:ext cx="6000792" cy="102952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一般来说，企业通常容易与这几类客户建立长期稳定的关系：一是具有较强经济实力；二是物流业务需求与本公司的物流供给较一致；三是信用度较好。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7337" y="2500312"/>
            <a:ext cx="6429420" cy="259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  <p:bldP spid="14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仓储企业业务开发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开发流程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1059582"/>
            <a:ext cx="4429069" cy="3581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◆商务沟通</a:t>
            </a:r>
            <a:endParaRPr lang="zh-CN" altLang="en-US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0298" y="1571618"/>
            <a:ext cx="6000792" cy="67827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商务沟通要注意方式方法、注意语言、语音、语气、时间、频率等细节问题，在洽谈中还要懂得察言观色，切忌夸夸其谈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9998" y="2303118"/>
            <a:ext cx="6869470" cy="2840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  <p:bldP spid="14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仓储企业业务开发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开发流程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1059582"/>
            <a:ext cx="4429069" cy="3581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制订物流业务计划书</a:t>
            </a:r>
            <a:endParaRPr lang="zh-CN" altLang="en-US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0298" y="1571618"/>
            <a:ext cx="6000792" cy="131845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一份完整的物流业务计划书应包含本公司的基本情况介绍、客户企业的物流需求、本公司的物流资源、本公司的信息化水平、本公司的主要客户群、本公司管理状况、本公司财务及信用状况、相关运作的流程方案及费用等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  <p:bldP spid="14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仓储企业业务开发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开发流程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1059582"/>
            <a:ext cx="4429069" cy="3581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签订合同</a:t>
            </a:r>
            <a:endParaRPr lang="zh-CN" altLang="en-US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0298" y="1571618"/>
            <a:ext cx="6000792" cy="67827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签订合同是合作双方就合作范围、合作时间、合作方式、合作报价以及付款方式等做出协议的过程，仓储合同具有法律效力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  <p:bldP spid="14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仓储企业业务开发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计划书的撰写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28610"/>
            <a:ext cx="4764102" cy="461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20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763089" y="1659675"/>
            <a:ext cx="5129391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06" indent="-257106">
              <a:lnSpc>
                <a:spcPct val="150000"/>
              </a:lnSpc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仓储合同的撰写</a:t>
            </a:r>
            <a:endParaRPr lang="zh-CN" altLang="en-US" sz="2249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29"/>
          <p:cNvSpPr txBox="1">
            <a:spLocks noChangeArrowheads="1"/>
          </p:cNvSpPr>
          <p:nvPr/>
        </p:nvSpPr>
        <p:spPr bwMode="auto">
          <a:xfrm>
            <a:off x="1998687" y="1374855"/>
            <a:ext cx="1087157" cy="110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6598" dirty="0" smtClean="0">
                <a:latin typeface="Impact" pitchFamily="34" charset="0"/>
                <a:ea typeface="微软雅黑" pitchFamily="34" charset="-122"/>
              </a:rPr>
              <a:t>03</a:t>
            </a:r>
            <a:endParaRPr lang="zh-CN" altLang="en-US" sz="6598" dirty="0"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9" name="文本框 33"/>
          <p:cNvSpPr txBox="1"/>
          <p:nvPr/>
        </p:nvSpPr>
        <p:spPr>
          <a:xfrm>
            <a:off x="1656351" y="2353027"/>
            <a:ext cx="1305443" cy="392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4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" name="等腰三角形 6"/>
          <p:cNvSpPr/>
          <p:nvPr/>
        </p:nvSpPr>
        <p:spPr>
          <a:xfrm rot="5400000">
            <a:off x="3076474" y="1932666"/>
            <a:ext cx="959606" cy="41362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908146" y="-879619"/>
            <a:ext cx="2808312" cy="2808312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96010" y="2757265"/>
            <a:ext cx="3219435" cy="3219435"/>
          </a:xfrm>
          <a:prstGeom prst="ellipse">
            <a:avLst/>
          </a:prstGeom>
          <a:solidFill>
            <a:srgbClr val="CC000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1116632" y="3207249"/>
            <a:ext cx="2124744" cy="2124744"/>
          </a:xfrm>
          <a:prstGeom prst="ellipse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164288" y="-2664296"/>
            <a:ext cx="5328592" cy="5328592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258632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39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689733" y="566698"/>
            <a:ext cx="2808312" cy="2808312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271858" y="2612720"/>
            <a:ext cx="2124744" cy="2124744"/>
          </a:xfrm>
          <a:prstGeom prst="ellipse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5" name="文本框 5"/>
          <p:cNvSpPr txBox="1"/>
          <p:nvPr/>
        </p:nvSpPr>
        <p:spPr>
          <a:xfrm>
            <a:off x="1684531" y="1148364"/>
            <a:ext cx="1340103" cy="715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4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41" name="矩形 140"/>
          <p:cNvSpPr/>
          <p:nvPr/>
        </p:nvSpPr>
        <p:spPr>
          <a:xfrm>
            <a:off x="1343196" y="1970854"/>
            <a:ext cx="1824973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</a:rPr>
              <a:t>CONTENTS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41028" y="1734466"/>
            <a:ext cx="3091040" cy="438453"/>
            <a:chOff x="4951064" y="1579652"/>
            <a:chExt cx="4122341" cy="584739"/>
          </a:xfrm>
        </p:grpSpPr>
        <p:sp>
          <p:nvSpPr>
            <p:cNvPr id="6" name="圆角矩形 5"/>
            <p:cNvSpPr/>
            <p:nvPr/>
          </p:nvSpPr>
          <p:spPr>
            <a:xfrm>
              <a:off x="4951064" y="1616241"/>
              <a:ext cx="4122341" cy="536355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479590" y="1616241"/>
              <a:ext cx="3427837" cy="5363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5419199" y="1817919"/>
              <a:ext cx="227793" cy="133000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040957" y="1579652"/>
              <a:ext cx="459236" cy="584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49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1</a:t>
              </a:r>
              <a:endParaRPr lang="zh-CN" altLang="en-US" sz="2249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0" name="文本框 33"/>
            <p:cNvSpPr txBox="1"/>
            <p:nvPr/>
          </p:nvSpPr>
          <p:spPr>
            <a:xfrm>
              <a:off x="5693567" y="1662990"/>
              <a:ext cx="3307830" cy="4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25" b="1" dirty="0" smtClean="0">
                  <a:latin typeface="微软雅黑" pitchFamily="34" charset="-122"/>
                  <a:ea typeface="微软雅黑" pitchFamily="34" charset="-122"/>
                </a:rPr>
                <a:t>仓储市场调研</a:t>
              </a:r>
              <a:endParaRPr lang="zh-CN" altLang="en-US" sz="1725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61016" y="2320568"/>
            <a:ext cx="3091040" cy="438453"/>
            <a:chOff x="4951064" y="1579652"/>
            <a:chExt cx="4122341" cy="584739"/>
          </a:xfrm>
        </p:grpSpPr>
        <p:sp>
          <p:nvSpPr>
            <p:cNvPr id="20" name="圆角矩形 19"/>
            <p:cNvSpPr/>
            <p:nvPr/>
          </p:nvSpPr>
          <p:spPr>
            <a:xfrm>
              <a:off x="4951064" y="1616241"/>
              <a:ext cx="4122341" cy="536355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479590" y="1616241"/>
              <a:ext cx="3427837" cy="5363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5419199" y="1817919"/>
              <a:ext cx="227793" cy="133000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040957" y="1579652"/>
              <a:ext cx="459236" cy="584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49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2</a:t>
              </a:r>
              <a:endParaRPr lang="zh-CN" altLang="en-US" sz="2249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4" name="文本框 33"/>
            <p:cNvSpPr txBox="1"/>
            <p:nvPr/>
          </p:nvSpPr>
          <p:spPr>
            <a:xfrm>
              <a:off x="5693567" y="1657918"/>
              <a:ext cx="3187205" cy="4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25" dirty="0" smtClean="0">
                  <a:solidFill>
                    <a:schemeClr val="tx1"/>
                  </a:solidFill>
                </a:rPr>
                <a:t>仓储企业业务开发</a:t>
              </a:r>
              <a:endParaRPr lang="zh-CN" altLang="en-US" sz="1725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64661" y="2895611"/>
            <a:ext cx="3464026" cy="438453"/>
            <a:chOff x="4951064" y="1579652"/>
            <a:chExt cx="4619771" cy="584739"/>
          </a:xfrm>
        </p:grpSpPr>
        <p:sp>
          <p:nvSpPr>
            <p:cNvPr id="26" name="圆角矩形 25"/>
            <p:cNvSpPr/>
            <p:nvPr/>
          </p:nvSpPr>
          <p:spPr>
            <a:xfrm>
              <a:off x="4951064" y="1616241"/>
              <a:ext cx="4122341" cy="536355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479590" y="1616241"/>
              <a:ext cx="3427837" cy="5363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5419199" y="1817919"/>
              <a:ext cx="227793" cy="133000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040957" y="1579652"/>
              <a:ext cx="459236" cy="584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49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3</a:t>
              </a:r>
              <a:endParaRPr lang="zh-CN" altLang="en-US" sz="2249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0" name="文本框 33"/>
            <p:cNvSpPr txBox="1"/>
            <p:nvPr/>
          </p:nvSpPr>
          <p:spPr>
            <a:xfrm>
              <a:off x="5693567" y="1668358"/>
              <a:ext cx="3877268" cy="477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25" dirty="0" smtClean="0">
                  <a:solidFill>
                    <a:schemeClr val="tx1"/>
                  </a:solidFill>
                </a:rPr>
                <a:t>仓储合同的撰写</a:t>
              </a:r>
              <a:endParaRPr lang="zh-CN" altLang="en-US" sz="1725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2073512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115" grpId="0"/>
      <p:bldP spid="1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2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/>
              <a:t>仓储合同的撰写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9504" y="4253490"/>
            <a:ext cx="5508880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87401" y="1009307"/>
            <a:ext cx="4699134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案例导入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7337" y="1109856"/>
            <a:ext cx="6518067" cy="315010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日，汇达工艺品进出口有限责任公司（下称汇达公司）与宏达储运有限公司签订一份仓储保管合同。合同主要约定：由宏达储运有限公司为汇达公司储存保管小麦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万公斤，保管期限自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日至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日，储存费用为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60000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元，任何一方违约，均按储存费用的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支付违约金。合同签订后，宏达储运有限公司开始清理仓库，并拒绝其他有关客户在这三个仓库存货的要求。同年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日，汇达公司书面通知宏达储运有限公司：因收购的小麦尚不足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万公斤，故不需存放贵公司仓库，双方于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日所签订的仓储合同终止履行，请谅解。宏达储运有限公司接到汇达公司书面通知后，遂电告汇达公司：同意仓储合同终止履行，但贵公司应当按合同约定支付违约金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12000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元。汇达公司拒绝支付违约金，双方因此而形成纠纷，宏达储运有限公司于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日向人民法院提起诉讼，请求判令汇达公司支付违约金</a:t>
            </a:r>
            <a:r>
              <a:rPr lang="en-US" altLang="zh-CN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12000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元。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97336" y="4354039"/>
            <a:ext cx="6518067" cy="67827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思考：在上述案例中，汇达公司尚未向宏达储运有限公司交付仓储物的情况下，是否应承担违约金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12000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元？为什么？</a:t>
            </a:r>
            <a:endParaRPr lang="zh-CN" altLang="en-US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1" grpId="0" animBg="1"/>
      <p:bldP spid="12" grpId="0" animBg="1"/>
      <p:bldP spid="13" grpId="0" animBg="1"/>
      <p:bldP spid="14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/>
              <a:t>仓储合同的撰写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定义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059582"/>
            <a:ext cx="6357982" cy="163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8376" y="1428742"/>
            <a:ext cx="6849904" cy="3579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/>
              <a:t>仓储合同的撰写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7401" y="959033"/>
            <a:ext cx="6397916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仓储合同特征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7337" y="1059582"/>
            <a:ext cx="6397915" cy="230987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保管人必须是具有仓库营业资质的人，即具有仓储设施、仓储设备，专事仓储保管业务的人。这是仓储合同主体上的重要特征业务的人。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仓储合同的对象仅为动产，不动产不可能成为仓储合同的对象。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仓储合同为诺成合同。仓储合同自成立时起生效。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仓储合同为不要式合同，可以是书面形式，也可以是口头形式。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仓储合同为双务、有偿合同。保管人承担储存、保管的义务，存货人承担支付仓储费的义务。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仓单是仓储合同的重要特征。</a:t>
            </a:r>
          </a:p>
        </p:txBody>
      </p:sp>
      <p:sp>
        <p:nvSpPr>
          <p:cNvPr id="8" name="矩形 7"/>
          <p:cNvSpPr/>
          <p:nvPr/>
        </p:nvSpPr>
        <p:spPr>
          <a:xfrm>
            <a:off x="2197337" y="3342144"/>
            <a:ext cx="6287980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00444"/>
            <a:ext cx="8255739" cy="1548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2" grpId="0" animBg="1"/>
      <p:bldP spid="13" grpId="0" animBg="1"/>
      <p:bldP spid="14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/>
              <a:t>仓储合同的撰写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当事人和标的物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428874"/>
            <a:ext cx="6993950" cy="1706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/>
              <a:t>仓储合同的撰写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7401" y="959033"/>
            <a:ext cx="6397916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生效和无效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7337" y="1059582"/>
            <a:ext cx="6397915" cy="1189571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仓储合同为诺成性合同，在合同成立时就生效。仓储合同生效的条件为合同成立。无论仓储物是否交付存储，仓储合同自成立时生效。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◆无效合同是指已订立的合同由于违反了法律规定，而被认定为无效。无效合同无论什么时候认定都是自始无效。</a:t>
            </a:r>
          </a:p>
        </p:txBody>
      </p:sp>
      <p:sp>
        <p:nvSpPr>
          <p:cNvPr id="8" name="矩形 7"/>
          <p:cNvSpPr/>
          <p:nvPr/>
        </p:nvSpPr>
        <p:spPr>
          <a:xfrm>
            <a:off x="2307272" y="2303118"/>
            <a:ext cx="6287980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8824" y="2403667"/>
            <a:ext cx="6756493" cy="1279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029940"/>
            <a:ext cx="6745941" cy="168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2" grpId="0" animBg="1"/>
      <p:bldP spid="13" grpId="0" animBg="1"/>
      <p:bldP spid="14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/>
              <a:t>仓储合同的撰写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变更和解除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5800" y="857238"/>
            <a:ext cx="7000470" cy="1708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2613" y="1920875"/>
            <a:ext cx="6618088" cy="1651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2565395"/>
            <a:ext cx="7068450" cy="2149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/>
              <a:t>仓储合同的撰写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违约责任和免责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5800" y="857238"/>
            <a:ext cx="6718839" cy="233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892" y="3194048"/>
            <a:ext cx="792553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/>
              <a:t>仓储合同的撰写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7401" y="959033"/>
            <a:ext cx="6397916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仓储合同订立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7337" y="1059582"/>
            <a:ext cx="6397915" cy="62941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准备阶段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实质阶段</a:t>
            </a:r>
          </a:p>
        </p:txBody>
      </p:sp>
      <p:sp>
        <p:nvSpPr>
          <p:cNvPr id="8" name="矩形 7"/>
          <p:cNvSpPr/>
          <p:nvPr/>
        </p:nvSpPr>
        <p:spPr>
          <a:xfrm>
            <a:off x="2307272" y="1688999"/>
            <a:ext cx="6287980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5800" y="644479"/>
            <a:ext cx="6529517" cy="4125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1516" y="1325563"/>
            <a:ext cx="7220281" cy="3444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2" grpId="0" animBg="1"/>
      <p:bldP spid="13" grpId="0" animBg="1"/>
      <p:bldP spid="14" grpId="0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7106" indent="-257106">
              <a:lnSpc>
                <a:spcPct val="150000"/>
              </a:lnSpc>
            </a:pPr>
            <a:r>
              <a:rPr lang="zh-CN" altLang="en-US" b="1" dirty="0" smtClean="0"/>
              <a:t>仓储合同的撰写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7401" y="959033"/>
            <a:ext cx="6397916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合同条款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7337" y="1059582"/>
            <a:ext cx="6397915" cy="315010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货物的品名和品种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货物的数量、质量、包装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货物验收的内容、标准、方法、时间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货物保管条件和保管要求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货物进出库手续、时间、地点、运输方式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货物损耗标准和损耗的处理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计费项目、标准和结算方式，银行、账号、时间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违约责任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合同的有效期限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变更和解除合同期限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争议的解决方式</a:t>
            </a:r>
          </a:p>
        </p:txBody>
      </p:sp>
      <p:sp>
        <p:nvSpPr>
          <p:cNvPr id="8" name="矩形 7"/>
          <p:cNvSpPr/>
          <p:nvPr/>
        </p:nvSpPr>
        <p:spPr>
          <a:xfrm>
            <a:off x="2643174" y="4159414"/>
            <a:ext cx="6287980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087438"/>
            <a:ext cx="7083385" cy="1341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63180" y="1672878"/>
            <a:ext cx="6922137" cy="126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7671" y="2102034"/>
            <a:ext cx="7057646" cy="2107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150247"/>
            <a:ext cx="5000660" cy="49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2" grpId="0" animBg="1"/>
      <p:bldP spid="13" grpId="0" animBg="1"/>
      <p:bldP spid="14" grpId="0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483768" y="3119273"/>
            <a:ext cx="6264696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57466" y="771550"/>
            <a:ext cx="6246982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案例分析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7466" y="923403"/>
            <a:ext cx="6246982" cy="212444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海诚物流是专业从事冷链物流的物流企业，他们获得物流合同有自己的一套方法：他们会定期搜寻目标客户，一个潜在的客户新开业了，公司代表会带上公司的宣传册去拜访，并送上小小的纪念品，比如有公司标志的圆珠笔、笔记本等。第一次见面未必提及业务，只是简单的会面，与对方建立一定的关系。过一段时间，再去或者请对方来公司，了解他的业务，然后会先为客户量身定做一套方案，之后告诉客户我能为你提供什么服务，我的服务优势在哪里，价格多少。客户一般会做出比较，这种先入为主的方式，很容易让客户产生亲近感，对方接受，客户关系就建立起来了。此外，物流企业会定期并回访客户，并且过一段时间都会举办一些活动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1538" y="3429006"/>
            <a:ext cx="7363288" cy="789461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思考题：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在上述案例中，海诚物流开发客户的技巧是什么？</a:t>
            </a:r>
          </a:p>
        </p:txBody>
      </p:sp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4032065" y="1659675"/>
            <a:ext cx="4211493" cy="1350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06" indent="-257106">
              <a:lnSpc>
                <a:spcPct val="150000"/>
              </a:lnSpc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仓储市场调研</a:t>
            </a:r>
            <a:endParaRPr lang="en-US" altLang="zh-CN" sz="3200" b="1" dirty="0">
              <a:latin typeface="微软雅黑" pitchFamily="34" charset="-122"/>
              <a:ea typeface="微软雅黑" pitchFamily="34" charset="-122"/>
            </a:endParaRPr>
          </a:p>
          <a:p>
            <a:pPr marL="257106" indent="-257106">
              <a:lnSpc>
                <a:spcPct val="150000"/>
              </a:lnSpc>
            </a:pPr>
            <a:endParaRPr lang="zh-CN" altLang="en-US" sz="2249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29"/>
          <p:cNvSpPr txBox="1">
            <a:spLocks noChangeArrowheads="1"/>
          </p:cNvSpPr>
          <p:nvPr/>
        </p:nvSpPr>
        <p:spPr bwMode="auto">
          <a:xfrm>
            <a:off x="2062006" y="1374855"/>
            <a:ext cx="960520" cy="110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6598" dirty="0">
                <a:latin typeface="Impact" pitchFamily="34" charset="0"/>
                <a:ea typeface="微软雅黑" pitchFamily="34" charset="-122"/>
              </a:rPr>
              <a:t>01</a:t>
            </a:r>
            <a:endParaRPr lang="zh-CN" altLang="en-US" sz="6598" dirty="0"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9" name="文本框 33"/>
          <p:cNvSpPr txBox="1"/>
          <p:nvPr/>
        </p:nvSpPr>
        <p:spPr>
          <a:xfrm>
            <a:off x="1656351" y="2353027"/>
            <a:ext cx="1305443" cy="392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4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" name="等腰三角形 6"/>
          <p:cNvSpPr/>
          <p:nvPr/>
        </p:nvSpPr>
        <p:spPr>
          <a:xfrm rot="5400000">
            <a:off x="3076474" y="1932666"/>
            <a:ext cx="959606" cy="41362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908146" y="-879619"/>
            <a:ext cx="2808312" cy="2808312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96010" y="2757265"/>
            <a:ext cx="3219435" cy="3219435"/>
          </a:xfrm>
          <a:prstGeom prst="ellipse">
            <a:avLst/>
          </a:prstGeom>
          <a:solidFill>
            <a:srgbClr val="CC000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1116632" y="3207249"/>
            <a:ext cx="2124744" cy="2124744"/>
          </a:xfrm>
          <a:prstGeom prst="ellipse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164288" y="-2664296"/>
            <a:ext cx="5328592" cy="5328592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258632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25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25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25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25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39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6032" indent="-25603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b="1" dirty="0" smtClean="0">
                <a:latin typeface="微软雅黑"/>
                <a:ea typeface="微软雅黑"/>
              </a:rPr>
              <a:t>仓储</a:t>
            </a:r>
            <a:r>
              <a:rPr lang="zh-CN" altLang="en-US" b="1" dirty="0" smtClean="0">
                <a:latin typeface="微软雅黑"/>
                <a:ea typeface="微软雅黑"/>
              </a:rPr>
              <a:t>市场调研</a:t>
            </a:r>
            <a:endParaRPr lang="en-US" altLang="zh-CN" b="1" dirty="0">
              <a:latin typeface="微软雅黑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9504" y="2594111"/>
            <a:ext cx="4699134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87401" y="1307024"/>
            <a:ext cx="4699134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案例导入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6039" y="1431856"/>
            <a:ext cx="5016281" cy="1162255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小张大学毕业后应聘到一家果蔬物流中心业务部工作，因公司业务发展需要，现打算在原有物流中心基础上，拓宽市场业务范围，将物流业务延伸到干货仓储方面。公司派小张对周边干货市场进行调研，并要求撰写调研报告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36039" y="2694660"/>
            <a:ext cx="4429069" cy="754388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思考：小张应该从几方面展开调研？撰写调研报告应注意哪些问题？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1" grpId="0" animBg="1"/>
      <p:bldP spid="12" grpId="0" animBg="1"/>
      <p:bldP spid="13" grpId="0" animBg="1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6032" indent="-25603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b="1" dirty="0" smtClean="0">
                <a:latin typeface="微软雅黑"/>
                <a:ea typeface="微软雅黑"/>
              </a:rPr>
              <a:t>仓储</a:t>
            </a:r>
            <a:r>
              <a:rPr lang="zh-CN" altLang="en-US" b="1" dirty="0" smtClean="0">
                <a:latin typeface="微软雅黑"/>
                <a:ea typeface="微软雅黑"/>
              </a:rPr>
              <a:t>市场调研</a:t>
            </a:r>
            <a:endParaRPr lang="en-US" altLang="zh-CN" b="1" dirty="0">
              <a:latin typeface="微软雅黑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9504" y="3000378"/>
            <a:ext cx="4699134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87401" y="1307024"/>
            <a:ext cx="4699134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仓储商务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6039" y="1431856"/>
            <a:ext cx="4429069" cy="430388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以获得经济收益为目的</a:t>
            </a:r>
            <a:endParaRPr lang="zh-CN" altLang="en-US" sz="20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28860" y="2014644"/>
            <a:ext cx="4429069" cy="830498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商业性行为，一般发生在公共仓储和营业仓储之中</a:t>
            </a:r>
            <a:endParaRPr lang="zh-CN" altLang="en-US" sz="20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6143" y="3214692"/>
            <a:ext cx="7411027" cy="1500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1" grpId="0" animBg="1"/>
      <p:bldP spid="12" grpId="0" animBg="1"/>
      <p:bldP spid="13" grpId="0" animBg="1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6032" indent="-25603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b="1" dirty="0" smtClean="0">
                <a:latin typeface="微软雅黑"/>
                <a:ea typeface="微软雅黑"/>
              </a:rPr>
              <a:t>仓储</a:t>
            </a:r>
            <a:r>
              <a:rPr lang="zh-CN" altLang="en-US" b="1" dirty="0" smtClean="0">
                <a:latin typeface="微软雅黑"/>
                <a:ea typeface="微软雅黑"/>
              </a:rPr>
              <a:t>市场调研</a:t>
            </a:r>
            <a:endParaRPr lang="en-US" altLang="zh-CN" b="1" dirty="0">
              <a:latin typeface="微软雅黑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36039" y="4000510"/>
            <a:ext cx="4699134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87401" y="1307024"/>
            <a:ext cx="4699134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调研程序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6039" y="1431856"/>
            <a:ext cx="4429069" cy="2629965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市场调研准备阶段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 主要是明确调研的目标。调研目标越明确，后 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面的工作越容易展开。因此，在这一阶段，首 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先定位仓储企业所要服务的客户群，比如“本 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企业是服务于工业生产企业还是批发零售企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业”，然后提出问题“服务区域内的客户企业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需要什么样的仓储服务”，“本仓储企业能提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供什么样的服务”等。</a:t>
            </a:r>
            <a:endParaRPr lang="zh-CN" altLang="en-US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122" y="948835"/>
            <a:ext cx="4429069" cy="3581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三阶段五步骤</a:t>
            </a:r>
            <a:endParaRPr lang="en-US" altLang="zh-CN" sz="16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971600" y="4286262"/>
            <a:ext cx="72866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思考：工业生产企业与批发零售企业对仓储服务的需求有何不同？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1" grpId="0" animBg="1"/>
      <p:bldP spid="12" grpId="0" animBg="1"/>
      <p:bldP spid="13" grpId="0" animBg="1"/>
      <p:bldP spid="14" grpId="0"/>
      <p:bldP spid="7" grpId="0"/>
      <p:bldP spid="645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6032" indent="-25603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b="1" dirty="0" smtClean="0">
                <a:latin typeface="微软雅黑"/>
                <a:ea typeface="微软雅黑"/>
              </a:rPr>
              <a:t>仓储</a:t>
            </a:r>
            <a:r>
              <a:rPr lang="zh-CN" altLang="en-US" b="1" dirty="0" smtClean="0">
                <a:latin typeface="微软雅黑"/>
                <a:ea typeface="微软雅黑"/>
              </a:rPr>
              <a:t>市场调研</a:t>
            </a:r>
            <a:endParaRPr lang="en-US" altLang="zh-CN" b="1" dirty="0">
              <a:latin typeface="微软雅黑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71736" y="2461383"/>
            <a:ext cx="4699134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87401" y="1307024"/>
            <a:ext cx="4699134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调研程序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6039" y="1431856"/>
            <a:ext cx="4429069" cy="102952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正式调研阶段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 第一阶段：制定市场调研计划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 第二阶段：组织实施市场调研</a:t>
            </a:r>
            <a:endParaRPr lang="zh-CN" altLang="en-US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122" y="948835"/>
            <a:ext cx="4429069" cy="3581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三阶段五步骤</a:t>
            </a:r>
            <a:endParaRPr lang="en-US" altLang="zh-CN" sz="16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7122" y="1661336"/>
            <a:ext cx="5408732" cy="319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6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143122"/>
            <a:ext cx="6523013" cy="1666882"/>
          </a:xfrm>
          <a:prstGeom prst="rect">
            <a:avLst/>
          </a:prstGeom>
          <a:noFill/>
        </p:spPr>
      </p:pic>
      <p:pic>
        <p:nvPicPr>
          <p:cNvPr id="9216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918" y="3081050"/>
            <a:ext cx="6919952" cy="1776716"/>
          </a:xfrm>
          <a:prstGeom prst="rect">
            <a:avLst/>
          </a:prstGeom>
          <a:noFill/>
        </p:spPr>
      </p:pic>
      <p:pic>
        <p:nvPicPr>
          <p:cNvPr id="9216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948835"/>
            <a:ext cx="6941378" cy="3665553"/>
          </a:xfrm>
          <a:prstGeom prst="rect">
            <a:avLst/>
          </a:prstGeom>
          <a:noFill/>
        </p:spPr>
      </p:pic>
      <p:pic>
        <p:nvPicPr>
          <p:cNvPr id="9216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15" y="644479"/>
            <a:ext cx="5857915" cy="434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1" grpId="0" animBg="1"/>
      <p:bldP spid="11" grpId="1" animBg="1"/>
      <p:bldP spid="12" grpId="0" animBg="1"/>
      <p:bldP spid="12" grpId="1" animBg="1"/>
      <p:bldP spid="13" grpId="0" animBg="1"/>
      <p:bldP spid="14" grpId="0"/>
      <p:bldP spid="14" grpId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971600" y="208664"/>
            <a:ext cx="3510057" cy="43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56032" indent="-25603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b="1" dirty="0" smtClean="0">
                <a:latin typeface="微软雅黑"/>
                <a:ea typeface="微软雅黑"/>
              </a:rPr>
              <a:t>仓储</a:t>
            </a:r>
            <a:r>
              <a:rPr lang="zh-CN" altLang="en-US" b="1" dirty="0" smtClean="0">
                <a:latin typeface="微软雅黑"/>
                <a:ea typeface="微软雅黑"/>
              </a:rPr>
              <a:t>市场调研</a:t>
            </a:r>
            <a:endParaRPr lang="en-US" altLang="zh-CN" b="1" dirty="0">
              <a:latin typeface="微软雅黑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36039" y="2461383"/>
            <a:ext cx="4699134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87401" y="1307024"/>
            <a:ext cx="4699134" cy="100549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953128" y="1059582"/>
            <a:ext cx="1244209" cy="12435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调研程序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6039" y="1431856"/>
            <a:ext cx="4429069" cy="102952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◆ 市场调研结果处理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 第一阶段：分析市场调研资料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第二阶段：撰写市场调研报告</a:t>
            </a:r>
            <a:endParaRPr lang="zh-CN" altLang="en-US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122" y="948835"/>
            <a:ext cx="4429069" cy="3581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三阶段五步骤</a:t>
            </a:r>
            <a:endParaRPr lang="en-US" altLang="zh-CN" sz="16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7401" y="1940809"/>
            <a:ext cx="6963734" cy="1714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461383"/>
            <a:ext cx="7302614" cy="179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3188" name="组合 642"/>
          <p:cNvGrpSpPr>
            <a:grpSpLocks/>
          </p:cNvGrpSpPr>
          <p:nvPr/>
        </p:nvGrpSpPr>
        <p:grpSpPr bwMode="auto">
          <a:xfrm>
            <a:off x="2610790" y="422849"/>
            <a:ext cx="5961737" cy="4577793"/>
            <a:chOff x="31" y="6059"/>
            <a:chExt cx="84" cy="76"/>
          </a:xfrm>
        </p:grpSpPr>
        <p:sp>
          <p:nvSpPr>
            <p:cNvPr id="58" name="文本框 333"/>
            <p:cNvSpPr txBox="1">
              <a:spLocks noChangeArrowheads="1"/>
            </p:cNvSpPr>
            <p:nvPr/>
          </p:nvSpPr>
          <p:spPr bwMode="auto">
            <a:xfrm>
              <a:off x="31" y="6080"/>
              <a:ext cx="5" cy="27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仓储市场调研报告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0" name="文本框 332"/>
            <p:cNvSpPr txBox="1">
              <a:spLocks noChangeArrowheads="1"/>
            </p:cNvSpPr>
            <p:nvPr/>
          </p:nvSpPr>
          <p:spPr bwMode="auto">
            <a:xfrm>
              <a:off x="42" y="6059"/>
              <a:ext cx="22" cy="5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项目概况与调研目的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1" name="文本框 338"/>
            <p:cNvSpPr txBox="1">
              <a:spLocks noChangeArrowheads="1"/>
            </p:cNvSpPr>
            <p:nvPr/>
          </p:nvSpPr>
          <p:spPr bwMode="auto">
            <a:xfrm>
              <a:off x="42" y="6073"/>
              <a:ext cx="22" cy="5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调研过程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2" name="文本框 334"/>
            <p:cNvSpPr txBox="1">
              <a:spLocks noChangeArrowheads="1"/>
            </p:cNvSpPr>
            <p:nvPr/>
          </p:nvSpPr>
          <p:spPr bwMode="auto">
            <a:xfrm>
              <a:off x="42" y="6088"/>
              <a:ext cx="22" cy="5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调研结果与分析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3" name="文本框 335"/>
            <p:cNvSpPr txBox="1">
              <a:spLocks noChangeArrowheads="1"/>
            </p:cNvSpPr>
            <p:nvPr/>
          </p:nvSpPr>
          <p:spPr bwMode="auto">
            <a:xfrm>
              <a:off x="42" y="6103"/>
              <a:ext cx="22" cy="5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建议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4" name="文本框 336"/>
            <p:cNvSpPr txBox="1">
              <a:spLocks noChangeArrowheads="1"/>
            </p:cNvSpPr>
            <p:nvPr/>
          </p:nvSpPr>
          <p:spPr bwMode="auto">
            <a:xfrm>
              <a:off x="42" y="6116"/>
              <a:ext cx="22" cy="4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其它说明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5" name="文本框 337"/>
            <p:cNvSpPr txBox="1">
              <a:spLocks noChangeArrowheads="1"/>
            </p:cNvSpPr>
            <p:nvPr/>
          </p:nvSpPr>
          <p:spPr bwMode="auto">
            <a:xfrm>
              <a:off x="42" y="6128"/>
              <a:ext cx="22" cy="5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附录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6" name="直线 339"/>
            <p:cNvSpPr>
              <a:spLocks noChangeShapeType="1"/>
            </p:cNvSpPr>
            <p:nvPr/>
          </p:nvSpPr>
          <p:spPr bwMode="auto">
            <a:xfrm>
              <a:off x="64" y="6061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文本框 331"/>
            <p:cNvSpPr txBox="1">
              <a:spLocks noChangeArrowheads="1"/>
            </p:cNvSpPr>
            <p:nvPr/>
          </p:nvSpPr>
          <p:spPr bwMode="auto">
            <a:xfrm>
              <a:off x="67" y="6059"/>
              <a:ext cx="49" cy="7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主要介绍调研项目的背景及整体情况，项目调研的目的、意义等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9" name="直线 341"/>
            <p:cNvSpPr>
              <a:spLocks noChangeShapeType="1"/>
            </p:cNvSpPr>
            <p:nvPr/>
          </p:nvSpPr>
          <p:spPr bwMode="auto">
            <a:xfrm>
              <a:off x="64" y="6075"/>
              <a:ext cx="4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文本框 340"/>
            <p:cNvSpPr txBox="1">
              <a:spLocks noChangeArrowheads="1"/>
            </p:cNvSpPr>
            <p:nvPr/>
          </p:nvSpPr>
          <p:spPr bwMode="auto">
            <a:xfrm>
              <a:off x="67" y="6070"/>
              <a:ext cx="49" cy="11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详细介绍调研对象的基本情况，调研内容，调研人员的指派，调研步骤，调研方法调研项目的进度以及调研中碰到的困难和控制措施等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" name="直线 625"/>
            <p:cNvSpPr>
              <a:spLocks noChangeShapeType="1"/>
            </p:cNvSpPr>
            <p:nvPr/>
          </p:nvSpPr>
          <p:spPr bwMode="auto">
            <a:xfrm>
              <a:off x="64" y="6090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文本框 626"/>
            <p:cNvSpPr txBox="1">
              <a:spLocks noChangeArrowheads="1"/>
            </p:cNvSpPr>
            <p:nvPr/>
          </p:nvSpPr>
          <p:spPr bwMode="auto">
            <a:xfrm>
              <a:off x="67" y="6084"/>
              <a:ext cx="49" cy="12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主要是对原始市场调研资料的说明，并对数据进行处理，去粗取精，并对调研结果进行分析，得出行业发展规律与变化趋势等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3" name="文本框 627"/>
            <p:cNvSpPr txBox="1">
              <a:spLocks noChangeArrowheads="1"/>
            </p:cNvSpPr>
            <p:nvPr/>
          </p:nvSpPr>
          <p:spPr bwMode="auto">
            <a:xfrm>
              <a:off x="67" y="6099"/>
              <a:ext cx="49" cy="11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根据结论分析，结合企业的实际情况，提出改进建议和实施方案等，可以为企业经营决策者进行战略规划提供依据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4" name="直线 629"/>
            <p:cNvSpPr>
              <a:spLocks noChangeShapeType="1"/>
            </p:cNvSpPr>
            <p:nvPr/>
          </p:nvSpPr>
          <p:spPr bwMode="auto">
            <a:xfrm>
              <a:off x="64" y="6105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文本框 630"/>
            <p:cNvSpPr txBox="1">
              <a:spLocks noChangeArrowheads="1"/>
            </p:cNvSpPr>
            <p:nvPr/>
          </p:nvSpPr>
          <p:spPr bwMode="auto">
            <a:xfrm>
              <a:off x="67" y="6114"/>
              <a:ext cx="49" cy="7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主要对调研过程以外的说明，比如调研人员组成、调研资金使用情况、调研中的意外事件等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" name="直线 631"/>
            <p:cNvSpPr>
              <a:spLocks noChangeShapeType="1"/>
            </p:cNvSpPr>
            <p:nvPr/>
          </p:nvSpPr>
          <p:spPr bwMode="auto">
            <a:xfrm>
              <a:off x="64" y="6118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文本框 632"/>
            <p:cNvSpPr txBox="1">
              <a:spLocks noChangeArrowheads="1"/>
            </p:cNvSpPr>
            <p:nvPr/>
          </p:nvSpPr>
          <p:spPr bwMode="auto">
            <a:xfrm>
              <a:off x="67" y="6125"/>
              <a:ext cx="49" cy="11"/>
            </a:xfrm>
            <a:prstGeom prst="rect">
              <a:avLst/>
            </a:prstGeom>
            <a:solidFill>
              <a:srgbClr val="F7964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指调研的主要文件，比如市场调研问卷、市场调研大纲与计划、调研原始资料、调研记录、参考资料、经费支出明细等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8" name="直线 633"/>
            <p:cNvSpPr>
              <a:spLocks noChangeShapeType="1"/>
            </p:cNvSpPr>
            <p:nvPr/>
          </p:nvSpPr>
          <p:spPr bwMode="auto">
            <a:xfrm>
              <a:off x="64" y="6130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直线 634"/>
            <p:cNvSpPr>
              <a:spLocks noChangeShapeType="1"/>
            </p:cNvSpPr>
            <p:nvPr/>
          </p:nvSpPr>
          <p:spPr bwMode="auto">
            <a:xfrm>
              <a:off x="39" y="6061"/>
              <a:ext cx="0" cy="69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直线 635"/>
            <p:cNvSpPr>
              <a:spLocks noChangeShapeType="1"/>
            </p:cNvSpPr>
            <p:nvPr/>
          </p:nvSpPr>
          <p:spPr bwMode="auto">
            <a:xfrm>
              <a:off x="36" y="6093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直线 636"/>
            <p:cNvSpPr>
              <a:spLocks noChangeShapeType="1"/>
            </p:cNvSpPr>
            <p:nvPr/>
          </p:nvSpPr>
          <p:spPr bwMode="auto">
            <a:xfrm>
              <a:off x="39" y="6062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直线 637"/>
            <p:cNvSpPr>
              <a:spLocks noChangeShapeType="1"/>
            </p:cNvSpPr>
            <p:nvPr/>
          </p:nvSpPr>
          <p:spPr bwMode="auto">
            <a:xfrm>
              <a:off x="39" y="6075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直线 638"/>
            <p:cNvSpPr>
              <a:spLocks noChangeShapeType="1"/>
            </p:cNvSpPr>
            <p:nvPr/>
          </p:nvSpPr>
          <p:spPr bwMode="auto">
            <a:xfrm>
              <a:off x="39" y="6090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直线 639"/>
            <p:cNvSpPr>
              <a:spLocks noChangeShapeType="1"/>
            </p:cNvSpPr>
            <p:nvPr/>
          </p:nvSpPr>
          <p:spPr bwMode="auto">
            <a:xfrm>
              <a:off x="39" y="6106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直线 640"/>
            <p:cNvSpPr>
              <a:spLocks noChangeShapeType="1"/>
            </p:cNvSpPr>
            <p:nvPr/>
          </p:nvSpPr>
          <p:spPr bwMode="auto">
            <a:xfrm>
              <a:off x="39" y="6118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直线 641"/>
            <p:cNvSpPr>
              <a:spLocks noChangeShapeType="1"/>
            </p:cNvSpPr>
            <p:nvPr/>
          </p:nvSpPr>
          <p:spPr bwMode="auto">
            <a:xfrm>
              <a:off x="39" y="6130"/>
              <a:ext cx="3" cy="0"/>
            </a:xfrm>
            <a:prstGeom prst="line">
              <a:avLst/>
            </a:prstGeom>
            <a:noFill/>
            <a:ln w="28575">
              <a:solidFill>
                <a:srgbClr val="F7964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216" name="Rectangle 32"/>
          <p:cNvSpPr>
            <a:spLocks noChangeArrowheads="1"/>
          </p:cNvSpPr>
          <p:nvPr/>
        </p:nvSpPr>
        <p:spPr bwMode="auto">
          <a:xfrm>
            <a:off x="453161" y="4376305"/>
            <a:ext cx="71351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思考：在仓储市场调研报告中，哪些部分是较关键、较有价值的？撰写仓储市场调研报告应注意哪些问题？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26657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2000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93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1" grpId="0" animBg="1"/>
      <p:bldP spid="12" grpId="0" animBg="1"/>
      <p:bldP spid="13" grpId="0" animBg="1"/>
      <p:bldP spid="14" grpId="0"/>
      <p:bldP spid="7" grpId="0"/>
      <p:bldP spid="932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4032065" y="1659675"/>
            <a:ext cx="4211493" cy="550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06" indent="-257106">
              <a:lnSpc>
                <a:spcPct val="150000"/>
              </a:lnSpc>
            </a:pPr>
            <a:r>
              <a:rPr lang="zh-CN" altLang="en-US" sz="2249" b="1" dirty="0" smtClean="0">
                <a:latin typeface="微软雅黑" pitchFamily="34" charset="-122"/>
                <a:ea typeface="微软雅黑" pitchFamily="34" charset="-122"/>
              </a:rPr>
              <a:t>仓储企业业务开发</a:t>
            </a:r>
            <a:endParaRPr lang="zh-CN" altLang="en-US" sz="2249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29"/>
          <p:cNvSpPr txBox="1">
            <a:spLocks noChangeArrowheads="1"/>
          </p:cNvSpPr>
          <p:nvPr/>
        </p:nvSpPr>
        <p:spPr bwMode="auto">
          <a:xfrm>
            <a:off x="2010709" y="1374855"/>
            <a:ext cx="1063112" cy="110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6598" dirty="0" smtClean="0">
                <a:latin typeface="Impact" pitchFamily="34" charset="0"/>
                <a:ea typeface="微软雅黑" pitchFamily="34" charset="-122"/>
              </a:rPr>
              <a:t>02</a:t>
            </a:r>
            <a:endParaRPr lang="zh-CN" altLang="en-US" sz="6598" dirty="0"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9" name="文本框 33"/>
          <p:cNvSpPr txBox="1"/>
          <p:nvPr/>
        </p:nvSpPr>
        <p:spPr>
          <a:xfrm>
            <a:off x="1656351" y="2353027"/>
            <a:ext cx="1305443" cy="392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4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" name="等腰三角形 6"/>
          <p:cNvSpPr/>
          <p:nvPr/>
        </p:nvSpPr>
        <p:spPr>
          <a:xfrm rot="5400000">
            <a:off x="3076474" y="1932666"/>
            <a:ext cx="959606" cy="41362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908146" y="-879619"/>
            <a:ext cx="2808312" cy="2808312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96010" y="2757265"/>
            <a:ext cx="3219435" cy="3219435"/>
          </a:xfrm>
          <a:prstGeom prst="ellipse">
            <a:avLst/>
          </a:prstGeom>
          <a:solidFill>
            <a:srgbClr val="CC000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1116632" y="3207249"/>
            <a:ext cx="2124744" cy="2124744"/>
          </a:xfrm>
          <a:prstGeom prst="ellipse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164288" y="-2664296"/>
            <a:ext cx="5328592" cy="5328592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258632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75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75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75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75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39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065"/>
</p:tagLst>
</file>

<file path=ppt/theme/theme1.xml><?xml version="1.0" encoding="utf-8"?>
<a:theme xmlns:a="http://schemas.openxmlformats.org/drawingml/2006/main" name="第一PPT，www.1ppt.com">
  <a:themeElements>
    <a:clrScheme name="自定义 10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1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1028</TotalTime>
  <Pages>0</Pages>
  <Words>1775</Words>
  <Characters>0</Characters>
  <Application>Microsoft Office PowerPoint</Application>
  <DocSecurity>0</DocSecurity>
  <PresentationFormat>全屏显示(16:9)</PresentationFormat>
  <Lines>0</Lines>
  <Paragraphs>174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Source Han Sans ExtraLight</vt:lpstr>
      <vt:lpstr>仿宋_GB2312</vt:lpstr>
      <vt:lpstr>宋体</vt:lpstr>
      <vt:lpstr>微软雅黑</vt:lpstr>
      <vt:lpstr>Arial</vt:lpstr>
      <vt:lpstr>Calibri</vt:lpstr>
      <vt:lpstr>Century Gothic</vt:lpstr>
      <vt:lpstr>Impact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红色简约</dc:title>
  <dc:creator>第一PPT模板网：www.1ppt.com</dc:creator>
  <cp:keywords>第一PPT模板网：www.1ppt.com</cp:keywords>
  <cp:lastModifiedBy>HP</cp:lastModifiedBy>
  <cp:revision>320</cp:revision>
  <dcterms:created xsi:type="dcterms:W3CDTF">2013-01-25T01:44:32Z</dcterms:created>
  <dcterms:modified xsi:type="dcterms:W3CDTF">2020-01-06T12:30:37Z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