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8"/>
  </p:notesMasterIdLst>
  <p:sldIdLst>
    <p:sldId id="436" r:id="rId2"/>
    <p:sldId id="429" r:id="rId3"/>
    <p:sldId id="435" r:id="rId4"/>
    <p:sldId id="438" r:id="rId5"/>
    <p:sldId id="408" r:id="rId6"/>
    <p:sldId id="600" r:id="rId7"/>
    <p:sldId id="601" r:id="rId8"/>
    <p:sldId id="602" r:id="rId9"/>
    <p:sldId id="603" r:id="rId10"/>
    <p:sldId id="604" r:id="rId11"/>
    <p:sldId id="605" r:id="rId12"/>
    <p:sldId id="606" r:id="rId13"/>
    <p:sldId id="607" r:id="rId14"/>
    <p:sldId id="451" r:id="rId15"/>
    <p:sldId id="452" r:id="rId16"/>
    <p:sldId id="608" r:id="rId17"/>
    <p:sldId id="609" r:id="rId18"/>
    <p:sldId id="610" r:id="rId19"/>
    <p:sldId id="611" r:id="rId20"/>
    <p:sldId id="612" r:id="rId21"/>
    <p:sldId id="613" r:id="rId22"/>
    <p:sldId id="567" r:id="rId23"/>
    <p:sldId id="568" r:id="rId24"/>
    <p:sldId id="614" r:id="rId25"/>
    <p:sldId id="615" r:id="rId26"/>
    <p:sldId id="616" r:id="rId27"/>
    <p:sldId id="584" r:id="rId28"/>
    <p:sldId id="585" r:id="rId29"/>
    <p:sldId id="617" r:id="rId30"/>
    <p:sldId id="618" r:id="rId31"/>
    <p:sldId id="619" r:id="rId32"/>
    <p:sldId id="620" r:id="rId33"/>
    <p:sldId id="593" r:id="rId34"/>
    <p:sldId id="594" r:id="rId35"/>
    <p:sldId id="621" r:id="rId36"/>
    <p:sldId id="622" r:id="rId37"/>
    <p:sldId id="623" r:id="rId38"/>
    <p:sldId id="624" r:id="rId39"/>
    <p:sldId id="625" r:id="rId40"/>
    <p:sldId id="626" r:id="rId41"/>
    <p:sldId id="627" r:id="rId42"/>
    <p:sldId id="628" r:id="rId43"/>
    <p:sldId id="629" r:id="rId44"/>
    <p:sldId id="630" r:id="rId45"/>
    <p:sldId id="631" r:id="rId46"/>
    <p:sldId id="632" r:id="rId47"/>
  </p:sldIdLst>
  <p:sldSz cx="9144000" cy="5143500" type="screen16x9"/>
  <p:notesSz cx="6858000" cy="9144000"/>
  <p:custDataLst>
    <p:tags r:id="rId49"/>
  </p:custDataLst>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342809"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685617"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028426"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371234"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1714043" algn="l" defTabSz="685617" rtl="0" eaLnBrk="1" latinLnBrk="0" hangingPunct="1">
      <a:defRPr kern="1200">
        <a:solidFill>
          <a:schemeClr val="tx1"/>
        </a:solidFill>
        <a:latin typeface="Arial" pitchFamily="34" charset="0"/>
        <a:ea typeface="宋体" pitchFamily="2" charset="-122"/>
        <a:cs typeface="+mn-cs"/>
      </a:defRPr>
    </a:lvl6pPr>
    <a:lvl7pPr marL="2056851" algn="l" defTabSz="685617" rtl="0" eaLnBrk="1" latinLnBrk="0" hangingPunct="1">
      <a:defRPr kern="1200">
        <a:solidFill>
          <a:schemeClr val="tx1"/>
        </a:solidFill>
        <a:latin typeface="Arial" pitchFamily="34" charset="0"/>
        <a:ea typeface="宋体" pitchFamily="2" charset="-122"/>
        <a:cs typeface="+mn-cs"/>
      </a:defRPr>
    </a:lvl7pPr>
    <a:lvl8pPr marL="2399660" algn="l" defTabSz="685617" rtl="0" eaLnBrk="1" latinLnBrk="0" hangingPunct="1">
      <a:defRPr kern="1200">
        <a:solidFill>
          <a:schemeClr val="tx1"/>
        </a:solidFill>
        <a:latin typeface="Arial" pitchFamily="34" charset="0"/>
        <a:ea typeface="宋体" pitchFamily="2" charset="-122"/>
        <a:cs typeface="+mn-cs"/>
      </a:defRPr>
    </a:lvl8pPr>
    <a:lvl9pPr marL="2742468" algn="l" defTabSz="685617"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1619">
          <p15:clr>
            <a:srgbClr val="A4A3A4"/>
          </p15:clr>
        </p15:guide>
        <p15:guide id="2" pos="289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9BECB"/>
    <a:srgbClr val="CC0000"/>
    <a:srgbClr val="F595DC"/>
    <a:srgbClr val="21A3D0"/>
    <a:srgbClr val="F8F8F8"/>
    <a:srgbClr val="D01C63"/>
    <a:srgbClr val="0067AC"/>
    <a:srgbClr val="DDDDDD"/>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35" autoAdjust="0"/>
    <p:restoredTop sz="94678" autoAdjust="0"/>
  </p:normalViewPr>
  <p:slideViewPr>
    <p:cSldViewPr snapToObjects="1">
      <p:cViewPr varScale="1">
        <p:scale>
          <a:sx n="90" d="100"/>
          <a:sy n="90" d="100"/>
        </p:scale>
        <p:origin x="1512" y="72"/>
      </p:cViewPr>
      <p:guideLst>
        <p:guide orient="horz" pos="1619"/>
        <p:guide pos="2894"/>
      </p:guideLst>
    </p:cSldViewPr>
  </p:slideViewPr>
  <p:outlineViewPr>
    <p:cViewPr>
      <p:scale>
        <a:sx n="33" d="100"/>
        <a:sy n="33" d="100"/>
      </p:scale>
      <p:origin x="0" y="0"/>
    </p:cViewPr>
  </p:outlineViewPr>
  <p:notesTextViewPr>
    <p:cViewPr>
      <p:scale>
        <a:sx n="1" d="1"/>
        <a:sy n="1" d="1"/>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3A93C214-0B12-46AB-8A79-327EE726E8C2}" type="datetimeFigureOut">
              <a:rPr lang="zh-CN" altLang="en-US"/>
              <a:pPr/>
              <a:t>2020/1/6</a:t>
            </a:fld>
            <a:endParaRPr lang="en-US"/>
          </a:p>
        </p:txBody>
      </p:sp>
      <p:sp>
        <p:nvSpPr>
          <p:cNvPr id="4100" name="Rectangle 4"/>
          <p:cNvSpPr>
            <a:spLocks noGrp="1" noRot="1" noChangeAspect="1" noChangeArrowheads="1"/>
          </p:cNvSpPr>
          <p:nvPr>
            <p:ph type="sldImg" idx="2"/>
          </p:nvPr>
        </p:nvSpPr>
        <p:spPr bwMode="auto">
          <a:xfrm>
            <a:off x="381000" y="685800"/>
            <a:ext cx="6096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B36EE78B-84D8-412F-BC69-ACC7C447BAFC}" type="slidenum">
              <a:rPr lang="zh-CN" altLang="en-US"/>
              <a:pPr/>
              <a:t>‹#›</a:t>
            </a:fld>
            <a:endParaRPr lang="en-US"/>
          </a:p>
        </p:txBody>
      </p:sp>
    </p:spTree>
    <p:extLst>
      <p:ext uri="{BB962C8B-B14F-4D97-AF65-F5344CB8AC3E}">
        <p14:creationId xmlns:p14="http://schemas.microsoft.com/office/powerpoint/2010/main" val="396059888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1pPr>
    <a:lvl2pPr marL="342809"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2pPr>
    <a:lvl3pPr marL="685617"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3pPr>
    <a:lvl4pPr marL="1028426"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4pPr>
    <a:lvl5pPr marL="1371234"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5pPr>
    <a:lvl6pPr marL="1714043" algn="l" defTabSz="685617" rtl="0" eaLnBrk="1" latinLnBrk="0" hangingPunct="1">
      <a:defRPr sz="900" kern="1200">
        <a:solidFill>
          <a:schemeClr val="tx1"/>
        </a:solidFill>
        <a:latin typeface="+mn-lt"/>
        <a:ea typeface="+mn-ea"/>
        <a:cs typeface="+mn-cs"/>
      </a:defRPr>
    </a:lvl6pPr>
    <a:lvl7pPr marL="2056851" algn="l" defTabSz="685617" rtl="0" eaLnBrk="1" latinLnBrk="0" hangingPunct="1">
      <a:defRPr sz="900" kern="1200">
        <a:solidFill>
          <a:schemeClr val="tx1"/>
        </a:solidFill>
        <a:latin typeface="+mn-lt"/>
        <a:ea typeface="+mn-ea"/>
        <a:cs typeface="+mn-cs"/>
      </a:defRPr>
    </a:lvl7pPr>
    <a:lvl8pPr marL="2399660" algn="l" defTabSz="685617" rtl="0" eaLnBrk="1" latinLnBrk="0" hangingPunct="1">
      <a:defRPr sz="900" kern="1200">
        <a:solidFill>
          <a:schemeClr val="tx1"/>
        </a:solidFill>
        <a:latin typeface="+mn-lt"/>
        <a:ea typeface="+mn-ea"/>
        <a:cs typeface="+mn-cs"/>
      </a:defRPr>
    </a:lvl8pPr>
    <a:lvl9pPr marL="2742468" algn="l" defTabSz="685617"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17128431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10</a:t>
            </a:fld>
            <a:endParaRPr lang="en-US"/>
          </a:p>
        </p:txBody>
      </p:sp>
    </p:spTree>
    <p:extLst>
      <p:ext uri="{BB962C8B-B14F-4D97-AF65-F5344CB8AC3E}">
        <p14:creationId xmlns:p14="http://schemas.microsoft.com/office/powerpoint/2010/main" val="3773350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11</a:t>
            </a:fld>
            <a:endParaRPr lang="en-US"/>
          </a:p>
        </p:txBody>
      </p:sp>
    </p:spTree>
    <p:extLst>
      <p:ext uri="{BB962C8B-B14F-4D97-AF65-F5344CB8AC3E}">
        <p14:creationId xmlns:p14="http://schemas.microsoft.com/office/powerpoint/2010/main" val="40680794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12</a:t>
            </a:fld>
            <a:endParaRPr lang="en-US"/>
          </a:p>
        </p:txBody>
      </p:sp>
    </p:spTree>
    <p:extLst>
      <p:ext uri="{BB962C8B-B14F-4D97-AF65-F5344CB8AC3E}">
        <p14:creationId xmlns:p14="http://schemas.microsoft.com/office/powerpoint/2010/main" val="41033904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13</a:t>
            </a:fld>
            <a:endParaRPr lang="en-US"/>
          </a:p>
        </p:txBody>
      </p:sp>
    </p:spTree>
    <p:extLst>
      <p:ext uri="{BB962C8B-B14F-4D97-AF65-F5344CB8AC3E}">
        <p14:creationId xmlns:p14="http://schemas.microsoft.com/office/powerpoint/2010/main" val="3775670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14</a:t>
            </a:fld>
            <a:endParaRPr lang="zh-CN" altLang="en-US"/>
          </a:p>
        </p:txBody>
      </p:sp>
    </p:spTree>
    <p:extLst>
      <p:ext uri="{BB962C8B-B14F-4D97-AF65-F5344CB8AC3E}">
        <p14:creationId xmlns:p14="http://schemas.microsoft.com/office/powerpoint/2010/main" val="26211749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15</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16</a:t>
            </a:fld>
            <a:endParaRPr lang="en-US"/>
          </a:p>
        </p:txBody>
      </p:sp>
    </p:spTree>
    <p:extLst>
      <p:ext uri="{BB962C8B-B14F-4D97-AF65-F5344CB8AC3E}">
        <p14:creationId xmlns:p14="http://schemas.microsoft.com/office/powerpoint/2010/main" val="33399496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17</a:t>
            </a:fld>
            <a:endParaRPr lang="en-US"/>
          </a:p>
        </p:txBody>
      </p:sp>
    </p:spTree>
    <p:extLst>
      <p:ext uri="{BB962C8B-B14F-4D97-AF65-F5344CB8AC3E}">
        <p14:creationId xmlns:p14="http://schemas.microsoft.com/office/powerpoint/2010/main" val="17478316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18</a:t>
            </a:fld>
            <a:endParaRPr lang="en-US"/>
          </a:p>
        </p:txBody>
      </p:sp>
    </p:spTree>
    <p:extLst>
      <p:ext uri="{BB962C8B-B14F-4D97-AF65-F5344CB8AC3E}">
        <p14:creationId xmlns:p14="http://schemas.microsoft.com/office/powerpoint/2010/main" val="38962728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19</a:t>
            </a:fld>
            <a:endParaRPr lang="en-US"/>
          </a:p>
        </p:txBody>
      </p:sp>
    </p:spTree>
    <p:extLst>
      <p:ext uri="{BB962C8B-B14F-4D97-AF65-F5344CB8AC3E}">
        <p14:creationId xmlns:p14="http://schemas.microsoft.com/office/powerpoint/2010/main" val="40095409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2</a:t>
            </a:fld>
            <a:endParaRPr lang="zh-CN" altLang="en-US"/>
          </a:p>
        </p:txBody>
      </p:sp>
    </p:spTree>
    <p:extLst>
      <p:ext uri="{BB962C8B-B14F-4D97-AF65-F5344CB8AC3E}">
        <p14:creationId xmlns:p14="http://schemas.microsoft.com/office/powerpoint/2010/main" val="27968507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20</a:t>
            </a:fld>
            <a:endParaRPr lang="en-US"/>
          </a:p>
        </p:txBody>
      </p:sp>
    </p:spTree>
    <p:extLst>
      <p:ext uri="{BB962C8B-B14F-4D97-AF65-F5344CB8AC3E}">
        <p14:creationId xmlns:p14="http://schemas.microsoft.com/office/powerpoint/2010/main" val="9476058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21</a:t>
            </a:fld>
            <a:endParaRPr lang="en-US"/>
          </a:p>
        </p:txBody>
      </p:sp>
    </p:spTree>
    <p:extLst>
      <p:ext uri="{BB962C8B-B14F-4D97-AF65-F5344CB8AC3E}">
        <p14:creationId xmlns:p14="http://schemas.microsoft.com/office/powerpoint/2010/main" val="26552080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22</a:t>
            </a:fld>
            <a:endParaRPr lang="zh-CN" altLang="en-US"/>
          </a:p>
        </p:txBody>
      </p:sp>
    </p:spTree>
    <p:extLst>
      <p:ext uri="{BB962C8B-B14F-4D97-AF65-F5344CB8AC3E}">
        <p14:creationId xmlns:p14="http://schemas.microsoft.com/office/powerpoint/2010/main" val="26211749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23</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24</a:t>
            </a:fld>
            <a:endParaRPr lang="en-US"/>
          </a:p>
        </p:txBody>
      </p:sp>
    </p:spTree>
    <p:extLst>
      <p:ext uri="{BB962C8B-B14F-4D97-AF65-F5344CB8AC3E}">
        <p14:creationId xmlns:p14="http://schemas.microsoft.com/office/powerpoint/2010/main" val="21128917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25</a:t>
            </a:fld>
            <a:endParaRPr lang="en-US"/>
          </a:p>
        </p:txBody>
      </p:sp>
    </p:spTree>
    <p:extLst>
      <p:ext uri="{BB962C8B-B14F-4D97-AF65-F5344CB8AC3E}">
        <p14:creationId xmlns:p14="http://schemas.microsoft.com/office/powerpoint/2010/main" val="12545002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26</a:t>
            </a:fld>
            <a:endParaRPr lang="en-US"/>
          </a:p>
        </p:txBody>
      </p:sp>
    </p:spTree>
    <p:extLst>
      <p:ext uri="{BB962C8B-B14F-4D97-AF65-F5344CB8AC3E}">
        <p14:creationId xmlns:p14="http://schemas.microsoft.com/office/powerpoint/2010/main" val="28481545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27</a:t>
            </a:fld>
            <a:endParaRPr lang="zh-CN" altLang="en-US"/>
          </a:p>
        </p:txBody>
      </p:sp>
    </p:spTree>
    <p:extLst>
      <p:ext uri="{BB962C8B-B14F-4D97-AF65-F5344CB8AC3E}">
        <p14:creationId xmlns:p14="http://schemas.microsoft.com/office/powerpoint/2010/main" val="26211749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28</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29</a:t>
            </a:fld>
            <a:endParaRPr lang="en-US"/>
          </a:p>
        </p:txBody>
      </p:sp>
    </p:spTree>
    <p:extLst>
      <p:ext uri="{BB962C8B-B14F-4D97-AF65-F5344CB8AC3E}">
        <p14:creationId xmlns:p14="http://schemas.microsoft.com/office/powerpoint/2010/main" val="36498745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3</a:t>
            </a:fld>
            <a:endParaRPr lang="zh-CN" altLang="en-US"/>
          </a:p>
        </p:txBody>
      </p:sp>
    </p:spTree>
    <p:extLst>
      <p:ext uri="{BB962C8B-B14F-4D97-AF65-F5344CB8AC3E}">
        <p14:creationId xmlns:p14="http://schemas.microsoft.com/office/powerpoint/2010/main" val="26211749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30</a:t>
            </a:fld>
            <a:endParaRPr lang="en-US"/>
          </a:p>
        </p:txBody>
      </p:sp>
    </p:spTree>
    <p:extLst>
      <p:ext uri="{BB962C8B-B14F-4D97-AF65-F5344CB8AC3E}">
        <p14:creationId xmlns:p14="http://schemas.microsoft.com/office/powerpoint/2010/main" val="146711350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31</a:t>
            </a:fld>
            <a:endParaRPr lang="en-US"/>
          </a:p>
        </p:txBody>
      </p:sp>
    </p:spTree>
    <p:extLst>
      <p:ext uri="{BB962C8B-B14F-4D97-AF65-F5344CB8AC3E}">
        <p14:creationId xmlns:p14="http://schemas.microsoft.com/office/powerpoint/2010/main" val="17889250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32</a:t>
            </a:fld>
            <a:endParaRPr lang="en-US"/>
          </a:p>
        </p:txBody>
      </p:sp>
    </p:spTree>
    <p:extLst>
      <p:ext uri="{BB962C8B-B14F-4D97-AF65-F5344CB8AC3E}">
        <p14:creationId xmlns:p14="http://schemas.microsoft.com/office/powerpoint/2010/main" val="26588817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33</a:t>
            </a:fld>
            <a:endParaRPr lang="zh-CN" altLang="en-US"/>
          </a:p>
        </p:txBody>
      </p:sp>
    </p:spTree>
    <p:extLst>
      <p:ext uri="{BB962C8B-B14F-4D97-AF65-F5344CB8AC3E}">
        <p14:creationId xmlns:p14="http://schemas.microsoft.com/office/powerpoint/2010/main" val="262117492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34</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35</a:t>
            </a:fld>
            <a:endParaRPr lang="en-US"/>
          </a:p>
        </p:txBody>
      </p:sp>
    </p:spTree>
    <p:extLst>
      <p:ext uri="{BB962C8B-B14F-4D97-AF65-F5344CB8AC3E}">
        <p14:creationId xmlns:p14="http://schemas.microsoft.com/office/powerpoint/2010/main" val="41061445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36</a:t>
            </a:fld>
            <a:endParaRPr lang="en-US"/>
          </a:p>
        </p:txBody>
      </p:sp>
    </p:spTree>
    <p:extLst>
      <p:ext uri="{BB962C8B-B14F-4D97-AF65-F5344CB8AC3E}">
        <p14:creationId xmlns:p14="http://schemas.microsoft.com/office/powerpoint/2010/main" val="31502584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37</a:t>
            </a:fld>
            <a:endParaRPr lang="en-US"/>
          </a:p>
        </p:txBody>
      </p:sp>
    </p:spTree>
    <p:extLst>
      <p:ext uri="{BB962C8B-B14F-4D97-AF65-F5344CB8AC3E}">
        <p14:creationId xmlns:p14="http://schemas.microsoft.com/office/powerpoint/2010/main" val="28706944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38</a:t>
            </a:fld>
            <a:endParaRPr lang="en-US"/>
          </a:p>
        </p:txBody>
      </p:sp>
    </p:spTree>
    <p:extLst>
      <p:ext uri="{BB962C8B-B14F-4D97-AF65-F5344CB8AC3E}">
        <p14:creationId xmlns:p14="http://schemas.microsoft.com/office/powerpoint/2010/main" val="119071223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39</a:t>
            </a:fld>
            <a:endParaRPr lang="en-US"/>
          </a:p>
        </p:txBody>
      </p:sp>
    </p:spTree>
    <p:extLst>
      <p:ext uri="{BB962C8B-B14F-4D97-AF65-F5344CB8AC3E}">
        <p14:creationId xmlns:p14="http://schemas.microsoft.com/office/powerpoint/2010/main" val="585010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40</a:t>
            </a:fld>
            <a:endParaRPr lang="en-US"/>
          </a:p>
        </p:txBody>
      </p:sp>
    </p:spTree>
    <p:extLst>
      <p:ext uri="{BB962C8B-B14F-4D97-AF65-F5344CB8AC3E}">
        <p14:creationId xmlns:p14="http://schemas.microsoft.com/office/powerpoint/2010/main" val="355588901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41</a:t>
            </a:fld>
            <a:endParaRPr lang="en-US"/>
          </a:p>
        </p:txBody>
      </p:sp>
    </p:spTree>
    <p:extLst>
      <p:ext uri="{BB962C8B-B14F-4D97-AF65-F5344CB8AC3E}">
        <p14:creationId xmlns:p14="http://schemas.microsoft.com/office/powerpoint/2010/main" val="377291747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42</a:t>
            </a:fld>
            <a:endParaRPr lang="en-US"/>
          </a:p>
        </p:txBody>
      </p:sp>
    </p:spTree>
    <p:extLst>
      <p:ext uri="{BB962C8B-B14F-4D97-AF65-F5344CB8AC3E}">
        <p14:creationId xmlns:p14="http://schemas.microsoft.com/office/powerpoint/2010/main" val="21116582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43</a:t>
            </a:fld>
            <a:endParaRPr lang="en-US"/>
          </a:p>
        </p:txBody>
      </p:sp>
    </p:spTree>
    <p:extLst>
      <p:ext uri="{BB962C8B-B14F-4D97-AF65-F5344CB8AC3E}">
        <p14:creationId xmlns:p14="http://schemas.microsoft.com/office/powerpoint/2010/main" val="175225189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44</a:t>
            </a:fld>
            <a:endParaRPr lang="en-US"/>
          </a:p>
        </p:txBody>
      </p:sp>
    </p:spTree>
    <p:extLst>
      <p:ext uri="{BB962C8B-B14F-4D97-AF65-F5344CB8AC3E}">
        <p14:creationId xmlns:p14="http://schemas.microsoft.com/office/powerpoint/2010/main" val="99923741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45</a:t>
            </a:fld>
            <a:endParaRPr lang="en-US"/>
          </a:p>
        </p:txBody>
      </p:sp>
    </p:spTree>
    <p:extLst>
      <p:ext uri="{BB962C8B-B14F-4D97-AF65-F5344CB8AC3E}">
        <p14:creationId xmlns:p14="http://schemas.microsoft.com/office/powerpoint/2010/main" val="123620390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46</a:t>
            </a:fld>
            <a:endParaRPr lang="en-US"/>
          </a:p>
        </p:txBody>
      </p:sp>
    </p:spTree>
    <p:extLst>
      <p:ext uri="{BB962C8B-B14F-4D97-AF65-F5344CB8AC3E}">
        <p14:creationId xmlns:p14="http://schemas.microsoft.com/office/powerpoint/2010/main" val="9041618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5</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6</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7</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8</a:t>
            </a:fld>
            <a:endParaRPr lang="en-US"/>
          </a:p>
        </p:txBody>
      </p:sp>
    </p:spTree>
    <p:extLst>
      <p:ext uri="{BB962C8B-B14F-4D97-AF65-F5344CB8AC3E}">
        <p14:creationId xmlns:p14="http://schemas.microsoft.com/office/powerpoint/2010/main" val="35418162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9</a:t>
            </a:fld>
            <a:endParaRPr lang="en-US"/>
          </a:p>
        </p:txBody>
      </p:sp>
    </p:spTree>
    <p:extLst>
      <p:ext uri="{BB962C8B-B14F-4D97-AF65-F5344CB8AC3E}">
        <p14:creationId xmlns:p14="http://schemas.microsoft.com/office/powerpoint/2010/main" val="18097801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532" y="1597819"/>
            <a:ext cx="7772936"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065" y="2914650"/>
            <a:ext cx="6401871" cy="1314450"/>
          </a:xfrm>
        </p:spPr>
        <p:txBody>
          <a:bodyPr/>
          <a:lstStyle>
            <a:lvl1pPr marL="0" indent="0" algn="ctr">
              <a:buNone/>
              <a:defRPr/>
            </a:lvl1pPr>
            <a:lvl2pPr marL="342809" indent="0" algn="ctr">
              <a:buNone/>
              <a:defRPr/>
            </a:lvl2pPr>
            <a:lvl3pPr marL="685617" indent="0" algn="ctr">
              <a:buNone/>
              <a:defRPr/>
            </a:lvl3pPr>
            <a:lvl4pPr marL="1028426" indent="0" algn="ctr">
              <a:buNone/>
              <a:defRPr/>
            </a:lvl4pPr>
            <a:lvl5pPr marL="1371234" indent="0" algn="ctr">
              <a:buNone/>
              <a:defRPr/>
            </a:lvl5pPr>
            <a:lvl6pPr marL="1714043" indent="0" algn="ctr">
              <a:buNone/>
              <a:defRPr/>
            </a:lvl6pPr>
            <a:lvl7pPr marL="2056851" indent="0" algn="ctr">
              <a:buNone/>
              <a:defRPr/>
            </a:lvl7pPr>
            <a:lvl8pPr marL="2399660" indent="0" algn="ctr">
              <a:buNone/>
              <a:defRPr/>
            </a:lvl8pPr>
            <a:lvl9pPr marL="2742468"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7500596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6926341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382" y="681038"/>
            <a:ext cx="2056597" cy="391358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022" y="681038"/>
            <a:ext cx="6059105" cy="391358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93752607"/>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803489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0443400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428" y="3305176"/>
            <a:ext cx="7771745"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428" y="2180035"/>
            <a:ext cx="7771745" cy="1125140"/>
          </a:xfrm>
        </p:spPr>
        <p:txBody>
          <a:bodyPr anchor="b"/>
          <a:lstStyle>
            <a:lvl1pPr marL="0" indent="0">
              <a:buNone/>
              <a:defRPr sz="1500"/>
            </a:lvl1pPr>
            <a:lvl2pPr marL="342809" indent="0">
              <a:buNone/>
              <a:defRPr sz="1300"/>
            </a:lvl2pPr>
            <a:lvl3pPr marL="685617" indent="0">
              <a:buNone/>
              <a:defRPr sz="1200"/>
            </a:lvl3pPr>
            <a:lvl4pPr marL="1028426" indent="0">
              <a:buNone/>
              <a:defRPr sz="1000"/>
            </a:lvl4pPr>
            <a:lvl5pPr marL="1371234" indent="0">
              <a:buNone/>
              <a:defRPr sz="1000"/>
            </a:lvl5pPr>
            <a:lvl6pPr marL="1714043" indent="0">
              <a:buNone/>
              <a:defRPr sz="1000"/>
            </a:lvl6pPr>
            <a:lvl7pPr marL="2056851" indent="0">
              <a:buNone/>
              <a:defRPr sz="1000"/>
            </a:lvl7pPr>
            <a:lvl8pPr marL="2399660" indent="0">
              <a:buNone/>
              <a:defRPr sz="1000"/>
            </a:lvl8pPr>
            <a:lvl9pPr marL="2742468"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35167593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021" y="1200151"/>
            <a:ext cx="4057256" cy="3394472"/>
          </a:xfrm>
        </p:spPr>
        <p:txBody>
          <a:bodyPr/>
          <a:lstStyle>
            <a:lvl1pPr>
              <a:defRPr sz="2100"/>
            </a:lvl1pPr>
            <a:lvl2pPr>
              <a:defRPr sz="1800"/>
            </a:lvl2pPr>
            <a:lvl3pPr>
              <a:defRPr sz="1500"/>
            </a:lvl3pPr>
            <a:lvl4pPr>
              <a:defRPr sz="1300"/>
            </a:lvl4pPr>
            <a:lvl5pPr>
              <a:defRPr sz="1300"/>
            </a:lvl5pPr>
            <a:lvl6pPr>
              <a:defRPr sz="1300"/>
            </a:lvl6pPr>
            <a:lvl7pPr>
              <a:defRPr sz="1300"/>
            </a:lvl7pPr>
            <a:lvl8pPr>
              <a:defRPr sz="1300"/>
            </a:lvl8pPr>
            <a:lvl9pPr>
              <a:defRPr sz="1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8533" y="1200151"/>
            <a:ext cx="4058446" cy="3394472"/>
          </a:xfrm>
        </p:spPr>
        <p:txBody>
          <a:bodyPr/>
          <a:lstStyle>
            <a:lvl1pPr>
              <a:defRPr sz="2100"/>
            </a:lvl1pPr>
            <a:lvl2pPr>
              <a:defRPr sz="1800"/>
            </a:lvl2pPr>
            <a:lvl3pPr>
              <a:defRPr sz="1500"/>
            </a:lvl3pPr>
            <a:lvl4pPr>
              <a:defRPr sz="1300"/>
            </a:lvl4pPr>
            <a:lvl5pPr>
              <a:defRPr sz="1300"/>
            </a:lvl5pPr>
            <a:lvl6pPr>
              <a:defRPr sz="1300"/>
            </a:lvl6pPr>
            <a:lvl7pPr>
              <a:defRPr sz="1300"/>
            </a:lvl7pPr>
            <a:lvl8pPr>
              <a:defRPr sz="1300"/>
            </a:lvl8pPr>
            <a:lvl9pPr>
              <a:defRPr sz="1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2731014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022" y="205979"/>
            <a:ext cx="8229957"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022" y="1151335"/>
            <a:ext cx="4040594" cy="479822"/>
          </a:xfrm>
        </p:spPr>
        <p:txBody>
          <a:bodyPr anchor="b"/>
          <a:lstStyle>
            <a:lvl1pPr marL="0" indent="0">
              <a:buNone/>
              <a:defRPr sz="1800" b="1"/>
            </a:lvl1pPr>
            <a:lvl2pPr marL="342809" indent="0">
              <a:buNone/>
              <a:defRPr sz="1500" b="1"/>
            </a:lvl2pPr>
            <a:lvl3pPr marL="685617" indent="0">
              <a:buNone/>
              <a:defRPr sz="1300" b="1"/>
            </a:lvl3pPr>
            <a:lvl4pPr marL="1028426" indent="0">
              <a:buNone/>
              <a:defRPr sz="1200" b="1"/>
            </a:lvl4pPr>
            <a:lvl5pPr marL="1371234" indent="0">
              <a:buNone/>
              <a:defRPr sz="1200" b="1"/>
            </a:lvl5pPr>
            <a:lvl6pPr marL="1714043" indent="0">
              <a:buNone/>
              <a:defRPr sz="1200" b="1"/>
            </a:lvl6pPr>
            <a:lvl7pPr marL="2056851" indent="0">
              <a:buNone/>
              <a:defRPr sz="1200" b="1"/>
            </a:lvl7pPr>
            <a:lvl8pPr marL="2399660" indent="0">
              <a:buNone/>
              <a:defRPr sz="1200" b="1"/>
            </a:lvl8pPr>
            <a:lvl9pPr marL="2742468"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022" y="1631156"/>
            <a:ext cx="4040594" cy="2963466"/>
          </a:xfrm>
        </p:spPr>
        <p:txBody>
          <a:bodyPr/>
          <a:lstStyle>
            <a:lvl1pPr>
              <a:defRPr sz="1800"/>
            </a:lvl1pPr>
            <a:lvl2pPr>
              <a:defRPr sz="1500"/>
            </a:lvl2pPr>
            <a:lvl3pPr>
              <a:defRPr sz="130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195" y="1151335"/>
            <a:ext cx="4041784" cy="479822"/>
          </a:xfrm>
        </p:spPr>
        <p:txBody>
          <a:bodyPr anchor="b"/>
          <a:lstStyle>
            <a:lvl1pPr marL="0" indent="0">
              <a:buNone/>
              <a:defRPr sz="1800" b="1"/>
            </a:lvl1pPr>
            <a:lvl2pPr marL="342809" indent="0">
              <a:buNone/>
              <a:defRPr sz="1500" b="1"/>
            </a:lvl2pPr>
            <a:lvl3pPr marL="685617" indent="0">
              <a:buNone/>
              <a:defRPr sz="1300" b="1"/>
            </a:lvl3pPr>
            <a:lvl4pPr marL="1028426" indent="0">
              <a:buNone/>
              <a:defRPr sz="1200" b="1"/>
            </a:lvl4pPr>
            <a:lvl5pPr marL="1371234" indent="0">
              <a:buNone/>
              <a:defRPr sz="1200" b="1"/>
            </a:lvl5pPr>
            <a:lvl6pPr marL="1714043" indent="0">
              <a:buNone/>
              <a:defRPr sz="1200" b="1"/>
            </a:lvl6pPr>
            <a:lvl7pPr marL="2056851" indent="0">
              <a:buNone/>
              <a:defRPr sz="1200" b="1"/>
            </a:lvl7pPr>
            <a:lvl8pPr marL="2399660" indent="0">
              <a:buNone/>
              <a:defRPr sz="1200" b="1"/>
            </a:lvl8pPr>
            <a:lvl9pPr marL="2742468"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195" y="1631156"/>
            <a:ext cx="4041784" cy="2963466"/>
          </a:xfrm>
        </p:spPr>
        <p:txBody>
          <a:bodyPr/>
          <a:lstStyle>
            <a:lvl1pPr>
              <a:defRPr sz="1800"/>
            </a:lvl1pPr>
            <a:lvl2pPr>
              <a:defRPr sz="1500"/>
            </a:lvl2pPr>
            <a:lvl3pPr>
              <a:defRPr sz="130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8728999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3207678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gradFill>
          <a:gsLst>
            <a:gs pos="0">
              <a:schemeClr val="bg1">
                <a:lumMod val="95000"/>
              </a:schemeClr>
            </a:gs>
            <a:gs pos="50000">
              <a:schemeClr val="bg1"/>
            </a:gs>
            <a:gs pos="100000">
              <a:schemeClr val="bg1">
                <a:lumMod val="95000"/>
              </a:schemeClr>
            </a:gs>
          </a:gsLst>
          <a:lin ang="0" scaled="0"/>
        </a:gradFill>
        <a:effectLst/>
      </p:bgPr>
    </p:bg>
    <p:spTree>
      <p:nvGrpSpPr>
        <p:cNvPr id="1" name=""/>
        <p:cNvGrpSpPr/>
        <p:nvPr/>
      </p:nvGrpSpPr>
      <p:grpSpPr>
        <a:xfrm>
          <a:off x="0" y="0"/>
          <a:ext cx="0" cy="0"/>
          <a:chOff x="0" y="0"/>
          <a:chExt cx="0" cy="0"/>
        </a:xfrm>
      </p:grpSpPr>
      <p:sp>
        <p:nvSpPr>
          <p:cNvPr id="9" name="矩形 8"/>
          <p:cNvSpPr/>
          <p:nvPr userDrawn="1"/>
        </p:nvSpPr>
        <p:spPr>
          <a:xfrm>
            <a:off x="360040" y="195486"/>
            <a:ext cx="360040" cy="360040"/>
          </a:xfrm>
          <a:prstGeom prst="rect">
            <a:avLst/>
          </a:prstGeom>
          <a:no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535190" y="342518"/>
            <a:ext cx="290264" cy="290264"/>
          </a:xfrm>
          <a:prstGeom prst="rect">
            <a:avLst/>
          </a:prstGeom>
          <a:solidFill>
            <a:srgbClr val="FF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cxnSp>
        <p:nvCxnSpPr>
          <p:cNvPr id="13" name="直接连接符 12"/>
          <p:cNvCxnSpPr/>
          <p:nvPr userDrawn="1"/>
        </p:nvCxnSpPr>
        <p:spPr>
          <a:xfrm>
            <a:off x="897462" y="608534"/>
            <a:ext cx="8355058"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1389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300" fill="hold"/>
                                        <p:tgtEl>
                                          <p:spTgt spid="9"/>
                                        </p:tgtEl>
                                        <p:attrNameLst>
                                          <p:attrName>ppt_w</p:attrName>
                                        </p:attrNameLst>
                                      </p:cBhvr>
                                      <p:tavLst>
                                        <p:tav tm="0">
                                          <p:val>
                                            <p:fltVal val="0"/>
                                          </p:val>
                                        </p:tav>
                                        <p:tav tm="100000">
                                          <p:val>
                                            <p:strVal val="#ppt_w"/>
                                          </p:val>
                                        </p:tav>
                                      </p:tavLst>
                                    </p:anim>
                                    <p:anim calcmode="lin" valueType="num">
                                      <p:cBhvr>
                                        <p:cTn id="8" dur="300" fill="hold"/>
                                        <p:tgtEl>
                                          <p:spTgt spid="9"/>
                                        </p:tgtEl>
                                        <p:attrNameLst>
                                          <p:attrName>ppt_h</p:attrName>
                                        </p:attrNameLst>
                                      </p:cBhvr>
                                      <p:tavLst>
                                        <p:tav tm="0">
                                          <p:val>
                                            <p:fltVal val="0"/>
                                          </p:val>
                                        </p:tav>
                                        <p:tav tm="100000">
                                          <p:val>
                                            <p:strVal val="#ppt_h"/>
                                          </p:val>
                                        </p:tav>
                                      </p:tavLst>
                                    </p:anim>
                                    <p:anim calcmode="lin" valueType="num">
                                      <p:cBhvr>
                                        <p:cTn id="9" dur="300" fill="hold"/>
                                        <p:tgtEl>
                                          <p:spTgt spid="9"/>
                                        </p:tgtEl>
                                        <p:attrNameLst>
                                          <p:attrName>style.rotation</p:attrName>
                                        </p:attrNameLst>
                                      </p:cBhvr>
                                      <p:tavLst>
                                        <p:tav tm="0">
                                          <p:val>
                                            <p:fltVal val="90"/>
                                          </p:val>
                                        </p:tav>
                                        <p:tav tm="100000">
                                          <p:val>
                                            <p:fltVal val="0"/>
                                          </p:val>
                                        </p:tav>
                                      </p:tavLst>
                                    </p:anim>
                                    <p:animEffect transition="in" filter="fade">
                                      <p:cBhvr>
                                        <p:cTn id="10" dur="300"/>
                                        <p:tgtEl>
                                          <p:spTgt spid="9"/>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300" fill="hold"/>
                                        <p:tgtEl>
                                          <p:spTgt spid="12"/>
                                        </p:tgtEl>
                                        <p:attrNameLst>
                                          <p:attrName>ppt_w</p:attrName>
                                        </p:attrNameLst>
                                      </p:cBhvr>
                                      <p:tavLst>
                                        <p:tav tm="0">
                                          <p:val>
                                            <p:fltVal val="0"/>
                                          </p:val>
                                        </p:tav>
                                        <p:tav tm="100000">
                                          <p:val>
                                            <p:strVal val="#ppt_w"/>
                                          </p:val>
                                        </p:tav>
                                      </p:tavLst>
                                    </p:anim>
                                    <p:anim calcmode="lin" valueType="num">
                                      <p:cBhvr>
                                        <p:cTn id="14" dur="300" fill="hold"/>
                                        <p:tgtEl>
                                          <p:spTgt spid="12"/>
                                        </p:tgtEl>
                                        <p:attrNameLst>
                                          <p:attrName>ppt_h</p:attrName>
                                        </p:attrNameLst>
                                      </p:cBhvr>
                                      <p:tavLst>
                                        <p:tav tm="0">
                                          <p:val>
                                            <p:fltVal val="0"/>
                                          </p:val>
                                        </p:tav>
                                        <p:tav tm="100000">
                                          <p:val>
                                            <p:strVal val="#ppt_h"/>
                                          </p:val>
                                        </p:tav>
                                      </p:tavLst>
                                    </p:anim>
                                    <p:anim calcmode="lin" valueType="num">
                                      <p:cBhvr>
                                        <p:cTn id="15" dur="300" fill="hold"/>
                                        <p:tgtEl>
                                          <p:spTgt spid="12"/>
                                        </p:tgtEl>
                                        <p:attrNameLst>
                                          <p:attrName>style.rotation</p:attrName>
                                        </p:attrNameLst>
                                      </p:cBhvr>
                                      <p:tavLst>
                                        <p:tav tm="0">
                                          <p:val>
                                            <p:fltVal val="90"/>
                                          </p:val>
                                        </p:tav>
                                        <p:tav tm="100000">
                                          <p:val>
                                            <p:fltVal val="0"/>
                                          </p:val>
                                        </p:tav>
                                      </p:tavLst>
                                    </p:anim>
                                    <p:animEffect transition="in" filter="fade">
                                      <p:cBhvr>
                                        <p:cTn id="16" dur="300"/>
                                        <p:tgtEl>
                                          <p:spTgt spid="12"/>
                                        </p:tgtEl>
                                      </p:cBhvr>
                                    </p:animEffect>
                                  </p:childTnLst>
                                </p:cTn>
                              </p:par>
                              <p:par>
                                <p:cTn id="17" presetID="22" presetClass="entr" presetSubtype="8"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3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bg>
      <p:bgPr>
        <a:gradFill>
          <a:gsLst>
            <a:gs pos="0">
              <a:schemeClr val="bg1">
                <a:lumMod val="95000"/>
              </a:schemeClr>
            </a:gs>
            <a:gs pos="50000">
              <a:schemeClr val="bg1"/>
            </a:gs>
            <a:gs pos="100000">
              <a:schemeClr val="bg1">
                <a:lumMod val="95000"/>
              </a:schemeClr>
            </a:gs>
          </a:gsLst>
          <a:lin ang="0" scaled="0"/>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82762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381" y="3600450"/>
            <a:ext cx="5486638"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381" y="459581"/>
            <a:ext cx="5486638" cy="3086100"/>
          </a:xfrm>
        </p:spPr>
        <p:txBody>
          <a:bodyPr/>
          <a:lstStyle>
            <a:lvl1pPr marL="0" indent="0">
              <a:buNone/>
              <a:defRPr sz="2400"/>
            </a:lvl1pPr>
            <a:lvl2pPr marL="342809" indent="0">
              <a:buNone/>
              <a:defRPr sz="2100"/>
            </a:lvl2pPr>
            <a:lvl3pPr marL="685617" indent="0">
              <a:buNone/>
              <a:defRPr sz="1800"/>
            </a:lvl3pPr>
            <a:lvl4pPr marL="1028426" indent="0">
              <a:buNone/>
              <a:defRPr sz="1500"/>
            </a:lvl4pPr>
            <a:lvl5pPr marL="1371234" indent="0">
              <a:buNone/>
              <a:defRPr sz="1500"/>
            </a:lvl5pPr>
            <a:lvl6pPr marL="1714043" indent="0">
              <a:buNone/>
              <a:defRPr sz="1500"/>
            </a:lvl6pPr>
            <a:lvl7pPr marL="2056851" indent="0">
              <a:buNone/>
              <a:defRPr sz="1500"/>
            </a:lvl7pPr>
            <a:lvl8pPr marL="2399660" indent="0">
              <a:buNone/>
              <a:defRPr sz="1500"/>
            </a:lvl8pPr>
            <a:lvl9pPr marL="2742468" indent="0">
              <a:buNone/>
              <a:defRPr sz="1500"/>
            </a:lvl9pPr>
          </a:lstStyle>
          <a:p>
            <a:endParaRPr lang="zh-CN" altLang="en-US"/>
          </a:p>
        </p:txBody>
      </p:sp>
      <p:sp>
        <p:nvSpPr>
          <p:cNvPr id="4" name="文本占位符 3"/>
          <p:cNvSpPr>
            <a:spLocks noGrp="1"/>
          </p:cNvSpPr>
          <p:nvPr>
            <p:ph type="body" sz="half" idx="2"/>
          </p:nvPr>
        </p:nvSpPr>
        <p:spPr>
          <a:xfrm>
            <a:off x="1792381" y="4025503"/>
            <a:ext cx="5486638" cy="603647"/>
          </a:xfrm>
        </p:spPr>
        <p:txBody>
          <a:bodyPr/>
          <a:lstStyle>
            <a:lvl1pPr marL="0" indent="0">
              <a:buNone/>
              <a:defRPr sz="1000"/>
            </a:lvl1pPr>
            <a:lvl2pPr marL="342809" indent="0">
              <a:buNone/>
              <a:defRPr sz="900"/>
            </a:lvl2pPr>
            <a:lvl3pPr marL="685617" indent="0">
              <a:buNone/>
              <a:defRPr sz="700"/>
            </a:lvl3pPr>
            <a:lvl4pPr marL="1028426" indent="0">
              <a:buNone/>
              <a:defRPr sz="700"/>
            </a:lvl4pPr>
            <a:lvl5pPr marL="1371234" indent="0">
              <a:buNone/>
              <a:defRPr sz="700"/>
            </a:lvl5pPr>
            <a:lvl6pPr marL="1714043" indent="0">
              <a:buNone/>
              <a:defRPr sz="700"/>
            </a:lvl6pPr>
            <a:lvl7pPr marL="2056851" indent="0">
              <a:buNone/>
              <a:defRPr sz="700"/>
            </a:lvl7pPr>
            <a:lvl8pPr marL="2399660" indent="0">
              <a:buNone/>
              <a:defRPr sz="700"/>
            </a:lvl8pPr>
            <a:lvl9pPr marL="2742468" indent="0">
              <a:buNone/>
              <a:defRPr sz="700"/>
            </a:lvl9pPr>
          </a:lstStyle>
          <a:p>
            <a:pPr lvl="0"/>
            <a:r>
              <a:rPr lang="zh-CN" altLang="en-US" smtClean="0"/>
              <a:t>单击此处编辑母版文本样式</a:t>
            </a:r>
          </a:p>
        </p:txBody>
      </p:sp>
    </p:spTree>
    <p:extLst>
      <p:ext uri="{BB962C8B-B14F-4D97-AF65-F5344CB8AC3E}">
        <p14:creationId xmlns:p14="http://schemas.microsoft.com/office/powerpoint/2010/main" val="35929418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gradFill>
          <a:gsLst>
            <a:gs pos="0">
              <a:schemeClr val="bg1">
                <a:lumMod val="95000"/>
              </a:schemeClr>
            </a:gs>
            <a:gs pos="50000">
              <a:schemeClr val="bg1"/>
            </a:gs>
            <a:gs pos="100000">
              <a:schemeClr val="bg1">
                <a:lumMod val="95000"/>
              </a:schemeClr>
            </a:gs>
          </a:gsLst>
          <a:lin ang="0" scaled="0"/>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022" y="681038"/>
            <a:ext cx="822995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ctr" anchorCtr="0" compatLnSpc="1">
            <a:prstTxWarp prst="textNoShape">
              <a:avLst/>
            </a:prstTxWarp>
          </a:bodyPr>
          <a:lstStyle/>
          <a:p>
            <a:pPr lvl="0"/>
            <a:r>
              <a:rPr lang="zh-CN" smtClean="0"/>
              <a:t>单击此处编辑母版标题样式</a:t>
            </a:r>
          </a:p>
        </p:txBody>
      </p:sp>
      <p:sp>
        <p:nvSpPr>
          <p:cNvPr id="1027" name="Rectangle 3"/>
          <p:cNvSpPr>
            <a:spLocks noGrp="1" noChangeArrowheads="1"/>
          </p:cNvSpPr>
          <p:nvPr>
            <p:ph type="body" idx="1"/>
          </p:nvPr>
        </p:nvSpPr>
        <p:spPr bwMode="auto">
          <a:xfrm>
            <a:off x="457022" y="1200151"/>
            <a:ext cx="8229957"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pPr lvl="0"/>
            <a:r>
              <a:rPr lang="zh-CN" smtClean="0"/>
              <a:t>单击此处编辑母版文本样式</a:t>
            </a:r>
          </a:p>
          <a:p>
            <a:pPr lvl="1"/>
            <a:r>
              <a:rPr lang="zh-CN" smtClean="0"/>
              <a:t>第二级</a:t>
            </a: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iming>
    <p:tnLst>
      <p:par>
        <p:cTn id="1" dur="indefinite" restart="never" nodeType="tmRoot"/>
      </p:par>
    </p:tnLst>
  </p:timing>
  <p:txStyles>
    <p:titleStyle>
      <a:lvl1pPr algn="l" rtl="0" eaLnBrk="0" fontAlgn="base" hangingPunct="0">
        <a:spcBef>
          <a:spcPct val="0"/>
        </a:spcBef>
        <a:spcAft>
          <a:spcPct val="0"/>
        </a:spcAft>
        <a:defRPr sz="1800">
          <a:solidFill>
            <a:schemeClr val="tx2"/>
          </a:solidFill>
          <a:latin typeface="+mj-lt"/>
          <a:ea typeface="+mj-ea"/>
          <a:cs typeface="+mj-cs"/>
        </a:defRPr>
      </a:lvl1pPr>
      <a:lvl2pPr algn="l" rtl="0" eaLnBrk="0" fontAlgn="base" hangingPunct="0">
        <a:spcBef>
          <a:spcPct val="0"/>
        </a:spcBef>
        <a:spcAft>
          <a:spcPct val="0"/>
        </a:spcAft>
        <a:defRPr sz="1800">
          <a:solidFill>
            <a:schemeClr val="tx2"/>
          </a:solidFill>
          <a:latin typeface="Arial" pitchFamily="34" charset="0"/>
          <a:ea typeface="微软雅黑" pitchFamily="34" charset="-122"/>
        </a:defRPr>
      </a:lvl2pPr>
      <a:lvl3pPr algn="l" rtl="0" eaLnBrk="0" fontAlgn="base" hangingPunct="0">
        <a:spcBef>
          <a:spcPct val="0"/>
        </a:spcBef>
        <a:spcAft>
          <a:spcPct val="0"/>
        </a:spcAft>
        <a:defRPr sz="1800">
          <a:solidFill>
            <a:schemeClr val="tx2"/>
          </a:solidFill>
          <a:latin typeface="Arial" pitchFamily="34" charset="0"/>
          <a:ea typeface="微软雅黑" pitchFamily="34" charset="-122"/>
        </a:defRPr>
      </a:lvl3pPr>
      <a:lvl4pPr algn="l" rtl="0" eaLnBrk="0" fontAlgn="base" hangingPunct="0">
        <a:spcBef>
          <a:spcPct val="0"/>
        </a:spcBef>
        <a:spcAft>
          <a:spcPct val="0"/>
        </a:spcAft>
        <a:defRPr sz="1800">
          <a:solidFill>
            <a:schemeClr val="tx2"/>
          </a:solidFill>
          <a:latin typeface="Arial" pitchFamily="34" charset="0"/>
          <a:ea typeface="微软雅黑" pitchFamily="34" charset="-122"/>
        </a:defRPr>
      </a:lvl4pPr>
      <a:lvl5pPr algn="l" rtl="0" eaLnBrk="0" fontAlgn="base" hangingPunct="0">
        <a:spcBef>
          <a:spcPct val="0"/>
        </a:spcBef>
        <a:spcAft>
          <a:spcPct val="0"/>
        </a:spcAft>
        <a:defRPr sz="1800">
          <a:solidFill>
            <a:schemeClr val="tx2"/>
          </a:solidFill>
          <a:latin typeface="Arial" pitchFamily="34" charset="0"/>
          <a:ea typeface="微软雅黑" pitchFamily="34" charset="-122"/>
        </a:defRPr>
      </a:lvl5pPr>
      <a:lvl6pPr marL="342809" algn="l" rtl="0" eaLnBrk="0" fontAlgn="base" hangingPunct="0">
        <a:spcBef>
          <a:spcPct val="0"/>
        </a:spcBef>
        <a:spcAft>
          <a:spcPct val="0"/>
        </a:spcAft>
        <a:defRPr sz="1800">
          <a:solidFill>
            <a:schemeClr val="tx2"/>
          </a:solidFill>
          <a:latin typeface="Arial" pitchFamily="34" charset="0"/>
          <a:ea typeface="微软雅黑" pitchFamily="34" charset="-122"/>
        </a:defRPr>
      </a:lvl6pPr>
      <a:lvl7pPr marL="685617" algn="l" rtl="0" eaLnBrk="0" fontAlgn="base" hangingPunct="0">
        <a:spcBef>
          <a:spcPct val="0"/>
        </a:spcBef>
        <a:spcAft>
          <a:spcPct val="0"/>
        </a:spcAft>
        <a:defRPr sz="1800">
          <a:solidFill>
            <a:schemeClr val="tx2"/>
          </a:solidFill>
          <a:latin typeface="Arial" pitchFamily="34" charset="0"/>
          <a:ea typeface="微软雅黑" pitchFamily="34" charset="-122"/>
        </a:defRPr>
      </a:lvl7pPr>
      <a:lvl8pPr marL="1028426" algn="l" rtl="0" eaLnBrk="0" fontAlgn="base" hangingPunct="0">
        <a:spcBef>
          <a:spcPct val="0"/>
        </a:spcBef>
        <a:spcAft>
          <a:spcPct val="0"/>
        </a:spcAft>
        <a:defRPr sz="1800">
          <a:solidFill>
            <a:schemeClr val="tx2"/>
          </a:solidFill>
          <a:latin typeface="Arial" pitchFamily="34" charset="0"/>
          <a:ea typeface="微软雅黑" pitchFamily="34" charset="-122"/>
        </a:defRPr>
      </a:lvl8pPr>
      <a:lvl9pPr marL="1371234" algn="l" rtl="0" eaLnBrk="0" fontAlgn="base" hangingPunct="0">
        <a:spcBef>
          <a:spcPct val="0"/>
        </a:spcBef>
        <a:spcAft>
          <a:spcPct val="0"/>
        </a:spcAft>
        <a:defRPr sz="1800">
          <a:solidFill>
            <a:schemeClr val="tx2"/>
          </a:solidFill>
          <a:latin typeface="Arial" pitchFamily="34" charset="0"/>
          <a:ea typeface="微软雅黑" pitchFamily="34" charset="-122"/>
        </a:defRPr>
      </a:lvl9pPr>
    </p:titleStyle>
    <p:bodyStyle>
      <a:lvl1pPr marL="257106" indent="-257106" algn="l" rtl="0" eaLnBrk="0" fontAlgn="base" hangingPunct="0">
        <a:spcBef>
          <a:spcPct val="20000"/>
        </a:spcBef>
        <a:spcAft>
          <a:spcPct val="0"/>
        </a:spcAft>
        <a:buChar char="•"/>
        <a:defRPr sz="1500">
          <a:solidFill>
            <a:schemeClr val="tx1"/>
          </a:solidFill>
          <a:latin typeface="+mn-lt"/>
          <a:ea typeface="+mn-ea"/>
          <a:cs typeface="+mn-cs"/>
        </a:defRPr>
      </a:lvl1pPr>
      <a:lvl2pPr marL="557064" indent="-214255" algn="l" rtl="0" eaLnBrk="0" fontAlgn="base" hangingPunct="0">
        <a:spcBef>
          <a:spcPct val="20000"/>
        </a:spcBef>
        <a:spcAft>
          <a:spcPct val="0"/>
        </a:spcAft>
        <a:buChar char="–"/>
        <a:defRPr sz="1500">
          <a:solidFill>
            <a:schemeClr val="tx1"/>
          </a:solidFill>
          <a:latin typeface="+mn-lt"/>
          <a:ea typeface="仿宋_GB2312" pitchFamily="1" charset="-122"/>
        </a:defRPr>
      </a:lvl2pPr>
      <a:lvl3pPr marL="857021" indent="-171404" algn="l" rtl="0" eaLnBrk="0" fontAlgn="base" hangingPunct="0">
        <a:spcBef>
          <a:spcPct val="20000"/>
        </a:spcBef>
        <a:spcAft>
          <a:spcPct val="0"/>
        </a:spcAft>
        <a:buChar char="•"/>
        <a:defRPr sz="1800">
          <a:solidFill>
            <a:schemeClr val="tx1"/>
          </a:solidFill>
          <a:latin typeface="+mn-lt"/>
          <a:ea typeface="宋体" pitchFamily="2" charset="-122"/>
        </a:defRPr>
      </a:lvl3pPr>
      <a:lvl4pPr marL="1199830" indent="-171404" algn="l" rtl="0" eaLnBrk="0" fontAlgn="base" hangingPunct="0">
        <a:spcBef>
          <a:spcPct val="20000"/>
        </a:spcBef>
        <a:spcAft>
          <a:spcPct val="0"/>
        </a:spcAft>
        <a:buChar char="–"/>
        <a:defRPr sz="1500">
          <a:solidFill>
            <a:schemeClr val="tx1"/>
          </a:solidFill>
          <a:latin typeface="+mn-lt"/>
          <a:ea typeface="宋体" pitchFamily="2" charset="-122"/>
        </a:defRPr>
      </a:lvl4pPr>
      <a:lvl5pPr marL="1542639" indent="-171404" algn="l" rtl="0" eaLnBrk="0" fontAlgn="base" hangingPunct="0">
        <a:spcBef>
          <a:spcPct val="20000"/>
        </a:spcBef>
        <a:spcAft>
          <a:spcPct val="0"/>
        </a:spcAft>
        <a:buChar char="»"/>
        <a:defRPr sz="1500">
          <a:solidFill>
            <a:schemeClr val="tx1"/>
          </a:solidFill>
          <a:latin typeface="+mn-lt"/>
          <a:ea typeface="宋体" pitchFamily="2" charset="-122"/>
        </a:defRPr>
      </a:lvl5pPr>
      <a:lvl6pPr marL="1885447" indent="-171404" algn="l" rtl="0" eaLnBrk="0" fontAlgn="base" hangingPunct="0">
        <a:spcBef>
          <a:spcPct val="20000"/>
        </a:spcBef>
        <a:spcAft>
          <a:spcPct val="0"/>
        </a:spcAft>
        <a:buChar char="»"/>
        <a:defRPr sz="1500">
          <a:solidFill>
            <a:schemeClr val="tx1"/>
          </a:solidFill>
          <a:latin typeface="+mn-lt"/>
          <a:ea typeface="宋体" pitchFamily="2" charset="-122"/>
        </a:defRPr>
      </a:lvl6pPr>
      <a:lvl7pPr marL="2228256" indent="-171404" algn="l" rtl="0" eaLnBrk="0" fontAlgn="base" hangingPunct="0">
        <a:spcBef>
          <a:spcPct val="20000"/>
        </a:spcBef>
        <a:spcAft>
          <a:spcPct val="0"/>
        </a:spcAft>
        <a:buChar char="»"/>
        <a:defRPr sz="1500">
          <a:solidFill>
            <a:schemeClr val="tx1"/>
          </a:solidFill>
          <a:latin typeface="+mn-lt"/>
          <a:ea typeface="宋体" pitchFamily="2" charset="-122"/>
        </a:defRPr>
      </a:lvl7pPr>
      <a:lvl8pPr marL="2571064" indent="-171404" algn="l" rtl="0" eaLnBrk="0" fontAlgn="base" hangingPunct="0">
        <a:spcBef>
          <a:spcPct val="20000"/>
        </a:spcBef>
        <a:spcAft>
          <a:spcPct val="0"/>
        </a:spcAft>
        <a:buChar char="»"/>
        <a:defRPr sz="1500">
          <a:solidFill>
            <a:schemeClr val="tx1"/>
          </a:solidFill>
          <a:latin typeface="+mn-lt"/>
          <a:ea typeface="宋体" pitchFamily="2" charset="-122"/>
        </a:defRPr>
      </a:lvl8pPr>
      <a:lvl9pPr marL="2913873" indent="-171404" algn="l" rtl="0" eaLnBrk="0" fontAlgn="base" hangingPunct="0">
        <a:spcBef>
          <a:spcPct val="20000"/>
        </a:spcBef>
        <a:spcAft>
          <a:spcPct val="0"/>
        </a:spcAft>
        <a:buChar char="»"/>
        <a:defRPr sz="1500">
          <a:solidFill>
            <a:schemeClr val="tx1"/>
          </a:solidFill>
          <a:latin typeface="+mn-lt"/>
          <a:ea typeface="宋体" pitchFamily="2" charset="-122"/>
        </a:defRPr>
      </a:lvl9pPr>
    </p:bodyStyle>
    <p:otherStyle>
      <a:defPPr>
        <a:defRPr lang="zh-CN"/>
      </a:defPPr>
      <a:lvl1pPr marL="0" algn="l" defTabSz="685617" rtl="0" eaLnBrk="1" latinLnBrk="0" hangingPunct="1">
        <a:defRPr sz="1300" kern="1200">
          <a:solidFill>
            <a:schemeClr val="tx1"/>
          </a:solidFill>
          <a:latin typeface="+mn-lt"/>
          <a:ea typeface="+mn-ea"/>
          <a:cs typeface="+mn-cs"/>
        </a:defRPr>
      </a:lvl1pPr>
      <a:lvl2pPr marL="342809" algn="l" defTabSz="685617" rtl="0" eaLnBrk="1" latinLnBrk="0" hangingPunct="1">
        <a:defRPr sz="1300" kern="1200">
          <a:solidFill>
            <a:schemeClr val="tx1"/>
          </a:solidFill>
          <a:latin typeface="+mn-lt"/>
          <a:ea typeface="+mn-ea"/>
          <a:cs typeface="+mn-cs"/>
        </a:defRPr>
      </a:lvl2pPr>
      <a:lvl3pPr marL="685617" algn="l" defTabSz="685617" rtl="0" eaLnBrk="1" latinLnBrk="0" hangingPunct="1">
        <a:defRPr sz="1300" kern="1200">
          <a:solidFill>
            <a:schemeClr val="tx1"/>
          </a:solidFill>
          <a:latin typeface="+mn-lt"/>
          <a:ea typeface="+mn-ea"/>
          <a:cs typeface="+mn-cs"/>
        </a:defRPr>
      </a:lvl3pPr>
      <a:lvl4pPr marL="1028426" algn="l" defTabSz="685617" rtl="0" eaLnBrk="1" latinLnBrk="0" hangingPunct="1">
        <a:defRPr sz="1300" kern="1200">
          <a:solidFill>
            <a:schemeClr val="tx1"/>
          </a:solidFill>
          <a:latin typeface="+mn-lt"/>
          <a:ea typeface="+mn-ea"/>
          <a:cs typeface="+mn-cs"/>
        </a:defRPr>
      </a:lvl4pPr>
      <a:lvl5pPr marL="1371234" algn="l" defTabSz="685617" rtl="0" eaLnBrk="1" latinLnBrk="0" hangingPunct="1">
        <a:defRPr sz="1300" kern="1200">
          <a:solidFill>
            <a:schemeClr val="tx1"/>
          </a:solidFill>
          <a:latin typeface="+mn-lt"/>
          <a:ea typeface="+mn-ea"/>
          <a:cs typeface="+mn-cs"/>
        </a:defRPr>
      </a:lvl5pPr>
      <a:lvl6pPr marL="1714043" algn="l" defTabSz="685617" rtl="0" eaLnBrk="1" latinLnBrk="0" hangingPunct="1">
        <a:defRPr sz="1300" kern="1200">
          <a:solidFill>
            <a:schemeClr val="tx1"/>
          </a:solidFill>
          <a:latin typeface="+mn-lt"/>
          <a:ea typeface="+mn-ea"/>
          <a:cs typeface="+mn-cs"/>
        </a:defRPr>
      </a:lvl6pPr>
      <a:lvl7pPr marL="2056851" algn="l" defTabSz="685617" rtl="0" eaLnBrk="1" latinLnBrk="0" hangingPunct="1">
        <a:defRPr sz="1300" kern="1200">
          <a:solidFill>
            <a:schemeClr val="tx1"/>
          </a:solidFill>
          <a:latin typeface="+mn-lt"/>
          <a:ea typeface="+mn-ea"/>
          <a:cs typeface="+mn-cs"/>
        </a:defRPr>
      </a:lvl7pPr>
      <a:lvl8pPr marL="2399660" algn="l" defTabSz="685617" rtl="0" eaLnBrk="1" latinLnBrk="0" hangingPunct="1">
        <a:defRPr sz="1300" kern="1200">
          <a:solidFill>
            <a:schemeClr val="tx1"/>
          </a:solidFill>
          <a:latin typeface="+mn-lt"/>
          <a:ea typeface="+mn-ea"/>
          <a:cs typeface="+mn-cs"/>
        </a:defRPr>
      </a:lvl8pPr>
      <a:lvl9pPr marL="2742468" algn="l" defTabSz="685617"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17.emf"/></Relationships>
</file>

<file path=ppt/slides/_rels/slide25.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19.emf"/></Relationships>
</file>

<file path=ppt/slides/_rels/slide26.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21.emf"/></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23.emf"/><Relationship Id="rId5" Type="http://schemas.openxmlformats.org/officeDocument/2006/relationships/package" Target="../embeddings/Microsoft_Word___1.docx"/><Relationship Id="rId4" Type="http://schemas.openxmlformats.org/officeDocument/2006/relationships/oleObject" Target="../embeddings/oleObject1.bin"/></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1.xml"/><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25.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37.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34.wmf"/></Relationships>
</file>

<file path=ppt/slides/_rels/slide4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37.gif"/><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5.xml"/><Relationship Id="rId1" Type="http://schemas.openxmlformats.org/officeDocument/2006/relationships/slideLayout" Target="../slideLayouts/slideLayout7.xml"/><Relationship Id="rId5" Type="http://schemas.openxmlformats.org/officeDocument/2006/relationships/image" Target="../media/image40.png"/><Relationship Id="rId4" Type="http://schemas.openxmlformats.org/officeDocument/2006/relationships/image" Target="../media/image39.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椭圆 139"/>
          <p:cNvSpPr/>
          <p:nvPr/>
        </p:nvSpPr>
        <p:spPr>
          <a:xfrm>
            <a:off x="656823" y="1491666"/>
            <a:ext cx="2808312" cy="2808312"/>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38" name="椭圆 137"/>
          <p:cNvSpPr/>
          <p:nvPr/>
        </p:nvSpPr>
        <p:spPr>
          <a:xfrm>
            <a:off x="632485" y="3600787"/>
            <a:ext cx="3219435" cy="3219435"/>
          </a:xfrm>
          <a:prstGeom prst="ellipse">
            <a:avLst/>
          </a:prstGeom>
          <a:solidFill>
            <a:srgbClr val="CC0000">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41" name="椭圆 140"/>
          <p:cNvSpPr/>
          <p:nvPr/>
        </p:nvSpPr>
        <p:spPr>
          <a:xfrm>
            <a:off x="-980157" y="4050771"/>
            <a:ext cx="2124744" cy="2124744"/>
          </a:xfrm>
          <a:prstGeom prst="ellipse">
            <a:avLst/>
          </a:prstGeom>
          <a:solidFill>
            <a:schemeClr val="accent4">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42" name="椭圆 141"/>
          <p:cNvSpPr/>
          <p:nvPr/>
        </p:nvSpPr>
        <p:spPr>
          <a:xfrm>
            <a:off x="-3644453" y="-185092"/>
            <a:ext cx="5328592" cy="5328592"/>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grpSp>
        <p:nvGrpSpPr>
          <p:cNvPr id="146" name="组合 145"/>
          <p:cNvGrpSpPr/>
          <p:nvPr/>
        </p:nvGrpSpPr>
        <p:grpSpPr>
          <a:xfrm flipH="1">
            <a:off x="3344100" y="2684694"/>
            <a:ext cx="5551177" cy="583387"/>
            <a:chOff x="3929063" y="2641879"/>
            <a:chExt cx="5214937" cy="0"/>
          </a:xfrm>
        </p:grpSpPr>
        <p:cxnSp>
          <p:nvCxnSpPr>
            <p:cNvPr id="147" name="直接连接符 146"/>
            <p:cNvCxnSpPr/>
            <p:nvPr/>
          </p:nvCxnSpPr>
          <p:spPr>
            <a:xfrm>
              <a:off x="3929063" y="2641879"/>
              <a:ext cx="4105804" cy="0"/>
            </a:xfrm>
            <a:prstGeom prst="line">
              <a:avLst/>
            </a:prstGeom>
            <a:ln w="7620">
              <a:solidFill>
                <a:srgbClr val="333333"/>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a:off x="8103924" y="2641879"/>
              <a:ext cx="754055" cy="0"/>
            </a:xfrm>
            <a:prstGeom prst="line">
              <a:avLst/>
            </a:prstGeom>
            <a:ln w="7620">
              <a:solidFill>
                <a:srgbClr val="333333"/>
              </a:solidFill>
              <a:prstDash val="dash"/>
              <a:tailEnd type="diamond"/>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a:off x="8948986" y="2641879"/>
              <a:ext cx="195014" cy="0"/>
            </a:xfrm>
            <a:prstGeom prst="line">
              <a:avLst/>
            </a:prstGeom>
            <a:ln w="7620">
              <a:solidFill>
                <a:srgbClr val="333333"/>
              </a:solidFill>
            </a:ln>
          </p:spPr>
          <p:style>
            <a:lnRef idx="1">
              <a:schemeClr val="accent1"/>
            </a:lnRef>
            <a:fillRef idx="0">
              <a:schemeClr val="accent1"/>
            </a:fillRef>
            <a:effectRef idx="0">
              <a:schemeClr val="accent1"/>
            </a:effectRef>
            <a:fontRef idx="minor">
              <a:schemeClr val="tx1"/>
            </a:fontRef>
          </p:style>
        </p:cxnSp>
      </p:grpSp>
      <p:sp>
        <p:nvSpPr>
          <p:cNvPr id="150" name="矩形 17"/>
          <p:cNvSpPr>
            <a:spLocks noChangeArrowheads="1"/>
          </p:cNvSpPr>
          <p:nvPr/>
        </p:nvSpPr>
        <p:spPr bwMode="auto">
          <a:xfrm>
            <a:off x="4035917" y="2005374"/>
            <a:ext cx="530067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4000" b="1" dirty="0" smtClean="0">
                <a:solidFill>
                  <a:srgbClr val="333333"/>
                </a:solidFill>
                <a:latin typeface="微软雅黑" panose="020B0503020204020204" pitchFamily="34" charset="-122"/>
                <a:ea typeface="微软雅黑" panose="020B0503020204020204" pitchFamily="34" charset="-122"/>
              </a:rPr>
              <a:t>仓储与配送管理</a:t>
            </a:r>
            <a:endParaRPr lang="zh-CN" altLang="en-US" sz="4000" b="1" dirty="0">
              <a:solidFill>
                <a:srgbClr val="333333"/>
              </a:solidFill>
              <a:latin typeface="微软雅黑" panose="020B0503020204020204" pitchFamily="34" charset="-122"/>
              <a:ea typeface="微软雅黑" panose="020B0503020204020204" pitchFamily="34" charset="-122"/>
            </a:endParaRPr>
          </a:p>
        </p:txBody>
      </p:sp>
      <p:sp>
        <p:nvSpPr>
          <p:cNvPr id="151" name="矩形 150"/>
          <p:cNvSpPr/>
          <p:nvPr/>
        </p:nvSpPr>
        <p:spPr>
          <a:xfrm>
            <a:off x="4035917" y="2722056"/>
            <a:ext cx="4955411" cy="442045"/>
          </a:xfrm>
          <a:prstGeom prst="rect">
            <a:avLst/>
          </a:prstGeom>
        </p:spPr>
        <p:txBody>
          <a:bodyPr wrap="square" lIns="72008" tIns="36005" rIns="72008" bIns="36005">
            <a:spAutoFit/>
          </a:bodyPr>
          <a:lstStyle/>
          <a:p>
            <a:pPr algn="ctr"/>
            <a:r>
              <a:rPr lang="zh-CN" altLang="en-US" sz="2400" dirty="0" smtClean="0">
                <a:solidFill>
                  <a:srgbClr val="333333"/>
                </a:solidFill>
                <a:latin typeface="Century Gothic" panose="020B0502020202020204" pitchFamily="34" charset="0"/>
                <a:ea typeface="Source Han Sans ExtraLight" panose="020B0200000000000000" pitchFamily="34" charset="-122"/>
                <a:cs typeface="Arial" panose="020B0604020202020204" pitchFamily="34" charset="0"/>
              </a:rPr>
              <a:t>项目五  货物在库作业</a:t>
            </a:r>
            <a:endParaRPr lang="en-US" altLang="zh-CN" sz="2400" dirty="0">
              <a:solidFill>
                <a:srgbClr val="333333"/>
              </a:solidFill>
              <a:latin typeface="Century Gothic" panose="020B0502020202020204" pitchFamily="34" charset="0"/>
              <a:ea typeface="Source Han Sans ExtraLight" panose="020B0200000000000000" pitchFamily="34" charset="-122"/>
              <a:cs typeface="Arial" panose="020B0604020202020204" pitchFamily="34" charset="0"/>
            </a:endParaRPr>
          </a:p>
        </p:txBody>
      </p:sp>
    </p:spTree>
    <p:extLst>
      <p:ext uri="{BB962C8B-B14F-4D97-AF65-F5344CB8AC3E}">
        <p14:creationId xmlns:p14="http://schemas.microsoft.com/office/powerpoint/2010/main" val="370263290"/>
      </p:ext>
    </p:extLst>
  </p:cSld>
  <p:clrMapOvr>
    <a:masterClrMapping/>
  </p:clrMapOvr>
  <p:transition spd="med"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2"/>
                                        </p:tgtEl>
                                        <p:attrNameLst>
                                          <p:attrName>style.visibility</p:attrName>
                                        </p:attrNameLst>
                                      </p:cBhvr>
                                      <p:to>
                                        <p:strVal val="visible"/>
                                      </p:to>
                                    </p:set>
                                    <p:animEffect transition="in" filter="fade">
                                      <p:cBhvr>
                                        <p:cTn id="7" dur="500"/>
                                        <p:tgtEl>
                                          <p:spTgt spid="14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1"/>
                                        </p:tgtEl>
                                        <p:attrNameLst>
                                          <p:attrName>style.visibility</p:attrName>
                                        </p:attrNameLst>
                                      </p:cBhvr>
                                      <p:to>
                                        <p:strVal val="visible"/>
                                      </p:to>
                                    </p:set>
                                    <p:animEffect transition="in" filter="fade">
                                      <p:cBhvr>
                                        <p:cTn id="11" dur="500"/>
                                        <p:tgtEl>
                                          <p:spTgt spid="14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0"/>
                                        </p:tgtEl>
                                        <p:attrNameLst>
                                          <p:attrName>style.visibility</p:attrName>
                                        </p:attrNameLst>
                                      </p:cBhvr>
                                      <p:to>
                                        <p:strVal val="visible"/>
                                      </p:to>
                                    </p:set>
                                    <p:animEffect transition="in" filter="fade">
                                      <p:cBhvr>
                                        <p:cTn id="15" dur="500"/>
                                        <p:tgtEl>
                                          <p:spTgt spid="14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38"/>
                                        </p:tgtEl>
                                        <p:attrNameLst>
                                          <p:attrName>style.visibility</p:attrName>
                                        </p:attrNameLst>
                                      </p:cBhvr>
                                      <p:to>
                                        <p:strVal val="visible"/>
                                      </p:to>
                                    </p:set>
                                    <p:animEffect transition="in" filter="fade">
                                      <p:cBhvr>
                                        <p:cTn id="19" dur="500"/>
                                        <p:tgtEl>
                                          <p:spTgt spid="138"/>
                                        </p:tgtEl>
                                      </p:cBhvr>
                                    </p:animEffect>
                                  </p:childTnLst>
                                </p:cTn>
                              </p:par>
                            </p:childTnLst>
                          </p:cTn>
                        </p:par>
                        <p:par>
                          <p:cTn id="20" fill="hold">
                            <p:stCondLst>
                              <p:cond delay="2000"/>
                            </p:stCondLst>
                            <p:childTnLst>
                              <p:par>
                                <p:cTn id="21" presetID="2" presetClass="entr" presetSubtype="2" fill="hold" grpId="0" nodeType="afterEffect">
                                  <p:stCondLst>
                                    <p:cond delay="0"/>
                                  </p:stCondLst>
                                  <p:childTnLst>
                                    <p:set>
                                      <p:cBhvr>
                                        <p:cTn id="22" dur="1" fill="hold">
                                          <p:stCondLst>
                                            <p:cond delay="0"/>
                                          </p:stCondLst>
                                        </p:cTn>
                                        <p:tgtEl>
                                          <p:spTgt spid="150"/>
                                        </p:tgtEl>
                                        <p:attrNameLst>
                                          <p:attrName>style.visibility</p:attrName>
                                        </p:attrNameLst>
                                      </p:cBhvr>
                                      <p:to>
                                        <p:strVal val="visible"/>
                                      </p:to>
                                    </p:set>
                                    <p:anim calcmode="lin" valueType="num">
                                      <p:cBhvr additive="base">
                                        <p:cTn id="23" dur="500" fill="hold"/>
                                        <p:tgtEl>
                                          <p:spTgt spid="150"/>
                                        </p:tgtEl>
                                        <p:attrNameLst>
                                          <p:attrName>ppt_x</p:attrName>
                                        </p:attrNameLst>
                                      </p:cBhvr>
                                      <p:tavLst>
                                        <p:tav tm="0">
                                          <p:val>
                                            <p:strVal val="1+#ppt_w/2"/>
                                          </p:val>
                                        </p:tav>
                                        <p:tav tm="100000">
                                          <p:val>
                                            <p:strVal val="#ppt_x"/>
                                          </p:val>
                                        </p:tav>
                                      </p:tavLst>
                                    </p:anim>
                                    <p:anim calcmode="lin" valueType="num">
                                      <p:cBhvr additive="base">
                                        <p:cTn id="24" dur="500" fill="hold"/>
                                        <p:tgtEl>
                                          <p:spTgt spid="150"/>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nodeType="afterEffect">
                                  <p:stCondLst>
                                    <p:cond delay="0"/>
                                  </p:stCondLst>
                                  <p:childTnLst>
                                    <p:set>
                                      <p:cBhvr>
                                        <p:cTn id="27" dur="1" fill="hold">
                                          <p:stCondLst>
                                            <p:cond delay="0"/>
                                          </p:stCondLst>
                                        </p:cTn>
                                        <p:tgtEl>
                                          <p:spTgt spid="146"/>
                                        </p:tgtEl>
                                        <p:attrNameLst>
                                          <p:attrName>style.visibility</p:attrName>
                                        </p:attrNameLst>
                                      </p:cBhvr>
                                      <p:to>
                                        <p:strVal val="visible"/>
                                      </p:to>
                                    </p:set>
                                    <p:anim calcmode="lin" valueType="num">
                                      <p:cBhvr additive="base">
                                        <p:cTn id="28" dur="500" fill="hold"/>
                                        <p:tgtEl>
                                          <p:spTgt spid="146"/>
                                        </p:tgtEl>
                                        <p:attrNameLst>
                                          <p:attrName>ppt_x</p:attrName>
                                        </p:attrNameLst>
                                      </p:cBhvr>
                                      <p:tavLst>
                                        <p:tav tm="0">
                                          <p:val>
                                            <p:strVal val="1+#ppt_w/2"/>
                                          </p:val>
                                        </p:tav>
                                        <p:tav tm="100000">
                                          <p:val>
                                            <p:strVal val="#ppt_x"/>
                                          </p:val>
                                        </p:tav>
                                      </p:tavLst>
                                    </p:anim>
                                    <p:anim calcmode="lin" valueType="num">
                                      <p:cBhvr additive="base">
                                        <p:cTn id="29" dur="500" fill="hold"/>
                                        <p:tgtEl>
                                          <p:spTgt spid="146"/>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 presetClass="entr" presetSubtype="2" fill="hold" grpId="0" nodeType="afterEffect">
                                  <p:stCondLst>
                                    <p:cond delay="0"/>
                                  </p:stCondLst>
                                  <p:childTnLst>
                                    <p:set>
                                      <p:cBhvr>
                                        <p:cTn id="32" dur="1" fill="hold">
                                          <p:stCondLst>
                                            <p:cond delay="0"/>
                                          </p:stCondLst>
                                        </p:cTn>
                                        <p:tgtEl>
                                          <p:spTgt spid="151"/>
                                        </p:tgtEl>
                                        <p:attrNameLst>
                                          <p:attrName>style.visibility</p:attrName>
                                        </p:attrNameLst>
                                      </p:cBhvr>
                                      <p:to>
                                        <p:strVal val="visible"/>
                                      </p:to>
                                    </p:set>
                                    <p:anim calcmode="lin" valueType="num">
                                      <p:cBhvr additive="base">
                                        <p:cTn id="33" dur="500" fill="hold"/>
                                        <p:tgtEl>
                                          <p:spTgt spid="151"/>
                                        </p:tgtEl>
                                        <p:attrNameLst>
                                          <p:attrName>ppt_x</p:attrName>
                                        </p:attrNameLst>
                                      </p:cBhvr>
                                      <p:tavLst>
                                        <p:tav tm="0">
                                          <p:val>
                                            <p:strVal val="1+#ppt_w/2"/>
                                          </p:val>
                                        </p:tav>
                                        <p:tav tm="100000">
                                          <p:val>
                                            <p:strVal val="#ppt_x"/>
                                          </p:val>
                                        </p:tav>
                                      </p:tavLst>
                                    </p:anim>
                                    <p:anim calcmode="lin" valueType="num">
                                      <p:cBhvr additive="base">
                                        <p:cTn id="34" dur="500" fill="hold"/>
                                        <p:tgtEl>
                                          <p:spTgt spid="1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 grpId="0" animBg="1"/>
      <p:bldP spid="138" grpId="0" animBg="1"/>
      <p:bldP spid="141" grpId="0" animBg="1"/>
      <p:bldP spid="142" grpId="0" animBg="1"/>
      <p:bldP spid="150" grpId="0"/>
      <p:bldP spid="15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货物保管与养护</a:t>
            </a:r>
            <a:endParaRPr lang="zh-CN" altLang="en-US" b="1" dirty="0">
              <a:latin typeface="微软雅黑"/>
              <a:ea typeface="微软雅黑"/>
            </a:endParaRPr>
          </a:p>
        </p:txBody>
      </p:sp>
      <p:sp>
        <p:nvSpPr>
          <p:cNvPr id="12" name="矩形 11"/>
          <p:cNvSpPr/>
          <p:nvPr/>
        </p:nvSpPr>
        <p:spPr>
          <a:xfrm>
            <a:off x="2293163" y="1256749"/>
            <a:ext cx="5589373" cy="112912"/>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养护技术</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293163" y="1350469"/>
            <a:ext cx="5350671" cy="322025"/>
          </a:xfrm>
          <a:prstGeom prst="rect">
            <a:avLst/>
          </a:prstGeom>
          <a:noFill/>
        </p:spPr>
        <p:txBody>
          <a:bodyPr wrap="square" lIns="68595" tIns="34297" rIns="68595" bIns="34297" rtlCol="0">
            <a:spAutoFit/>
          </a:bodyPr>
          <a:lstStyle/>
          <a:p>
            <a:pPr>
              <a:lnSpc>
                <a:spcPct val="130000"/>
              </a:lnSpc>
            </a:pPr>
            <a:r>
              <a:rPr lang="en-US" altLang="zh-CN" sz="1400" dirty="0" smtClean="0">
                <a:solidFill>
                  <a:sysClr val="windowText" lastClr="000000"/>
                </a:solidFill>
                <a:latin typeface="微软雅黑" pitchFamily="34" charset="-122"/>
                <a:ea typeface="微软雅黑" pitchFamily="34" charset="-122"/>
              </a:rPr>
              <a:t>● </a:t>
            </a:r>
            <a:r>
              <a:rPr lang="zh-CN" altLang="en-US" sz="1400" dirty="0" smtClean="0">
                <a:solidFill>
                  <a:sysClr val="windowText" lastClr="000000"/>
                </a:solidFill>
                <a:latin typeface="微软雅黑" pitchFamily="34" charset="-122"/>
                <a:ea typeface="微软雅黑" pitchFamily="34" charset="-122"/>
              </a:rPr>
              <a:t>除湿</a:t>
            </a:r>
            <a:endParaRPr lang="zh-CN" altLang="en-US" sz="1400" dirty="0">
              <a:solidFill>
                <a:sysClr val="windowText" lastClr="000000"/>
              </a:solidFill>
              <a:latin typeface="微软雅黑" pitchFamily="34" charset="-122"/>
              <a:ea typeface="微软雅黑" pitchFamily="34" charset="-122"/>
            </a:endParaRPr>
          </a:p>
        </p:txBody>
      </p:sp>
      <p:sp>
        <p:nvSpPr>
          <p:cNvPr id="9" name="TextBox 8"/>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温湿</a:t>
            </a:r>
            <a:r>
              <a:rPr lang="zh-CN" altLang="en-US" b="1" dirty="0">
                <a:solidFill>
                  <a:srgbClr val="FF0000"/>
                </a:solidFill>
                <a:latin typeface="微软雅黑" pitchFamily="34" charset="-122"/>
                <a:ea typeface="微软雅黑" pitchFamily="34" charset="-122"/>
              </a:rPr>
              <a:t>度控制</a:t>
            </a:r>
          </a:p>
        </p:txBody>
      </p:sp>
      <p:sp>
        <p:nvSpPr>
          <p:cNvPr id="3" name="矩形 2"/>
          <p:cNvSpPr/>
          <p:nvPr/>
        </p:nvSpPr>
        <p:spPr>
          <a:xfrm>
            <a:off x="2293162" y="1676780"/>
            <a:ext cx="5807229" cy="1200329"/>
          </a:xfrm>
          <a:prstGeom prst="rect">
            <a:avLst/>
          </a:prstGeom>
        </p:spPr>
        <p:txBody>
          <a:bodyPr wrap="square">
            <a:spAutoFit/>
          </a:bodyPr>
          <a:lstStyle/>
          <a:p>
            <a:r>
              <a:rPr lang="zh-CN" altLang="en-US" dirty="0"/>
              <a:t>除湿是利用冷却方法使水汽在露点温度下凝结分离；或利用压缩法提高水气压，使之超过饱和点，称为水滴而被分离除去；或使用吸附剂吸收空气中的水分。仓库常见的除湿方法有冷却法除湿和吸湿剂除湿。</a:t>
            </a:r>
          </a:p>
        </p:txBody>
      </p:sp>
      <p:sp>
        <p:nvSpPr>
          <p:cNvPr id="11" name="矩形 10"/>
          <p:cNvSpPr/>
          <p:nvPr/>
        </p:nvSpPr>
        <p:spPr>
          <a:xfrm>
            <a:off x="2293162" y="2941521"/>
            <a:ext cx="5589373" cy="112912"/>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Tree>
    <p:extLst>
      <p:ext uri="{BB962C8B-B14F-4D97-AF65-F5344CB8AC3E}">
        <p14:creationId xmlns:p14="http://schemas.microsoft.com/office/powerpoint/2010/main" val="516935133"/>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checkerboard(across)">
                                      <p:cBhvr>
                                        <p:cTn id="30" dur="500"/>
                                        <p:tgtEl>
                                          <p:spTgt spid="12"/>
                                        </p:tgtEl>
                                      </p:cBhvr>
                                    </p:animEffect>
                                  </p:childTnLst>
                                </p:cTn>
                              </p:par>
                              <p:par>
                                <p:cTn id="31" presetID="5" presetClass="entr" presetSubtype="1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checkerboard(across)">
                                      <p:cBhvr>
                                        <p:cTn id="33" dur="500"/>
                                        <p:tgtEl>
                                          <p:spTgt spid="14"/>
                                        </p:tgtEl>
                                      </p:cBhvr>
                                    </p:animEffect>
                                  </p:childTnLst>
                                </p:cTn>
                              </p:par>
                              <p:par>
                                <p:cTn id="34" presetID="5" presetClass="entr" presetSubtype="10" fill="hold" grpId="0" nodeType="with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checkerboard(across)">
                                      <p:cBhvr>
                                        <p:cTn id="36" dur="500"/>
                                        <p:tgtEl>
                                          <p:spTgt spid="3"/>
                                        </p:tgtEl>
                                      </p:cBhvr>
                                    </p:animEffect>
                                  </p:childTnLst>
                                </p:cTn>
                              </p:par>
                              <p:par>
                                <p:cTn id="37" presetID="5" presetClass="entr" presetSubtype="1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checkerboard(across)">
                                      <p:cBhvr>
                                        <p:cTn id="3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2" grpId="0" animBg="1"/>
      <p:bldP spid="13" grpId="0" animBg="1"/>
      <p:bldP spid="14" grpId="0"/>
      <p:bldP spid="9" grpId="0"/>
      <p:bldP spid="3" grpId="0"/>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货物保管与养护</a:t>
            </a:r>
            <a:endParaRPr lang="zh-CN" altLang="en-US" b="1" dirty="0">
              <a:latin typeface="微软雅黑"/>
              <a:ea typeface="微软雅黑"/>
            </a:endParaRPr>
          </a:p>
        </p:txBody>
      </p:sp>
      <p:sp>
        <p:nvSpPr>
          <p:cNvPr id="12" name="矩形 11"/>
          <p:cNvSpPr/>
          <p:nvPr/>
        </p:nvSpPr>
        <p:spPr>
          <a:xfrm>
            <a:off x="2293163" y="1256749"/>
            <a:ext cx="5589373" cy="112912"/>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养护技术</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9" name="TextBox 8"/>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防止</a:t>
            </a:r>
            <a:r>
              <a:rPr lang="zh-CN" altLang="en-US" b="1" dirty="0">
                <a:solidFill>
                  <a:srgbClr val="FF0000"/>
                </a:solidFill>
                <a:latin typeface="微软雅黑" pitchFamily="34" charset="-122"/>
                <a:ea typeface="微软雅黑" pitchFamily="34" charset="-122"/>
              </a:rPr>
              <a:t>仓储货物的霉腐</a:t>
            </a:r>
          </a:p>
        </p:txBody>
      </p:sp>
      <p:pic>
        <p:nvPicPr>
          <p:cNvPr id="2" name="图片 1"/>
          <p:cNvPicPr>
            <a:picLocks noChangeAspect="1"/>
          </p:cNvPicPr>
          <p:nvPr/>
        </p:nvPicPr>
        <p:blipFill>
          <a:blip r:embed="rId3"/>
          <a:stretch>
            <a:fillRect/>
          </a:stretch>
        </p:blipFill>
        <p:spPr>
          <a:xfrm>
            <a:off x="2590680" y="390641"/>
            <a:ext cx="3853528" cy="4639763"/>
          </a:xfrm>
          <a:prstGeom prst="rect">
            <a:avLst/>
          </a:prstGeom>
        </p:spPr>
      </p:pic>
      <p:pic>
        <p:nvPicPr>
          <p:cNvPr id="4" name="图片 3"/>
          <p:cNvPicPr>
            <a:picLocks noChangeAspect="1"/>
          </p:cNvPicPr>
          <p:nvPr/>
        </p:nvPicPr>
        <p:blipFill>
          <a:blip r:embed="rId4"/>
          <a:stretch>
            <a:fillRect/>
          </a:stretch>
        </p:blipFill>
        <p:spPr>
          <a:xfrm>
            <a:off x="1259632" y="1886314"/>
            <a:ext cx="7211768" cy="2259425"/>
          </a:xfrm>
          <a:prstGeom prst="rect">
            <a:avLst/>
          </a:prstGeom>
        </p:spPr>
      </p:pic>
    </p:spTree>
    <p:extLst>
      <p:ext uri="{BB962C8B-B14F-4D97-AF65-F5344CB8AC3E}">
        <p14:creationId xmlns:p14="http://schemas.microsoft.com/office/powerpoint/2010/main" val="164767519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500"/>
                                        <p:tgtEl>
                                          <p:spTgt spid="9"/>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checkerboard(across)">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checkerboard(across)">
                                      <p:cBhvr>
                                        <p:cTn id="33" dur="500"/>
                                        <p:tgtEl>
                                          <p:spTgt spid="2"/>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xit" presetSubtype="4" fill="hold" nodeType="clickEffect">
                                  <p:stCondLst>
                                    <p:cond delay="0"/>
                                  </p:stCondLst>
                                  <p:childTnLst>
                                    <p:anim calcmode="lin" valueType="num">
                                      <p:cBhvr additive="base">
                                        <p:cTn id="37" dur="500"/>
                                        <p:tgtEl>
                                          <p:spTgt spid="2"/>
                                        </p:tgtEl>
                                        <p:attrNameLst>
                                          <p:attrName>ppt_x</p:attrName>
                                        </p:attrNameLst>
                                      </p:cBhvr>
                                      <p:tavLst>
                                        <p:tav tm="0">
                                          <p:val>
                                            <p:strVal val="ppt_x"/>
                                          </p:val>
                                        </p:tav>
                                        <p:tav tm="100000">
                                          <p:val>
                                            <p:strVal val="ppt_x"/>
                                          </p:val>
                                        </p:tav>
                                      </p:tavLst>
                                    </p:anim>
                                    <p:anim calcmode="lin" valueType="num">
                                      <p:cBhvr additive="base">
                                        <p:cTn id="38" dur="500"/>
                                        <p:tgtEl>
                                          <p:spTgt spid="2"/>
                                        </p:tgtEl>
                                        <p:attrNameLst>
                                          <p:attrName>ppt_y</p:attrName>
                                        </p:attrNameLst>
                                      </p:cBhvr>
                                      <p:tavLst>
                                        <p:tav tm="0">
                                          <p:val>
                                            <p:strVal val="ppt_y"/>
                                          </p:val>
                                        </p:tav>
                                        <p:tav tm="100000">
                                          <p:val>
                                            <p:strVal val="1+ppt_h/2"/>
                                          </p:val>
                                        </p:tav>
                                      </p:tavLst>
                                    </p:anim>
                                    <p:set>
                                      <p:cBhvr>
                                        <p:cTn id="39" dur="1" fill="hold">
                                          <p:stCondLst>
                                            <p:cond delay="499"/>
                                          </p:stCondLst>
                                        </p:cTn>
                                        <p:tgtEl>
                                          <p:spTgt spid="2"/>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5" presetClass="entr" presetSubtype="10" fill="hold" nodeType="click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checkerboard(across)">
                                      <p:cBhvr>
                                        <p:cTn id="4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2" grpId="0" animBg="1"/>
      <p:bldP spid="13" grpId="0" animBg="1"/>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货物保管与养护</a:t>
            </a:r>
            <a:endParaRPr lang="zh-CN" altLang="en-US" b="1" dirty="0">
              <a:latin typeface="微软雅黑"/>
              <a:ea typeface="微软雅黑"/>
            </a:endParaRPr>
          </a:p>
        </p:txBody>
      </p:sp>
      <p:sp>
        <p:nvSpPr>
          <p:cNvPr id="12" name="矩形 11"/>
          <p:cNvSpPr/>
          <p:nvPr/>
        </p:nvSpPr>
        <p:spPr>
          <a:xfrm>
            <a:off x="2293163" y="1256749"/>
            <a:ext cx="5589373" cy="112912"/>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养护技术</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9" name="TextBox 8"/>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金属制品</a:t>
            </a:r>
            <a:r>
              <a:rPr lang="zh-CN" altLang="en-US" b="1" dirty="0">
                <a:solidFill>
                  <a:srgbClr val="FF0000"/>
                </a:solidFill>
                <a:latin typeface="微软雅黑" pitchFamily="34" charset="-122"/>
                <a:ea typeface="微软雅黑" pitchFamily="34" charset="-122"/>
              </a:rPr>
              <a:t>的防锈除锈</a:t>
            </a:r>
          </a:p>
        </p:txBody>
      </p:sp>
      <p:pic>
        <p:nvPicPr>
          <p:cNvPr id="3" name="图片 2"/>
          <p:cNvPicPr>
            <a:picLocks noChangeAspect="1"/>
          </p:cNvPicPr>
          <p:nvPr/>
        </p:nvPicPr>
        <p:blipFill>
          <a:blip r:embed="rId3"/>
          <a:stretch>
            <a:fillRect/>
          </a:stretch>
        </p:blipFill>
        <p:spPr>
          <a:xfrm>
            <a:off x="2921867" y="1635646"/>
            <a:ext cx="4331964" cy="3258672"/>
          </a:xfrm>
          <a:prstGeom prst="rect">
            <a:avLst/>
          </a:prstGeom>
        </p:spPr>
      </p:pic>
    </p:spTree>
    <p:extLst>
      <p:ext uri="{BB962C8B-B14F-4D97-AF65-F5344CB8AC3E}">
        <p14:creationId xmlns:p14="http://schemas.microsoft.com/office/powerpoint/2010/main" val="1453724287"/>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500"/>
                                        <p:tgtEl>
                                          <p:spTgt spid="9"/>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checkerboard(across)">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checkerboard(across)">
                                      <p:cBhvr>
                                        <p:cTn id="3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2" grpId="0" animBg="1"/>
      <p:bldP spid="13" grpId="0" animBg="1"/>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货物保管与养护</a:t>
            </a:r>
            <a:endParaRPr lang="zh-CN" altLang="en-US" b="1" dirty="0">
              <a:latin typeface="微软雅黑"/>
              <a:ea typeface="微软雅黑"/>
            </a:endParaRPr>
          </a:p>
        </p:txBody>
      </p:sp>
      <p:sp>
        <p:nvSpPr>
          <p:cNvPr id="12" name="矩形 11"/>
          <p:cNvSpPr/>
          <p:nvPr/>
        </p:nvSpPr>
        <p:spPr>
          <a:xfrm>
            <a:off x="2293163" y="1256749"/>
            <a:ext cx="5589373" cy="112912"/>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养护技术</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9" name="TextBox 8"/>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仓库</a:t>
            </a:r>
            <a:r>
              <a:rPr lang="zh-CN" altLang="en-US" b="1" dirty="0">
                <a:solidFill>
                  <a:srgbClr val="FF0000"/>
                </a:solidFill>
                <a:latin typeface="微软雅黑" pitchFamily="34" charset="-122"/>
                <a:ea typeface="微软雅黑" pitchFamily="34" charset="-122"/>
              </a:rPr>
              <a:t>清洁卫生</a:t>
            </a:r>
          </a:p>
        </p:txBody>
      </p:sp>
      <p:sp>
        <p:nvSpPr>
          <p:cNvPr id="3" name="矩形 2"/>
          <p:cNvSpPr/>
          <p:nvPr/>
        </p:nvSpPr>
        <p:spPr>
          <a:xfrm>
            <a:off x="2293162" y="1440678"/>
            <a:ext cx="5807229" cy="1200329"/>
          </a:xfrm>
          <a:prstGeom prst="rect">
            <a:avLst/>
          </a:prstGeom>
        </p:spPr>
        <p:txBody>
          <a:bodyPr wrap="square">
            <a:spAutoFit/>
          </a:bodyPr>
          <a:lstStyle/>
          <a:p>
            <a:r>
              <a:rPr lang="zh-CN" altLang="en-US" dirty="0"/>
              <a:t>垃圾、尘土、杂草为霉菌、害虫提供了生存空间，而霉菌、害虫的繁殖</a:t>
            </a:r>
            <a:r>
              <a:rPr lang="zh-CN" altLang="en-US" dirty="0" smtClean="0"/>
              <a:t>直接</a:t>
            </a:r>
            <a:r>
              <a:rPr lang="zh-CN" altLang="en-US" dirty="0"/>
              <a:t>导致了仓储货物霉变、虫蛀、变质等。因此，要保管好货物，必须经常清除这些杂物，保持库房环境的整洁。</a:t>
            </a:r>
          </a:p>
        </p:txBody>
      </p:sp>
      <p:sp>
        <p:nvSpPr>
          <p:cNvPr id="11" name="矩形 10"/>
          <p:cNvSpPr/>
          <p:nvPr/>
        </p:nvSpPr>
        <p:spPr>
          <a:xfrm>
            <a:off x="2293163" y="2655568"/>
            <a:ext cx="5589373" cy="112912"/>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Tree>
    <p:extLst>
      <p:ext uri="{BB962C8B-B14F-4D97-AF65-F5344CB8AC3E}">
        <p14:creationId xmlns:p14="http://schemas.microsoft.com/office/powerpoint/2010/main" val="4256607608"/>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checkerboard(across)">
                                      <p:cBhvr>
                                        <p:cTn id="30" dur="500"/>
                                        <p:tgtEl>
                                          <p:spTgt spid="12"/>
                                        </p:tgtEl>
                                      </p:cBhvr>
                                    </p:animEffect>
                                  </p:childTnLst>
                                </p:cTn>
                              </p:par>
                              <p:par>
                                <p:cTn id="31" presetID="5" presetClass="entr" presetSubtype="10" fill="hold" grpId="0" nodeType="with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checkerboard(across)">
                                      <p:cBhvr>
                                        <p:cTn id="33" dur="500"/>
                                        <p:tgtEl>
                                          <p:spTgt spid="3"/>
                                        </p:tgtEl>
                                      </p:cBhvr>
                                    </p:animEffect>
                                  </p:childTnLst>
                                </p:cTn>
                              </p:par>
                              <p:par>
                                <p:cTn id="34" presetID="5" presetClass="entr" presetSubtype="1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checkerboard(across)">
                                      <p:cBhvr>
                                        <p:cTn id="3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2" grpId="0" animBg="1"/>
      <p:bldP spid="13" grpId="0" animBg="1"/>
      <p:bldP spid="9" grpId="0"/>
      <p:bldP spid="3" grpId="0"/>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4032065" y="1659675"/>
            <a:ext cx="4211493" cy="550343"/>
          </a:xfrm>
          <a:prstGeom prst="rect">
            <a:avLst/>
          </a:prstGeom>
          <a:noFill/>
        </p:spPr>
        <p:txBody>
          <a:bodyPr wrap="square" rtlCol="0">
            <a:spAutoFit/>
          </a:bodyPr>
          <a:lstStyle/>
          <a:p>
            <a:pPr marL="257106" indent="-257106">
              <a:lnSpc>
                <a:spcPct val="150000"/>
              </a:lnSpc>
            </a:pPr>
            <a:r>
              <a:rPr lang="zh-CN" altLang="en-US" sz="2249" b="1" dirty="0" smtClean="0">
                <a:latin typeface="微软雅黑" pitchFamily="34" charset="-122"/>
                <a:ea typeface="微软雅黑" pitchFamily="34" charset="-122"/>
              </a:rPr>
              <a:t>补货作业</a:t>
            </a:r>
            <a:endParaRPr lang="zh-CN" altLang="en-US" sz="2249" b="1" dirty="0">
              <a:latin typeface="微软雅黑" pitchFamily="34" charset="-122"/>
              <a:ea typeface="微软雅黑" pitchFamily="34" charset="-122"/>
            </a:endParaRPr>
          </a:p>
        </p:txBody>
      </p:sp>
      <p:sp>
        <p:nvSpPr>
          <p:cNvPr id="38" name="文本框 29"/>
          <p:cNvSpPr txBox="1">
            <a:spLocks noChangeArrowheads="1"/>
          </p:cNvSpPr>
          <p:nvPr/>
        </p:nvSpPr>
        <p:spPr bwMode="auto">
          <a:xfrm>
            <a:off x="2010709" y="1374855"/>
            <a:ext cx="1063112" cy="1107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en-US" altLang="zh-CN" sz="6598" dirty="0" smtClean="0">
                <a:latin typeface="Impact" pitchFamily="34" charset="0"/>
                <a:ea typeface="微软雅黑" pitchFamily="34" charset="-122"/>
              </a:rPr>
              <a:t>02</a:t>
            </a:r>
            <a:endParaRPr lang="zh-CN" altLang="en-US" sz="6598" dirty="0">
              <a:latin typeface="Impact" pitchFamily="34" charset="0"/>
              <a:ea typeface="微软雅黑" pitchFamily="34" charset="-122"/>
            </a:endParaRPr>
          </a:p>
        </p:txBody>
      </p:sp>
      <p:sp>
        <p:nvSpPr>
          <p:cNvPr id="39" name="文本框 33"/>
          <p:cNvSpPr txBox="1"/>
          <p:nvPr/>
        </p:nvSpPr>
        <p:spPr>
          <a:xfrm>
            <a:off x="1656351" y="2353027"/>
            <a:ext cx="1305443" cy="392287"/>
          </a:xfrm>
          <a:prstGeom prst="rect">
            <a:avLst/>
          </a:prstGeom>
          <a:noFill/>
        </p:spPr>
        <p:txBody>
          <a:bodyPr wrap="square" rtlCol="0">
            <a:spAutoFit/>
          </a:bodyPr>
          <a:lstStyle/>
          <a:p>
            <a:pPr algn="dist"/>
            <a:r>
              <a:rPr lang="zh-CN" altLang="en-US" sz="1949" dirty="0">
                <a:solidFill>
                  <a:schemeClr val="bg1"/>
                </a:solidFill>
                <a:latin typeface="微软雅黑" pitchFamily="34" charset="-122"/>
                <a:ea typeface="微软雅黑" pitchFamily="34" charset="-122"/>
              </a:rPr>
              <a:t>添加标题</a:t>
            </a:r>
          </a:p>
        </p:txBody>
      </p:sp>
      <p:sp>
        <p:nvSpPr>
          <p:cNvPr id="7" name="等腰三角形 6"/>
          <p:cNvSpPr/>
          <p:nvPr/>
        </p:nvSpPr>
        <p:spPr>
          <a:xfrm rot="5400000">
            <a:off x="3076474" y="1932666"/>
            <a:ext cx="959606" cy="41362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08146" y="-879619"/>
            <a:ext cx="2808312" cy="2808312"/>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9" name="椭圆 8"/>
          <p:cNvSpPr/>
          <p:nvPr/>
        </p:nvSpPr>
        <p:spPr>
          <a:xfrm>
            <a:off x="496010" y="2757265"/>
            <a:ext cx="3219435" cy="3219435"/>
          </a:xfrm>
          <a:prstGeom prst="ellipse">
            <a:avLst/>
          </a:prstGeom>
          <a:solidFill>
            <a:srgbClr val="CC0000">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0" name="椭圆 9"/>
          <p:cNvSpPr/>
          <p:nvPr/>
        </p:nvSpPr>
        <p:spPr>
          <a:xfrm>
            <a:off x="-1116632" y="3207249"/>
            <a:ext cx="2124744" cy="2124744"/>
          </a:xfrm>
          <a:prstGeom prst="ellipse">
            <a:avLst/>
          </a:prstGeom>
          <a:solidFill>
            <a:schemeClr val="accent4">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 name="椭圆 10"/>
          <p:cNvSpPr/>
          <p:nvPr/>
        </p:nvSpPr>
        <p:spPr>
          <a:xfrm>
            <a:off x="7164288" y="-2664296"/>
            <a:ext cx="5328592" cy="5328592"/>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extLst>
      <p:ext uri="{BB962C8B-B14F-4D97-AF65-F5344CB8AC3E}">
        <p14:creationId xmlns:p14="http://schemas.microsoft.com/office/powerpoint/2010/main" val="760258632"/>
      </p:ext>
    </p:extLst>
  </p:cSld>
  <p:clrMapOvr>
    <a:masterClrMapping/>
  </p:clrMapOvr>
  <p:transition spd="slow" advClick="0"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250"/>
                                        <p:tgtEl>
                                          <p:spTgt spid="38"/>
                                        </p:tgtEl>
                                        <p:attrNameLst>
                                          <p:attrName>ppt_x</p:attrName>
                                        </p:attrNameLst>
                                      </p:cBhvr>
                                      <p:tavLst>
                                        <p:tav tm="0">
                                          <p:val>
                                            <p:strVal val="#ppt_x-#ppt_w*1.125000"/>
                                          </p:val>
                                        </p:tav>
                                        <p:tav tm="100000">
                                          <p:val>
                                            <p:strVal val="#ppt_x"/>
                                          </p:val>
                                        </p:tav>
                                      </p:tavLst>
                                    </p:anim>
                                    <p:animEffect transition="in" filter="wipe(right)">
                                      <p:cBhvr>
                                        <p:cTn id="8" dur="250"/>
                                        <p:tgtEl>
                                          <p:spTgt spid="38"/>
                                        </p:tgtEl>
                                      </p:cBhvr>
                                    </p:animEffect>
                                  </p:childTnLst>
                                </p:cTn>
                              </p:par>
                            </p:childTnLst>
                          </p:cTn>
                        </p:par>
                        <p:par>
                          <p:cTn id="9" fill="hold">
                            <p:stCondLst>
                              <p:cond delay="250"/>
                            </p:stCondLst>
                            <p:childTnLst>
                              <p:par>
                                <p:cTn id="10" presetID="12" presetClass="entr" presetSubtype="8"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250"/>
                                        <p:tgtEl>
                                          <p:spTgt spid="39"/>
                                        </p:tgtEl>
                                        <p:attrNameLst>
                                          <p:attrName>ppt_x</p:attrName>
                                        </p:attrNameLst>
                                      </p:cBhvr>
                                      <p:tavLst>
                                        <p:tav tm="0">
                                          <p:val>
                                            <p:strVal val="#ppt_x-#ppt_w*1.125000"/>
                                          </p:val>
                                        </p:tav>
                                        <p:tav tm="100000">
                                          <p:val>
                                            <p:strVal val="#ppt_x"/>
                                          </p:val>
                                        </p:tav>
                                      </p:tavLst>
                                    </p:anim>
                                    <p:animEffect transition="in" filter="wipe(right)">
                                      <p:cBhvr>
                                        <p:cTn id="13" dur="250"/>
                                        <p:tgtEl>
                                          <p:spTgt spid="39"/>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250"/>
                                        <p:tgtEl>
                                          <p:spTgt spid="7"/>
                                        </p:tgtEl>
                                      </p:cBhvr>
                                    </p:animEffect>
                                  </p:childTnLst>
                                </p:cTn>
                              </p:par>
                            </p:childTnLst>
                          </p:cTn>
                        </p:par>
                        <p:par>
                          <p:cTn id="18" fill="hold">
                            <p:stCondLst>
                              <p:cond delay="75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34"/>
                                        </p:tgtEl>
                                        <p:attrNameLst>
                                          <p:attrName>style.visibility</p:attrName>
                                        </p:attrNameLst>
                                      </p:cBhvr>
                                      <p:to>
                                        <p:strVal val="visible"/>
                                      </p:to>
                                    </p:set>
                                    <p:anim calcmode="lin" valueType="num">
                                      <p:cBhvr>
                                        <p:cTn id="21" dur="25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22" dur="250" fill="hold"/>
                                        <p:tgtEl>
                                          <p:spTgt spid="34"/>
                                        </p:tgtEl>
                                        <p:attrNameLst>
                                          <p:attrName>ppt_y</p:attrName>
                                        </p:attrNameLst>
                                      </p:cBhvr>
                                      <p:tavLst>
                                        <p:tav tm="0">
                                          <p:val>
                                            <p:strVal val="#ppt_y"/>
                                          </p:val>
                                        </p:tav>
                                        <p:tav tm="100000">
                                          <p:val>
                                            <p:strVal val="#ppt_y"/>
                                          </p:val>
                                        </p:tav>
                                      </p:tavLst>
                                    </p:anim>
                                    <p:anim calcmode="lin" valueType="num">
                                      <p:cBhvr>
                                        <p:cTn id="23" dur="25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24" dur="25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25" dur="250" tmFilter="0,0; .5, 1; 1, 1"/>
                                        <p:tgtEl>
                                          <p:spTgt spid="34"/>
                                        </p:tgtEl>
                                      </p:cBhvr>
                                    </p:animEffect>
                                  </p:childTnLst>
                                </p:cTn>
                              </p:par>
                            </p:childTnLst>
                          </p:cTn>
                        </p:par>
                        <p:par>
                          <p:cTn id="26" fill="hold">
                            <p:stCondLst>
                              <p:cond delay="1075"/>
                            </p:stCondLst>
                            <p:childTnLst>
                              <p:par>
                                <p:cTn id="27" presetID="10"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par>
                          <p:cTn id="30" fill="hold">
                            <p:stCondLst>
                              <p:cond delay="1575"/>
                            </p:stCondLst>
                            <p:childTnLst>
                              <p:par>
                                <p:cTn id="31" presetID="10"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par>
                          <p:cTn id="34" fill="hold">
                            <p:stCondLst>
                              <p:cond delay="2075"/>
                            </p:stCondLst>
                            <p:childTnLst>
                              <p:par>
                                <p:cTn id="35" presetID="10"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par>
                          <p:cTn id="38" fill="hold">
                            <p:stCondLst>
                              <p:cond delay="2575"/>
                            </p:stCondLst>
                            <p:childTnLst>
                              <p:par>
                                <p:cTn id="39" presetID="10"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8" grpId="0"/>
      <p:bldP spid="39" grpId="0"/>
      <p:bldP spid="7" grpId="0" animBg="1"/>
      <p:bldP spid="8" grpId="0" animBg="1"/>
      <p:bldP spid="9" grpId="0" animBg="1"/>
      <p:bldP spid="10" grpId="0" animBg="1"/>
      <p:bldP spid="1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补货作业</a:t>
            </a:r>
            <a:endParaRPr lang="zh-CN" altLang="en-US" b="1" dirty="0">
              <a:latin typeface="微软雅黑"/>
              <a:ea typeface="微软雅黑"/>
            </a:endParaRPr>
          </a:p>
        </p:txBody>
      </p:sp>
      <p:sp>
        <p:nvSpPr>
          <p:cNvPr id="11" name="矩形 10"/>
          <p:cNvSpPr/>
          <p:nvPr/>
        </p:nvSpPr>
        <p:spPr>
          <a:xfrm>
            <a:off x="2643174" y="3366200"/>
            <a:ext cx="5220848"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617303" y="1307024"/>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案例导入</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643174" y="1407573"/>
            <a:ext cx="5409291" cy="1958627"/>
          </a:xfrm>
          <a:prstGeom prst="rect">
            <a:avLst/>
          </a:prstGeom>
          <a:noFill/>
        </p:spPr>
        <p:txBody>
          <a:bodyPr wrap="square" lIns="68595" tIns="34297" rIns="68595" bIns="34297" rtlCol="0">
            <a:spAutoFit/>
          </a:bodyPr>
          <a:lstStyle/>
          <a:p>
            <a:pPr>
              <a:lnSpc>
                <a:spcPct val="130000"/>
              </a:lnSpc>
            </a:pPr>
            <a:r>
              <a:rPr lang="en-US" altLang="zh-CN" sz="1600" dirty="0">
                <a:solidFill>
                  <a:sysClr val="windowText" lastClr="000000"/>
                </a:solidFill>
                <a:latin typeface="微软雅黑" pitchFamily="34" charset="-122"/>
                <a:ea typeface="微软雅黑" pitchFamily="34" charset="-122"/>
              </a:rPr>
              <a:t>2000</a:t>
            </a:r>
            <a:r>
              <a:rPr lang="zh-CN" altLang="en-US" sz="1600" dirty="0">
                <a:solidFill>
                  <a:sysClr val="windowText" lastClr="000000"/>
                </a:solidFill>
                <a:latin typeface="微软雅黑" pitchFamily="34" charset="-122"/>
                <a:ea typeface="微软雅黑" pitchFamily="34" charset="-122"/>
              </a:rPr>
              <a:t>年，华联超市在上海新建了当时国内最先进的现代化物流配送中心，建立了自动补货系统，并将“连锁超市补货”转变为“供货商补货”，与部分供应商也建立了自动补货系统。目前，华联超市配送的拆零商品已达</a:t>
            </a:r>
            <a:r>
              <a:rPr lang="en-US" altLang="zh-CN" sz="1600" dirty="0">
                <a:solidFill>
                  <a:sysClr val="windowText" lastClr="000000"/>
                </a:solidFill>
                <a:latin typeface="微软雅黑" pitchFamily="34" charset="-122"/>
                <a:ea typeface="微软雅黑" pitchFamily="34" charset="-122"/>
              </a:rPr>
              <a:t>3000</a:t>
            </a:r>
            <a:r>
              <a:rPr lang="zh-CN" altLang="en-US" sz="1600" dirty="0">
                <a:solidFill>
                  <a:sysClr val="windowText" lastClr="000000"/>
                </a:solidFill>
                <a:latin typeface="微软雅黑" pitchFamily="34" charset="-122"/>
                <a:ea typeface="微软雅黑" pitchFamily="34" charset="-122"/>
              </a:rPr>
              <a:t>多个品种，并正在研究采用现代化的电子标签拆零商品拣选系统，进一步扩大拆零商品的品种数。</a:t>
            </a:r>
            <a:endParaRPr lang="zh-CN" altLang="en-US" sz="1600" dirty="0" smtClean="0">
              <a:solidFill>
                <a:sysClr val="windowText" lastClr="000000"/>
              </a:solidFill>
              <a:latin typeface="微软雅黑" pitchFamily="34" charset="-122"/>
              <a:ea typeface="微软雅黑" pitchFamily="34" charset="-122"/>
            </a:endParaRPr>
          </a:p>
        </p:txBody>
      </p:sp>
      <p:sp>
        <p:nvSpPr>
          <p:cNvPr id="16" name="TextBox 15"/>
          <p:cNvSpPr txBox="1"/>
          <p:nvPr/>
        </p:nvSpPr>
        <p:spPr>
          <a:xfrm>
            <a:off x="2075801" y="3579862"/>
            <a:ext cx="5976664" cy="429362"/>
          </a:xfrm>
          <a:prstGeom prst="rect">
            <a:avLst/>
          </a:prstGeom>
          <a:noFill/>
        </p:spPr>
        <p:txBody>
          <a:bodyPr wrap="square" lIns="68595" tIns="34297" rIns="68595" bIns="34297" rtlCol="0">
            <a:spAutoFit/>
          </a:bodyPr>
          <a:lstStyle/>
          <a:p>
            <a:pPr>
              <a:lnSpc>
                <a:spcPct val="130000"/>
              </a:lnSpc>
            </a:pPr>
            <a:r>
              <a:rPr lang="zh-CN" altLang="en-US" dirty="0" smtClean="0">
                <a:solidFill>
                  <a:srgbClr val="FF0000"/>
                </a:solidFill>
                <a:latin typeface="微软雅黑" pitchFamily="34" charset="-122"/>
                <a:ea typeface="微软雅黑" pitchFamily="34" charset="-122"/>
              </a:rPr>
              <a:t>案例思考</a:t>
            </a:r>
            <a:r>
              <a:rPr lang="zh-CN" altLang="en-US" dirty="0">
                <a:solidFill>
                  <a:srgbClr val="FF0000"/>
                </a:solidFill>
                <a:latin typeface="微软雅黑" pitchFamily="34" charset="-122"/>
                <a:ea typeface="微软雅黑" pitchFamily="34" charset="-122"/>
              </a:rPr>
              <a:t>：为什么需要补货，补货的作用和意义是什么？</a:t>
            </a: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1000" fill="hold"/>
                                        <p:tgtEl>
                                          <p:spTgt spid="12"/>
                                        </p:tgtEl>
                                        <p:attrNameLst>
                                          <p:attrName>ppt_x</p:attrName>
                                        </p:attrNameLst>
                                      </p:cBhvr>
                                      <p:tavLst>
                                        <p:tav tm="0">
                                          <p:val>
                                            <p:strVal val="#ppt_x-.2"/>
                                          </p:val>
                                        </p:tav>
                                        <p:tav tm="100000">
                                          <p:val>
                                            <p:strVal val="#ppt_x"/>
                                          </p:val>
                                        </p:tav>
                                      </p:tavLst>
                                    </p:anim>
                                    <p:anim calcmode="lin" valueType="num">
                                      <p:cBhvr>
                                        <p:cTn id="26"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27" dur="1000"/>
                                        <p:tgtEl>
                                          <p:spTgt spid="12"/>
                                        </p:tgtEl>
                                      </p:cBhvr>
                                    </p:animEffect>
                                  </p:childTnLst>
                                </p:cTn>
                              </p:par>
                              <p:par>
                                <p:cTn id="28" presetID="29" presetClass="entr" presetSubtype="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1000" fill="hold"/>
                                        <p:tgtEl>
                                          <p:spTgt spid="14"/>
                                        </p:tgtEl>
                                        <p:attrNameLst>
                                          <p:attrName>ppt_x</p:attrName>
                                        </p:attrNameLst>
                                      </p:cBhvr>
                                      <p:tavLst>
                                        <p:tav tm="0">
                                          <p:val>
                                            <p:strVal val="#ppt_x-.2"/>
                                          </p:val>
                                        </p:tav>
                                        <p:tav tm="100000">
                                          <p:val>
                                            <p:strVal val="#ppt_x"/>
                                          </p:val>
                                        </p:tav>
                                      </p:tavLst>
                                    </p:anim>
                                    <p:anim calcmode="lin" valueType="num">
                                      <p:cBhvr>
                                        <p:cTn id="31"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4"/>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1000" fill="hold"/>
                                        <p:tgtEl>
                                          <p:spTgt spid="11"/>
                                        </p:tgtEl>
                                        <p:attrNameLst>
                                          <p:attrName>ppt_x</p:attrName>
                                        </p:attrNameLst>
                                      </p:cBhvr>
                                      <p:tavLst>
                                        <p:tav tm="0">
                                          <p:val>
                                            <p:strVal val="#ppt_x-.2"/>
                                          </p:val>
                                        </p:tav>
                                        <p:tav tm="100000">
                                          <p:val>
                                            <p:strVal val="#ppt_x"/>
                                          </p:val>
                                        </p:tav>
                                      </p:tavLst>
                                    </p:anim>
                                    <p:anim calcmode="lin" valueType="num">
                                      <p:cBhvr>
                                        <p:cTn id="36"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checkerboard(across)">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14"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补货作业</a:t>
            </a:r>
            <a:endParaRPr lang="zh-CN" altLang="en-US" b="1" dirty="0">
              <a:latin typeface="微软雅黑"/>
              <a:ea typeface="微软雅黑"/>
            </a:endParaRPr>
          </a:p>
        </p:txBody>
      </p:sp>
      <p:sp>
        <p:nvSpPr>
          <p:cNvPr id="11" name="矩形 10"/>
          <p:cNvSpPr/>
          <p:nvPr/>
        </p:nvSpPr>
        <p:spPr>
          <a:xfrm>
            <a:off x="2617303" y="3096387"/>
            <a:ext cx="5220848"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617303" y="1307024"/>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683568" y="1059582"/>
            <a:ext cx="1513769" cy="1512168"/>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保管储区与动管储区</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643174" y="1407573"/>
            <a:ext cx="5409291" cy="1638540"/>
          </a:xfrm>
          <a:prstGeom prst="rect">
            <a:avLst/>
          </a:prstGeom>
          <a:noFill/>
        </p:spPr>
        <p:txBody>
          <a:bodyPr wrap="square" lIns="68595" tIns="34297" rIns="68595" bIns="34297"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保管储区是指对货物进行常规储存的区域，在仓库的整个存储区域中的存储面积最大，货物存储时间较长，是仓库的主要储存区域。动管储区是货物进行拣货的区域，这个区域的货物停留时间很短，是整个仓库存储区域中货物流动频率最高的区域。</a:t>
            </a:r>
            <a:endParaRPr lang="zh-CN" altLang="en-US" sz="1600" dirty="0" smtClean="0">
              <a:solidFill>
                <a:sysClr val="windowText" lastClr="000000"/>
              </a:solidFill>
              <a:latin typeface="微软雅黑" pitchFamily="34" charset="-122"/>
              <a:ea typeface="微软雅黑" pitchFamily="34" charset="-122"/>
            </a:endParaRPr>
          </a:p>
        </p:txBody>
      </p:sp>
      <p:pic>
        <p:nvPicPr>
          <p:cNvPr id="3" name="图片 2"/>
          <p:cNvPicPr>
            <a:picLocks noChangeAspect="1"/>
          </p:cNvPicPr>
          <p:nvPr/>
        </p:nvPicPr>
        <p:blipFill>
          <a:blip r:embed="rId3"/>
          <a:stretch>
            <a:fillRect/>
          </a:stretch>
        </p:blipFill>
        <p:spPr>
          <a:xfrm>
            <a:off x="916448" y="3002827"/>
            <a:ext cx="6921703" cy="2083558"/>
          </a:xfrm>
          <a:prstGeom prst="rect">
            <a:avLst/>
          </a:prstGeom>
        </p:spPr>
      </p:pic>
    </p:spTree>
    <p:extLst>
      <p:ext uri="{BB962C8B-B14F-4D97-AF65-F5344CB8AC3E}">
        <p14:creationId xmlns:p14="http://schemas.microsoft.com/office/powerpoint/2010/main" val="979505662"/>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1000" fill="hold"/>
                                        <p:tgtEl>
                                          <p:spTgt spid="12"/>
                                        </p:tgtEl>
                                        <p:attrNameLst>
                                          <p:attrName>ppt_x</p:attrName>
                                        </p:attrNameLst>
                                      </p:cBhvr>
                                      <p:tavLst>
                                        <p:tav tm="0">
                                          <p:val>
                                            <p:strVal val="#ppt_x-.2"/>
                                          </p:val>
                                        </p:tav>
                                        <p:tav tm="100000">
                                          <p:val>
                                            <p:strVal val="#ppt_x"/>
                                          </p:val>
                                        </p:tav>
                                      </p:tavLst>
                                    </p:anim>
                                    <p:anim calcmode="lin" valueType="num">
                                      <p:cBhvr>
                                        <p:cTn id="26"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27" dur="1000"/>
                                        <p:tgtEl>
                                          <p:spTgt spid="12"/>
                                        </p:tgtEl>
                                      </p:cBhvr>
                                    </p:animEffect>
                                  </p:childTnLst>
                                </p:cTn>
                              </p:par>
                              <p:par>
                                <p:cTn id="28" presetID="29" presetClass="entr" presetSubtype="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1000" fill="hold"/>
                                        <p:tgtEl>
                                          <p:spTgt spid="14"/>
                                        </p:tgtEl>
                                        <p:attrNameLst>
                                          <p:attrName>ppt_x</p:attrName>
                                        </p:attrNameLst>
                                      </p:cBhvr>
                                      <p:tavLst>
                                        <p:tav tm="0">
                                          <p:val>
                                            <p:strVal val="#ppt_x-.2"/>
                                          </p:val>
                                        </p:tav>
                                        <p:tav tm="100000">
                                          <p:val>
                                            <p:strVal val="#ppt_x"/>
                                          </p:val>
                                        </p:tav>
                                      </p:tavLst>
                                    </p:anim>
                                    <p:anim calcmode="lin" valueType="num">
                                      <p:cBhvr>
                                        <p:cTn id="31"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4"/>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1000" fill="hold"/>
                                        <p:tgtEl>
                                          <p:spTgt spid="11"/>
                                        </p:tgtEl>
                                        <p:attrNameLst>
                                          <p:attrName>ppt_x</p:attrName>
                                        </p:attrNameLst>
                                      </p:cBhvr>
                                      <p:tavLst>
                                        <p:tav tm="0">
                                          <p:val>
                                            <p:strVal val="#ppt_x-.2"/>
                                          </p:val>
                                        </p:tav>
                                        <p:tav tm="100000">
                                          <p:val>
                                            <p:strVal val="#ppt_x"/>
                                          </p:val>
                                        </p:tav>
                                      </p:tavLst>
                                    </p:anim>
                                    <p:anim calcmode="lin" valueType="num">
                                      <p:cBhvr>
                                        <p:cTn id="36"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checkerboard(across)">
                                      <p:cBhvr>
                                        <p:cTn id="4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补货作业</a:t>
            </a:r>
            <a:endParaRPr lang="zh-CN" altLang="en-US" b="1" dirty="0">
              <a:latin typeface="微软雅黑"/>
              <a:ea typeface="微软雅黑"/>
            </a:endParaRPr>
          </a:p>
        </p:txBody>
      </p:sp>
      <p:sp>
        <p:nvSpPr>
          <p:cNvPr id="11" name="矩形 10"/>
          <p:cNvSpPr/>
          <p:nvPr/>
        </p:nvSpPr>
        <p:spPr>
          <a:xfrm>
            <a:off x="2605873" y="1816036"/>
            <a:ext cx="5220848"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617303" y="1307024"/>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683569" y="1059582"/>
            <a:ext cx="1297516" cy="1296144"/>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基本</a:t>
            </a:r>
            <a:r>
              <a:rPr lang="zh-CN" altLang="en-US" sz="2100" b="1" dirty="0" smtClean="0">
                <a:solidFill>
                  <a:schemeClr val="bg1"/>
                </a:solidFill>
                <a:latin typeface="微软雅黑" pitchFamily="34" charset="-122"/>
                <a:ea typeface="微软雅黑" pitchFamily="34" charset="-122"/>
                <a:sym typeface="宋体" panose="02010600030101010101" pitchFamily="2" charset="-122"/>
              </a:rPr>
              <a:t>知识</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643174" y="1407573"/>
            <a:ext cx="5409291" cy="358189"/>
          </a:xfrm>
          <a:prstGeom prst="rect">
            <a:avLst/>
          </a:prstGeom>
          <a:noFill/>
        </p:spPr>
        <p:txBody>
          <a:bodyPr wrap="square" lIns="68595" tIns="34297" rIns="68595" bIns="34297"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确保有货可拣；将待拣货物放置在存取都方便的位置。</a:t>
            </a:r>
            <a:endParaRPr lang="zh-CN" altLang="en-US" sz="1600" dirty="0" smtClean="0">
              <a:solidFill>
                <a:sysClr val="windowText" lastClr="000000"/>
              </a:solidFill>
              <a:latin typeface="微软雅黑" pitchFamily="34" charset="-122"/>
              <a:ea typeface="微软雅黑" pitchFamily="34" charset="-122"/>
            </a:endParaRPr>
          </a:p>
        </p:txBody>
      </p:sp>
      <p:sp>
        <p:nvSpPr>
          <p:cNvPr id="8" name="TextBox 8"/>
          <p:cNvSpPr txBox="1"/>
          <p:nvPr/>
        </p:nvSpPr>
        <p:spPr>
          <a:xfrm>
            <a:off x="2617303"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补</a:t>
            </a:r>
            <a:r>
              <a:rPr lang="zh-CN" altLang="en-US" b="1" dirty="0">
                <a:solidFill>
                  <a:srgbClr val="FF0000"/>
                </a:solidFill>
                <a:latin typeface="微软雅黑" pitchFamily="34" charset="-122"/>
                <a:ea typeface="微软雅黑" pitchFamily="34" charset="-122"/>
              </a:rPr>
              <a:t>货作业的前提</a:t>
            </a:r>
          </a:p>
        </p:txBody>
      </p:sp>
      <p:pic>
        <p:nvPicPr>
          <p:cNvPr id="2" name="图片 1"/>
          <p:cNvPicPr>
            <a:picLocks noChangeAspect="1"/>
          </p:cNvPicPr>
          <p:nvPr/>
        </p:nvPicPr>
        <p:blipFill>
          <a:blip r:embed="rId3"/>
          <a:stretch>
            <a:fillRect/>
          </a:stretch>
        </p:blipFill>
        <p:spPr>
          <a:xfrm>
            <a:off x="1327637" y="2020388"/>
            <a:ext cx="7008400" cy="2642925"/>
          </a:xfrm>
          <a:prstGeom prst="rect">
            <a:avLst/>
          </a:prstGeom>
        </p:spPr>
      </p:pic>
      <p:pic>
        <p:nvPicPr>
          <p:cNvPr id="5" name="图片 4"/>
          <p:cNvPicPr>
            <a:picLocks noChangeAspect="1"/>
          </p:cNvPicPr>
          <p:nvPr/>
        </p:nvPicPr>
        <p:blipFill>
          <a:blip r:embed="rId4"/>
          <a:stretch>
            <a:fillRect/>
          </a:stretch>
        </p:blipFill>
        <p:spPr>
          <a:xfrm>
            <a:off x="1475656" y="1059582"/>
            <a:ext cx="5869007" cy="3773697"/>
          </a:xfrm>
          <a:prstGeom prst="rect">
            <a:avLst/>
          </a:prstGeom>
        </p:spPr>
      </p:pic>
    </p:spTree>
    <p:extLst>
      <p:ext uri="{BB962C8B-B14F-4D97-AF65-F5344CB8AC3E}">
        <p14:creationId xmlns:p14="http://schemas.microsoft.com/office/powerpoint/2010/main" val="140474553"/>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heckerboard(across)">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checkerboard(across)">
                                      <p:cBhvr>
                                        <p:cTn id="30" dur="500"/>
                                        <p:tgtEl>
                                          <p:spTgt spid="12"/>
                                        </p:tgtEl>
                                      </p:cBhvr>
                                    </p:animEffect>
                                  </p:childTnLst>
                                </p:cTn>
                              </p:par>
                              <p:par>
                                <p:cTn id="31" presetID="5" presetClass="entr" presetSubtype="1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checkerboard(across)">
                                      <p:cBhvr>
                                        <p:cTn id="33" dur="500"/>
                                        <p:tgtEl>
                                          <p:spTgt spid="14"/>
                                        </p:tgtEl>
                                      </p:cBhvr>
                                    </p:animEffect>
                                  </p:childTnLst>
                                </p:cTn>
                              </p:par>
                              <p:par>
                                <p:cTn id="34" presetID="5" presetClass="entr" presetSubtype="1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checkerboard(across)">
                                      <p:cBhvr>
                                        <p:cTn id="36" dur="5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5" presetClass="entr" presetSubtype="10" fill="hold" nodeType="click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checkerboard(across)">
                                      <p:cBhvr>
                                        <p:cTn id="41" dur="500"/>
                                        <p:tgtEl>
                                          <p:spTgt spid="2"/>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xit" presetSubtype="4" fill="hold" nodeType="clickEffect">
                                  <p:stCondLst>
                                    <p:cond delay="0"/>
                                  </p:stCondLst>
                                  <p:childTnLst>
                                    <p:anim calcmode="lin" valueType="num">
                                      <p:cBhvr additive="base">
                                        <p:cTn id="45" dur="500"/>
                                        <p:tgtEl>
                                          <p:spTgt spid="2"/>
                                        </p:tgtEl>
                                        <p:attrNameLst>
                                          <p:attrName>ppt_x</p:attrName>
                                        </p:attrNameLst>
                                      </p:cBhvr>
                                      <p:tavLst>
                                        <p:tav tm="0">
                                          <p:val>
                                            <p:strVal val="ppt_x"/>
                                          </p:val>
                                        </p:tav>
                                        <p:tav tm="100000">
                                          <p:val>
                                            <p:strVal val="ppt_x"/>
                                          </p:val>
                                        </p:tav>
                                      </p:tavLst>
                                    </p:anim>
                                    <p:anim calcmode="lin" valueType="num">
                                      <p:cBhvr additive="base">
                                        <p:cTn id="46" dur="500"/>
                                        <p:tgtEl>
                                          <p:spTgt spid="2"/>
                                        </p:tgtEl>
                                        <p:attrNameLst>
                                          <p:attrName>ppt_y</p:attrName>
                                        </p:attrNameLst>
                                      </p:cBhvr>
                                      <p:tavLst>
                                        <p:tav tm="0">
                                          <p:val>
                                            <p:strVal val="ppt_y"/>
                                          </p:val>
                                        </p:tav>
                                        <p:tav tm="100000">
                                          <p:val>
                                            <p:strVal val="1+ppt_h/2"/>
                                          </p:val>
                                        </p:tav>
                                      </p:tavLst>
                                    </p:anim>
                                    <p:set>
                                      <p:cBhvr>
                                        <p:cTn id="47" dur="1" fill="hold">
                                          <p:stCondLst>
                                            <p:cond delay="499"/>
                                          </p:stCondLst>
                                        </p:cTn>
                                        <p:tgtEl>
                                          <p:spTgt spid="2"/>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nodeType="click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checkerboard(across)">
                                      <p:cBhvr>
                                        <p:cTn id="52" dur="500"/>
                                        <p:tgtEl>
                                          <p:spTgt spid="5"/>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nodeType="clickEffect">
                                  <p:stCondLst>
                                    <p:cond delay="0"/>
                                  </p:stCondLst>
                                  <p:childTnLst>
                                    <p:anim calcmode="lin" valueType="num">
                                      <p:cBhvr additive="base">
                                        <p:cTn id="56" dur="500"/>
                                        <p:tgtEl>
                                          <p:spTgt spid="5"/>
                                        </p:tgtEl>
                                        <p:attrNameLst>
                                          <p:attrName>ppt_x</p:attrName>
                                        </p:attrNameLst>
                                      </p:cBhvr>
                                      <p:tavLst>
                                        <p:tav tm="0">
                                          <p:val>
                                            <p:strVal val="ppt_x"/>
                                          </p:val>
                                        </p:tav>
                                        <p:tav tm="100000">
                                          <p:val>
                                            <p:strVal val="ppt_x"/>
                                          </p:val>
                                        </p:tav>
                                      </p:tavLst>
                                    </p:anim>
                                    <p:anim calcmode="lin" valueType="num">
                                      <p:cBhvr additive="base">
                                        <p:cTn id="57" dur="500"/>
                                        <p:tgtEl>
                                          <p:spTgt spid="5"/>
                                        </p:tgtEl>
                                        <p:attrNameLst>
                                          <p:attrName>ppt_y</p:attrName>
                                        </p:attrNameLst>
                                      </p:cBhvr>
                                      <p:tavLst>
                                        <p:tav tm="0">
                                          <p:val>
                                            <p:strVal val="ppt_y"/>
                                          </p:val>
                                        </p:tav>
                                        <p:tav tm="100000">
                                          <p:val>
                                            <p:strVal val="1+ppt_h/2"/>
                                          </p:val>
                                        </p:tav>
                                      </p:tavLst>
                                    </p:anim>
                                    <p:set>
                                      <p:cBhvr>
                                        <p:cTn id="58"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14"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补货作业</a:t>
            </a:r>
            <a:endParaRPr lang="zh-CN" altLang="en-US" b="1" dirty="0">
              <a:latin typeface="微软雅黑"/>
              <a:ea typeface="微软雅黑"/>
            </a:endParaRPr>
          </a:p>
        </p:txBody>
      </p:sp>
      <p:sp>
        <p:nvSpPr>
          <p:cNvPr id="13" name="椭圆 64"/>
          <p:cNvSpPr>
            <a:spLocks noChangeArrowheads="1"/>
          </p:cNvSpPr>
          <p:nvPr/>
        </p:nvSpPr>
        <p:spPr bwMode="auto">
          <a:xfrm>
            <a:off x="683569" y="1059582"/>
            <a:ext cx="1297516" cy="1296144"/>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补货作业流程</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3" name="图片 2"/>
          <p:cNvPicPr>
            <a:picLocks noChangeAspect="1"/>
          </p:cNvPicPr>
          <p:nvPr/>
        </p:nvPicPr>
        <p:blipFill>
          <a:blip r:embed="rId3"/>
          <a:stretch>
            <a:fillRect/>
          </a:stretch>
        </p:blipFill>
        <p:spPr>
          <a:xfrm>
            <a:off x="2347602" y="771550"/>
            <a:ext cx="5320742" cy="4067463"/>
          </a:xfrm>
          <a:prstGeom prst="rect">
            <a:avLst/>
          </a:prstGeom>
        </p:spPr>
      </p:pic>
      <p:pic>
        <p:nvPicPr>
          <p:cNvPr id="4" name="图片 3"/>
          <p:cNvPicPr>
            <a:picLocks noChangeAspect="1"/>
          </p:cNvPicPr>
          <p:nvPr/>
        </p:nvPicPr>
        <p:blipFill>
          <a:blip r:embed="rId4"/>
          <a:stretch>
            <a:fillRect/>
          </a:stretch>
        </p:blipFill>
        <p:spPr>
          <a:xfrm>
            <a:off x="1972767" y="1923678"/>
            <a:ext cx="6543664" cy="1918998"/>
          </a:xfrm>
          <a:prstGeom prst="rect">
            <a:avLst/>
          </a:prstGeom>
        </p:spPr>
      </p:pic>
    </p:spTree>
    <p:extLst>
      <p:ext uri="{BB962C8B-B14F-4D97-AF65-F5344CB8AC3E}">
        <p14:creationId xmlns:p14="http://schemas.microsoft.com/office/powerpoint/2010/main" val="1240749990"/>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checkerboard(across)">
                                      <p:cBhvr>
                                        <p:cTn id="25" dur="5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xit" presetSubtype="4" fill="hold" nodeType="clickEffect">
                                  <p:stCondLst>
                                    <p:cond delay="0"/>
                                  </p:stCondLst>
                                  <p:childTnLst>
                                    <p:anim calcmode="lin" valueType="num">
                                      <p:cBhvr additive="base">
                                        <p:cTn id="29" dur="500"/>
                                        <p:tgtEl>
                                          <p:spTgt spid="3"/>
                                        </p:tgtEl>
                                        <p:attrNameLst>
                                          <p:attrName>ppt_x</p:attrName>
                                        </p:attrNameLst>
                                      </p:cBhvr>
                                      <p:tavLst>
                                        <p:tav tm="0">
                                          <p:val>
                                            <p:strVal val="ppt_x"/>
                                          </p:val>
                                        </p:tav>
                                        <p:tav tm="100000">
                                          <p:val>
                                            <p:strVal val="ppt_x"/>
                                          </p:val>
                                        </p:tav>
                                      </p:tavLst>
                                    </p:anim>
                                    <p:anim calcmode="lin" valueType="num">
                                      <p:cBhvr additive="base">
                                        <p:cTn id="30" dur="500"/>
                                        <p:tgtEl>
                                          <p:spTgt spid="3"/>
                                        </p:tgtEl>
                                        <p:attrNameLst>
                                          <p:attrName>ppt_y</p:attrName>
                                        </p:attrNameLst>
                                      </p:cBhvr>
                                      <p:tavLst>
                                        <p:tav tm="0">
                                          <p:val>
                                            <p:strVal val="ppt_y"/>
                                          </p:val>
                                        </p:tav>
                                        <p:tav tm="100000">
                                          <p:val>
                                            <p:strVal val="1+ppt_h/2"/>
                                          </p:val>
                                        </p:tav>
                                      </p:tavLst>
                                    </p:anim>
                                    <p:set>
                                      <p:cBhvr>
                                        <p:cTn id="31" dur="1" fill="hold">
                                          <p:stCondLst>
                                            <p:cond delay="499"/>
                                          </p:stCondLst>
                                        </p:cTn>
                                        <p:tgtEl>
                                          <p:spTgt spid="3"/>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5" presetClass="entr" presetSubtype="10" fill="hold" nodeType="click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checkerboard(across)">
                                      <p:cBhvr>
                                        <p:cTn id="3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补货作业</a:t>
            </a:r>
            <a:endParaRPr lang="zh-CN" altLang="en-US" b="1" dirty="0">
              <a:latin typeface="微软雅黑"/>
              <a:ea typeface="微软雅黑"/>
            </a:endParaRPr>
          </a:p>
        </p:txBody>
      </p:sp>
      <p:sp>
        <p:nvSpPr>
          <p:cNvPr id="12" name="矩形 11"/>
          <p:cNvSpPr/>
          <p:nvPr/>
        </p:nvSpPr>
        <p:spPr>
          <a:xfrm>
            <a:off x="2617303" y="1307024"/>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683569" y="1059582"/>
            <a:ext cx="1297516" cy="1296144"/>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补货方</a:t>
            </a: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式应用</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8" name="TextBox 8"/>
          <p:cNvSpPr txBox="1"/>
          <p:nvPr/>
        </p:nvSpPr>
        <p:spPr>
          <a:xfrm>
            <a:off x="2617303"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自动</a:t>
            </a:r>
            <a:r>
              <a:rPr lang="zh-CN" altLang="en-US" b="1" dirty="0">
                <a:solidFill>
                  <a:srgbClr val="FF0000"/>
                </a:solidFill>
                <a:latin typeface="微软雅黑" pitchFamily="34" charset="-122"/>
                <a:ea typeface="微软雅黑" pitchFamily="34" charset="-122"/>
              </a:rPr>
              <a:t>仓库补货</a:t>
            </a:r>
          </a:p>
        </p:txBody>
      </p:sp>
      <p:pic>
        <p:nvPicPr>
          <p:cNvPr id="3" name="图片 2"/>
          <p:cNvPicPr>
            <a:picLocks noChangeAspect="1"/>
          </p:cNvPicPr>
          <p:nvPr/>
        </p:nvPicPr>
        <p:blipFill>
          <a:blip r:embed="rId3"/>
          <a:stretch>
            <a:fillRect/>
          </a:stretch>
        </p:blipFill>
        <p:spPr>
          <a:xfrm>
            <a:off x="1331640" y="2355726"/>
            <a:ext cx="7069025" cy="1167818"/>
          </a:xfrm>
          <a:prstGeom prst="rect">
            <a:avLst/>
          </a:prstGeom>
        </p:spPr>
      </p:pic>
    </p:spTree>
    <p:extLst>
      <p:ext uri="{BB962C8B-B14F-4D97-AF65-F5344CB8AC3E}">
        <p14:creationId xmlns:p14="http://schemas.microsoft.com/office/powerpoint/2010/main" val="3974390576"/>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heckerboard(across)">
                                      <p:cBhvr>
                                        <p:cTn id="25" dur="500"/>
                                        <p:tgtEl>
                                          <p:spTgt spid="8"/>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checkerboard(across)">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checkerboard(across)">
                                      <p:cBhvr>
                                        <p:cTn id="3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2" grpId="0" animBg="1"/>
      <p:bldP spid="13" grpId="0" animBg="1"/>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椭圆 51"/>
          <p:cNvSpPr/>
          <p:nvPr/>
        </p:nvSpPr>
        <p:spPr>
          <a:xfrm>
            <a:off x="689733" y="566698"/>
            <a:ext cx="2808312" cy="2808312"/>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54" name="椭圆 53"/>
          <p:cNvSpPr/>
          <p:nvPr/>
        </p:nvSpPr>
        <p:spPr>
          <a:xfrm>
            <a:off x="1271858" y="2612720"/>
            <a:ext cx="2124744" cy="2124744"/>
          </a:xfrm>
          <a:prstGeom prst="ellipse">
            <a:avLst/>
          </a:prstGeom>
          <a:solidFill>
            <a:schemeClr val="accent4">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5" name="文本框 5"/>
          <p:cNvSpPr txBox="1"/>
          <p:nvPr/>
        </p:nvSpPr>
        <p:spPr>
          <a:xfrm>
            <a:off x="1684531" y="1148364"/>
            <a:ext cx="1340103" cy="715452"/>
          </a:xfrm>
          <a:prstGeom prst="rect">
            <a:avLst/>
          </a:prstGeom>
          <a:noFill/>
        </p:spPr>
        <p:txBody>
          <a:bodyPr wrap="square" rtlCol="0">
            <a:spAutoFit/>
          </a:bodyPr>
          <a:lstStyle/>
          <a:p>
            <a:pPr algn="ctr"/>
            <a:r>
              <a:rPr lang="zh-CN" altLang="en-US" sz="4049" dirty="0">
                <a:solidFill>
                  <a:schemeClr val="bg1"/>
                </a:solidFill>
                <a:latin typeface="微软雅黑" pitchFamily="34" charset="-122"/>
                <a:ea typeface="微软雅黑" pitchFamily="34" charset="-122"/>
              </a:rPr>
              <a:t>目录</a:t>
            </a:r>
          </a:p>
        </p:txBody>
      </p:sp>
      <p:sp>
        <p:nvSpPr>
          <p:cNvPr id="141" name="矩形 140"/>
          <p:cNvSpPr/>
          <p:nvPr/>
        </p:nvSpPr>
        <p:spPr>
          <a:xfrm>
            <a:off x="1343196" y="1970854"/>
            <a:ext cx="1824973" cy="300082"/>
          </a:xfrm>
          <a:prstGeom prst="rect">
            <a:avLst/>
          </a:prstGeom>
        </p:spPr>
        <p:txBody>
          <a:bodyPr wrap="square">
            <a:spAutoFit/>
          </a:bodyPr>
          <a:lstStyle/>
          <a:p>
            <a:pPr algn="dist" fontAlgn="auto">
              <a:spcBef>
                <a:spcPts val="0"/>
              </a:spcBef>
              <a:spcAft>
                <a:spcPts val="0"/>
              </a:spcAft>
              <a:defRPr/>
            </a:pPr>
            <a:r>
              <a:rPr lang="en-US" altLang="zh-CN" sz="1350" dirty="0">
                <a:solidFill>
                  <a:schemeClr val="bg1"/>
                </a:solidFill>
              </a:rPr>
              <a:t>CONTENTS</a:t>
            </a:r>
            <a:endParaRPr lang="zh-CN" altLang="en-US" sz="1350" dirty="0">
              <a:solidFill>
                <a:schemeClr val="bg1"/>
              </a:solidFill>
            </a:endParaRPr>
          </a:p>
        </p:txBody>
      </p:sp>
      <p:grpSp>
        <p:nvGrpSpPr>
          <p:cNvPr id="9" name="组合 8"/>
          <p:cNvGrpSpPr/>
          <p:nvPr/>
        </p:nvGrpSpPr>
        <p:grpSpPr>
          <a:xfrm>
            <a:off x="3991330" y="1275606"/>
            <a:ext cx="3091040" cy="438453"/>
            <a:chOff x="4951064" y="1579652"/>
            <a:chExt cx="4122341" cy="584739"/>
          </a:xfrm>
        </p:grpSpPr>
        <p:sp>
          <p:nvSpPr>
            <p:cNvPr id="6" name="圆角矩形 5"/>
            <p:cNvSpPr/>
            <p:nvPr/>
          </p:nvSpPr>
          <p:spPr>
            <a:xfrm>
              <a:off x="4951064" y="1616241"/>
              <a:ext cx="4122341" cy="53635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5479590" y="1616241"/>
              <a:ext cx="3427837" cy="53635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等腰三角形 4"/>
            <p:cNvSpPr/>
            <p:nvPr/>
          </p:nvSpPr>
          <p:spPr>
            <a:xfrm rot="5400000">
              <a:off x="5419199" y="1817919"/>
              <a:ext cx="227793" cy="13300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4" name="TextBox 3"/>
            <p:cNvSpPr txBox="1"/>
            <p:nvPr/>
          </p:nvSpPr>
          <p:spPr>
            <a:xfrm>
              <a:off x="5040957" y="1579652"/>
              <a:ext cx="459236" cy="584739"/>
            </a:xfrm>
            <a:prstGeom prst="rect">
              <a:avLst/>
            </a:prstGeom>
            <a:noFill/>
          </p:spPr>
          <p:txBody>
            <a:bodyPr wrap="square" rtlCol="0">
              <a:spAutoFit/>
            </a:bodyPr>
            <a:lstStyle/>
            <a:p>
              <a:r>
                <a:rPr lang="en-US" altLang="zh-CN" sz="2249" dirty="0">
                  <a:solidFill>
                    <a:schemeClr val="bg1"/>
                  </a:solidFill>
                  <a:latin typeface="Impact" pitchFamily="34" charset="0"/>
                  <a:ea typeface="微软雅黑" pitchFamily="34" charset="-122"/>
                </a:rPr>
                <a:t>1</a:t>
              </a:r>
              <a:endParaRPr lang="zh-CN" altLang="en-US" sz="2249" dirty="0">
                <a:solidFill>
                  <a:schemeClr val="bg1"/>
                </a:solidFill>
                <a:latin typeface="Impact" pitchFamily="34" charset="0"/>
                <a:ea typeface="微软雅黑" pitchFamily="34" charset="-122"/>
              </a:endParaRPr>
            </a:p>
          </p:txBody>
        </p:sp>
        <p:sp>
          <p:nvSpPr>
            <p:cNvPr id="40" name="文本框 33"/>
            <p:cNvSpPr txBox="1"/>
            <p:nvPr/>
          </p:nvSpPr>
          <p:spPr>
            <a:xfrm>
              <a:off x="5693567" y="1662990"/>
              <a:ext cx="3307830" cy="477163"/>
            </a:xfrm>
            <a:prstGeom prst="rect">
              <a:avLst/>
            </a:prstGeom>
            <a:noFill/>
          </p:spPr>
          <p:txBody>
            <a:bodyPr wrap="square" rtlCol="0">
              <a:spAutoFit/>
            </a:bodyPr>
            <a:lstStyle/>
            <a:p>
              <a:r>
                <a:rPr lang="zh-CN" altLang="en-US" sz="1725" b="1" dirty="0" smtClean="0">
                  <a:latin typeface="微软雅黑" pitchFamily="34" charset="-122"/>
                  <a:ea typeface="微软雅黑" pitchFamily="34" charset="-122"/>
                </a:rPr>
                <a:t>货物保管与养护</a:t>
              </a:r>
              <a:endParaRPr lang="zh-CN" altLang="en-US" sz="1725" b="1" dirty="0">
                <a:latin typeface="微软雅黑" pitchFamily="34" charset="-122"/>
                <a:ea typeface="微软雅黑" pitchFamily="34" charset="-122"/>
              </a:endParaRPr>
            </a:p>
          </p:txBody>
        </p:sp>
      </p:grpSp>
      <p:grpSp>
        <p:nvGrpSpPr>
          <p:cNvPr id="19" name="组合 18"/>
          <p:cNvGrpSpPr/>
          <p:nvPr/>
        </p:nvGrpSpPr>
        <p:grpSpPr>
          <a:xfrm>
            <a:off x="4011318" y="1861708"/>
            <a:ext cx="3091040" cy="438453"/>
            <a:chOff x="4951064" y="1579652"/>
            <a:chExt cx="4122341" cy="584739"/>
          </a:xfrm>
        </p:grpSpPr>
        <p:sp>
          <p:nvSpPr>
            <p:cNvPr id="20" name="圆角矩形 19"/>
            <p:cNvSpPr/>
            <p:nvPr/>
          </p:nvSpPr>
          <p:spPr>
            <a:xfrm>
              <a:off x="4951064" y="1616241"/>
              <a:ext cx="4122341" cy="53635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矩形 20"/>
            <p:cNvSpPr/>
            <p:nvPr/>
          </p:nvSpPr>
          <p:spPr>
            <a:xfrm>
              <a:off x="5479590" y="1616241"/>
              <a:ext cx="3427837" cy="53635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等腰三角形 21"/>
            <p:cNvSpPr/>
            <p:nvPr/>
          </p:nvSpPr>
          <p:spPr>
            <a:xfrm rot="5400000">
              <a:off x="5419199" y="1817919"/>
              <a:ext cx="227793" cy="13300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23" name="TextBox 22"/>
            <p:cNvSpPr txBox="1"/>
            <p:nvPr/>
          </p:nvSpPr>
          <p:spPr>
            <a:xfrm>
              <a:off x="5040957" y="1579652"/>
              <a:ext cx="459236" cy="584739"/>
            </a:xfrm>
            <a:prstGeom prst="rect">
              <a:avLst/>
            </a:prstGeom>
            <a:noFill/>
          </p:spPr>
          <p:txBody>
            <a:bodyPr wrap="square" rtlCol="0">
              <a:spAutoFit/>
            </a:bodyPr>
            <a:lstStyle/>
            <a:p>
              <a:r>
                <a:rPr lang="en-US" altLang="zh-CN" sz="2249" dirty="0">
                  <a:solidFill>
                    <a:schemeClr val="bg1"/>
                  </a:solidFill>
                  <a:latin typeface="Impact" pitchFamily="34" charset="0"/>
                  <a:ea typeface="微软雅黑" pitchFamily="34" charset="-122"/>
                </a:rPr>
                <a:t>2</a:t>
              </a:r>
              <a:endParaRPr lang="zh-CN" altLang="en-US" sz="2249" dirty="0">
                <a:solidFill>
                  <a:schemeClr val="bg1"/>
                </a:solidFill>
                <a:latin typeface="Impact" pitchFamily="34" charset="0"/>
                <a:ea typeface="微软雅黑" pitchFamily="34" charset="-122"/>
              </a:endParaRPr>
            </a:p>
          </p:txBody>
        </p:sp>
        <p:sp>
          <p:nvSpPr>
            <p:cNvPr id="24" name="文本框 33"/>
            <p:cNvSpPr txBox="1"/>
            <p:nvPr/>
          </p:nvSpPr>
          <p:spPr>
            <a:xfrm>
              <a:off x="5693567" y="1657918"/>
              <a:ext cx="3187205" cy="477163"/>
            </a:xfrm>
            <a:prstGeom prst="rect">
              <a:avLst/>
            </a:prstGeom>
            <a:noFill/>
          </p:spPr>
          <p:txBody>
            <a:bodyPr wrap="square" rtlCol="0">
              <a:spAutoFit/>
            </a:bodyPr>
            <a:lstStyle>
              <a:defPPr>
                <a:defRPr lang="zh-CN"/>
              </a:defPPr>
              <a:lvl1pPr>
                <a:defRPr sz="3200" b="1">
                  <a:solidFill>
                    <a:srgbClr val="0070C0"/>
                  </a:solidFill>
                  <a:latin typeface="微软雅黑" pitchFamily="34" charset="-122"/>
                  <a:ea typeface="微软雅黑" pitchFamily="34" charset="-122"/>
                </a:defRPr>
              </a:lvl1pPr>
            </a:lstStyle>
            <a:p>
              <a:r>
                <a:rPr lang="zh-CN" altLang="en-US" sz="1725" dirty="0" smtClean="0">
                  <a:solidFill>
                    <a:schemeClr val="tx1"/>
                  </a:solidFill>
                </a:rPr>
                <a:t>补货作业</a:t>
              </a:r>
              <a:endParaRPr lang="zh-CN" altLang="en-US" sz="1725" dirty="0">
                <a:solidFill>
                  <a:schemeClr val="tx1"/>
                </a:solidFill>
              </a:endParaRPr>
            </a:p>
          </p:txBody>
        </p:sp>
      </p:grpSp>
      <p:grpSp>
        <p:nvGrpSpPr>
          <p:cNvPr id="18" name="组合 17"/>
          <p:cNvGrpSpPr/>
          <p:nvPr/>
        </p:nvGrpSpPr>
        <p:grpSpPr>
          <a:xfrm>
            <a:off x="4004162" y="2484090"/>
            <a:ext cx="3091040" cy="438453"/>
            <a:chOff x="4951064" y="1579652"/>
            <a:chExt cx="4122341" cy="584739"/>
          </a:xfrm>
        </p:grpSpPr>
        <p:sp>
          <p:nvSpPr>
            <p:cNvPr id="25" name="圆角矩形 24"/>
            <p:cNvSpPr/>
            <p:nvPr/>
          </p:nvSpPr>
          <p:spPr>
            <a:xfrm>
              <a:off x="4951064" y="1616241"/>
              <a:ext cx="4122341" cy="53635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矩形 25"/>
            <p:cNvSpPr/>
            <p:nvPr/>
          </p:nvSpPr>
          <p:spPr>
            <a:xfrm>
              <a:off x="5479590" y="1616241"/>
              <a:ext cx="3427837" cy="53635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等腰三角形 26"/>
            <p:cNvSpPr/>
            <p:nvPr/>
          </p:nvSpPr>
          <p:spPr>
            <a:xfrm rot="5400000">
              <a:off x="5419199" y="1817919"/>
              <a:ext cx="227793" cy="13300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28" name="TextBox 22"/>
            <p:cNvSpPr txBox="1"/>
            <p:nvPr/>
          </p:nvSpPr>
          <p:spPr>
            <a:xfrm>
              <a:off x="5040957" y="1579652"/>
              <a:ext cx="459236" cy="584739"/>
            </a:xfrm>
            <a:prstGeom prst="rect">
              <a:avLst/>
            </a:prstGeom>
            <a:noFill/>
          </p:spPr>
          <p:txBody>
            <a:bodyPr wrap="square" rtlCol="0">
              <a:spAutoFit/>
            </a:bodyPr>
            <a:lstStyle/>
            <a:p>
              <a:r>
                <a:rPr lang="en-US" altLang="zh-CN" sz="2249" dirty="0" smtClean="0">
                  <a:solidFill>
                    <a:schemeClr val="bg1"/>
                  </a:solidFill>
                  <a:latin typeface="Impact" pitchFamily="34" charset="0"/>
                  <a:ea typeface="微软雅黑" pitchFamily="34" charset="-122"/>
                </a:rPr>
                <a:t>3</a:t>
              </a:r>
              <a:endParaRPr lang="zh-CN" altLang="en-US" sz="2249" dirty="0">
                <a:solidFill>
                  <a:schemeClr val="bg1"/>
                </a:solidFill>
                <a:latin typeface="Impact" pitchFamily="34" charset="0"/>
                <a:ea typeface="微软雅黑" pitchFamily="34" charset="-122"/>
              </a:endParaRPr>
            </a:p>
          </p:txBody>
        </p:sp>
        <p:sp>
          <p:nvSpPr>
            <p:cNvPr id="29" name="文本框 33"/>
            <p:cNvSpPr txBox="1"/>
            <p:nvPr/>
          </p:nvSpPr>
          <p:spPr>
            <a:xfrm>
              <a:off x="5693567" y="1657918"/>
              <a:ext cx="3187205" cy="477163"/>
            </a:xfrm>
            <a:prstGeom prst="rect">
              <a:avLst/>
            </a:prstGeom>
            <a:noFill/>
          </p:spPr>
          <p:txBody>
            <a:bodyPr wrap="square" rtlCol="0">
              <a:spAutoFit/>
            </a:bodyPr>
            <a:lstStyle>
              <a:defPPr>
                <a:defRPr lang="zh-CN"/>
              </a:defPPr>
              <a:lvl1pPr>
                <a:defRPr sz="3200" b="1">
                  <a:solidFill>
                    <a:srgbClr val="0070C0"/>
                  </a:solidFill>
                  <a:latin typeface="微软雅黑" pitchFamily="34" charset="-122"/>
                  <a:ea typeface="微软雅黑" pitchFamily="34" charset="-122"/>
                </a:defRPr>
              </a:lvl1pPr>
            </a:lstStyle>
            <a:p>
              <a:r>
                <a:rPr lang="zh-CN" altLang="en-US" sz="1725" dirty="0">
                  <a:solidFill>
                    <a:schemeClr val="tx1"/>
                  </a:solidFill>
                </a:rPr>
                <a:t>储位调整</a:t>
              </a:r>
            </a:p>
          </p:txBody>
        </p:sp>
      </p:grpSp>
      <p:grpSp>
        <p:nvGrpSpPr>
          <p:cNvPr id="30" name="组合 29"/>
          <p:cNvGrpSpPr/>
          <p:nvPr/>
        </p:nvGrpSpPr>
        <p:grpSpPr>
          <a:xfrm>
            <a:off x="4004162" y="3113691"/>
            <a:ext cx="3091040" cy="438453"/>
            <a:chOff x="4951064" y="1579652"/>
            <a:chExt cx="4122341" cy="584739"/>
          </a:xfrm>
        </p:grpSpPr>
        <p:sp>
          <p:nvSpPr>
            <p:cNvPr id="31" name="圆角矩形 30"/>
            <p:cNvSpPr/>
            <p:nvPr/>
          </p:nvSpPr>
          <p:spPr>
            <a:xfrm>
              <a:off x="4951064" y="1616241"/>
              <a:ext cx="4122341" cy="53635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矩形 31"/>
            <p:cNvSpPr/>
            <p:nvPr/>
          </p:nvSpPr>
          <p:spPr>
            <a:xfrm>
              <a:off x="5479590" y="1616241"/>
              <a:ext cx="3427837" cy="53635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等腰三角形 32"/>
            <p:cNvSpPr/>
            <p:nvPr/>
          </p:nvSpPr>
          <p:spPr>
            <a:xfrm rot="5400000">
              <a:off x="5419199" y="1817919"/>
              <a:ext cx="227793" cy="13300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34" name="TextBox 22"/>
            <p:cNvSpPr txBox="1"/>
            <p:nvPr/>
          </p:nvSpPr>
          <p:spPr>
            <a:xfrm>
              <a:off x="5040957" y="1579652"/>
              <a:ext cx="459236" cy="584739"/>
            </a:xfrm>
            <a:prstGeom prst="rect">
              <a:avLst/>
            </a:prstGeom>
            <a:noFill/>
          </p:spPr>
          <p:txBody>
            <a:bodyPr wrap="square" rtlCol="0">
              <a:spAutoFit/>
            </a:bodyPr>
            <a:lstStyle/>
            <a:p>
              <a:r>
                <a:rPr lang="en-US" altLang="zh-CN" sz="2249" dirty="0" smtClean="0">
                  <a:solidFill>
                    <a:schemeClr val="bg1"/>
                  </a:solidFill>
                  <a:latin typeface="Impact" pitchFamily="34" charset="0"/>
                  <a:ea typeface="微软雅黑" pitchFamily="34" charset="-122"/>
                </a:rPr>
                <a:t>4</a:t>
              </a:r>
              <a:endParaRPr lang="zh-CN" altLang="en-US" sz="2249" dirty="0">
                <a:solidFill>
                  <a:schemeClr val="bg1"/>
                </a:solidFill>
                <a:latin typeface="Impact" pitchFamily="34" charset="0"/>
                <a:ea typeface="微软雅黑" pitchFamily="34" charset="-122"/>
              </a:endParaRPr>
            </a:p>
          </p:txBody>
        </p:sp>
        <p:sp>
          <p:nvSpPr>
            <p:cNvPr id="35" name="文本框 33"/>
            <p:cNvSpPr txBox="1"/>
            <p:nvPr/>
          </p:nvSpPr>
          <p:spPr>
            <a:xfrm>
              <a:off x="5693567" y="1657918"/>
              <a:ext cx="3187205" cy="477163"/>
            </a:xfrm>
            <a:prstGeom prst="rect">
              <a:avLst/>
            </a:prstGeom>
            <a:noFill/>
          </p:spPr>
          <p:txBody>
            <a:bodyPr wrap="square" rtlCol="0">
              <a:spAutoFit/>
            </a:bodyPr>
            <a:lstStyle>
              <a:defPPr>
                <a:defRPr lang="zh-CN"/>
              </a:defPPr>
              <a:lvl1pPr>
                <a:defRPr sz="3200" b="1">
                  <a:solidFill>
                    <a:srgbClr val="0070C0"/>
                  </a:solidFill>
                  <a:latin typeface="微软雅黑" pitchFamily="34" charset="-122"/>
                  <a:ea typeface="微软雅黑" pitchFamily="34" charset="-122"/>
                </a:defRPr>
              </a:lvl1pPr>
            </a:lstStyle>
            <a:p>
              <a:r>
                <a:rPr lang="zh-CN" altLang="en-US" sz="1725" dirty="0">
                  <a:solidFill>
                    <a:schemeClr val="tx1"/>
                  </a:solidFill>
                </a:rPr>
                <a:t>盘点作业</a:t>
              </a:r>
            </a:p>
          </p:txBody>
        </p:sp>
      </p:grpSp>
      <p:grpSp>
        <p:nvGrpSpPr>
          <p:cNvPr id="36" name="组合 35"/>
          <p:cNvGrpSpPr/>
          <p:nvPr/>
        </p:nvGrpSpPr>
        <p:grpSpPr>
          <a:xfrm>
            <a:off x="3988911" y="3734103"/>
            <a:ext cx="3091040" cy="438453"/>
            <a:chOff x="4951064" y="1579652"/>
            <a:chExt cx="4122341" cy="584739"/>
          </a:xfrm>
        </p:grpSpPr>
        <p:sp>
          <p:nvSpPr>
            <p:cNvPr id="37" name="圆角矩形 36"/>
            <p:cNvSpPr/>
            <p:nvPr/>
          </p:nvSpPr>
          <p:spPr>
            <a:xfrm>
              <a:off x="4951064" y="1616241"/>
              <a:ext cx="4122341" cy="53635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矩形 37"/>
            <p:cNvSpPr/>
            <p:nvPr/>
          </p:nvSpPr>
          <p:spPr>
            <a:xfrm>
              <a:off x="5479590" y="1616241"/>
              <a:ext cx="3427837" cy="53635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等腰三角形 38"/>
            <p:cNvSpPr/>
            <p:nvPr/>
          </p:nvSpPr>
          <p:spPr>
            <a:xfrm rot="5400000">
              <a:off x="5419199" y="1817919"/>
              <a:ext cx="227793" cy="13300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41" name="TextBox 22"/>
            <p:cNvSpPr txBox="1"/>
            <p:nvPr/>
          </p:nvSpPr>
          <p:spPr>
            <a:xfrm>
              <a:off x="5040957" y="1579652"/>
              <a:ext cx="459236" cy="584739"/>
            </a:xfrm>
            <a:prstGeom prst="rect">
              <a:avLst/>
            </a:prstGeom>
            <a:noFill/>
          </p:spPr>
          <p:txBody>
            <a:bodyPr wrap="square" rtlCol="0">
              <a:spAutoFit/>
            </a:bodyPr>
            <a:lstStyle/>
            <a:p>
              <a:r>
                <a:rPr lang="en-US" altLang="zh-CN" sz="2249" dirty="0" smtClean="0">
                  <a:solidFill>
                    <a:schemeClr val="bg1"/>
                  </a:solidFill>
                  <a:latin typeface="Impact" pitchFamily="34" charset="0"/>
                  <a:ea typeface="微软雅黑" pitchFamily="34" charset="-122"/>
                </a:rPr>
                <a:t>5</a:t>
              </a:r>
              <a:endParaRPr lang="zh-CN" altLang="en-US" sz="2249" dirty="0">
                <a:solidFill>
                  <a:schemeClr val="bg1"/>
                </a:solidFill>
                <a:latin typeface="Impact" pitchFamily="34" charset="0"/>
                <a:ea typeface="微软雅黑" pitchFamily="34" charset="-122"/>
              </a:endParaRPr>
            </a:p>
          </p:txBody>
        </p:sp>
        <p:sp>
          <p:nvSpPr>
            <p:cNvPr id="42" name="文本框 33"/>
            <p:cNvSpPr txBox="1"/>
            <p:nvPr/>
          </p:nvSpPr>
          <p:spPr>
            <a:xfrm>
              <a:off x="5693567" y="1657918"/>
              <a:ext cx="3187205" cy="477163"/>
            </a:xfrm>
            <a:prstGeom prst="rect">
              <a:avLst/>
            </a:prstGeom>
            <a:noFill/>
          </p:spPr>
          <p:txBody>
            <a:bodyPr wrap="square" rtlCol="0">
              <a:spAutoFit/>
            </a:bodyPr>
            <a:lstStyle>
              <a:defPPr>
                <a:defRPr lang="zh-CN"/>
              </a:defPPr>
              <a:lvl1pPr>
                <a:defRPr sz="3200" b="1">
                  <a:solidFill>
                    <a:srgbClr val="0070C0"/>
                  </a:solidFill>
                  <a:latin typeface="微软雅黑" pitchFamily="34" charset="-122"/>
                  <a:ea typeface="微软雅黑" pitchFamily="34" charset="-122"/>
                </a:defRPr>
              </a:lvl1pPr>
            </a:lstStyle>
            <a:p>
              <a:r>
                <a:rPr lang="zh-CN" altLang="en-US" sz="1725" dirty="0">
                  <a:solidFill>
                    <a:schemeClr val="tx1"/>
                  </a:solidFill>
                </a:rPr>
                <a:t>库存控制</a:t>
              </a:r>
            </a:p>
          </p:txBody>
        </p:sp>
      </p:grpSp>
    </p:spTree>
    <p:extLst>
      <p:ext uri="{BB962C8B-B14F-4D97-AF65-F5344CB8AC3E}">
        <p14:creationId xmlns:p14="http://schemas.microsoft.com/office/powerpoint/2010/main" val="2082073512"/>
      </p:ext>
    </p:extLst>
  </p:cSld>
  <p:clrMapOvr>
    <a:masterClrMapping/>
  </p:clrMapOvr>
  <p:transition spd="slow" advClick="0"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15"/>
                                        </p:tgtEl>
                                        <p:attrNameLst>
                                          <p:attrName>style.visibility</p:attrName>
                                        </p:attrNameLst>
                                      </p:cBhvr>
                                      <p:to>
                                        <p:strVal val="visible"/>
                                      </p:to>
                                    </p:set>
                                    <p:anim calcmode="lin" valueType="num">
                                      <p:cBhvr additive="base">
                                        <p:cTn id="7" dur="250"/>
                                        <p:tgtEl>
                                          <p:spTgt spid="115"/>
                                        </p:tgtEl>
                                        <p:attrNameLst>
                                          <p:attrName>ppt_x</p:attrName>
                                        </p:attrNameLst>
                                      </p:cBhvr>
                                      <p:tavLst>
                                        <p:tav tm="0">
                                          <p:val>
                                            <p:strVal val="#ppt_x-#ppt_w*1.125000"/>
                                          </p:val>
                                        </p:tav>
                                        <p:tav tm="100000">
                                          <p:val>
                                            <p:strVal val="#ppt_x"/>
                                          </p:val>
                                        </p:tav>
                                      </p:tavLst>
                                    </p:anim>
                                    <p:animEffect transition="in" filter="wipe(right)">
                                      <p:cBhvr>
                                        <p:cTn id="8" dur="250"/>
                                        <p:tgtEl>
                                          <p:spTgt spid="115"/>
                                        </p:tgtEl>
                                      </p:cBhvr>
                                    </p:animEffect>
                                  </p:childTnLst>
                                </p:cTn>
                              </p:par>
                            </p:childTnLst>
                          </p:cTn>
                        </p:par>
                        <p:par>
                          <p:cTn id="9" fill="hold">
                            <p:stCondLst>
                              <p:cond delay="250"/>
                            </p:stCondLst>
                            <p:childTnLst>
                              <p:par>
                                <p:cTn id="10" presetID="12" presetClass="entr" presetSubtype="8" fill="hold" grpId="0" nodeType="afterEffect">
                                  <p:stCondLst>
                                    <p:cond delay="0"/>
                                  </p:stCondLst>
                                  <p:childTnLst>
                                    <p:set>
                                      <p:cBhvr>
                                        <p:cTn id="11" dur="1" fill="hold">
                                          <p:stCondLst>
                                            <p:cond delay="0"/>
                                          </p:stCondLst>
                                        </p:cTn>
                                        <p:tgtEl>
                                          <p:spTgt spid="141"/>
                                        </p:tgtEl>
                                        <p:attrNameLst>
                                          <p:attrName>style.visibility</p:attrName>
                                        </p:attrNameLst>
                                      </p:cBhvr>
                                      <p:to>
                                        <p:strVal val="visible"/>
                                      </p:to>
                                    </p:set>
                                    <p:anim calcmode="lin" valueType="num">
                                      <p:cBhvr additive="base">
                                        <p:cTn id="12" dur="250"/>
                                        <p:tgtEl>
                                          <p:spTgt spid="141"/>
                                        </p:tgtEl>
                                        <p:attrNameLst>
                                          <p:attrName>ppt_x</p:attrName>
                                        </p:attrNameLst>
                                      </p:cBhvr>
                                      <p:tavLst>
                                        <p:tav tm="0">
                                          <p:val>
                                            <p:strVal val="#ppt_x-#ppt_w*1.125000"/>
                                          </p:val>
                                        </p:tav>
                                        <p:tav tm="100000">
                                          <p:val>
                                            <p:strVal val="#ppt_x"/>
                                          </p:val>
                                        </p:tav>
                                      </p:tavLst>
                                    </p:anim>
                                    <p:animEffect transition="in" filter="wipe(right)">
                                      <p:cBhvr>
                                        <p:cTn id="13" dur="250"/>
                                        <p:tgtEl>
                                          <p:spTgt spid="141"/>
                                        </p:tgtEl>
                                      </p:cBhvr>
                                    </p:animEffect>
                                  </p:childTnLst>
                                </p:cTn>
                              </p:par>
                            </p:childTnLst>
                          </p:cTn>
                        </p:par>
                        <p:par>
                          <p:cTn id="14" fill="hold">
                            <p:stCondLst>
                              <p:cond delay="500"/>
                            </p:stCondLst>
                            <p:childTnLst>
                              <p:par>
                                <p:cTn id="15" presetID="1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250"/>
                                        <p:tgtEl>
                                          <p:spTgt spid="9"/>
                                        </p:tgtEl>
                                        <p:attrNameLst>
                                          <p:attrName>ppt_x</p:attrName>
                                        </p:attrNameLst>
                                      </p:cBhvr>
                                      <p:tavLst>
                                        <p:tav tm="0">
                                          <p:val>
                                            <p:strVal val="#ppt_x-#ppt_w*1.125000"/>
                                          </p:val>
                                        </p:tav>
                                        <p:tav tm="100000">
                                          <p:val>
                                            <p:strVal val="#ppt_x"/>
                                          </p:val>
                                        </p:tav>
                                      </p:tavLst>
                                    </p:anim>
                                    <p:animEffect transition="in" filter="wipe(right)">
                                      <p:cBhvr>
                                        <p:cTn id="18" dur="250"/>
                                        <p:tgtEl>
                                          <p:spTgt spid="9"/>
                                        </p:tgtEl>
                                      </p:cBhvr>
                                    </p:animEffect>
                                  </p:childTnLst>
                                </p:cTn>
                              </p:par>
                            </p:childTnLst>
                          </p:cTn>
                        </p:par>
                        <p:par>
                          <p:cTn id="19" fill="hold">
                            <p:stCondLst>
                              <p:cond delay="750"/>
                            </p:stCondLst>
                            <p:childTnLst>
                              <p:par>
                                <p:cTn id="20" presetID="12" presetClass="entr" presetSubtype="8"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250"/>
                                        <p:tgtEl>
                                          <p:spTgt spid="19"/>
                                        </p:tgtEl>
                                        <p:attrNameLst>
                                          <p:attrName>ppt_x</p:attrName>
                                        </p:attrNameLst>
                                      </p:cBhvr>
                                      <p:tavLst>
                                        <p:tav tm="0">
                                          <p:val>
                                            <p:strVal val="#ppt_x-#ppt_w*1.125000"/>
                                          </p:val>
                                        </p:tav>
                                        <p:tav tm="100000">
                                          <p:val>
                                            <p:strVal val="#ppt_x"/>
                                          </p:val>
                                        </p:tav>
                                      </p:tavLst>
                                    </p:anim>
                                    <p:animEffect transition="in" filter="wipe(right)">
                                      <p:cBhvr>
                                        <p:cTn id="23" dur="250"/>
                                        <p:tgtEl>
                                          <p:spTgt spid="19"/>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fade">
                                      <p:cBhvr>
                                        <p:cTn id="27" dur="500"/>
                                        <p:tgtEl>
                                          <p:spTgt spid="54"/>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fade">
                                      <p:cBhvr>
                                        <p:cTn id="31" dur="500"/>
                                        <p:tgtEl>
                                          <p:spTgt spid="52"/>
                                        </p:tgtEl>
                                      </p:cBhvr>
                                    </p:animEffect>
                                  </p:childTnLst>
                                </p:cTn>
                              </p:par>
                            </p:childTnLst>
                          </p:cTn>
                        </p:par>
                        <p:par>
                          <p:cTn id="32" fill="hold">
                            <p:stCondLst>
                              <p:cond delay="2000"/>
                            </p:stCondLst>
                            <p:childTnLst>
                              <p:par>
                                <p:cTn id="33" presetID="12" presetClass="entr" presetSubtype="8"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250"/>
                                        <p:tgtEl>
                                          <p:spTgt spid="18"/>
                                        </p:tgtEl>
                                        <p:attrNameLst>
                                          <p:attrName>ppt_x</p:attrName>
                                        </p:attrNameLst>
                                      </p:cBhvr>
                                      <p:tavLst>
                                        <p:tav tm="0">
                                          <p:val>
                                            <p:strVal val="#ppt_x-#ppt_w*1.125000"/>
                                          </p:val>
                                        </p:tav>
                                        <p:tav tm="100000">
                                          <p:val>
                                            <p:strVal val="#ppt_x"/>
                                          </p:val>
                                        </p:tav>
                                      </p:tavLst>
                                    </p:anim>
                                    <p:animEffect transition="in" filter="wipe(right)">
                                      <p:cBhvr>
                                        <p:cTn id="36" dur="250"/>
                                        <p:tgtEl>
                                          <p:spTgt spid="18"/>
                                        </p:tgtEl>
                                      </p:cBhvr>
                                    </p:animEffect>
                                  </p:childTnLst>
                                </p:cTn>
                              </p:par>
                            </p:childTnLst>
                          </p:cTn>
                        </p:par>
                        <p:par>
                          <p:cTn id="37" fill="hold">
                            <p:stCondLst>
                              <p:cond delay="2250"/>
                            </p:stCondLst>
                            <p:childTnLst>
                              <p:par>
                                <p:cTn id="38" presetID="12" presetClass="entr" presetSubtype="8" fill="hold" nodeType="afterEffect">
                                  <p:stCondLst>
                                    <p:cond delay="0"/>
                                  </p:stCondLst>
                                  <p:childTnLst>
                                    <p:set>
                                      <p:cBhvr>
                                        <p:cTn id="39" dur="1" fill="hold">
                                          <p:stCondLst>
                                            <p:cond delay="0"/>
                                          </p:stCondLst>
                                        </p:cTn>
                                        <p:tgtEl>
                                          <p:spTgt spid="30"/>
                                        </p:tgtEl>
                                        <p:attrNameLst>
                                          <p:attrName>style.visibility</p:attrName>
                                        </p:attrNameLst>
                                      </p:cBhvr>
                                      <p:to>
                                        <p:strVal val="visible"/>
                                      </p:to>
                                    </p:set>
                                    <p:anim calcmode="lin" valueType="num">
                                      <p:cBhvr additive="base">
                                        <p:cTn id="40" dur="250"/>
                                        <p:tgtEl>
                                          <p:spTgt spid="30"/>
                                        </p:tgtEl>
                                        <p:attrNameLst>
                                          <p:attrName>ppt_x</p:attrName>
                                        </p:attrNameLst>
                                      </p:cBhvr>
                                      <p:tavLst>
                                        <p:tav tm="0">
                                          <p:val>
                                            <p:strVal val="#ppt_x-#ppt_w*1.125000"/>
                                          </p:val>
                                        </p:tav>
                                        <p:tav tm="100000">
                                          <p:val>
                                            <p:strVal val="#ppt_x"/>
                                          </p:val>
                                        </p:tav>
                                      </p:tavLst>
                                    </p:anim>
                                    <p:animEffect transition="in" filter="wipe(right)">
                                      <p:cBhvr>
                                        <p:cTn id="41" dur="250"/>
                                        <p:tgtEl>
                                          <p:spTgt spid="30"/>
                                        </p:tgtEl>
                                      </p:cBhvr>
                                    </p:animEffect>
                                  </p:childTnLst>
                                </p:cTn>
                              </p:par>
                            </p:childTnLst>
                          </p:cTn>
                        </p:par>
                        <p:par>
                          <p:cTn id="42" fill="hold">
                            <p:stCondLst>
                              <p:cond delay="2500"/>
                            </p:stCondLst>
                            <p:childTnLst>
                              <p:par>
                                <p:cTn id="43" presetID="12" presetClass="entr" presetSubtype="8" fill="hold" nodeType="afterEffect">
                                  <p:stCondLst>
                                    <p:cond delay="0"/>
                                  </p:stCondLst>
                                  <p:childTnLst>
                                    <p:set>
                                      <p:cBhvr>
                                        <p:cTn id="44" dur="1" fill="hold">
                                          <p:stCondLst>
                                            <p:cond delay="0"/>
                                          </p:stCondLst>
                                        </p:cTn>
                                        <p:tgtEl>
                                          <p:spTgt spid="36"/>
                                        </p:tgtEl>
                                        <p:attrNameLst>
                                          <p:attrName>style.visibility</p:attrName>
                                        </p:attrNameLst>
                                      </p:cBhvr>
                                      <p:to>
                                        <p:strVal val="visible"/>
                                      </p:to>
                                    </p:set>
                                    <p:anim calcmode="lin" valueType="num">
                                      <p:cBhvr additive="base">
                                        <p:cTn id="45" dur="250"/>
                                        <p:tgtEl>
                                          <p:spTgt spid="36"/>
                                        </p:tgtEl>
                                        <p:attrNameLst>
                                          <p:attrName>ppt_x</p:attrName>
                                        </p:attrNameLst>
                                      </p:cBhvr>
                                      <p:tavLst>
                                        <p:tav tm="0">
                                          <p:val>
                                            <p:strVal val="#ppt_x-#ppt_w*1.125000"/>
                                          </p:val>
                                        </p:tav>
                                        <p:tav tm="100000">
                                          <p:val>
                                            <p:strVal val="#ppt_x"/>
                                          </p:val>
                                        </p:tav>
                                      </p:tavLst>
                                    </p:anim>
                                    <p:animEffect transition="in" filter="wipe(right)">
                                      <p:cBhvr>
                                        <p:cTn id="46" dur="2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4" grpId="0" animBg="1"/>
      <p:bldP spid="115" grpId="0"/>
      <p:bldP spid="14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补货作业</a:t>
            </a:r>
            <a:endParaRPr lang="zh-CN" altLang="en-US" b="1" dirty="0">
              <a:latin typeface="微软雅黑"/>
              <a:ea typeface="微软雅黑"/>
            </a:endParaRPr>
          </a:p>
        </p:txBody>
      </p:sp>
      <p:sp>
        <p:nvSpPr>
          <p:cNvPr id="12" name="矩形 11"/>
          <p:cNvSpPr/>
          <p:nvPr/>
        </p:nvSpPr>
        <p:spPr>
          <a:xfrm>
            <a:off x="2617303" y="1307024"/>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683569" y="1059582"/>
            <a:ext cx="1297516" cy="1296144"/>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补货方</a:t>
            </a: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式应用</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8" name="TextBox 8"/>
          <p:cNvSpPr txBox="1"/>
          <p:nvPr/>
        </p:nvSpPr>
        <p:spPr>
          <a:xfrm>
            <a:off x="2617303"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直接</a:t>
            </a:r>
            <a:r>
              <a:rPr lang="zh-CN" altLang="en-US" b="1" dirty="0">
                <a:solidFill>
                  <a:srgbClr val="FF0000"/>
                </a:solidFill>
                <a:latin typeface="微软雅黑" pitchFamily="34" charset="-122"/>
                <a:ea typeface="微软雅黑" pitchFamily="34" charset="-122"/>
              </a:rPr>
              <a:t>补货</a:t>
            </a:r>
          </a:p>
        </p:txBody>
      </p:sp>
      <p:pic>
        <p:nvPicPr>
          <p:cNvPr id="2" name="图片 1"/>
          <p:cNvPicPr>
            <a:picLocks noChangeAspect="1"/>
          </p:cNvPicPr>
          <p:nvPr/>
        </p:nvPicPr>
        <p:blipFill>
          <a:blip r:embed="rId3"/>
          <a:stretch>
            <a:fillRect/>
          </a:stretch>
        </p:blipFill>
        <p:spPr>
          <a:xfrm>
            <a:off x="1403648" y="1995686"/>
            <a:ext cx="6877535" cy="2451740"/>
          </a:xfrm>
          <a:prstGeom prst="rect">
            <a:avLst/>
          </a:prstGeom>
        </p:spPr>
      </p:pic>
    </p:spTree>
    <p:extLst>
      <p:ext uri="{BB962C8B-B14F-4D97-AF65-F5344CB8AC3E}">
        <p14:creationId xmlns:p14="http://schemas.microsoft.com/office/powerpoint/2010/main" val="1192291498"/>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heckerboard(across)">
                                      <p:cBhvr>
                                        <p:cTn id="25" dur="500"/>
                                        <p:tgtEl>
                                          <p:spTgt spid="8"/>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checkerboard(across)">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checkerboard(across)">
                                      <p:cBhvr>
                                        <p:cTn id="3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2" grpId="0" animBg="1"/>
      <p:bldP spid="13" grpId="0" animBg="1"/>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补货作业</a:t>
            </a:r>
            <a:endParaRPr lang="zh-CN" altLang="en-US" b="1" dirty="0">
              <a:latin typeface="微软雅黑"/>
              <a:ea typeface="微软雅黑"/>
            </a:endParaRPr>
          </a:p>
        </p:txBody>
      </p:sp>
      <p:sp>
        <p:nvSpPr>
          <p:cNvPr id="12" name="矩形 11"/>
          <p:cNvSpPr/>
          <p:nvPr/>
        </p:nvSpPr>
        <p:spPr>
          <a:xfrm>
            <a:off x="2617303" y="1307024"/>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683569" y="1059582"/>
            <a:ext cx="1297516" cy="1296144"/>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补货方</a:t>
            </a: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式应用</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8" name="TextBox 8"/>
          <p:cNvSpPr txBox="1"/>
          <p:nvPr/>
        </p:nvSpPr>
        <p:spPr>
          <a:xfrm>
            <a:off x="2617303"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复合</a:t>
            </a:r>
            <a:r>
              <a:rPr lang="zh-CN" altLang="en-US" b="1" dirty="0">
                <a:solidFill>
                  <a:srgbClr val="FF0000"/>
                </a:solidFill>
                <a:latin typeface="微软雅黑" pitchFamily="34" charset="-122"/>
                <a:ea typeface="微软雅黑" pitchFamily="34" charset="-122"/>
              </a:rPr>
              <a:t>补货</a:t>
            </a:r>
          </a:p>
        </p:txBody>
      </p:sp>
      <p:pic>
        <p:nvPicPr>
          <p:cNvPr id="3" name="图片 2"/>
          <p:cNvPicPr>
            <a:picLocks noChangeAspect="1"/>
          </p:cNvPicPr>
          <p:nvPr/>
        </p:nvPicPr>
        <p:blipFill>
          <a:blip r:embed="rId3"/>
          <a:stretch>
            <a:fillRect/>
          </a:stretch>
        </p:blipFill>
        <p:spPr>
          <a:xfrm>
            <a:off x="1059734" y="2499742"/>
            <a:ext cx="6843845" cy="1087046"/>
          </a:xfrm>
          <a:prstGeom prst="rect">
            <a:avLst/>
          </a:prstGeom>
        </p:spPr>
      </p:pic>
    </p:spTree>
    <p:extLst>
      <p:ext uri="{BB962C8B-B14F-4D97-AF65-F5344CB8AC3E}">
        <p14:creationId xmlns:p14="http://schemas.microsoft.com/office/powerpoint/2010/main" val="93075134"/>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heckerboard(across)">
                                      <p:cBhvr>
                                        <p:cTn id="25" dur="500"/>
                                        <p:tgtEl>
                                          <p:spTgt spid="8"/>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checkerboard(across)">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checkerboard(across)">
                                      <p:cBhvr>
                                        <p:cTn id="3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2" grpId="0" animBg="1"/>
      <p:bldP spid="13" grpId="0" animBg="1"/>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4032065" y="1659675"/>
            <a:ext cx="4211493" cy="550343"/>
          </a:xfrm>
          <a:prstGeom prst="rect">
            <a:avLst/>
          </a:prstGeom>
          <a:noFill/>
        </p:spPr>
        <p:txBody>
          <a:bodyPr wrap="square" rtlCol="0">
            <a:spAutoFit/>
          </a:bodyPr>
          <a:lstStyle/>
          <a:p>
            <a:pPr marL="257106" indent="-257106">
              <a:lnSpc>
                <a:spcPct val="150000"/>
              </a:lnSpc>
            </a:pPr>
            <a:r>
              <a:rPr lang="zh-CN" altLang="en-US" sz="2249" b="1" dirty="0">
                <a:latin typeface="微软雅黑" pitchFamily="34" charset="-122"/>
                <a:ea typeface="微软雅黑" pitchFamily="34" charset="-122"/>
              </a:rPr>
              <a:t>储位调整</a:t>
            </a:r>
          </a:p>
        </p:txBody>
      </p:sp>
      <p:sp>
        <p:nvSpPr>
          <p:cNvPr id="38" name="文本框 29"/>
          <p:cNvSpPr txBox="1">
            <a:spLocks noChangeArrowheads="1"/>
          </p:cNvSpPr>
          <p:nvPr/>
        </p:nvSpPr>
        <p:spPr bwMode="auto">
          <a:xfrm>
            <a:off x="2010709" y="1374855"/>
            <a:ext cx="1087157" cy="1107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en-US" altLang="zh-CN" sz="6598" dirty="0" smtClean="0">
                <a:latin typeface="Impact" pitchFamily="34" charset="0"/>
                <a:ea typeface="微软雅黑" pitchFamily="34" charset="-122"/>
              </a:rPr>
              <a:t>03</a:t>
            </a:r>
            <a:endParaRPr lang="zh-CN" altLang="en-US" sz="6598" dirty="0">
              <a:latin typeface="Impact" pitchFamily="34" charset="0"/>
              <a:ea typeface="微软雅黑" pitchFamily="34" charset="-122"/>
            </a:endParaRPr>
          </a:p>
        </p:txBody>
      </p:sp>
      <p:sp>
        <p:nvSpPr>
          <p:cNvPr id="39" name="文本框 33"/>
          <p:cNvSpPr txBox="1"/>
          <p:nvPr/>
        </p:nvSpPr>
        <p:spPr>
          <a:xfrm>
            <a:off x="1656351" y="2353027"/>
            <a:ext cx="1305443" cy="392287"/>
          </a:xfrm>
          <a:prstGeom prst="rect">
            <a:avLst/>
          </a:prstGeom>
          <a:noFill/>
        </p:spPr>
        <p:txBody>
          <a:bodyPr wrap="square" rtlCol="0">
            <a:spAutoFit/>
          </a:bodyPr>
          <a:lstStyle/>
          <a:p>
            <a:pPr algn="dist"/>
            <a:r>
              <a:rPr lang="zh-CN" altLang="en-US" sz="1949" dirty="0">
                <a:solidFill>
                  <a:schemeClr val="bg1"/>
                </a:solidFill>
                <a:latin typeface="微软雅黑" pitchFamily="34" charset="-122"/>
                <a:ea typeface="微软雅黑" pitchFamily="34" charset="-122"/>
              </a:rPr>
              <a:t>添加标题</a:t>
            </a:r>
          </a:p>
        </p:txBody>
      </p:sp>
      <p:sp>
        <p:nvSpPr>
          <p:cNvPr id="7" name="等腰三角形 6"/>
          <p:cNvSpPr/>
          <p:nvPr/>
        </p:nvSpPr>
        <p:spPr>
          <a:xfrm rot="5400000">
            <a:off x="3076474" y="1932666"/>
            <a:ext cx="959606" cy="41362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08146" y="-879619"/>
            <a:ext cx="2808312" cy="2808312"/>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9" name="椭圆 8"/>
          <p:cNvSpPr/>
          <p:nvPr/>
        </p:nvSpPr>
        <p:spPr>
          <a:xfrm>
            <a:off x="496010" y="2757265"/>
            <a:ext cx="3219435" cy="3219435"/>
          </a:xfrm>
          <a:prstGeom prst="ellipse">
            <a:avLst/>
          </a:prstGeom>
          <a:solidFill>
            <a:srgbClr val="CC0000">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0" name="椭圆 9"/>
          <p:cNvSpPr/>
          <p:nvPr/>
        </p:nvSpPr>
        <p:spPr>
          <a:xfrm>
            <a:off x="-1116632" y="3207249"/>
            <a:ext cx="2124744" cy="2124744"/>
          </a:xfrm>
          <a:prstGeom prst="ellipse">
            <a:avLst/>
          </a:prstGeom>
          <a:solidFill>
            <a:schemeClr val="accent4">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 name="椭圆 10"/>
          <p:cNvSpPr/>
          <p:nvPr/>
        </p:nvSpPr>
        <p:spPr>
          <a:xfrm>
            <a:off x="7164288" y="-2664296"/>
            <a:ext cx="5328592" cy="5328592"/>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extLst>
      <p:ext uri="{BB962C8B-B14F-4D97-AF65-F5344CB8AC3E}">
        <p14:creationId xmlns:p14="http://schemas.microsoft.com/office/powerpoint/2010/main" val="760258632"/>
      </p:ext>
    </p:extLst>
  </p:cSld>
  <p:clrMapOvr>
    <a:masterClrMapping/>
  </p:clrMapOvr>
  <p:transition spd="slow" advClick="0"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250"/>
                                        <p:tgtEl>
                                          <p:spTgt spid="38"/>
                                        </p:tgtEl>
                                        <p:attrNameLst>
                                          <p:attrName>ppt_x</p:attrName>
                                        </p:attrNameLst>
                                      </p:cBhvr>
                                      <p:tavLst>
                                        <p:tav tm="0">
                                          <p:val>
                                            <p:strVal val="#ppt_x-#ppt_w*1.125000"/>
                                          </p:val>
                                        </p:tav>
                                        <p:tav tm="100000">
                                          <p:val>
                                            <p:strVal val="#ppt_x"/>
                                          </p:val>
                                        </p:tav>
                                      </p:tavLst>
                                    </p:anim>
                                    <p:animEffect transition="in" filter="wipe(right)">
                                      <p:cBhvr>
                                        <p:cTn id="8" dur="250"/>
                                        <p:tgtEl>
                                          <p:spTgt spid="38"/>
                                        </p:tgtEl>
                                      </p:cBhvr>
                                    </p:animEffect>
                                  </p:childTnLst>
                                </p:cTn>
                              </p:par>
                            </p:childTnLst>
                          </p:cTn>
                        </p:par>
                        <p:par>
                          <p:cTn id="9" fill="hold">
                            <p:stCondLst>
                              <p:cond delay="250"/>
                            </p:stCondLst>
                            <p:childTnLst>
                              <p:par>
                                <p:cTn id="10" presetID="12" presetClass="entr" presetSubtype="8"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250"/>
                                        <p:tgtEl>
                                          <p:spTgt spid="39"/>
                                        </p:tgtEl>
                                        <p:attrNameLst>
                                          <p:attrName>ppt_x</p:attrName>
                                        </p:attrNameLst>
                                      </p:cBhvr>
                                      <p:tavLst>
                                        <p:tav tm="0">
                                          <p:val>
                                            <p:strVal val="#ppt_x-#ppt_w*1.125000"/>
                                          </p:val>
                                        </p:tav>
                                        <p:tav tm="100000">
                                          <p:val>
                                            <p:strVal val="#ppt_x"/>
                                          </p:val>
                                        </p:tav>
                                      </p:tavLst>
                                    </p:anim>
                                    <p:animEffect transition="in" filter="wipe(right)">
                                      <p:cBhvr>
                                        <p:cTn id="13" dur="250"/>
                                        <p:tgtEl>
                                          <p:spTgt spid="39"/>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250"/>
                                        <p:tgtEl>
                                          <p:spTgt spid="7"/>
                                        </p:tgtEl>
                                      </p:cBhvr>
                                    </p:animEffect>
                                  </p:childTnLst>
                                </p:cTn>
                              </p:par>
                            </p:childTnLst>
                          </p:cTn>
                        </p:par>
                        <p:par>
                          <p:cTn id="18" fill="hold">
                            <p:stCondLst>
                              <p:cond delay="75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34"/>
                                        </p:tgtEl>
                                        <p:attrNameLst>
                                          <p:attrName>style.visibility</p:attrName>
                                        </p:attrNameLst>
                                      </p:cBhvr>
                                      <p:to>
                                        <p:strVal val="visible"/>
                                      </p:to>
                                    </p:set>
                                    <p:anim calcmode="lin" valueType="num">
                                      <p:cBhvr>
                                        <p:cTn id="21" dur="25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22" dur="250" fill="hold"/>
                                        <p:tgtEl>
                                          <p:spTgt spid="34"/>
                                        </p:tgtEl>
                                        <p:attrNameLst>
                                          <p:attrName>ppt_y</p:attrName>
                                        </p:attrNameLst>
                                      </p:cBhvr>
                                      <p:tavLst>
                                        <p:tav tm="0">
                                          <p:val>
                                            <p:strVal val="#ppt_y"/>
                                          </p:val>
                                        </p:tav>
                                        <p:tav tm="100000">
                                          <p:val>
                                            <p:strVal val="#ppt_y"/>
                                          </p:val>
                                        </p:tav>
                                      </p:tavLst>
                                    </p:anim>
                                    <p:anim calcmode="lin" valueType="num">
                                      <p:cBhvr>
                                        <p:cTn id="23" dur="25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24" dur="25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25" dur="250" tmFilter="0,0; .5, 1; 1, 1"/>
                                        <p:tgtEl>
                                          <p:spTgt spid="34"/>
                                        </p:tgtEl>
                                      </p:cBhvr>
                                    </p:animEffect>
                                  </p:childTnLst>
                                </p:cTn>
                              </p:par>
                            </p:childTnLst>
                          </p:cTn>
                        </p:par>
                        <p:par>
                          <p:cTn id="26" fill="hold">
                            <p:stCondLst>
                              <p:cond delay="1075"/>
                            </p:stCondLst>
                            <p:childTnLst>
                              <p:par>
                                <p:cTn id="27" presetID="10"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par>
                          <p:cTn id="30" fill="hold">
                            <p:stCondLst>
                              <p:cond delay="1575"/>
                            </p:stCondLst>
                            <p:childTnLst>
                              <p:par>
                                <p:cTn id="31" presetID="10"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par>
                          <p:cTn id="34" fill="hold">
                            <p:stCondLst>
                              <p:cond delay="2075"/>
                            </p:stCondLst>
                            <p:childTnLst>
                              <p:par>
                                <p:cTn id="35" presetID="10"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par>
                          <p:cTn id="38" fill="hold">
                            <p:stCondLst>
                              <p:cond delay="2575"/>
                            </p:stCondLst>
                            <p:childTnLst>
                              <p:par>
                                <p:cTn id="39" presetID="10"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8" grpId="0"/>
      <p:bldP spid="39" grpId="0"/>
      <p:bldP spid="7" grpId="0" animBg="1"/>
      <p:bldP spid="8" grpId="0" animBg="1"/>
      <p:bldP spid="9" grpId="0" animBg="1"/>
      <p:bldP spid="10" grpId="0" animBg="1"/>
      <p:bldP spid="1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a:latin typeface="微软雅黑"/>
                <a:ea typeface="微软雅黑"/>
              </a:rPr>
              <a:t>储位调整</a:t>
            </a:r>
          </a:p>
        </p:txBody>
      </p:sp>
      <p:sp>
        <p:nvSpPr>
          <p:cNvPr id="11" name="矩形 10"/>
          <p:cNvSpPr/>
          <p:nvPr/>
        </p:nvSpPr>
        <p:spPr>
          <a:xfrm>
            <a:off x="2617302" y="3148661"/>
            <a:ext cx="5409291"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617303" y="1009307"/>
            <a:ext cx="5409291" cy="8663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案例导入</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617303" y="1142990"/>
            <a:ext cx="5409291" cy="1958627"/>
          </a:xfrm>
          <a:prstGeom prst="rect">
            <a:avLst/>
          </a:prstGeom>
          <a:noFill/>
        </p:spPr>
        <p:txBody>
          <a:bodyPr wrap="square" lIns="68595" tIns="34297" rIns="68595" bIns="34297" rtlCol="0">
            <a:spAutoFit/>
          </a:bodyPr>
          <a:lstStyle/>
          <a:p>
            <a:pPr>
              <a:lnSpc>
                <a:spcPct val="130000"/>
              </a:lnSpc>
            </a:pPr>
            <a:r>
              <a:rPr lang="en-US" altLang="zh-CN" sz="1600" dirty="0">
                <a:solidFill>
                  <a:sysClr val="windowText" lastClr="000000"/>
                </a:solidFill>
                <a:latin typeface="微软雅黑" pitchFamily="34" charset="-122"/>
                <a:ea typeface="微软雅黑" pitchFamily="34" charset="-122"/>
              </a:rPr>
              <a:t>2017</a:t>
            </a:r>
            <a:r>
              <a:rPr lang="zh-CN" altLang="en-US" sz="1600" dirty="0">
                <a:solidFill>
                  <a:sysClr val="windowText" lastClr="000000"/>
                </a:solidFill>
                <a:latin typeface="微软雅黑" pitchFamily="34" charset="-122"/>
                <a:ea typeface="微软雅黑" pitchFamily="34" charset="-122"/>
              </a:rPr>
              <a:t>年</a:t>
            </a:r>
            <a:r>
              <a:rPr lang="en-US" altLang="zh-CN" sz="1600" dirty="0">
                <a:solidFill>
                  <a:sysClr val="windowText" lastClr="000000"/>
                </a:solidFill>
                <a:latin typeface="微软雅黑" pitchFamily="34" charset="-122"/>
                <a:ea typeface="微软雅黑" pitchFamily="34" charset="-122"/>
              </a:rPr>
              <a:t>1</a:t>
            </a:r>
            <a:r>
              <a:rPr lang="zh-CN" altLang="en-US" sz="1600" dirty="0">
                <a:solidFill>
                  <a:sysClr val="windowText" lastClr="000000"/>
                </a:solidFill>
                <a:latin typeface="微软雅黑" pitchFamily="34" charset="-122"/>
                <a:ea typeface="微软雅黑" pitchFamily="34" charset="-122"/>
              </a:rPr>
              <a:t>月，小张进入联盛集团的配送中心工作，负责仓库的管理。经过一年的工作，他发现，由于各种因素，有的货物需要拆零，有的货物需要从一个货位移到另一个货位，甚至有的货物由于等级品质的变化，也需要更换储位，因此，常常导致找不到货物或者货物长期放置而报废的现象。对此，他不知道应该怎么办，才能有效地管理这些货物。</a:t>
            </a:r>
            <a:endParaRPr lang="zh-CN" altLang="en-US" sz="1600" dirty="0" smtClean="0">
              <a:solidFill>
                <a:sysClr val="windowText" lastClr="000000"/>
              </a:solidFill>
              <a:latin typeface="微软雅黑" pitchFamily="34" charset="-122"/>
              <a:ea typeface="微软雅黑" pitchFamily="34" charset="-122"/>
            </a:endParaRPr>
          </a:p>
        </p:txBody>
      </p:sp>
      <p:sp>
        <p:nvSpPr>
          <p:cNvPr id="16" name="TextBox 15"/>
          <p:cNvSpPr txBox="1"/>
          <p:nvPr/>
        </p:nvSpPr>
        <p:spPr>
          <a:xfrm>
            <a:off x="1804511" y="3603510"/>
            <a:ext cx="6715172" cy="429362"/>
          </a:xfrm>
          <a:prstGeom prst="rect">
            <a:avLst/>
          </a:prstGeom>
          <a:noFill/>
        </p:spPr>
        <p:txBody>
          <a:bodyPr wrap="square" lIns="68595" tIns="34297" rIns="68595" bIns="34297" rtlCol="0">
            <a:spAutoFit/>
          </a:bodyPr>
          <a:lstStyle/>
          <a:p>
            <a:pPr>
              <a:lnSpc>
                <a:spcPct val="130000"/>
              </a:lnSpc>
            </a:pPr>
            <a:r>
              <a:rPr lang="zh-CN" altLang="en-US" dirty="0" smtClean="0">
                <a:solidFill>
                  <a:srgbClr val="FF0000"/>
                </a:solidFill>
                <a:latin typeface="微软雅黑" pitchFamily="34" charset="-122"/>
                <a:ea typeface="微软雅黑" pitchFamily="34" charset="-122"/>
              </a:rPr>
              <a:t>案例思考</a:t>
            </a:r>
            <a:r>
              <a:rPr lang="zh-CN" altLang="en-US" dirty="0">
                <a:solidFill>
                  <a:srgbClr val="FF0000"/>
                </a:solidFill>
                <a:latin typeface="微软雅黑" pitchFamily="34" charset="-122"/>
                <a:ea typeface="微软雅黑" pitchFamily="34" charset="-122"/>
              </a:rPr>
              <a:t>：请你帮小张想个行之有效的办法，改变现状。</a:t>
            </a: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1000" fill="hold"/>
                                        <p:tgtEl>
                                          <p:spTgt spid="12"/>
                                        </p:tgtEl>
                                        <p:attrNameLst>
                                          <p:attrName>ppt_x</p:attrName>
                                        </p:attrNameLst>
                                      </p:cBhvr>
                                      <p:tavLst>
                                        <p:tav tm="0">
                                          <p:val>
                                            <p:strVal val="#ppt_x-.2"/>
                                          </p:val>
                                        </p:tav>
                                        <p:tav tm="100000">
                                          <p:val>
                                            <p:strVal val="#ppt_x"/>
                                          </p:val>
                                        </p:tav>
                                      </p:tavLst>
                                    </p:anim>
                                    <p:anim calcmode="lin" valueType="num">
                                      <p:cBhvr>
                                        <p:cTn id="26"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27" dur="1000"/>
                                        <p:tgtEl>
                                          <p:spTgt spid="12"/>
                                        </p:tgtEl>
                                      </p:cBhvr>
                                    </p:animEffect>
                                  </p:childTnLst>
                                </p:cTn>
                              </p:par>
                              <p:par>
                                <p:cTn id="28" presetID="29" presetClass="entr" presetSubtype="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1000" fill="hold"/>
                                        <p:tgtEl>
                                          <p:spTgt spid="14"/>
                                        </p:tgtEl>
                                        <p:attrNameLst>
                                          <p:attrName>ppt_x</p:attrName>
                                        </p:attrNameLst>
                                      </p:cBhvr>
                                      <p:tavLst>
                                        <p:tav tm="0">
                                          <p:val>
                                            <p:strVal val="#ppt_x-.2"/>
                                          </p:val>
                                        </p:tav>
                                        <p:tav tm="100000">
                                          <p:val>
                                            <p:strVal val="#ppt_x"/>
                                          </p:val>
                                        </p:tav>
                                      </p:tavLst>
                                    </p:anim>
                                    <p:anim calcmode="lin" valueType="num">
                                      <p:cBhvr>
                                        <p:cTn id="31"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4"/>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1000" fill="hold"/>
                                        <p:tgtEl>
                                          <p:spTgt spid="11"/>
                                        </p:tgtEl>
                                        <p:attrNameLst>
                                          <p:attrName>ppt_x</p:attrName>
                                        </p:attrNameLst>
                                      </p:cBhvr>
                                      <p:tavLst>
                                        <p:tav tm="0">
                                          <p:val>
                                            <p:strVal val="#ppt_x-.2"/>
                                          </p:val>
                                        </p:tav>
                                        <p:tav tm="100000">
                                          <p:val>
                                            <p:strVal val="#ppt_x"/>
                                          </p:val>
                                        </p:tav>
                                      </p:tavLst>
                                    </p:anim>
                                    <p:anim calcmode="lin" valueType="num">
                                      <p:cBhvr>
                                        <p:cTn id="36"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checkerboard(across)">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14" grpId="0"/>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a:latin typeface="微软雅黑"/>
                <a:ea typeface="微软雅黑"/>
              </a:rPr>
              <a:t>储位调整</a:t>
            </a: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存储时间变化</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2" name="图片 1"/>
          <p:cNvPicPr>
            <a:picLocks noChangeAspect="1"/>
          </p:cNvPicPr>
          <p:nvPr/>
        </p:nvPicPr>
        <p:blipFill>
          <a:blip r:embed="rId3"/>
          <a:stretch>
            <a:fillRect/>
          </a:stretch>
        </p:blipFill>
        <p:spPr>
          <a:xfrm>
            <a:off x="1979712" y="1807791"/>
            <a:ext cx="6448062" cy="1820860"/>
          </a:xfrm>
          <a:prstGeom prst="rect">
            <a:avLst/>
          </a:prstGeom>
        </p:spPr>
      </p:pic>
      <p:pic>
        <p:nvPicPr>
          <p:cNvPr id="3" name="图片 2"/>
          <p:cNvPicPr>
            <a:picLocks noChangeAspect="1"/>
          </p:cNvPicPr>
          <p:nvPr/>
        </p:nvPicPr>
        <p:blipFill>
          <a:blip r:embed="rId4"/>
          <a:stretch>
            <a:fillRect/>
          </a:stretch>
        </p:blipFill>
        <p:spPr>
          <a:xfrm>
            <a:off x="1403135" y="644479"/>
            <a:ext cx="7024639" cy="4306360"/>
          </a:xfrm>
          <a:prstGeom prst="rect">
            <a:avLst/>
          </a:prstGeom>
        </p:spPr>
      </p:pic>
    </p:spTree>
    <p:extLst>
      <p:ext uri="{BB962C8B-B14F-4D97-AF65-F5344CB8AC3E}">
        <p14:creationId xmlns:p14="http://schemas.microsoft.com/office/powerpoint/2010/main" val="2991423605"/>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checkerboard(across)">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xit" presetSubtype="4" fill="hold" nodeType="clickEffect">
                                  <p:stCondLst>
                                    <p:cond delay="0"/>
                                  </p:stCondLst>
                                  <p:childTnLst>
                                    <p:anim calcmode="lin" valueType="num">
                                      <p:cBhvr additive="base">
                                        <p:cTn id="29" dur="500"/>
                                        <p:tgtEl>
                                          <p:spTgt spid="2"/>
                                        </p:tgtEl>
                                        <p:attrNameLst>
                                          <p:attrName>ppt_x</p:attrName>
                                        </p:attrNameLst>
                                      </p:cBhvr>
                                      <p:tavLst>
                                        <p:tav tm="0">
                                          <p:val>
                                            <p:strVal val="ppt_x"/>
                                          </p:val>
                                        </p:tav>
                                        <p:tav tm="100000">
                                          <p:val>
                                            <p:strVal val="ppt_x"/>
                                          </p:val>
                                        </p:tav>
                                      </p:tavLst>
                                    </p:anim>
                                    <p:anim calcmode="lin" valueType="num">
                                      <p:cBhvr additive="base">
                                        <p:cTn id="30" dur="500"/>
                                        <p:tgtEl>
                                          <p:spTgt spid="2"/>
                                        </p:tgtEl>
                                        <p:attrNameLst>
                                          <p:attrName>ppt_y</p:attrName>
                                        </p:attrNameLst>
                                      </p:cBhvr>
                                      <p:tavLst>
                                        <p:tav tm="0">
                                          <p:val>
                                            <p:strVal val="ppt_y"/>
                                          </p:val>
                                        </p:tav>
                                        <p:tav tm="100000">
                                          <p:val>
                                            <p:strVal val="1+ppt_h/2"/>
                                          </p:val>
                                        </p:tav>
                                      </p:tavLst>
                                    </p:anim>
                                    <p:set>
                                      <p:cBhvr>
                                        <p:cTn id="31" dur="1" fill="hold">
                                          <p:stCondLst>
                                            <p:cond delay="499"/>
                                          </p:stCondLst>
                                        </p:cTn>
                                        <p:tgtEl>
                                          <p:spTgt spid="2"/>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5" presetClass="entr" presetSubtype="10" fill="hold" nodeType="click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checkerboard(across)">
                                      <p:cBhvr>
                                        <p:cTn id="36" dur="500"/>
                                        <p:tgtEl>
                                          <p:spTgt spid="3"/>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xit" presetSubtype="4" fill="hold" nodeType="clickEffect">
                                  <p:stCondLst>
                                    <p:cond delay="0"/>
                                  </p:stCondLst>
                                  <p:childTnLst>
                                    <p:anim calcmode="lin" valueType="num">
                                      <p:cBhvr additive="base">
                                        <p:cTn id="40" dur="500"/>
                                        <p:tgtEl>
                                          <p:spTgt spid="3"/>
                                        </p:tgtEl>
                                        <p:attrNameLst>
                                          <p:attrName>ppt_x</p:attrName>
                                        </p:attrNameLst>
                                      </p:cBhvr>
                                      <p:tavLst>
                                        <p:tav tm="0">
                                          <p:val>
                                            <p:strVal val="ppt_x"/>
                                          </p:val>
                                        </p:tav>
                                        <p:tav tm="100000">
                                          <p:val>
                                            <p:strVal val="ppt_x"/>
                                          </p:val>
                                        </p:tav>
                                      </p:tavLst>
                                    </p:anim>
                                    <p:anim calcmode="lin" valueType="num">
                                      <p:cBhvr additive="base">
                                        <p:cTn id="41" dur="500"/>
                                        <p:tgtEl>
                                          <p:spTgt spid="3"/>
                                        </p:tgtEl>
                                        <p:attrNameLst>
                                          <p:attrName>ppt_y</p:attrName>
                                        </p:attrNameLst>
                                      </p:cBhvr>
                                      <p:tavLst>
                                        <p:tav tm="0">
                                          <p:val>
                                            <p:strVal val="ppt_y"/>
                                          </p:val>
                                        </p:tav>
                                        <p:tav tm="100000">
                                          <p:val>
                                            <p:strVal val="1+ppt_h/2"/>
                                          </p:val>
                                        </p:tav>
                                      </p:tavLst>
                                    </p:anim>
                                    <p:set>
                                      <p:cBhvr>
                                        <p:cTn id="42"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a:latin typeface="微软雅黑"/>
                <a:ea typeface="微软雅黑"/>
              </a:rPr>
              <a:t>储位调整</a:t>
            </a: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退换货管理</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4" name="图片 3"/>
          <p:cNvPicPr>
            <a:picLocks noChangeAspect="1"/>
          </p:cNvPicPr>
          <p:nvPr/>
        </p:nvPicPr>
        <p:blipFill>
          <a:blip r:embed="rId3"/>
          <a:stretch>
            <a:fillRect/>
          </a:stretch>
        </p:blipFill>
        <p:spPr>
          <a:xfrm>
            <a:off x="2915816" y="1203598"/>
            <a:ext cx="5061632" cy="3134304"/>
          </a:xfrm>
          <a:prstGeom prst="rect">
            <a:avLst/>
          </a:prstGeom>
        </p:spPr>
      </p:pic>
      <p:pic>
        <p:nvPicPr>
          <p:cNvPr id="5" name="图片 4"/>
          <p:cNvPicPr>
            <a:picLocks noChangeAspect="1"/>
          </p:cNvPicPr>
          <p:nvPr/>
        </p:nvPicPr>
        <p:blipFill>
          <a:blip r:embed="rId4"/>
          <a:stretch>
            <a:fillRect/>
          </a:stretch>
        </p:blipFill>
        <p:spPr>
          <a:xfrm>
            <a:off x="971600" y="2571750"/>
            <a:ext cx="7363086" cy="1451918"/>
          </a:xfrm>
          <a:prstGeom prst="rect">
            <a:avLst/>
          </a:prstGeom>
        </p:spPr>
      </p:pic>
    </p:spTree>
    <p:extLst>
      <p:ext uri="{BB962C8B-B14F-4D97-AF65-F5344CB8AC3E}">
        <p14:creationId xmlns:p14="http://schemas.microsoft.com/office/powerpoint/2010/main" val="2196945520"/>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checkerboard(across)">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xit" presetSubtype="4" fill="hold" nodeType="clickEffect">
                                  <p:stCondLst>
                                    <p:cond delay="0"/>
                                  </p:stCondLst>
                                  <p:childTnLst>
                                    <p:anim calcmode="lin" valueType="num">
                                      <p:cBhvr additive="base">
                                        <p:cTn id="29" dur="500"/>
                                        <p:tgtEl>
                                          <p:spTgt spid="4"/>
                                        </p:tgtEl>
                                        <p:attrNameLst>
                                          <p:attrName>ppt_x</p:attrName>
                                        </p:attrNameLst>
                                      </p:cBhvr>
                                      <p:tavLst>
                                        <p:tav tm="0">
                                          <p:val>
                                            <p:strVal val="ppt_x"/>
                                          </p:val>
                                        </p:tav>
                                        <p:tav tm="100000">
                                          <p:val>
                                            <p:strVal val="ppt_x"/>
                                          </p:val>
                                        </p:tav>
                                      </p:tavLst>
                                    </p:anim>
                                    <p:anim calcmode="lin" valueType="num">
                                      <p:cBhvr additive="base">
                                        <p:cTn id="30" dur="500"/>
                                        <p:tgtEl>
                                          <p:spTgt spid="4"/>
                                        </p:tgtEl>
                                        <p:attrNameLst>
                                          <p:attrName>ppt_y</p:attrName>
                                        </p:attrNameLst>
                                      </p:cBhvr>
                                      <p:tavLst>
                                        <p:tav tm="0">
                                          <p:val>
                                            <p:strVal val="ppt_y"/>
                                          </p:val>
                                        </p:tav>
                                        <p:tav tm="100000">
                                          <p:val>
                                            <p:strVal val="1+ppt_h/2"/>
                                          </p:val>
                                        </p:tav>
                                      </p:tavLst>
                                    </p:anim>
                                    <p:set>
                                      <p:cBhvr>
                                        <p:cTn id="31" dur="1" fill="hold">
                                          <p:stCondLst>
                                            <p:cond delay="499"/>
                                          </p:stCondLst>
                                        </p:cTn>
                                        <p:tgtEl>
                                          <p:spTgt spid="4"/>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5" presetClass="entr" presetSubtype="10" fill="hold"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checkerboard(across)">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a:latin typeface="微软雅黑"/>
                <a:ea typeface="微软雅黑"/>
              </a:rPr>
              <a:t>储位调整</a:t>
            </a: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其他情况</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2" name="图片 1"/>
          <p:cNvPicPr>
            <a:picLocks noChangeAspect="1"/>
          </p:cNvPicPr>
          <p:nvPr/>
        </p:nvPicPr>
        <p:blipFill>
          <a:blip r:embed="rId3"/>
          <a:stretch>
            <a:fillRect/>
          </a:stretch>
        </p:blipFill>
        <p:spPr>
          <a:xfrm>
            <a:off x="2197336" y="1064926"/>
            <a:ext cx="6335103" cy="3532370"/>
          </a:xfrm>
          <a:prstGeom prst="rect">
            <a:avLst/>
          </a:prstGeom>
        </p:spPr>
      </p:pic>
      <p:pic>
        <p:nvPicPr>
          <p:cNvPr id="3" name="图片 2"/>
          <p:cNvPicPr>
            <a:picLocks noChangeAspect="1"/>
          </p:cNvPicPr>
          <p:nvPr/>
        </p:nvPicPr>
        <p:blipFill>
          <a:blip r:embed="rId4"/>
          <a:stretch>
            <a:fillRect/>
          </a:stretch>
        </p:blipFill>
        <p:spPr>
          <a:xfrm>
            <a:off x="1835696" y="1851670"/>
            <a:ext cx="6891605" cy="2437285"/>
          </a:xfrm>
          <a:prstGeom prst="rect">
            <a:avLst/>
          </a:prstGeom>
        </p:spPr>
      </p:pic>
    </p:spTree>
    <p:extLst>
      <p:ext uri="{BB962C8B-B14F-4D97-AF65-F5344CB8AC3E}">
        <p14:creationId xmlns:p14="http://schemas.microsoft.com/office/powerpoint/2010/main" val="2353622559"/>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checkerboard(across)">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xit" presetSubtype="4" fill="hold" nodeType="clickEffect">
                                  <p:stCondLst>
                                    <p:cond delay="0"/>
                                  </p:stCondLst>
                                  <p:childTnLst>
                                    <p:anim calcmode="lin" valueType="num">
                                      <p:cBhvr additive="base">
                                        <p:cTn id="29" dur="500"/>
                                        <p:tgtEl>
                                          <p:spTgt spid="2"/>
                                        </p:tgtEl>
                                        <p:attrNameLst>
                                          <p:attrName>ppt_x</p:attrName>
                                        </p:attrNameLst>
                                      </p:cBhvr>
                                      <p:tavLst>
                                        <p:tav tm="0">
                                          <p:val>
                                            <p:strVal val="ppt_x"/>
                                          </p:val>
                                        </p:tav>
                                        <p:tav tm="100000">
                                          <p:val>
                                            <p:strVal val="ppt_x"/>
                                          </p:val>
                                        </p:tav>
                                      </p:tavLst>
                                    </p:anim>
                                    <p:anim calcmode="lin" valueType="num">
                                      <p:cBhvr additive="base">
                                        <p:cTn id="30" dur="500"/>
                                        <p:tgtEl>
                                          <p:spTgt spid="2"/>
                                        </p:tgtEl>
                                        <p:attrNameLst>
                                          <p:attrName>ppt_y</p:attrName>
                                        </p:attrNameLst>
                                      </p:cBhvr>
                                      <p:tavLst>
                                        <p:tav tm="0">
                                          <p:val>
                                            <p:strVal val="ppt_y"/>
                                          </p:val>
                                        </p:tav>
                                        <p:tav tm="100000">
                                          <p:val>
                                            <p:strVal val="1+ppt_h/2"/>
                                          </p:val>
                                        </p:tav>
                                      </p:tavLst>
                                    </p:anim>
                                    <p:set>
                                      <p:cBhvr>
                                        <p:cTn id="31" dur="1" fill="hold">
                                          <p:stCondLst>
                                            <p:cond delay="499"/>
                                          </p:stCondLst>
                                        </p:cTn>
                                        <p:tgtEl>
                                          <p:spTgt spid="2"/>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5" presetClass="entr" presetSubtype="10" fill="hold" nodeType="click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checkerboard(across)">
                                      <p:cBhvr>
                                        <p:cTn id="3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4032065" y="1659675"/>
            <a:ext cx="4211493" cy="550343"/>
          </a:xfrm>
          <a:prstGeom prst="rect">
            <a:avLst/>
          </a:prstGeom>
          <a:noFill/>
        </p:spPr>
        <p:txBody>
          <a:bodyPr wrap="square" rtlCol="0">
            <a:spAutoFit/>
          </a:bodyPr>
          <a:lstStyle/>
          <a:p>
            <a:pPr marL="257106" indent="-257106">
              <a:lnSpc>
                <a:spcPct val="150000"/>
              </a:lnSpc>
            </a:pPr>
            <a:r>
              <a:rPr lang="zh-CN" altLang="en-US" sz="2249" b="1" dirty="0">
                <a:latin typeface="微软雅黑" pitchFamily="34" charset="-122"/>
                <a:ea typeface="微软雅黑" pitchFamily="34" charset="-122"/>
              </a:rPr>
              <a:t>盘点作业</a:t>
            </a:r>
          </a:p>
        </p:txBody>
      </p:sp>
      <p:sp>
        <p:nvSpPr>
          <p:cNvPr id="38" name="文本框 29"/>
          <p:cNvSpPr txBox="1">
            <a:spLocks noChangeArrowheads="1"/>
          </p:cNvSpPr>
          <p:nvPr/>
        </p:nvSpPr>
        <p:spPr bwMode="auto">
          <a:xfrm>
            <a:off x="2010709" y="1374855"/>
            <a:ext cx="1087157" cy="1107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en-US" altLang="zh-CN" sz="6598" dirty="0" smtClean="0">
                <a:latin typeface="Impact" pitchFamily="34" charset="0"/>
                <a:ea typeface="微软雅黑" pitchFamily="34" charset="-122"/>
              </a:rPr>
              <a:t>04</a:t>
            </a:r>
            <a:endParaRPr lang="zh-CN" altLang="en-US" sz="6598" dirty="0">
              <a:latin typeface="Impact" pitchFamily="34" charset="0"/>
              <a:ea typeface="微软雅黑" pitchFamily="34" charset="-122"/>
            </a:endParaRPr>
          </a:p>
        </p:txBody>
      </p:sp>
      <p:sp>
        <p:nvSpPr>
          <p:cNvPr id="39" name="文本框 33"/>
          <p:cNvSpPr txBox="1"/>
          <p:nvPr/>
        </p:nvSpPr>
        <p:spPr>
          <a:xfrm>
            <a:off x="1656351" y="2353027"/>
            <a:ext cx="1305443" cy="392287"/>
          </a:xfrm>
          <a:prstGeom prst="rect">
            <a:avLst/>
          </a:prstGeom>
          <a:noFill/>
        </p:spPr>
        <p:txBody>
          <a:bodyPr wrap="square" rtlCol="0">
            <a:spAutoFit/>
          </a:bodyPr>
          <a:lstStyle/>
          <a:p>
            <a:pPr algn="dist"/>
            <a:r>
              <a:rPr lang="zh-CN" altLang="en-US" sz="1949" dirty="0">
                <a:solidFill>
                  <a:schemeClr val="bg1"/>
                </a:solidFill>
                <a:latin typeface="微软雅黑" pitchFamily="34" charset="-122"/>
                <a:ea typeface="微软雅黑" pitchFamily="34" charset="-122"/>
              </a:rPr>
              <a:t>添加标题</a:t>
            </a:r>
          </a:p>
        </p:txBody>
      </p:sp>
      <p:sp>
        <p:nvSpPr>
          <p:cNvPr id="7" name="等腰三角形 6"/>
          <p:cNvSpPr/>
          <p:nvPr/>
        </p:nvSpPr>
        <p:spPr>
          <a:xfrm rot="5400000">
            <a:off x="3076474" y="1932666"/>
            <a:ext cx="959606" cy="41362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08146" y="-879619"/>
            <a:ext cx="2808312" cy="2808312"/>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9" name="椭圆 8"/>
          <p:cNvSpPr/>
          <p:nvPr/>
        </p:nvSpPr>
        <p:spPr>
          <a:xfrm>
            <a:off x="496010" y="2757265"/>
            <a:ext cx="3219435" cy="3219435"/>
          </a:xfrm>
          <a:prstGeom prst="ellipse">
            <a:avLst/>
          </a:prstGeom>
          <a:solidFill>
            <a:srgbClr val="CC0000">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0" name="椭圆 9"/>
          <p:cNvSpPr/>
          <p:nvPr/>
        </p:nvSpPr>
        <p:spPr>
          <a:xfrm>
            <a:off x="-1116632" y="3207249"/>
            <a:ext cx="2124744" cy="2124744"/>
          </a:xfrm>
          <a:prstGeom prst="ellipse">
            <a:avLst/>
          </a:prstGeom>
          <a:solidFill>
            <a:schemeClr val="accent4">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 name="椭圆 10"/>
          <p:cNvSpPr/>
          <p:nvPr/>
        </p:nvSpPr>
        <p:spPr>
          <a:xfrm>
            <a:off x="7164288" y="-2664296"/>
            <a:ext cx="5328592" cy="5328592"/>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extLst>
      <p:ext uri="{BB962C8B-B14F-4D97-AF65-F5344CB8AC3E}">
        <p14:creationId xmlns:p14="http://schemas.microsoft.com/office/powerpoint/2010/main" val="760258632"/>
      </p:ext>
    </p:extLst>
  </p:cSld>
  <p:clrMapOvr>
    <a:masterClrMapping/>
  </p:clrMapOvr>
  <p:transition spd="slow" advClick="0"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250"/>
                                        <p:tgtEl>
                                          <p:spTgt spid="38"/>
                                        </p:tgtEl>
                                        <p:attrNameLst>
                                          <p:attrName>ppt_x</p:attrName>
                                        </p:attrNameLst>
                                      </p:cBhvr>
                                      <p:tavLst>
                                        <p:tav tm="0">
                                          <p:val>
                                            <p:strVal val="#ppt_x-#ppt_w*1.125000"/>
                                          </p:val>
                                        </p:tav>
                                        <p:tav tm="100000">
                                          <p:val>
                                            <p:strVal val="#ppt_x"/>
                                          </p:val>
                                        </p:tav>
                                      </p:tavLst>
                                    </p:anim>
                                    <p:animEffect transition="in" filter="wipe(right)">
                                      <p:cBhvr>
                                        <p:cTn id="8" dur="250"/>
                                        <p:tgtEl>
                                          <p:spTgt spid="38"/>
                                        </p:tgtEl>
                                      </p:cBhvr>
                                    </p:animEffect>
                                  </p:childTnLst>
                                </p:cTn>
                              </p:par>
                            </p:childTnLst>
                          </p:cTn>
                        </p:par>
                        <p:par>
                          <p:cTn id="9" fill="hold">
                            <p:stCondLst>
                              <p:cond delay="250"/>
                            </p:stCondLst>
                            <p:childTnLst>
                              <p:par>
                                <p:cTn id="10" presetID="12" presetClass="entr" presetSubtype="8"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250"/>
                                        <p:tgtEl>
                                          <p:spTgt spid="39"/>
                                        </p:tgtEl>
                                        <p:attrNameLst>
                                          <p:attrName>ppt_x</p:attrName>
                                        </p:attrNameLst>
                                      </p:cBhvr>
                                      <p:tavLst>
                                        <p:tav tm="0">
                                          <p:val>
                                            <p:strVal val="#ppt_x-#ppt_w*1.125000"/>
                                          </p:val>
                                        </p:tav>
                                        <p:tav tm="100000">
                                          <p:val>
                                            <p:strVal val="#ppt_x"/>
                                          </p:val>
                                        </p:tav>
                                      </p:tavLst>
                                    </p:anim>
                                    <p:animEffect transition="in" filter="wipe(right)">
                                      <p:cBhvr>
                                        <p:cTn id="13" dur="250"/>
                                        <p:tgtEl>
                                          <p:spTgt spid="39"/>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250"/>
                                        <p:tgtEl>
                                          <p:spTgt spid="7"/>
                                        </p:tgtEl>
                                      </p:cBhvr>
                                    </p:animEffect>
                                  </p:childTnLst>
                                </p:cTn>
                              </p:par>
                            </p:childTnLst>
                          </p:cTn>
                        </p:par>
                        <p:par>
                          <p:cTn id="18" fill="hold">
                            <p:stCondLst>
                              <p:cond delay="75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34"/>
                                        </p:tgtEl>
                                        <p:attrNameLst>
                                          <p:attrName>style.visibility</p:attrName>
                                        </p:attrNameLst>
                                      </p:cBhvr>
                                      <p:to>
                                        <p:strVal val="visible"/>
                                      </p:to>
                                    </p:set>
                                    <p:anim calcmode="lin" valueType="num">
                                      <p:cBhvr>
                                        <p:cTn id="21" dur="25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22" dur="250" fill="hold"/>
                                        <p:tgtEl>
                                          <p:spTgt spid="34"/>
                                        </p:tgtEl>
                                        <p:attrNameLst>
                                          <p:attrName>ppt_y</p:attrName>
                                        </p:attrNameLst>
                                      </p:cBhvr>
                                      <p:tavLst>
                                        <p:tav tm="0">
                                          <p:val>
                                            <p:strVal val="#ppt_y"/>
                                          </p:val>
                                        </p:tav>
                                        <p:tav tm="100000">
                                          <p:val>
                                            <p:strVal val="#ppt_y"/>
                                          </p:val>
                                        </p:tav>
                                      </p:tavLst>
                                    </p:anim>
                                    <p:anim calcmode="lin" valueType="num">
                                      <p:cBhvr>
                                        <p:cTn id="23" dur="25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24" dur="25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25" dur="250" tmFilter="0,0; .5, 1; 1, 1"/>
                                        <p:tgtEl>
                                          <p:spTgt spid="34"/>
                                        </p:tgtEl>
                                      </p:cBhvr>
                                    </p:animEffect>
                                  </p:childTnLst>
                                </p:cTn>
                              </p:par>
                            </p:childTnLst>
                          </p:cTn>
                        </p:par>
                        <p:par>
                          <p:cTn id="26" fill="hold">
                            <p:stCondLst>
                              <p:cond delay="1075"/>
                            </p:stCondLst>
                            <p:childTnLst>
                              <p:par>
                                <p:cTn id="27" presetID="10"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par>
                          <p:cTn id="30" fill="hold">
                            <p:stCondLst>
                              <p:cond delay="1575"/>
                            </p:stCondLst>
                            <p:childTnLst>
                              <p:par>
                                <p:cTn id="31" presetID="10"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par>
                          <p:cTn id="34" fill="hold">
                            <p:stCondLst>
                              <p:cond delay="2075"/>
                            </p:stCondLst>
                            <p:childTnLst>
                              <p:par>
                                <p:cTn id="35" presetID="10"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par>
                          <p:cTn id="38" fill="hold">
                            <p:stCondLst>
                              <p:cond delay="2575"/>
                            </p:stCondLst>
                            <p:childTnLst>
                              <p:par>
                                <p:cTn id="39" presetID="10"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8" grpId="0"/>
      <p:bldP spid="39" grpId="0"/>
      <p:bldP spid="7" grpId="0" animBg="1"/>
      <p:bldP spid="8" grpId="0" animBg="1"/>
      <p:bldP spid="9" grpId="0" animBg="1"/>
      <p:bldP spid="10" grpId="0" animBg="1"/>
      <p:bldP spid="1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a:latin typeface="微软雅黑"/>
                <a:ea typeface="微软雅黑"/>
              </a:rPr>
              <a:t>盘点作业</a:t>
            </a:r>
          </a:p>
        </p:txBody>
      </p:sp>
      <p:sp>
        <p:nvSpPr>
          <p:cNvPr id="11" name="矩形 10"/>
          <p:cNvSpPr/>
          <p:nvPr/>
        </p:nvSpPr>
        <p:spPr>
          <a:xfrm>
            <a:off x="2626448" y="3131721"/>
            <a:ext cx="5220848"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617303" y="1009307"/>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案例导入</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617303" y="1141475"/>
            <a:ext cx="5409291" cy="1958627"/>
          </a:xfrm>
          <a:prstGeom prst="rect">
            <a:avLst/>
          </a:prstGeom>
          <a:noFill/>
        </p:spPr>
        <p:txBody>
          <a:bodyPr wrap="square" lIns="68595" tIns="34297" rIns="68595" bIns="34297"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某工厂的原材料仓库是按日使用量发货的。工厂对存货的内部控制流程是：生产车间凭原料使用单到仓库领取原料。原料库仓管员按照原料使用单记录原料发出情况，每发生一笔出库业务，均需由仓管员与领料员共同签名，在实物上，公司会计人员半年要进行存货大盘点，但有时候，还是会出现盘点结果与实际库存较大的误差。</a:t>
            </a:r>
            <a:endParaRPr lang="zh-CN" altLang="en-US" sz="1600" dirty="0" smtClean="0">
              <a:solidFill>
                <a:sysClr val="windowText" lastClr="000000"/>
              </a:solidFill>
              <a:latin typeface="微软雅黑" pitchFamily="34" charset="-122"/>
              <a:ea typeface="微软雅黑" pitchFamily="34" charset="-122"/>
            </a:endParaRPr>
          </a:p>
        </p:txBody>
      </p:sp>
      <p:sp>
        <p:nvSpPr>
          <p:cNvPr id="16" name="TextBox 15"/>
          <p:cNvSpPr txBox="1"/>
          <p:nvPr/>
        </p:nvSpPr>
        <p:spPr>
          <a:xfrm>
            <a:off x="1566558" y="3303520"/>
            <a:ext cx="6427184" cy="429362"/>
          </a:xfrm>
          <a:prstGeom prst="rect">
            <a:avLst/>
          </a:prstGeom>
          <a:noFill/>
        </p:spPr>
        <p:txBody>
          <a:bodyPr wrap="square" lIns="68595" tIns="34297" rIns="68595" bIns="34297" rtlCol="0">
            <a:spAutoFit/>
          </a:bodyPr>
          <a:lstStyle/>
          <a:p>
            <a:pPr>
              <a:lnSpc>
                <a:spcPct val="130000"/>
              </a:lnSpc>
            </a:pPr>
            <a:r>
              <a:rPr lang="zh-CN" altLang="en-US" dirty="0" smtClean="0">
                <a:solidFill>
                  <a:srgbClr val="FF0000"/>
                </a:solidFill>
                <a:latin typeface="微软雅黑" pitchFamily="34" charset="-122"/>
                <a:ea typeface="微软雅黑" pitchFamily="34" charset="-122"/>
              </a:rPr>
              <a:t>案例思考</a:t>
            </a:r>
            <a:r>
              <a:rPr lang="zh-CN" altLang="en-US" dirty="0">
                <a:solidFill>
                  <a:srgbClr val="FF0000"/>
                </a:solidFill>
                <a:latin typeface="微软雅黑" pitchFamily="34" charset="-122"/>
                <a:ea typeface="微软雅黑" pitchFamily="34" charset="-122"/>
              </a:rPr>
              <a:t>：你能想出更好的盘点方法，解决盘点误差的问题吗？</a:t>
            </a: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1000" fill="hold"/>
                                        <p:tgtEl>
                                          <p:spTgt spid="12"/>
                                        </p:tgtEl>
                                        <p:attrNameLst>
                                          <p:attrName>ppt_x</p:attrName>
                                        </p:attrNameLst>
                                      </p:cBhvr>
                                      <p:tavLst>
                                        <p:tav tm="0">
                                          <p:val>
                                            <p:strVal val="#ppt_x-.2"/>
                                          </p:val>
                                        </p:tav>
                                        <p:tav tm="100000">
                                          <p:val>
                                            <p:strVal val="#ppt_x"/>
                                          </p:val>
                                        </p:tav>
                                      </p:tavLst>
                                    </p:anim>
                                    <p:anim calcmode="lin" valueType="num">
                                      <p:cBhvr>
                                        <p:cTn id="26"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27" dur="1000"/>
                                        <p:tgtEl>
                                          <p:spTgt spid="12"/>
                                        </p:tgtEl>
                                      </p:cBhvr>
                                    </p:animEffect>
                                  </p:childTnLst>
                                </p:cTn>
                              </p:par>
                              <p:par>
                                <p:cTn id="28" presetID="29" presetClass="entr" presetSubtype="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1000" fill="hold"/>
                                        <p:tgtEl>
                                          <p:spTgt spid="14"/>
                                        </p:tgtEl>
                                        <p:attrNameLst>
                                          <p:attrName>ppt_x</p:attrName>
                                        </p:attrNameLst>
                                      </p:cBhvr>
                                      <p:tavLst>
                                        <p:tav tm="0">
                                          <p:val>
                                            <p:strVal val="#ppt_x-.2"/>
                                          </p:val>
                                        </p:tav>
                                        <p:tav tm="100000">
                                          <p:val>
                                            <p:strVal val="#ppt_x"/>
                                          </p:val>
                                        </p:tav>
                                      </p:tavLst>
                                    </p:anim>
                                    <p:anim calcmode="lin" valueType="num">
                                      <p:cBhvr>
                                        <p:cTn id="31"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4"/>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1000" fill="hold"/>
                                        <p:tgtEl>
                                          <p:spTgt spid="11"/>
                                        </p:tgtEl>
                                        <p:attrNameLst>
                                          <p:attrName>ppt_x</p:attrName>
                                        </p:attrNameLst>
                                      </p:cBhvr>
                                      <p:tavLst>
                                        <p:tav tm="0">
                                          <p:val>
                                            <p:strVal val="#ppt_x-.2"/>
                                          </p:val>
                                        </p:tav>
                                        <p:tav tm="100000">
                                          <p:val>
                                            <p:strVal val="#ppt_x"/>
                                          </p:val>
                                        </p:tav>
                                      </p:tavLst>
                                    </p:anim>
                                    <p:anim calcmode="lin" valueType="num">
                                      <p:cBhvr>
                                        <p:cTn id="36"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checkerboard(across)">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14" grpId="0"/>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a:latin typeface="微软雅黑"/>
                <a:ea typeface="微软雅黑"/>
              </a:rPr>
              <a:t>盘点作业</a:t>
            </a: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盘点</a:t>
            </a: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作业内容</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2" name="图片 1"/>
          <p:cNvPicPr>
            <a:picLocks noChangeAspect="1"/>
          </p:cNvPicPr>
          <p:nvPr/>
        </p:nvPicPr>
        <p:blipFill>
          <a:blip r:embed="rId3"/>
          <a:stretch>
            <a:fillRect/>
          </a:stretch>
        </p:blipFill>
        <p:spPr>
          <a:xfrm>
            <a:off x="2555776" y="1064748"/>
            <a:ext cx="5715739" cy="3471076"/>
          </a:xfrm>
          <a:prstGeom prst="rect">
            <a:avLst/>
          </a:prstGeom>
        </p:spPr>
      </p:pic>
    </p:spTree>
    <p:extLst>
      <p:ext uri="{BB962C8B-B14F-4D97-AF65-F5344CB8AC3E}">
        <p14:creationId xmlns:p14="http://schemas.microsoft.com/office/powerpoint/2010/main" val="1782712008"/>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checkerboard(across)">
                                      <p:cBhvr>
                                        <p:cTn id="2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4032065" y="1659675"/>
            <a:ext cx="4211493" cy="550343"/>
          </a:xfrm>
          <a:prstGeom prst="rect">
            <a:avLst/>
          </a:prstGeom>
          <a:noFill/>
        </p:spPr>
        <p:txBody>
          <a:bodyPr wrap="square" rtlCol="0">
            <a:spAutoFit/>
          </a:bodyPr>
          <a:lstStyle/>
          <a:p>
            <a:pPr marL="257106" indent="-257106">
              <a:lnSpc>
                <a:spcPct val="150000"/>
              </a:lnSpc>
            </a:pPr>
            <a:r>
              <a:rPr lang="zh-CN" altLang="en-US" sz="2249" b="1" dirty="0" smtClean="0">
                <a:latin typeface="微软雅黑" pitchFamily="34" charset="-122"/>
                <a:ea typeface="微软雅黑" pitchFamily="34" charset="-122"/>
              </a:rPr>
              <a:t>货物保管与养护</a:t>
            </a:r>
            <a:endParaRPr lang="zh-CN" altLang="en-US" sz="2249" b="1" dirty="0">
              <a:latin typeface="微软雅黑" pitchFamily="34" charset="-122"/>
              <a:ea typeface="微软雅黑" pitchFamily="34" charset="-122"/>
            </a:endParaRPr>
          </a:p>
        </p:txBody>
      </p:sp>
      <p:sp>
        <p:nvSpPr>
          <p:cNvPr id="38" name="文本框 29"/>
          <p:cNvSpPr txBox="1">
            <a:spLocks noChangeArrowheads="1"/>
          </p:cNvSpPr>
          <p:nvPr/>
        </p:nvSpPr>
        <p:spPr bwMode="auto">
          <a:xfrm>
            <a:off x="2062006" y="1374855"/>
            <a:ext cx="960520" cy="1107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en-US" altLang="zh-CN" sz="6598" dirty="0">
                <a:latin typeface="Impact" pitchFamily="34" charset="0"/>
                <a:ea typeface="微软雅黑" pitchFamily="34" charset="-122"/>
              </a:rPr>
              <a:t>01</a:t>
            </a:r>
            <a:endParaRPr lang="zh-CN" altLang="en-US" sz="6598" dirty="0">
              <a:latin typeface="Impact" pitchFamily="34" charset="0"/>
              <a:ea typeface="微软雅黑" pitchFamily="34" charset="-122"/>
            </a:endParaRPr>
          </a:p>
        </p:txBody>
      </p:sp>
      <p:sp>
        <p:nvSpPr>
          <p:cNvPr id="39" name="文本框 33"/>
          <p:cNvSpPr txBox="1"/>
          <p:nvPr/>
        </p:nvSpPr>
        <p:spPr>
          <a:xfrm>
            <a:off x="1656351" y="2353027"/>
            <a:ext cx="1305443" cy="392287"/>
          </a:xfrm>
          <a:prstGeom prst="rect">
            <a:avLst/>
          </a:prstGeom>
          <a:noFill/>
        </p:spPr>
        <p:txBody>
          <a:bodyPr wrap="square" rtlCol="0">
            <a:spAutoFit/>
          </a:bodyPr>
          <a:lstStyle/>
          <a:p>
            <a:pPr algn="dist"/>
            <a:r>
              <a:rPr lang="zh-CN" altLang="en-US" sz="1949" dirty="0">
                <a:solidFill>
                  <a:schemeClr val="bg1"/>
                </a:solidFill>
                <a:latin typeface="微软雅黑" pitchFamily="34" charset="-122"/>
                <a:ea typeface="微软雅黑" pitchFamily="34" charset="-122"/>
              </a:rPr>
              <a:t>添加标题</a:t>
            </a:r>
          </a:p>
        </p:txBody>
      </p:sp>
      <p:sp>
        <p:nvSpPr>
          <p:cNvPr id="7" name="等腰三角形 6"/>
          <p:cNvSpPr/>
          <p:nvPr/>
        </p:nvSpPr>
        <p:spPr>
          <a:xfrm rot="5400000">
            <a:off x="3076474" y="1932666"/>
            <a:ext cx="959606" cy="41362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08146" y="-879619"/>
            <a:ext cx="2808312" cy="2808312"/>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9" name="椭圆 8"/>
          <p:cNvSpPr/>
          <p:nvPr/>
        </p:nvSpPr>
        <p:spPr>
          <a:xfrm>
            <a:off x="496010" y="2757265"/>
            <a:ext cx="3219435" cy="3219435"/>
          </a:xfrm>
          <a:prstGeom prst="ellipse">
            <a:avLst/>
          </a:prstGeom>
          <a:solidFill>
            <a:srgbClr val="CC0000">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0" name="椭圆 9"/>
          <p:cNvSpPr/>
          <p:nvPr/>
        </p:nvSpPr>
        <p:spPr>
          <a:xfrm>
            <a:off x="-1116632" y="3207249"/>
            <a:ext cx="2124744" cy="2124744"/>
          </a:xfrm>
          <a:prstGeom prst="ellipse">
            <a:avLst/>
          </a:prstGeom>
          <a:solidFill>
            <a:schemeClr val="accent4">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 name="椭圆 10"/>
          <p:cNvSpPr/>
          <p:nvPr/>
        </p:nvSpPr>
        <p:spPr>
          <a:xfrm>
            <a:off x="7164288" y="-2664296"/>
            <a:ext cx="5328592" cy="5328592"/>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extLst>
      <p:ext uri="{BB962C8B-B14F-4D97-AF65-F5344CB8AC3E}">
        <p14:creationId xmlns:p14="http://schemas.microsoft.com/office/powerpoint/2010/main" val="760258632"/>
      </p:ext>
    </p:extLst>
  </p:cSld>
  <p:clrMapOvr>
    <a:masterClrMapping/>
  </p:clrMapOvr>
  <p:transition spd="slow" advClick="0"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250"/>
                                        <p:tgtEl>
                                          <p:spTgt spid="38"/>
                                        </p:tgtEl>
                                        <p:attrNameLst>
                                          <p:attrName>ppt_x</p:attrName>
                                        </p:attrNameLst>
                                      </p:cBhvr>
                                      <p:tavLst>
                                        <p:tav tm="0">
                                          <p:val>
                                            <p:strVal val="#ppt_x-#ppt_w*1.125000"/>
                                          </p:val>
                                        </p:tav>
                                        <p:tav tm="100000">
                                          <p:val>
                                            <p:strVal val="#ppt_x"/>
                                          </p:val>
                                        </p:tav>
                                      </p:tavLst>
                                    </p:anim>
                                    <p:animEffect transition="in" filter="wipe(right)">
                                      <p:cBhvr>
                                        <p:cTn id="8" dur="250"/>
                                        <p:tgtEl>
                                          <p:spTgt spid="38"/>
                                        </p:tgtEl>
                                      </p:cBhvr>
                                    </p:animEffect>
                                  </p:childTnLst>
                                </p:cTn>
                              </p:par>
                            </p:childTnLst>
                          </p:cTn>
                        </p:par>
                        <p:par>
                          <p:cTn id="9" fill="hold">
                            <p:stCondLst>
                              <p:cond delay="250"/>
                            </p:stCondLst>
                            <p:childTnLst>
                              <p:par>
                                <p:cTn id="10" presetID="12" presetClass="entr" presetSubtype="8"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250"/>
                                        <p:tgtEl>
                                          <p:spTgt spid="39"/>
                                        </p:tgtEl>
                                        <p:attrNameLst>
                                          <p:attrName>ppt_x</p:attrName>
                                        </p:attrNameLst>
                                      </p:cBhvr>
                                      <p:tavLst>
                                        <p:tav tm="0">
                                          <p:val>
                                            <p:strVal val="#ppt_x-#ppt_w*1.125000"/>
                                          </p:val>
                                        </p:tav>
                                        <p:tav tm="100000">
                                          <p:val>
                                            <p:strVal val="#ppt_x"/>
                                          </p:val>
                                        </p:tav>
                                      </p:tavLst>
                                    </p:anim>
                                    <p:animEffect transition="in" filter="wipe(right)">
                                      <p:cBhvr>
                                        <p:cTn id="13" dur="250"/>
                                        <p:tgtEl>
                                          <p:spTgt spid="39"/>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250"/>
                                        <p:tgtEl>
                                          <p:spTgt spid="7"/>
                                        </p:tgtEl>
                                      </p:cBhvr>
                                    </p:animEffect>
                                  </p:childTnLst>
                                </p:cTn>
                              </p:par>
                            </p:childTnLst>
                          </p:cTn>
                        </p:par>
                        <p:par>
                          <p:cTn id="18" fill="hold">
                            <p:stCondLst>
                              <p:cond delay="75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34"/>
                                        </p:tgtEl>
                                        <p:attrNameLst>
                                          <p:attrName>style.visibility</p:attrName>
                                        </p:attrNameLst>
                                      </p:cBhvr>
                                      <p:to>
                                        <p:strVal val="visible"/>
                                      </p:to>
                                    </p:set>
                                    <p:anim calcmode="lin" valueType="num">
                                      <p:cBhvr>
                                        <p:cTn id="21" dur="25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22" dur="250" fill="hold"/>
                                        <p:tgtEl>
                                          <p:spTgt spid="34"/>
                                        </p:tgtEl>
                                        <p:attrNameLst>
                                          <p:attrName>ppt_y</p:attrName>
                                        </p:attrNameLst>
                                      </p:cBhvr>
                                      <p:tavLst>
                                        <p:tav tm="0">
                                          <p:val>
                                            <p:strVal val="#ppt_y"/>
                                          </p:val>
                                        </p:tav>
                                        <p:tav tm="100000">
                                          <p:val>
                                            <p:strVal val="#ppt_y"/>
                                          </p:val>
                                        </p:tav>
                                      </p:tavLst>
                                    </p:anim>
                                    <p:anim calcmode="lin" valueType="num">
                                      <p:cBhvr>
                                        <p:cTn id="23" dur="25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24" dur="25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25" dur="250" tmFilter="0,0; .5, 1; 1, 1"/>
                                        <p:tgtEl>
                                          <p:spTgt spid="34"/>
                                        </p:tgtEl>
                                      </p:cBhvr>
                                    </p:animEffect>
                                  </p:childTnLst>
                                </p:cTn>
                              </p:par>
                            </p:childTnLst>
                          </p:cTn>
                        </p:par>
                        <p:par>
                          <p:cTn id="26" fill="hold">
                            <p:stCondLst>
                              <p:cond delay="1150"/>
                            </p:stCondLst>
                            <p:childTnLst>
                              <p:par>
                                <p:cTn id="27" presetID="10"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par>
                          <p:cTn id="30" fill="hold">
                            <p:stCondLst>
                              <p:cond delay="1650"/>
                            </p:stCondLst>
                            <p:childTnLst>
                              <p:par>
                                <p:cTn id="31" presetID="10"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par>
                          <p:cTn id="34" fill="hold">
                            <p:stCondLst>
                              <p:cond delay="2150"/>
                            </p:stCondLst>
                            <p:childTnLst>
                              <p:par>
                                <p:cTn id="35" presetID="10"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par>
                          <p:cTn id="38" fill="hold">
                            <p:stCondLst>
                              <p:cond delay="2650"/>
                            </p:stCondLst>
                            <p:childTnLst>
                              <p:par>
                                <p:cTn id="39" presetID="10"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8" grpId="0"/>
      <p:bldP spid="39" grpId="0"/>
      <p:bldP spid="7" grpId="0" animBg="1"/>
      <p:bldP spid="8" grpId="0" animBg="1"/>
      <p:bldP spid="9" grpId="0" animBg="1"/>
      <p:bldP spid="10" grpId="0" animBg="1"/>
      <p:bldP spid="1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a:latin typeface="微软雅黑"/>
                <a:ea typeface="微软雅黑"/>
              </a:rPr>
              <a:t>盘点作业</a:t>
            </a: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盘点</a:t>
            </a: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作业方法</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976382748"/>
              </p:ext>
            </p:extLst>
          </p:nvPr>
        </p:nvGraphicFramePr>
        <p:xfrm>
          <a:off x="1935163" y="965199"/>
          <a:ext cx="6381253" cy="3887916"/>
        </p:xfrm>
        <a:graphic>
          <a:graphicData uri="http://schemas.openxmlformats.org/presentationml/2006/ole">
            <mc:AlternateContent xmlns:mc="http://schemas.openxmlformats.org/markup-compatibility/2006">
              <mc:Choice xmlns:v="urn:schemas-microsoft-com:vml" Requires="v">
                <p:oleObj spid="_x0000_s1085" name="文档" r:id="rId5" imgW="5273046" imgH="3213076" progId="Word.Document.12">
                  <p:embed/>
                </p:oleObj>
              </mc:Choice>
              <mc:Fallback>
                <p:oleObj name="文档" r:id="rId5" imgW="5273046" imgH="3213076" progId="Word.Document.12">
                  <p:embed/>
                  <p:pic>
                    <p:nvPicPr>
                      <p:cNvPr id="0" name=""/>
                      <p:cNvPicPr/>
                      <p:nvPr/>
                    </p:nvPicPr>
                    <p:blipFill>
                      <a:blip r:embed="rId6"/>
                      <a:stretch>
                        <a:fillRect/>
                      </a:stretch>
                    </p:blipFill>
                    <p:spPr>
                      <a:xfrm>
                        <a:off x="1935163" y="965199"/>
                        <a:ext cx="6381253" cy="3887916"/>
                      </a:xfrm>
                      <a:prstGeom prst="rect">
                        <a:avLst/>
                      </a:prstGeom>
                    </p:spPr>
                  </p:pic>
                </p:oleObj>
              </mc:Fallback>
            </mc:AlternateContent>
          </a:graphicData>
        </a:graphic>
      </p:graphicFrame>
      <p:sp>
        <p:nvSpPr>
          <p:cNvPr id="8" name="文本框 90442"/>
          <p:cNvSpPr txBox="1">
            <a:spLocks noChangeArrowheads="1"/>
          </p:cNvSpPr>
          <p:nvPr/>
        </p:nvSpPr>
        <p:spPr bwMode="auto">
          <a:xfrm>
            <a:off x="1575232" y="123933"/>
            <a:ext cx="6370979" cy="5020022"/>
          </a:xfrm>
          <a:prstGeom prst="rect">
            <a:avLst/>
          </a:prstGeom>
          <a:solidFill>
            <a:srgbClr val="FBE4D5"/>
          </a:solidFill>
          <a:ln>
            <a:noFill/>
          </a:ln>
          <a:effectLst/>
        </p:spPr>
        <p:txBody>
          <a:bodyPr rot="0" vert="horz" wrap="square" lIns="91440" tIns="45720" rIns="91440" bIns="45720" anchor="t" anchorCtr="0" upright="1">
            <a:noAutofit/>
          </a:bodyPr>
          <a:lstStyle/>
          <a:p>
            <a:pPr algn="just">
              <a:lnSpc>
                <a:spcPct val="150000"/>
              </a:lnSpc>
              <a:spcAft>
                <a:spcPts val="0"/>
              </a:spcAft>
            </a:pPr>
            <a:r>
              <a:rPr lang="zh-CN" sz="1050" b="1" kern="100" dirty="0">
                <a:effectLst/>
                <a:highlight>
                  <a:srgbClr val="00FFFF"/>
                </a:highlight>
                <a:latin typeface="Times New Roman" panose="02020603050405020304" pitchFamily="18" charset="0"/>
                <a:ea typeface="宋体" panose="02010600030101010101" pitchFamily="2" charset="-122"/>
                <a:cs typeface="楷体_GB2312"/>
              </a:rPr>
              <a:t>知识拓展：</a:t>
            </a:r>
            <a:endParaRPr lang="zh-CN" sz="1050" kern="100" dirty="0">
              <a:effectLst/>
              <a:latin typeface="Times New Roman" panose="02020603050405020304" pitchFamily="18" charset="0"/>
              <a:ea typeface="宋体" panose="02010600030101010101" pitchFamily="2" charset="-122"/>
              <a:cs typeface="楷体_GB2312"/>
            </a:endParaRPr>
          </a:p>
          <a:p>
            <a:pPr algn="just">
              <a:lnSpc>
                <a:spcPct val="150000"/>
              </a:lnSpc>
              <a:spcAft>
                <a:spcPts val="0"/>
              </a:spcAft>
            </a:pPr>
            <a:r>
              <a:rPr lang="zh-CN" sz="1050" kern="100" dirty="0">
                <a:effectLst/>
                <a:latin typeface="Times New Roman" panose="02020603050405020304" pitchFamily="18" charset="0"/>
                <a:ea typeface="宋体" panose="02010600030101010101" pitchFamily="2" charset="-122"/>
                <a:cs typeface="楷体_GB2312"/>
              </a:rPr>
              <a:t>六大盘点实用方法：</a:t>
            </a:r>
          </a:p>
          <a:p>
            <a:pPr algn="just">
              <a:lnSpc>
                <a:spcPct val="150000"/>
              </a:lnSpc>
              <a:spcAft>
                <a:spcPts val="0"/>
              </a:spcAft>
            </a:pPr>
            <a:r>
              <a:rPr lang="zh-CN" sz="1050" kern="100" dirty="0">
                <a:effectLst/>
                <a:latin typeface="Times New Roman" panose="02020603050405020304" pitchFamily="18" charset="0"/>
                <a:ea typeface="宋体" panose="02010600030101010101" pitchFamily="2" charset="-122"/>
                <a:cs typeface="楷体_GB2312"/>
              </a:rPr>
              <a:t>◆ 盘点单盘点法</a:t>
            </a:r>
          </a:p>
          <a:p>
            <a:pPr algn="just">
              <a:lnSpc>
                <a:spcPct val="150000"/>
              </a:lnSpc>
              <a:spcAft>
                <a:spcPts val="0"/>
              </a:spcAft>
            </a:pPr>
            <a:r>
              <a:rPr lang="zh-CN" sz="1050" kern="100" dirty="0">
                <a:effectLst/>
                <a:latin typeface="Times New Roman" panose="02020603050405020304" pitchFamily="18" charset="0"/>
                <a:ea typeface="宋体" panose="02010600030101010101" pitchFamily="2" charset="-122"/>
                <a:cs typeface="楷体_GB2312"/>
              </a:rPr>
              <a:t>通过盘点单汇总记录盘点结果，并整理列表分析，特别注意漏盘、重盘、错盘。</a:t>
            </a:r>
          </a:p>
          <a:p>
            <a:pPr algn="just">
              <a:lnSpc>
                <a:spcPct val="150000"/>
              </a:lnSpc>
              <a:spcAft>
                <a:spcPts val="0"/>
              </a:spcAft>
            </a:pPr>
            <a:r>
              <a:rPr lang="zh-CN" sz="1050" kern="100" dirty="0">
                <a:effectLst/>
                <a:latin typeface="Times New Roman" panose="02020603050405020304" pitchFamily="18" charset="0"/>
                <a:ea typeface="宋体" panose="02010600030101010101" pitchFamily="2" charset="-122"/>
                <a:cs typeface="楷体_GB2312"/>
              </a:rPr>
              <a:t>盘点单颜色：</a:t>
            </a:r>
          </a:p>
          <a:p>
            <a:pPr algn="just">
              <a:lnSpc>
                <a:spcPct val="150000"/>
              </a:lnSpc>
              <a:spcAft>
                <a:spcPts val="0"/>
              </a:spcAft>
            </a:pPr>
            <a:r>
              <a:rPr lang="zh-CN" sz="1050" kern="100" dirty="0">
                <a:effectLst/>
                <a:latin typeface="Times New Roman" panose="02020603050405020304" pitchFamily="18" charset="0"/>
                <a:ea typeface="宋体" panose="02010600030101010101" pitchFamily="2" charset="-122"/>
                <a:cs typeface="楷体_GB2312"/>
              </a:rPr>
              <a:t>材料、半成品、成品为白色；物料消耗品为蓝色；低值易耗品为黄色；固定资产为红色。</a:t>
            </a:r>
          </a:p>
          <a:p>
            <a:pPr algn="just">
              <a:lnSpc>
                <a:spcPct val="150000"/>
              </a:lnSpc>
              <a:spcAft>
                <a:spcPts val="0"/>
              </a:spcAft>
            </a:pPr>
            <a:r>
              <a:rPr lang="zh-CN" sz="1050" kern="100" dirty="0">
                <a:effectLst/>
                <a:latin typeface="Times New Roman" panose="02020603050405020304" pitchFamily="18" charset="0"/>
                <a:ea typeface="宋体" panose="02010600030101010101" pitchFamily="2" charset="-122"/>
                <a:cs typeface="楷体_GB2312"/>
              </a:rPr>
              <a:t>◆ 盘点签盘点法</a:t>
            </a:r>
          </a:p>
          <a:p>
            <a:pPr algn="just">
              <a:lnSpc>
                <a:spcPct val="150000"/>
              </a:lnSpc>
              <a:spcAft>
                <a:spcPts val="0"/>
              </a:spcAft>
            </a:pPr>
            <a:r>
              <a:rPr lang="zh-CN" sz="1050" kern="100" dirty="0">
                <a:effectLst/>
                <a:latin typeface="Times New Roman" panose="02020603050405020304" pitchFamily="18" charset="0"/>
                <a:ea typeface="宋体" panose="02010600030101010101" pitchFamily="2" charset="-122"/>
                <a:cs typeface="楷体_GB2312"/>
              </a:rPr>
              <a:t>盘点后将盘点标签贴在实物上，经复核后撕下，但紧急用料仍可照发，临时进货也可照收。</a:t>
            </a:r>
          </a:p>
          <a:p>
            <a:pPr algn="just">
              <a:lnSpc>
                <a:spcPct val="150000"/>
              </a:lnSpc>
              <a:spcAft>
                <a:spcPts val="0"/>
              </a:spcAft>
            </a:pPr>
            <a:r>
              <a:rPr lang="zh-CN" sz="1050" kern="100" dirty="0">
                <a:effectLst/>
                <a:latin typeface="Times New Roman" panose="02020603050405020304" pitchFamily="18" charset="0"/>
                <a:ea typeface="宋体" panose="02010600030101010101" pitchFamily="2" charset="-122"/>
                <a:cs typeface="楷体_GB2312"/>
              </a:rPr>
              <a:t>◆ 料架签盘点法</a:t>
            </a:r>
          </a:p>
          <a:p>
            <a:pPr algn="just">
              <a:lnSpc>
                <a:spcPct val="150000"/>
              </a:lnSpc>
              <a:spcAft>
                <a:spcPts val="0"/>
              </a:spcAft>
            </a:pPr>
            <a:r>
              <a:rPr lang="zh-CN" sz="1050" kern="100" dirty="0">
                <a:effectLst/>
                <a:latin typeface="Times New Roman" panose="02020603050405020304" pitchFamily="18" charset="0"/>
                <a:ea typeface="宋体" panose="02010600030101010101" pitchFamily="2" charset="-122"/>
                <a:cs typeface="楷体_GB2312"/>
              </a:rPr>
              <a:t>以原来的料架签作为盘点工具，盘点后将数字填上去即可，经复核后，确认无误即揭下原来的料架签换上新的料架签。</a:t>
            </a:r>
          </a:p>
          <a:p>
            <a:pPr algn="just">
              <a:lnSpc>
                <a:spcPct val="150000"/>
              </a:lnSpc>
              <a:spcAft>
                <a:spcPts val="0"/>
              </a:spcAft>
            </a:pPr>
            <a:r>
              <a:rPr lang="zh-CN" sz="1050" b="1" kern="100" dirty="0">
                <a:effectLst/>
                <a:latin typeface="Times New Roman" panose="02020603050405020304" pitchFamily="18" charset="0"/>
                <a:ea typeface="宋体" panose="02010600030101010101" pitchFamily="2" charset="-122"/>
                <a:cs typeface="楷体_GB2312"/>
              </a:rPr>
              <a:t>盘点单盘点法、盘点签盘点法、料架签盘点法属于定期盘点法</a:t>
            </a:r>
            <a:endParaRPr lang="zh-CN" sz="1050" kern="100" dirty="0">
              <a:effectLst/>
              <a:latin typeface="Times New Roman" panose="02020603050405020304" pitchFamily="18" charset="0"/>
              <a:ea typeface="宋体" panose="02010600030101010101" pitchFamily="2" charset="-122"/>
              <a:cs typeface="楷体_GB2312"/>
            </a:endParaRPr>
          </a:p>
          <a:p>
            <a:pPr algn="just">
              <a:lnSpc>
                <a:spcPct val="150000"/>
              </a:lnSpc>
              <a:spcAft>
                <a:spcPts val="0"/>
              </a:spcAft>
            </a:pPr>
            <a:r>
              <a:rPr lang="zh-CN" sz="1050" kern="100" dirty="0">
                <a:effectLst/>
                <a:latin typeface="Times New Roman" panose="02020603050405020304" pitchFamily="18" charset="0"/>
                <a:ea typeface="宋体" panose="02010600030101010101" pitchFamily="2" charset="-122"/>
                <a:cs typeface="楷体_GB2312"/>
              </a:rPr>
              <a:t>◆ 分区轮盘法</a:t>
            </a:r>
          </a:p>
          <a:p>
            <a:pPr algn="just">
              <a:lnSpc>
                <a:spcPct val="150000"/>
              </a:lnSpc>
              <a:spcAft>
                <a:spcPts val="0"/>
              </a:spcAft>
            </a:pPr>
            <a:r>
              <a:rPr lang="zh-CN" sz="1050" kern="100" dirty="0">
                <a:effectLst/>
                <a:latin typeface="Times New Roman" panose="02020603050405020304" pitchFamily="18" charset="0"/>
                <a:ea typeface="宋体" panose="02010600030101010101" pitchFamily="2" charset="-122"/>
                <a:cs typeface="楷体_GB2312"/>
              </a:rPr>
              <a:t>将仓库分成若干个区域依序盘点，一定日期后周而复始。</a:t>
            </a:r>
          </a:p>
          <a:p>
            <a:pPr algn="just">
              <a:lnSpc>
                <a:spcPct val="150000"/>
              </a:lnSpc>
              <a:spcAft>
                <a:spcPts val="0"/>
              </a:spcAft>
            </a:pPr>
            <a:r>
              <a:rPr lang="zh-CN" sz="1050" kern="100" dirty="0">
                <a:effectLst/>
                <a:latin typeface="Times New Roman" panose="02020603050405020304" pitchFamily="18" charset="0"/>
                <a:ea typeface="宋体" panose="02010600030101010101" pitchFamily="2" charset="-122"/>
                <a:cs typeface="楷体_GB2312"/>
              </a:rPr>
              <a:t>◆ 分批分堆盘点法</a:t>
            </a:r>
          </a:p>
          <a:p>
            <a:pPr algn="just">
              <a:lnSpc>
                <a:spcPct val="150000"/>
              </a:lnSpc>
              <a:spcAft>
                <a:spcPts val="0"/>
              </a:spcAft>
            </a:pPr>
            <a:r>
              <a:rPr lang="zh-CN" sz="1050" kern="100" dirty="0">
                <a:effectLst/>
                <a:latin typeface="Times New Roman" panose="02020603050405020304" pitchFamily="18" charset="0"/>
                <a:ea typeface="宋体" panose="02010600030101010101" pitchFamily="2" charset="-122"/>
                <a:cs typeface="楷体_GB2312"/>
              </a:rPr>
              <a:t>将记录签放于透明塑料袋内，并栓在货物的包装上，一旦发料，立即记录，并装入领料单，没有领料单的不必盘点。</a:t>
            </a:r>
          </a:p>
          <a:p>
            <a:pPr algn="just">
              <a:lnSpc>
                <a:spcPct val="150000"/>
              </a:lnSpc>
              <a:spcAft>
                <a:spcPts val="0"/>
              </a:spcAft>
            </a:pPr>
            <a:r>
              <a:rPr lang="zh-CN" sz="1050" kern="100" dirty="0">
                <a:effectLst/>
                <a:latin typeface="Times New Roman" panose="02020603050405020304" pitchFamily="18" charset="0"/>
                <a:ea typeface="宋体" panose="02010600030101010101" pitchFamily="2" charset="-122"/>
                <a:cs typeface="楷体_GB2312"/>
              </a:rPr>
              <a:t>◆ 最低库存盘点法</a:t>
            </a:r>
          </a:p>
          <a:p>
            <a:pPr algn="just">
              <a:lnSpc>
                <a:spcPct val="150000"/>
              </a:lnSpc>
              <a:spcAft>
                <a:spcPts val="0"/>
              </a:spcAft>
            </a:pPr>
            <a:r>
              <a:rPr lang="zh-CN" sz="1050" kern="100" dirty="0">
                <a:effectLst/>
                <a:latin typeface="Times New Roman" panose="02020603050405020304" pitchFamily="18" charset="0"/>
                <a:ea typeface="宋体" panose="02010600030101010101" pitchFamily="2" charset="-122"/>
                <a:cs typeface="楷体_GB2312"/>
              </a:rPr>
              <a:t>当货物达到最低或到达订货点时进行盘点，盘点后开出对账单，核查误差，适合于经常收发的货物的盘点。</a:t>
            </a:r>
          </a:p>
          <a:p>
            <a:pPr algn="just">
              <a:lnSpc>
                <a:spcPct val="150000"/>
              </a:lnSpc>
              <a:spcAft>
                <a:spcPts val="0"/>
              </a:spcAft>
            </a:pPr>
            <a:r>
              <a:rPr lang="zh-CN" sz="1050" b="1" kern="100" dirty="0">
                <a:effectLst/>
                <a:latin typeface="Times New Roman" panose="02020603050405020304" pitchFamily="18" charset="0"/>
                <a:ea typeface="宋体" panose="02010600030101010101" pitchFamily="2" charset="-122"/>
                <a:cs typeface="楷体_GB2312"/>
              </a:rPr>
              <a:t>分区盘点法、分批分堆盘点法、最低库存盘点法属于循环盘点法</a:t>
            </a:r>
            <a:endParaRPr lang="zh-CN" sz="1050" kern="100" dirty="0">
              <a:effectLst/>
              <a:latin typeface="Times New Roman" panose="02020603050405020304" pitchFamily="18" charset="0"/>
              <a:ea typeface="宋体" panose="02010600030101010101" pitchFamily="2" charset="-122"/>
              <a:cs typeface="楷体_GB2312"/>
            </a:endParaRPr>
          </a:p>
        </p:txBody>
      </p:sp>
    </p:spTree>
    <p:extLst>
      <p:ext uri="{BB962C8B-B14F-4D97-AF65-F5344CB8AC3E}">
        <p14:creationId xmlns:p14="http://schemas.microsoft.com/office/powerpoint/2010/main" val="266148904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checkerboard(across)">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xit" presetSubtype="4" fill="hold" nodeType="clickEffect">
                                  <p:stCondLst>
                                    <p:cond delay="0"/>
                                  </p:stCondLst>
                                  <p:childTnLst>
                                    <p:anim calcmode="lin" valueType="num">
                                      <p:cBhvr additive="base">
                                        <p:cTn id="29" dur="500"/>
                                        <p:tgtEl>
                                          <p:spTgt spid="4"/>
                                        </p:tgtEl>
                                        <p:attrNameLst>
                                          <p:attrName>ppt_x</p:attrName>
                                        </p:attrNameLst>
                                      </p:cBhvr>
                                      <p:tavLst>
                                        <p:tav tm="0">
                                          <p:val>
                                            <p:strVal val="ppt_x"/>
                                          </p:val>
                                        </p:tav>
                                        <p:tav tm="100000">
                                          <p:val>
                                            <p:strVal val="ppt_x"/>
                                          </p:val>
                                        </p:tav>
                                      </p:tavLst>
                                    </p:anim>
                                    <p:anim calcmode="lin" valueType="num">
                                      <p:cBhvr additive="base">
                                        <p:cTn id="30" dur="500"/>
                                        <p:tgtEl>
                                          <p:spTgt spid="4"/>
                                        </p:tgtEl>
                                        <p:attrNameLst>
                                          <p:attrName>ppt_y</p:attrName>
                                        </p:attrNameLst>
                                      </p:cBhvr>
                                      <p:tavLst>
                                        <p:tav tm="0">
                                          <p:val>
                                            <p:strVal val="ppt_y"/>
                                          </p:val>
                                        </p:tav>
                                        <p:tav tm="100000">
                                          <p:val>
                                            <p:strVal val="1+ppt_h/2"/>
                                          </p:val>
                                        </p:tav>
                                      </p:tavLst>
                                    </p:anim>
                                    <p:set>
                                      <p:cBhvr>
                                        <p:cTn id="31" dur="1" fill="hold">
                                          <p:stCondLst>
                                            <p:cond delay="499"/>
                                          </p:stCondLst>
                                        </p:cTn>
                                        <p:tgtEl>
                                          <p:spTgt spid="4"/>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5" presetClass="entr" presetSubtype="10"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checkerboard(across)">
                                      <p:cBhvr>
                                        <p:cTn id="3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a:latin typeface="微软雅黑"/>
                <a:ea typeface="微软雅黑"/>
              </a:rPr>
              <a:t>盘点作业</a:t>
            </a: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盘点</a:t>
            </a: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作业步骤</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6" name="矩形 5"/>
          <p:cNvSpPr/>
          <p:nvPr/>
        </p:nvSpPr>
        <p:spPr>
          <a:xfrm>
            <a:off x="2482708" y="3997350"/>
            <a:ext cx="5220848"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7" name="矩形 6"/>
          <p:cNvSpPr/>
          <p:nvPr/>
        </p:nvSpPr>
        <p:spPr>
          <a:xfrm>
            <a:off x="2483953" y="1203598"/>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9" name="TextBox 13"/>
          <p:cNvSpPr txBox="1"/>
          <p:nvPr/>
        </p:nvSpPr>
        <p:spPr>
          <a:xfrm>
            <a:off x="2483953" y="1335766"/>
            <a:ext cx="5409291" cy="2629965"/>
          </a:xfrm>
          <a:prstGeom prst="rect">
            <a:avLst/>
          </a:prstGeom>
          <a:noFill/>
        </p:spPr>
        <p:txBody>
          <a:bodyPr wrap="square" lIns="68595" tIns="34297" rIns="68595" bIns="34297" rtlCol="0">
            <a:spAutoFit/>
          </a:bodyPr>
          <a:lstStyle/>
          <a:p>
            <a:pPr>
              <a:lnSpc>
                <a:spcPct val="130000"/>
              </a:lnSpc>
            </a:pPr>
            <a:r>
              <a:rPr lang="zh-CN" altLang="en-US" sz="1600" dirty="0" smtClean="0">
                <a:solidFill>
                  <a:sysClr val="windowText" lastClr="000000"/>
                </a:solidFill>
                <a:latin typeface="微软雅黑" pitchFamily="34" charset="-122"/>
                <a:ea typeface="微软雅黑" pitchFamily="34" charset="-122"/>
              </a:rPr>
              <a:t>● 准备工作</a:t>
            </a:r>
            <a:endParaRPr lang="en-US" altLang="zh-CN" sz="1600" dirty="0" smtClean="0">
              <a:solidFill>
                <a:sysClr val="windowText" lastClr="000000"/>
              </a:solidFill>
              <a:latin typeface="微软雅黑" pitchFamily="34" charset="-122"/>
              <a:ea typeface="微软雅黑" pitchFamily="34" charset="-122"/>
            </a:endParaRPr>
          </a:p>
          <a:p>
            <a:pPr>
              <a:lnSpc>
                <a:spcPct val="130000"/>
              </a:lnSpc>
            </a:pPr>
            <a:r>
              <a:rPr lang="zh-CN" altLang="zh-CN" sz="1600" dirty="0" smtClean="0">
                <a:solidFill>
                  <a:sysClr val="windowText" lastClr="000000"/>
                </a:solidFill>
                <a:latin typeface="微软雅黑" pitchFamily="34" charset="-122"/>
                <a:ea typeface="微软雅黑" pitchFamily="34" charset="-122"/>
              </a:rPr>
              <a:t>●</a:t>
            </a:r>
            <a:r>
              <a:rPr lang="en-US" altLang="zh-CN" sz="1600" dirty="0" smtClean="0">
                <a:solidFill>
                  <a:sysClr val="windowText" lastClr="000000"/>
                </a:solidFill>
                <a:latin typeface="微软雅黑" pitchFamily="34" charset="-122"/>
                <a:ea typeface="微软雅黑" pitchFamily="34" charset="-122"/>
              </a:rPr>
              <a:t> </a:t>
            </a:r>
            <a:r>
              <a:rPr lang="zh-CN" altLang="en-US" sz="1600" dirty="0" smtClean="0">
                <a:solidFill>
                  <a:sysClr val="windowText" lastClr="000000"/>
                </a:solidFill>
                <a:latin typeface="微软雅黑" pitchFamily="34" charset="-122"/>
                <a:ea typeface="微软雅黑" pitchFamily="34" charset="-122"/>
              </a:rPr>
              <a:t>确定日期</a:t>
            </a:r>
            <a:endParaRPr lang="en-US" altLang="zh-CN" sz="1600" dirty="0" smtClean="0">
              <a:solidFill>
                <a:sysClr val="windowText" lastClr="000000"/>
              </a:solidFill>
              <a:latin typeface="微软雅黑" pitchFamily="34" charset="-122"/>
              <a:ea typeface="微软雅黑" pitchFamily="34" charset="-122"/>
            </a:endParaRPr>
          </a:p>
          <a:p>
            <a:pPr>
              <a:lnSpc>
                <a:spcPct val="130000"/>
              </a:lnSpc>
            </a:pPr>
            <a:r>
              <a:rPr lang="zh-CN" altLang="zh-CN" sz="1600" dirty="0" smtClean="0">
                <a:solidFill>
                  <a:sysClr val="windowText" lastClr="000000"/>
                </a:solidFill>
                <a:latin typeface="微软雅黑" pitchFamily="34" charset="-122"/>
                <a:ea typeface="微软雅黑" pitchFamily="34" charset="-122"/>
              </a:rPr>
              <a:t>●</a:t>
            </a:r>
            <a:r>
              <a:rPr lang="en-US" altLang="zh-CN" sz="1600" dirty="0" smtClean="0">
                <a:solidFill>
                  <a:sysClr val="windowText" lastClr="000000"/>
                </a:solidFill>
                <a:latin typeface="微软雅黑" pitchFamily="34" charset="-122"/>
                <a:ea typeface="微软雅黑" pitchFamily="34" charset="-122"/>
              </a:rPr>
              <a:t> </a:t>
            </a:r>
            <a:r>
              <a:rPr lang="zh-CN" altLang="en-US" sz="1600" dirty="0" smtClean="0">
                <a:solidFill>
                  <a:sysClr val="windowText" lastClr="000000"/>
                </a:solidFill>
                <a:latin typeface="微软雅黑" pitchFamily="34" charset="-122"/>
                <a:ea typeface="微软雅黑" pitchFamily="34" charset="-122"/>
              </a:rPr>
              <a:t>盘点培训</a:t>
            </a:r>
            <a:endParaRPr lang="en-US" altLang="zh-CN" sz="1600" dirty="0" smtClean="0">
              <a:solidFill>
                <a:sysClr val="windowText" lastClr="000000"/>
              </a:solidFill>
              <a:latin typeface="微软雅黑" pitchFamily="34" charset="-122"/>
              <a:ea typeface="微软雅黑" pitchFamily="34" charset="-122"/>
            </a:endParaRPr>
          </a:p>
          <a:p>
            <a:pPr>
              <a:lnSpc>
                <a:spcPct val="130000"/>
              </a:lnSpc>
            </a:pPr>
            <a:r>
              <a:rPr lang="zh-CN" altLang="zh-CN" sz="1600" dirty="0" smtClean="0">
                <a:solidFill>
                  <a:sysClr val="windowText" lastClr="000000"/>
                </a:solidFill>
                <a:latin typeface="微软雅黑" pitchFamily="34" charset="-122"/>
                <a:ea typeface="微软雅黑" pitchFamily="34" charset="-122"/>
              </a:rPr>
              <a:t>●</a:t>
            </a:r>
            <a:r>
              <a:rPr lang="en-US" altLang="zh-CN" sz="1600" dirty="0" smtClean="0">
                <a:solidFill>
                  <a:sysClr val="windowText" lastClr="000000"/>
                </a:solidFill>
                <a:latin typeface="微软雅黑" pitchFamily="34" charset="-122"/>
                <a:ea typeface="微软雅黑" pitchFamily="34" charset="-122"/>
              </a:rPr>
              <a:t> </a:t>
            </a:r>
            <a:r>
              <a:rPr lang="zh-CN" altLang="en-US" sz="1600" dirty="0" smtClean="0">
                <a:solidFill>
                  <a:sysClr val="windowText" lastClr="000000"/>
                </a:solidFill>
                <a:latin typeface="微软雅黑" pitchFamily="34" charset="-122"/>
                <a:ea typeface="微软雅黑" pitchFamily="34" charset="-122"/>
              </a:rPr>
              <a:t>清理</a:t>
            </a:r>
            <a:r>
              <a:rPr lang="zh-CN" altLang="en-US" sz="1600" dirty="0">
                <a:solidFill>
                  <a:sysClr val="windowText" lastClr="000000"/>
                </a:solidFill>
                <a:latin typeface="微软雅黑" pitchFamily="34" charset="-122"/>
                <a:ea typeface="微软雅黑" pitchFamily="34" charset="-122"/>
              </a:rPr>
              <a:t>储存</a:t>
            </a:r>
            <a:r>
              <a:rPr lang="zh-CN" altLang="en-US" sz="1600" dirty="0" smtClean="0">
                <a:solidFill>
                  <a:sysClr val="windowText" lastClr="000000"/>
                </a:solidFill>
                <a:latin typeface="微软雅黑" pitchFamily="34" charset="-122"/>
                <a:ea typeface="微软雅黑" pitchFamily="34" charset="-122"/>
              </a:rPr>
              <a:t>场所</a:t>
            </a:r>
            <a:endParaRPr lang="en-US" altLang="zh-CN" sz="1600" dirty="0" smtClean="0">
              <a:solidFill>
                <a:sysClr val="windowText" lastClr="000000"/>
              </a:solidFill>
              <a:latin typeface="微软雅黑" pitchFamily="34" charset="-122"/>
              <a:ea typeface="微软雅黑" pitchFamily="34" charset="-122"/>
            </a:endParaRPr>
          </a:p>
          <a:p>
            <a:pPr>
              <a:lnSpc>
                <a:spcPct val="130000"/>
              </a:lnSpc>
            </a:pPr>
            <a:r>
              <a:rPr lang="zh-CN" altLang="zh-CN" sz="1600" dirty="0" smtClean="0">
                <a:solidFill>
                  <a:sysClr val="windowText" lastClr="000000"/>
                </a:solidFill>
                <a:latin typeface="微软雅黑" pitchFamily="34" charset="-122"/>
                <a:ea typeface="微软雅黑" pitchFamily="34" charset="-122"/>
              </a:rPr>
              <a:t>●</a:t>
            </a:r>
            <a:r>
              <a:rPr lang="en-US" altLang="zh-CN" sz="1600" dirty="0" smtClean="0">
                <a:solidFill>
                  <a:sysClr val="windowText" lastClr="000000"/>
                </a:solidFill>
                <a:latin typeface="微软雅黑" pitchFamily="34" charset="-122"/>
                <a:ea typeface="微软雅黑" pitchFamily="34" charset="-122"/>
              </a:rPr>
              <a:t> </a:t>
            </a:r>
            <a:r>
              <a:rPr lang="zh-CN" altLang="en-US" sz="1600" dirty="0" smtClean="0">
                <a:solidFill>
                  <a:sysClr val="windowText" lastClr="000000"/>
                </a:solidFill>
                <a:latin typeface="微软雅黑" pitchFamily="34" charset="-122"/>
                <a:ea typeface="微软雅黑" pitchFamily="34" charset="-122"/>
              </a:rPr>
              <a:t>确定</a:t>
            </a:r>
            <a:r>
              <a:rPr lang="zh-CN" altLang="en-US" sz="1600" dirty="0">
                <a:solidFill>
                  <a:sysClr val="windowText" lastClr="000000"/>
                </a:solidFill>
                <a:latin typeface="微软雅黑" pitchFamily="34" charset="-122"/>
                <a:ea typeface="微软雅黑" pitchFamily="34" charset="-122"/>
              </a:rPr>
              <a:t>最终盘点</a:t>
            </a:r>
            <a:r>
              <a:rPr lang="zh-CN" altLang="en-US" sz="1600" dirty="0" smtClean="0">
                <a:solidFill>
                  <a:sysClr val="windowText" lastClr="000000"/>
                </a:solidFill>
                <a:latin typeface="微软雅黑" pitchFamily="34" charset="-122"/>
                <a:ea typeface="微软雅黑" pitchFamily="34" charset="-122"/>
              </a:rPr>
              <a:t>方法</a:t>
            </a:r>
            <a:endParaRPr lang="en-US" altLang="zh-CN" sz="1600" dirty="0" smtClean="0">
              <a:solidFill>
                <a:sysClr val="windowText" lastClr="000000"/>
              </a:solidFill>
              <a:latin typeface="微软雅黑" pitchFamily="34" charset="-122"/>
              <a:ea typeface="微软雅黑" pitchFamily="34" charset="-122"/>
            </a:endParaRPr>
          </a:p>
          <a:p>
            <a:pPr>
              <a:lnSpc>
                <a:spcPct val="130000"/>
              </a:lnSpc>
            </a:pPr>
            <a:r>
              <a:rPr lang="zh-CN" altLang="zh-CN" sz="1600" dirty="0" smtClean="0">
                <a:solidFill>
                  <a:sysClr val="windowText" lastClr="000000"/>
                </a:solidFill>
                <a:latin typeface="微软雅黑" pitchFamily="34" charset="-122"/>
                <a:ea typeface="微软雅黑" pitchFamily="34" charset="-122"/>
              </a:rPr>
              <a:t>●</a:t>
            </a:r>
            <a:r>
              <a:rPr lang="en-US" altLang="zh-CN" sz="1600" dirty="0" smtClean="0">
                <a:solidFill>
                  <a:sysClr val="windowText" lastClr="000000"/>
                </a:solidFill>
                <a:latin typeface="微软雅黑" pitchFamily="34" charset="-122"/>
                <a:ea typeface="微软雅黑" pitchFamily="34" charset="-122"/>
              </a:rPr>
              <a:t> </a:t>
            </a:r>
            <a:r>
              <a:rPr lang="zh-CN" altLang="en-US" sz="1600" dirty="0" smtClean="0">
                <a:solidFill>
                  <a:sysClr val="windowText" lastClr="000000"/>
                </a:solidFill>
                <a:latin typeface="微软雅黑" pitchFamily="34" charset="-122"/>
                <a:ea typeface="微软雅黑" pitchFamily="34" charset="-122"/>
              </a:rPr>
              <a:t>盘点</a:t>
            </a:r>
            <a:r>
              <a:rPr lang="zh-CN" altLang="en-US" sz="1600" dirty="0">
                <a:solidFill>
                  <a:sysClr val="windowText" lastClr="000000"/>
                </a:solidFill>
                <a:latin typeface="微软雅黑" pitchFamily="34" charset="-122"/>
                <a:ea typeface="微软雅黑" pitchFamily="34" charset="-122"/>
              </a:rPr>
              <a:t>，并填好盘点</a:t>
            </a:r>
            <a:r>
              <a:rPr lang="zh-CN" altLang="en-US" sz="1600" dirty="0" smtClean="0">
                <a:solidFill>
                  <a:sysClr val="windowText" lastClr="000000"/>
                </a:solidFill>
                <a:latin typeface="微软雅黑" pitchFamily="34" charset="-122"/>
                <a:ea typeface="微软雅黑" pitchFamily="34" charset="-122"/>
              </a:rPr>
              <a:t>单</a:t>
            </a:r>
            <a:endParaRPr lang="en-US" altLang="zh-CN" sz="1600" dirty="0" smtClean="0">
              <a:solidFill>
                <a:sysClr val="windowText" lastClr="000000"/>
              </a:solidFill>
              <a:latin typeface="微软雅黑" pitchFamily="34" charset="-122"/>
              <a:ea typeface="微软雅黑" pitchFamily="34" charset="-122"/>
            </a:endParaRPr>
          </a:p>
          <a:p>
            <a:pPr>
              <a:lnSpc>
                <a:spcPct val="130000"/>
              </a:lnSpc>
            </a:pPr>
            <a:r>
              <a:rPr lang="zh-CN" altLang="zh-CN" sz="1600" dirty="0" smtClean="0">
                <a:solidFill>
                  <a:sysClr val="windowText" lastClr="000000"/>
                </a:solidFill>
                <a:latin typeface="微软雅黑" pitchFamily="34" charset="-122"/>
                <a:ea typeface="微软雅黑" pitchFamily="34" charset="-122"/>
              </a:rPr>
              <a:t>●</a:t>
            </a:r>
            <a:r>
              <a:rPr lang="en-US" altLang="zh-CN" sz="1600" dirty="0" smtClean="0">
                <a:solidFill>
                  <a:sysClr val="windowText" lastClr="000000"/>
                </a:solidFill>
                <a:latin typeface="微软雅黑" pitchFamily="34" charset="-122"/>
                <a:ea typeface="微软雅黑" pitchFamily="34" charset="-122"/>
              </a:rPr>
              <a:t> </a:t>
            </a:r>
            <a:r>
              <a:rPr lang="zh-CN" altLang="en-US" sz="1600" dirty="0" smtClean="0">
                <a:solidFill>
                  <a:sysClr val="windowText" lastClr="000000"/>
                </a:solidFill>
                <a:latin typeface="微软雅黑" pitchFamily="34" charset="-122"/>
                <a:ea typeface="微软雅黑" pitchFamily="34" charset="-122"/>
              </a:rPr>
              <a:t>盘点</a:t>
            </a:r>
            <a:r>
              <a:rPr lang="zh-CN" altLang="en-US" sz="1600" dirty="0">
                <a:solidFill>
                  <a:sysClr val="windowText" lastClr="000000"/>
                </a:solidFill>
                <a:latin typeface="微软雅黑" pitchFamily="34" charset="-122"/>
                <a:ea typeface="微软雅黑" pitchFamily="34" charset="-122"/>
              </a:rPr>
              <a:t>结果</a:t>
            </a:r>
            <a:r>
              <a:rPr lang="zh-CN" altLang="en-US" sz="1600" dirty="0" smtClean="0">
                <a:solidFill>
                  <a:sysClr val="windowText" lastClr="000000"/>
                </a:solidFill>
                <a:latin typeface="微软雅黑" pitchFamily="34" charset="-122"/>
                <a:ea typeface="微软雅黑" pitchFamily="34" charset="-122"/>
              </a:rPr>
              <a:t>分析</a:t>
            </a:r>
            <a:endParaRPr lang="en-US" altLang="zh-CN" sz="1600" dirty="0" smtClean="0">
              <a:solidFill>
                <a:sysClr val="windowText" lastClr="000000"/>
              </a:solidFill>
              <a:latin typeface="微软雅黑" pitchFamily="34" charset="-122"/>
              <a:ea typeface="微软雅黑" pitchFamily="34" charset="-122"/>
            </a:endParaRPr>
          </a:p>
          <a:p>
            <a:pPr>
              <a:lnSpc>
                <a:spcPct val="130000"/>
              </a:lnSpc>
            </a:pPr>
            <a:r>
              <a:rPr lang="zh-CN" altLang="zh-CN" sz="1600" dirty="0" smtClean="0">
                <a:solidFill>
                  <a:sysClr val="windowText" lastClr="000000"/>
                </a:solidFill>
                <a:latin typeface="微软雅黑" pitchFamily="34" charset="-122"/>
                <a:ea typeface="微软雅黑" pitchFamily="34" charset="-122"/>
              </a:rPr>
              <a:t>●</a:t>
            </a:r>
            <a:r>
              <a:rPr lang="en-US" altLang="zh-CN" sz="1600" dirty="0" smtClean="0">
                <a:solidFill>
                  <a:sysClr val="windowText" lastClr="000000"/>
                </a:solidFill>
                <a:latin typeface="微软雅黑" pitchFamily="34" charset="-122"/>
                <a:ea typeface="微软雅黑" pitchFamily="34" charset="-122"/>
              </a:rPr>
              <a:t> </a:t>
            </a:r>
            <a:r>
              <a:rPr lang="zh-CN" altLang="en-US" sz="1600" dirty="0" smtClean="0">
                <a:solidFill>
                  <a:sysClr val="windowText" lastClr="000000"/>
                </a:solidFill>
                <a:latin typeface="微软雅黑" pitchFamily="34" charset="-122"/>
                <a:ea typeface="微软雅黑" pitchFamily="34" charset="-122"/>
              </a:rPr>
              <a:t>盘点</a:t>
            </a:r>
            <a:r>
              <a:rPr lang="zh-CN" altLang="en-US" sz="1600" dirty="0">
                <a:solidFill>
                  <a:sysClr val="windowText" lastClr="000000"/>
                </a:solidFill>
                <a:latin typeface="微软雅黑" pitchFamily="34" charset="-122"/>
                <a:ea typeface="微软雅黑" pitchFamily="34" charset="-122"/>
              </a:rPr>
              <a:t>结果</a:t>
            </a:r>
            <a:r>
              <a:rPr lang="zh-CN" altLang="en-US" sz="1600" dirty="0" smtClean="0">
                <a:solidFill>
                  <a:sysClr val="windowText" lastClr="000000"/>
                </a:solidFill>
                <a:latin typeface="微软雅黑" pitchFamily="34" charset="-122"/>
                <a:ea typeface="微软雅黑" pitchFamily="34" charset="-122"/>
              </a:rPr>
              <a:t>处理 </a:t>
            </a:r>
          </a:p>
        </p:txBody>
      </p:sp>
      <p:pic>
        <p:nvPicPr>
          <p:cNvPr id="2" name="图片 1"/>
          <p:cNvPicPr>
            <a:picLocks noChangeAspect="1"/>
          </p:cNvPicPr>
          <p:nvPr/>
        </p:nvPicPr>
        <p:blipFill>
          <a:blip r:embed="rId3"/>
          <a:stretch>
            <a:fillRect/>
          </a:stretch>
        </p:blipFill>
        <p:spPr>
          <a:xfrm>
            <a:off x="3054026" y="798791"/>
            <a:ext cx="5930836" cy="2876193"/>
          </a:xfrm>
          <a:prstGeom prst="rect">
            <a:avLst/>
          </a:prstGeom>
        </p:spPr>
      </p:pic>
      <p:pic>
        <p:nvPicPr>
          <p:cNvPr id="3" name="图片 2"/>
          <p:cNvPicPr>
            <a:picLocks noChangeAspect="1"/>
          </p:cNvPicPr>
          <p:nvPr/>
        </p:nvPicPr>
        <p:blipFill>
          <a:blip r:embed="rId4"/>
          <a:stretch>
            <a:fillRect/>
          </a:stretch>
        </p:blipFill>
        <p:spPr>
          <a:xfrm>
            <a:off x="114911" y="2352012"/>
            <a:ext cx="6842917" cy="2596002"/>
          </a:xfrm>
          <a:prstGeom prst="rect">
            <a:avLst/>
          </a:prstGeom>
        </p:spPr>
      </p:pic>
      <p:pic>
        <p:nvPicPr>
          <p:cNvPr id="5" name="图片 4"/>
          <p:cNvPicPr>
            <a:picLocks noChangeAspect="1"/>
          </p:cNvPicPr>
          <p:nvPr/>
        </p:nvPicPr>
        <p:blipFill>
          <a:blip r:embed="rId5"/>
          <a:stretch>
            <a:fillRect/>
          </a:stretch>
        </p:blipFill>
        <p:spPr>
          <a:xfrm>
            <a:off x="1072910" y="1396264"/>
            <a:ext cx="6630646" cy="3106442"/>
          </a:xfrm>
          <a:prstGeom prst="rect">
            <a:avLst/>
          </a:prstGeom>
        </p:spPr>
      </p:pic>
    </p:spTree>
    <p:extLst>
      <p:ext uri="{BB962C8B-B14F-4D97-AF65-F5344CB8AC3E}">
        <p14:creationId xmlns:p14="http://schemas.microsoft.com/office/powerpoint/2010/main" val="2859017312"/>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ppt_x</p:attrName>
                                        </p:attrNameLst>
                                      </p:cBhvr>
                                      <p:tavLst>
                                        <p:tav tm="0">
                                          <p:val>
                                            <p:strVal val="#ppt_x-.2"/>
                                          </p:val>
                                        </p:tav>
                                        <p:tav tm="100000">
                                          <p:val>
                                            <p:strVal val="#ppt_x"/>
                                          </p:val>
                                        </p:tav>
                                      </p:tavLst>
                                    </p:anim>
                                    <p:anim calcmode="lin" valueType="num">
                                      <p:cBhvr>
                                        <p:cTn id="26"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7" dur="1000"/>
                                        <p:tgtEl>
                                          <p:spTgt spid="7"/>
                                        </p:tgtEl>
                                      </p:cBhvr>
                                    </p:animEffect>
                                  </p:childTnLst>
                                </p:cTn>
                              </p:par>
                              <p:par>
                                <p:cTn id="28" presetID="29" presetClass="entr" presetSubtype="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1000" fill="hold"/>
                                        <p:tgtEl>
                                          <p:spTgt spid="9"/>
                                        </p:tgtEl>
                                        <p:attrNameLst>
                                          <p:attrName>ppt_x</p:attrName>
                                        </p:attrNameLst>
                                      </p:cBhvr>
                                      <p:tavLst>
                                        <p:tav tm="0">
                                          <p:val>
                                            <p:strVal val="#ppt_x-.2"/>
                                          </p:val>
                                        </p:tav>
                                        <p:tav tm="100000">
                                          <p:val>
                                            <p:strVal val="#ppt_x"/>
                                          </p:val>
                                        </p:tav>
                                      </p:tavLst>
                                    </p:anim>
                                    <p:anim calcmode="lin" valueType="num">
                                      <p:cBhvr>
                                        <p:cTn id="31"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32" dur="1000"/>
                                        <p:tgtEl>
                                          <p:spTgt spid="9"/>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1000" fill="hold"/>
                                        <p:tgtEl>
                                          <p:spTgt spid="6"/>
                                        </p:tgtEl>
                                        <p:attrNameLst>
                                          <p:attrName>ppt_x</p:attrName>
                                        </p:attrNameLst>
                                      </p:cBhvr>
                                      <p:tavLst>
                                        <p:tav tm="0">
                                          <p:val>
                                            <p:strVal val="#ppt_x-.2"/>
                                          </p:val>
                                        </p:tav>
                                        <p:tav tm="100000">
                                          <p:val>
                                            <p:strVal val="#ppt_x"/>
                                          </p:val>
                                        </p:tav>
                                      </p:tavLst>
                                    </p:anim>
                                    <p:anim calcmode="lin" valueType="num">
                                      <p:cBhvr>
                                        <p:cTn id="36"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7" dur="10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checkerboard(across)">
                                      <p:cBhvr>
                                        <p:cTn id="42" dur="500"/>
                                        <p:tgtEl>
                                          <p:spTgt spid="2"/>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xit" presetSubtype="4" fill="hold" nodeType="clickEffect">
                                  <p:stCondLst>
                                    <p:cond delay="0"/>
                                  </p:stCondLst>
                                  <p:childTnLst>
                                    <p:anim calcmode="lin" valueType="num">
                                      <p:cBhvr additive="base">
                                        <p:cTn id="46" dur="500"/>
                                        <p:tgtEl>
                                          <p:spTgt spid="2"/>
                                        </p:tgtEl>
                                        <p:attrNameLst>
                                          <p:attrName>ppt_x</p:attrName>
                                        </p:attrNameLst>
                                      </p:cBhvr>
                                      <p:tavLst>
                                        <p:tav tm="0">
                                          <p:val>
                                            <p:strVal val="ppt_x"/>
                                          </p:val>
                                        </p:tav>
                                        <p:tav tm="100000">
                                          <p:val>
                                            <p:strVal val="ppt_x"/>
                                          </p:val>
                                        </p:tav>
                                      </p:tavLst>
                                    </p:anim>
                                    <p:anim calcmode="lin" valueType="num">
                                      <p:cBhvr additive="base">
                                        <p:cTn id="47" dur="500"/>
                                        <p:tgtEl>
                                          <p:spTgt spid="2"/>
                                        </p:tgtEl>
                                        <p:attrNameLst>
                                          <p:attrName>ppt_y</p:attrName>
                                        </p:attrNameLst>
                                      </p:cBhvr>
                                      <p:tavLst>
                                        <p:tav tm="0">
                                          <p:val>
                                            <p:strVal val="ppt_y"/>
                                          </p:val>
                                        </p:tav>
                                        <p:tav tm="100000">
                                          <p:val>
                                            <p:strVal val="1+ppt_h/2"/>
                                          </p:val>
                                        </p:tav>
                                      </p:tavLst>
                                    </p:anim>
                                    <p:set>
                                      <p:cBhvr>
                                        <p:cTn id="48" dur="1" fill="hold">
                                          <p:stCondLst>
                                            <p:cond delay="499"/>
                                          </p:stCondLst>
                                        </p:cTn>
                                        <p:tgtEl>
                                          <p:spTgt spid="2"/>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5" presetClass="entr" presetSubtype="10" fill="hold" nodeType="clickEffect">
                                  <p:stCondLst>
                                    <p:cond delay="0"/>
                                  </p:stCondLst>
                                  <p:childTnLst>
                                    <p:set>
                                      <p:cBhvr>
                                        <p:cTn id="52" dur="1" fill="hold">
                                          <p:stCondLst>
                                            <p:cond delay="0"/>
                                          </p:stCondLst>
                                        </p:cTn>
                                        <p:tgtEl>
                                          <p:spTgt spid="3"/>
                                        </p:tgtEl>
                                        <p:attrNameLst>
                                          <p:attrName>style.visibility</p:attrName>
                                        </p:attrNameLst>
                                      </p:cBhvr>
                                      <p:to>
                                        <p:strVal val="visible"/>
                                      </p:to>
                                    </p:set>
                                    <p:animEffect transition="in" filter="checkerboard(across)">
                                      <p:cBhvr>
                                        <p:cTn id="53" dur="500"/>
                                        <p:tgtEl>
                                          <p:spTgt spid="3"/>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xit" presetSubtype="4" fill="hold" nodeType="clickEffect">
                                  <p:stCondLst>
                                    <p:cond delay="0"/>
                                  </p:stCondLst>
                                  <p:childTnLst>
                                    <p:anim calcmode="lin" valueType="num">
                                      <p:cBhvr additive="base">
                                        <p:cTn id="57" dur="500"/>
                                        <p:tgtEl>
                                          <p:spTgt spid="3"/>
                                        </p:tgtEl>
                                        <p:attrNameLst>
                                          <p:attrName>ppt_x</p:attrName>
                                        </p:attrNameLst>
                                      </p:cBhvr>
                                      <p:tavLst>
                                        <p:tav tm="0">
                                          <p:val>
                                            <p:strVal val="ppt_x"/>
                                          </p:val>
                                        </p:tav>
                                        <p:tav tm="100000">
                                          <p:val>
                                            <p:strVal val="ppt_x"/>
                                          </p:val>
                                        </p:tav>
                                      </p:tavLst>
                                    </p:anim>
                                    <p:anim calcmode="lin" valueType="num">
                                      <p:cBhvr additive="base">
                                        <p:cTn id="58" dur="500"/>
                                        <p:tgtEl>
                                          <p:spTgt spid="3"/>
                                        </p:tgtEl>
                                        <p:attrNameLst>
                                          <p:attrName>ppt_y</p:attrName>
                                        </p:attrNameLst>
                                      </p:cBhvr>
                                      <p:tavLst>
                                        <p:tav tm="0">
                                          <p:val>
                                            <p:strVal val="ppt_y"/>
                                          </p:val>
                                        </p:tav>
                                        <p:tav tm="100000">
                                          <p:val>
                                            <p:strVal val="1+ppt_h/2"/>
                                          </p:val>
                                        </p:tav>
                                      </p:tavLst>
                                    </p:anim>
                                    <p:set>
                                      <p:cBhvr>
                                        <p:cTn id="59" dur="1" fill="hold">
                                          <p:stCondLst>
                                            <p:cond delay="499"/>
                                          </p:stCondLst>
                                        </p:cTn>
                                        <p:tgtEl>
                                          <p:spTgt spid="3"/>
                                        </p:tgtEl>
                                        <p:attrNameLst>
                                          <p:attrName>style.visibility</p:attrName>
                                        </p:attrNameLst>
                                      </p:cBhvr>
                                      <p:to>
                                        <p:strVal val="hidden"/>
                                      </p:to>
                                    </p:set>
                                  </p:childTnLst>
                                </p:cTn>
                              </p:par>
                            </p:childTnLst>
                          </p:cTn>
                        </p:par>
                      </p:childTnLst>
                    </p:cTn>
                  </p:par>
                  <p:par>
                    <p:cTn id="60" fill="hold">
                      <p:stCondLst>
                        <p:cond delay="indefinite"/>
                      </p:stCondLst>
                      <p:childTnLst>
                        <p:par>
                          <p:cTn id="61" fill="hold">
                            <p:stCondLst>
                              <p:cond delay="0"/>
                            </p:stCondLst>
                            <p:childTnLst>
                              <p:par>
                                <p:cTn id="62" presetID="5" presetClass="entr" presetSubtype="10" fill="hold" nodeType="clickEffect">
                                  <p:stCondLst>
                                    <p:cond delay="0"/>
                                  </p:stCondLst>
                                  <p:childTnLst>
                                    <p:set>
                                      <p:cBhvr>
                                        <p:cTn id="63" dur="1" fill="hold">
                                          <p:stCondLst>
                                            <p:cond delay="0"/>
                                          </p:stCondLst>
                                        </p:cTn>
                                        <p:tgtEl>
                                          <p:spTgt spid="5"/>
                                        </p:tgtEl>
                                        <p:attrNameLst>
                                          <p:attrName>style.visibility</p:attrName>
                                        </p:attrNameLst>
                                      </p:cBhvr>
                                      <p:to>
                                        <p:strVal val="visible"/>
                                      </p:to>
                                    </p:set>
                                    <p:animEffect transition="in" filter="checkerboard(across)">
                                      <p:cBhvr>
                                        <p:cTn id="64" dur="500"/>
                                        <p:tgtEl>
                                          <p:spTgt spid="5"/>
                                        </p:tgtEl>
                                      </p:cBhvr>
                                    </p:animEffect>
                                  </p:childTnLst>
                                </p:cTn>
                              </p:par>
                            </p:childTnLst>
                          </p:cTn>
                        </p:par>
                      </p:childTnLst>
                    </p:cTn>
                  </p:par>
                  <p:par>
                    <p:cTn id="65" fill="hold">
                      <p:stCondLst>
                        <p:cond delay="indefinite"/>
                      </p:stCondLst>
                      <p:childTnLst>
                        <p:par>
                          <p:cTn id="66" fill="hold">
                            <p:stCondLst>
                              <p:cond delay="0"/>
                            </p:stCondLst>
                            <p:childTnLst>
                              <p:par>
                                <p:cTn id="67" presetID="2" presetClass="exit" presetSubtype="4" fill="hold" nodeType="clickEffect">
                                  <p:stCondLst>
                                    <p:cond delay="0"/>
                                  </p:stCondLst>
                                  <p:childTnLst>
                                    <p:anim calcmode="lin" valueType="num">
                                      <p:cBhvr additive="base">
                                        <p:cTn id="68" dur="500"/>
                                        <p:tgtEl>
                                          <p:spTgt spid="5"/>
                                        </p:tgtEl>
                                        <p:attrNameLst>
                                          <p:attrName>ppt_x</p:attrName>
                                        </p:attrNameLst>
                                      </p:cBhvr>
                                      <p:tavLst>
                                        <p:tav tm="0">
                                          <p:val>
                                            <p:strVal val="ppt_x"/>
                                          </p:val>
                                        </p:tav>
                                        <p:tav tm="100000">
                                          <p:val>
                                            <p:strVal val="ppt_x"/>
                                          </p:val>
                                        </p:tav>
                                      </p:tavLst>
                                    </p:anim>
                                    <p:anim calcmode="lin" valueType="num">
                                      <p:cBhvr additive="base">
                                        <p:cTn id="69" dur="500"/>
                                        <p:tgtEl>
                                          <p:spTgt spid="5"/>
                                        </p:tgtEl>
                                        <p:attrNameLst>
                                          <p:attrName>ppt_y</p:attrName>
                                        </p:attrNameLst>
                                      </p:cBhvr>
                                      <p:tavLst>
                                        <p:tav tm="0">
                                          <p:val>
                                            <p:strVal val="ppt_y"/>
                                          </p:val>
                                        </p:tav>
                                        <p:tav tm="100000">
                                          <p:val>
                                            <p:strVal val="1+ppt_h/2"/>
                                          </p:val>
                                        </p:tav>
                                      </p:tavLst>
                                    </p:anim>
                                    <p:set>
                                      <p:cBhvr>
                                        <p:cTn id="70"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6" grpId="0" animBg="1"/>
      <p:bldP spid="7" grpId="0" animBg="1"/>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a:latin typeface="微软雅黑"/>
                <a:ea typeface="微软雅黑"/>
              </a:rPr>
              <a:t>盘点作业</a:t>
            </a:r>
          </a:p>
        </p:txBody>
      </p:sp>
      <p:sp>
        <p:nvSpPr>
          <p:cNvPr id="13" name="椭圆 64"/>
          <p:cNvSpPr>
            <a:spLocks noChangeArrowheads="1"/>
          </p:cNvSpPr>
          <p:nvPr/>
        </p:nvSpPr>
        <p:spPr bwMode="auto">
          <a:xfrm>
            <a:off x="827584" y="1059582"/>
            <a:ext cx="1386624" cy="1385874"/>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盘点后的数量处理</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6" name="矩形 5"/>
          <p:cNvSpPr/>
          <p:nvPr/>
        </p:nvSpPr>
        <p:spPr>
          <a:xfrm>
            <a:off x="2509824" y="2707088"/>
            <a:ext cx="5220848"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7" name="矩形 6"/>
          <p:cNvSpPr/>
          <p:nvPr/>
        </p:nvSpPr>
        <p:spPr>
          <a:xfrm>
            <a:off x="2483953" y="1203598"/>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9" name="TextBox 13"/>
          <p:cNvSpPr txBox="1"/>
          <p:nvPr/>
        </p:nvSpPr>
        <p:spPr>
          <a:xfrm>
            <a:off x="2483953" y="1335766"/>
            <a:ext cx="5409291" cy="1318452"/>
          </a:xfrm>
          <a:prstGeom prst="rect">
            <a:avLst/>
          </a:prstGeom>
          <a:noFill/>
        </p:spPr>
        <p:txBody>
          <a:bodyPr wrap="square" lIns="68595" tIns="34297" rIns="68595" bIns="34297" rtlCol="0">
            <a:spAutoFit/>
          </a:bodyPr>
          <a:lstStyle/>
          <a:p>
            <a:pPr>
              <a:lnSpc>
                <a:spcPct val="130000"/>
              </a:lnSpc>
            </a:pPr>
            <a:r>
              <a:rPr lang="zh-CN" altLang="en-US" sz="1600" dirty="0" smtClean="0">
                <a:solidFill>
                  <a:sysClr val="windowText" lastClr="000000"/>
                </a:solidFill>
                <a:latin typeface="微软雅黑" pitchFamily="34" charset="-122"/>
                <a:ea typeface="微软雅黑" pitchFamily="34" charset="-122"/>
              </a:rPr>
              <a:t>● 固定资产</a:t>
            </a:r>
            <a:r>
              <a:rPr lang="zh-CN" altLang="en-US" sz="1600" dirty="0">
                <a:solidFill>
                  <a:sysClr val="windowText" lastClr="000000"/>
                </a:solidFill>
                <a:latin typeface="微软雅黑" pitchFamily="34" charset="-122"/>
                <a:ea typeface="微软雅黑" pitchFamily="34" charset="-122"/>
              </a:rPr>
              <a:t>误差率为</a:t>
            </a:r>
            <a:r>
              <a:rPr lang="en-US" altLang="zh-CN" sz="1600" dirty="0">
                <a:solidFill>
                  <a:sysClr val="windowText" lastClr="000000"/>
                </a:solidFill>
                <a:latin typeface="微软雅黑" pitchFamily="34" charset="-122"/>
                <a:ea typeface="微软雅黑" pitchFamily="34" charset="-122"/>
              </a:rPr>
              <a:t>0</a:t>
            </a:r>
          </a:p>
          <a:p>
            <a:pPr>
              <a:lnSpc>
                <a:spcPct val="130000"/>
              </a:lnSpc>
            </a:pPr>
            <a:r>
              <a:rPr lang="en-US" altLang="zh-CN" sz="1600" dirty="0" smtClean="0">
                <a:solidFill>
                  <a:sysClr val="windowText" lastClr="000000"/>
                </a:solidFill>
                <a:latin typeface="微软雅黑" pitchFamily="34" charset="-122"/>
                <a:ea typeface="微软雅黑" pitchFamily="34" charset="-122"/>
              </a:rPr>
              <a:t>● A</a:t>
            </a:r>
            <a:r>
              <a:rPr lang="zh-CN" altLang="en-US" sz="1600" dirty="0">
                <a:solidFill>
                  <a:sysClr val="windowText" lastClr="000000"/>
                </a:solidFill>
                <a:latin typeface="微软雅黑" pitchFamily="34" charset="-122"/>
                <a:ea typeface="微软雅黑" pitchFamily="34" charset="-122"/>
              </a:rPr>
              <a:t>类货物误差率在</a:t>
            </a:r>
            <a:r>
              <a:rPr lang="en-US" altLang="zh-CN" sz="1600" dirty="0">
                <a:solidFill>
                  <a:sysClr val="windowText" lastClr="000000"/>
                </a:solidFill>
                <a:latin typeface="微软雅黑" pitchFamily="34" charset="-122"/>
                <a:ea typeface="微软雅黑" pitchFamily="34" charset="-122"/>
              </a:rPr>
              <a:t>0.5%</a:t>
            </a:r>
            <a:r>
              <a:rPr lang="zh-CN" altLang="en-US" sz="1600" dirty="0">
                <a:solidFill>
                  <a:sysClr val="windowText" lastClr="000000"/>
                </a:solidFill>
                <a:latin typeface="微软雅黑" pitchFamily="34" charset="-122"/>
                <a:ea typeface="微软雅黑" pitchFamily="34" charset="-122"/>
              </a:rPr>
              <a:t>以下</a:t>
            </a:r>
          </a:p>
          <a:p>
            <a:pPr>
              <a:lnSpc>
                <a:spcPct val="130000"/>
              </a:lnSpc>
            </a:pPr>
            <a:r>
              <a:rPr lang="en-US" altLang="zh-CN" sz="1600" dirty="0" smtClean="0">
                <a:solidFill>
                  <a:sysClr val="windowText" lastClr="000000"/>
                </a:solidFill>
                <a:latin typeface="微软雅黑" pitchFamily="34" charset="-122"/>
                <a:ea typeface="微软雅黑" pitchFamily="34" charset="-122"/>
              </a:rPr>
              <a:t>● B</a:t>
            </a:r>
            <a:r>
              <a:rPr lang="zh-CN" altLang="en-US" sz="1600" dirty="0">
                <a:solidFill>
                  <a:sysClr val="windowText" lastClr="000000"/>
                </a:solidFill>
                <a:latin typeface="微软雅黑" pitchFamily="34" charset="-122"/>
                <a:ea typeface="微软雅黑" pitchFamily="34" charset="-122"/>
              </a:rPr>
              <a:t>类货物误差率在</a:t>
            </a:r>
            <a:r>
              <a:rPr lang="en-US" altLang="zh-CN" sz="1600" dirty="0">
                <a:solidFill>
                  <a:sysClr val="windowText" lastClr="000000"/>
                </a:solidFill>
                <a:latin typeface="微软雅黑" pitchFamily="34" charset="-122"/>
                <a:ea typeface="微软雅黑" pitchFamily="34" charset="-122"/>
              </a:rPr>
              <a:t>1%</a:t>
            </a:r>
            <a:r>
              <a:rPr lang="zh-CN" altLang="en-US" sz="1600" dirty="0">
                <a:solidFill>
                  <a:sysClr val="windowText" lastClr="000000"/>
                </a:solidFill>
                <a:latin typeface="微软雅黑" pitchFamily="34" charset="-122"/>
                <a:ea typeface="微软雅黑" pitchFamily="34" charset="-122"/>
              </a:rPr>
              <a:t>以下</a:t>
            </a:r>
          </a:p>
          <a:p>
            <a:pPr>
              <a:lnSpc>
                <a:spcPct val="130000"/>
              </a:lnSpc>
            </a:pPr>
            <a:r>
              <a:rPr lang="en-US" altLang="zh-CN" sz="1600" dirty="0" smtClean="0">
                <a:solidFill>
                  <a:sysClr val="windowText" lastClr="000000"/>
                </a:solidFill>
                <a:latin typeface="微软雅黑" pitchFamily="34" charset="-122"/>
                <a:ea typeface="微软雅黑" pitchFamily="34" charset="-122"/>
              </a:rPr>
              <a:t>● C</a:t>
            </a:r>
            <a:r>
              <a:rPr lang="zh-CN" altLang="en-US" sz="1600" dirty="0">
                <a:solidFill>
                  <a:sysClr val="windowText" lastClr="000000"/>
                </a:solidFill>
                <a:latin typeface="微软雅黑" pitchFamily="34" charset="-122"/>
                <a:ea typeface="微软雅黑" pitchFamily="34" charset="-122"/>
              </a:rPr>
              <a:t>类货物误差率在</a:t>
            </a:r>
            <a:r>
              <a:rPr lang="en-US" altLang="zh-CN" sz="1600" dirty="0">
                <a:solidFill>
                  <a:sysClr val="windowText" lastClr="000000"/>
                </a:solidFill>
                <a:latin typeface="微软雅黑" pitchFamily="34" charset="-122"/>
                <a:ea typeface="微软雅黑" pitchFamily="34" charset="-122"/>
              </a:rPr>
              <a:t>2%</a:t>
            </a:r>
            <a:r>
              <a:rPr lang="zh-CN" altLang="en-US" sz="1600" dirty="0">
                <a:solidFill>
                  <a:sysClr val="windowText" lastClr="000000"/>
                </a:solidFill>
                <a:latin typeface="微软雅黑" pitchFamily="34" charset="-122"/>
                <a:ea typeface="微软雅黑" pitchFamily="34" charset="-122"/>
              </a:rPr>
              <a:t>以下</a:t>
            </a:r>
          </a:p>
        </p:txBody>
      </p:sp>
    </p:spTree>
    <p:extLst>
      <p:ext uri="{BB962C8B-B14F-4D97-AF65-F5344CB8AC3E}">
        <p14:creationId xmlns:p14="http://schemas.microsoft.com/office/powerpoint/2010/main" val="2302991557"/>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ppt_x</p:attrName>
                                        </p:attrNameLst>
                                      </p:cBhvr>
                                      <p:tavLst>
                                        <p:tav tm="0">
                                          <p:val>
                                            <p:strVal val="#ppt_x-.2"/>
                                          </p:val>
                                        </p:tav>
                                        <p:tav tm="100000">
                                          <p:val>
                                            <p:strVal val="#ppt_x"/>
                                          </p:val>
                                        </p:tav>
                                      </p:tavLst>
                                    </p:anim>
                                    <p:anim calcmode="lin" valueType="num">
                                      <p:cBhvr>
                                        <p:cTn id="26"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7" dur="1000"/>
                                        <p:tgtEl>
                                          <p:spTgt spid="7"/>
                                        </p:tgtEl>
                                      </p:cBhvr>
                                    </p:animEffect>
                                  </p:childTnLst>
                                </p:cTn>
                              </p:par>
                              <p:par>
                                <p:cTn id="28" presetID="29" presetClass="entr" presetSubtype="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1000" fill="hold"/>
                                        <p:tgtEl>
                                          <p:spTgt spid="9"/>
                                        </p:tgtEl>
                                        <p:attrNameLst>
                                          <p:attrName>ppt_x</p:attrName>
                                        </p:attrNameLst>
                                      </p:cBhvr>
                                      <p:tavLst>
                                        <p:tav tm="0">
                                          <p:val>
                                            <p:strVal val="#ppt_x-.2"/>
                                          </p:val>
                                        </p:tav>
                                        <p:tav tm="100000">
                                          <p:val>
                                            <p:strVal val="#ppt_x"/>
                                          </p:val>
                                        </p:tav>
                                      </p:tavLst>
                                    </p:anim>
                                    <p:anim calcmode="lin" valueType="num">
                                      <p:cBhvr>
                                        <p:cTn id="31"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32" dur="1000"/>
                                        <p:tgtEl>
                                          <p:spTgt spid="9"/>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1000" fill="hold"/>
                                        <p:tgtEl>
                                          <p:spTgt spid="6"/>
                                        </p:tgtEl>
                                        <p:attrNameLst>
                                          <p:attrName>ppt_x</p:attrName>
                                        </p:attrNameLst>
                                      </p:cBhvr>
                                      <p:tavLst>
                                        <p:tav tm="0">
                                          <p:val>
                                            <p:strVal val="#ppt_x-.2"/>
                                          </p:val>
                                        </p:tav>
                                        <p:tav tm="100000">
                                          <p:val>
                                            <p:strVal val="#ppt_x"/>
                                          </p:val>
                                        </p:tav>
                                      </p:tavLst>
                                    </p:anim>
                                    <p:anim calcmode="lin" valueType="num">
                                      <p:cBhvr>
                                        <p:cTn id="36"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6" grpId="0" animBg="1"/>
      <p:bldP spid="7" grpId="0" animBg="1"/>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4032065" y="1659675"/>
            <a:ext cx="4211493" cy="550343"/>
          </a:xfrm>
          <a:prstGeom prst="rect">
            <a:avLst/>
          </a:prstGeom>
          <a:noFill/>
        </p:spPr>
        <p:txBody>
          <a:bodyPr wrap="square" rtlCol="0">
            <a:spAutoFit/>
          </a:bodyPr>
          <a:lstStyle/>
          <a:p>
            <a:pPr marL="257106" indent="-257106">
              <a:lnSpc>
                <a:spcPct val="150000"/>
              </a:lnSpc>
            </a:pPr>
            <a:r>
              <a:rPr lang="zh-CN" altLang="en-US" sz="2249" b="1" dirty="0">
                <a:latin typeface="微软雅黑" pitchFamily="34" charset="-122"/>
                <a:ea typeface="微软雅黑" pitchFamily="34" charset="-122"/>
              </a:rPr>
              <a:t>库存控制</a:t>
            </a:r>
          </a:p>
        </p:txBody>
      </p:sp>
      <p:sp>
        <p:nvSpPr>
          <p:cNvPr id="38" name="文本框 29"/>
          <p:cNvSpPr txBox="1">
            <a:spLocks noChangeArrowheads="1"/>
          </p:cNvSpPr>
          <p:nvPr/>
        </p:nvSpPr>
        <p:spPr bwMode="auto">
          <a:xfrm>
            <a:off x="2010709" y="1374855"/>
            <a:ext cx="1087157" cy="1107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en-US" altLang="zh-CN" sz="6598" dirty="0" smtClean="0">
                <a:latin typeface="Impact" pitchFamily="34" charset="0"/>
                <a:ea typeface="微软雅黑" pitchFamily="34" charset="-122"/>
              </a:rPr>
              <a:t>05</a:t>
            </a:r>
            <a:endParaRPr lang="zh-CN" altLang="en-US" sz="6598" dirty="0">
              <a:latin typeface="Impact" pitchFamily="34" charset="0"/>
              <a:ea typeface="微软雅黑" pitchFamily="34" charset="-122"/>
            </a:endParaRPr>
          </a:p>
        </p:txBody>
      </p:sp>
      <p:sp>
        <p:nvSpPr>
          <p:cNvPr id="39" name="文本框 33"/>
          <p:cNvSpPr txBox="1"/>
          <p:nvPr/>
        </p:nvSpPr>
        <p:spPr>
          <a:xfrm>
            <a:off x="1656351" y="2353027"/>
            <a:ext cx="1305443" cy="392287"/>
          </a:xfrm>
          <a:prstGeom prst="rect">
            <a:avLst/>
          </a:prstGeom>
          <a:noFill/>
        </p:spPr>
        <p:txBody>
          <a:bodyPr wrap="square" rtlCol="0">
            <a:spAutoFit/>
          </a:bodyPr>
          <a:lstStyle/>
          <a:p>
            <a:pPr algn="dist"/>
            <a:r>
              <a:rPr lang="zh-CN" altLang="en-US" sz="1949" dirty="0">
                <a:solidFill>
                  <a:schemeClr val="bg1"/>
                </a:solidFill>
                <a:latin typeface="微软雅黑" pitchFamily="34" charset="-122"/>
                <a:ea typeface="微软雅黑" pitchFamily="34" charset="-122"/>
              </a:rPr>
              <a:t>添加标题</a:t>
            </a:r>
          </a:p>
        </p:txBody>
      </p:sp>
      <p:sp>
        <p:nvSpPr>
          <p:cNvPr id="7" name="等腰三角形 6"/>
          <p:cNvSpPr/>
          <p:nvPr/>
        </p:nvSpPr>
        <p:spPr>
          <a:xfrm rot="5400000">
            <a:off x="3076474" y="1932666"/>
            <a:ext cx="959606" cy="41362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08146" y="-879619"/>
            <a:ext cx="2808312" cy="2808312"/>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9" name="椭圆 8"/>
          <p:cNvSpPr/>
          <p:nvPr/>
        </p:nvSpPr>
        <p:spPr>
          <a:xfrm>
            <a:off x="496010" y="2757265"/>
            <a:ext cx="3219435" cy="3219435"/>
          </a:xfrm>
          <a:prstGeom prst="ellipse">
            <a:avLst/>
          </a:prstGeom>
          <a:solidFill>
            <a:srgbClr val="CC0000">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0" name="椭圆 9"/>
          <p:cNvSpPr/>
          <p:nvPr/>
        </p:nvSpPr>
        <p:spPr>
          <a:xfrm>
            <a:off x="-1116632" y="3207249"/>
            <a:ext cx="2124744" cy="2124744"/>
          </a:xfrm>
          <a:prstGeom prst="ellipse">
            <a:avLst/>
          </a:prstGeom>
          <a:solidFill>
            <a:schemeClr val="accent4">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 name="椭圆 10"/>
          <p:cNvSpPr/>
          <p:nvPr/>
        </p:nvSpPr>
        <p:spPr>
          <a:xfrm>
            <a:off x="7164288" y="-2664296"/>
            <a:ext cx="5328592" cy="5328592"/>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extLst>
      <p:ext uri="{BB962C8B-B14F-4D97-AF65-F5344CB8AC3E}">
        <p14:creationId xmlns:p14="http://schemas.microsoft.com/office/powerpoint/2010/main" val="760258632"/>
      </p:ext>
    </p:extLst>
  </p:cSld>
  <p:clrMapOvr>
    <a:masterClrMapping/>
  </p:clrMapOvr>
  <p:transition spd="slow" advClick="0"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250"/>
                                        <p:tgtEl>
                                          <p:spTgt spid="38"/>
                                        </p:tgtEl>
                                        <p:attrNameLst>
                                          <p:attrName>ppt_x</p:attrName>
                                        </p:attrNameLst>
                                      </p:cBhvr>
                                      <p:tavLst>
                                        <p:tav tm="0">
                                          <p:val>
                                            <p:strVal val="#ppt_x-#ppt_w*1.125000"/>
                                          </p:val>
                                        </p:tav>
                                        <p:tav tm="100000">
                                          <p:val>
                                            <p:strVal val="#ppt_x"/>
                                          </p:val>
                                        </p:tav>
                                      </p:tavLst>
                                    </p:anim>
                                    <p:animEffect transition="in" filter="wipe(right)">
                                      <p:cBhvr>
                                        <p:cTn id="8" dur="250"/>
                                        <p:tgtEl>
                                          <p:spTgt spid="38"/>
                                        </p:tgtEl>
                                      </p:cBhvr>
                                    </p:animEffect>
                                  </p:childTnLst>
                                </p:cTn>
                              </p:par>
                            </p:childTnLst>
                          </p:cTn>
                        </p:par>
                        <p:par>
                          <p:cTn id="9" fill="hold">
                            <p:stCondLst>
                              <p:cond delay="250"/>
                            </p:stCondLst>
                            <p:childTnLst>
                              <p:par>
                                <p:cTn id="10" presetID="12" presetClass="entr" presetSubtype="8"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250"/>
                                        <p:tgtEl>
                                          <p:spTgt spid="39"/>
                                        </p:tgtEl>
                                        <p:attrNameLst>
                                          <p:attrName>ppt_x</p:attrName>
                                        </p:attrNameLst>
                                      </p:cBhvr>
                                      <p:tavLst>
                                        <p:tav tm="0">
                                          <p:val>
                                            <p:strVal val="#ppt_x-#ppt_w*1.125000"/>
                                          </p:val>
                                        </p:tav>
                                        <p:tav tm="100000">
                                          <p:val>
                                            <p:strVal val="#ppt_x"/>
                                          </p:val>
                                        </p:tav>
                                      </p:tavLst>
                                    </p:anim>
                                    <p:animEffect transition="in" filter="wipe(right)">
                                      <p:cBhvr>
                                        <p:cTn id="13" dur="250"/>
                                        <p:tgtEl>
                                          <p:spTgt spid="39"/>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250"/>
                                        <p:tgtEl>
                                          <p:spTgt spid="7"/>
                                        </p:tgtEl>
                                      </p:cBhvr>
                                    </p:animEffect>
                                  </p:childTnLst>
                                </p:cTn>
                              </p:par>
                            </p:childTnLst>
                          </p:cTn>
                        </p:par>
                        <p:par>
                          <p:cTn id="18" fill="hold">
                            <p:stCondLst>
                              <p:cond delay="75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34"/>
                                        </p:tgtEl>
                                        <p:attrNameLst>
                                          <p:attrName>style.visibility</p:attrName>
                                        </p:attrNameLst>
                                      </p:cBhvr>
                                      <p:to>
                                        <p:strVal val="visible"/>
                                      </p:to>
                                    </p:set>
                                    <p:anim calcmode="lin" valueType="num">
                                      <p:cBhvr>
                                        <p:cTn id="21" dur="25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22" dur="250" fill="hold"/>
                                        <p:tgtEl>
                                          <p:spTgt spid="34"/>
                                        </p:tgtEl>
                                        <p:attrNameLst>
                                          <p:attrName>ppt_y</p:attrName>
                                        </p:attrNameLst>
                                      </p:cBhvr>
                                      <p:tavLst>
                                        <p:tav tm="0">
                                          <p:val>
                                            <p:strVal val="#ppt_y"/>
                                          </p:val>
                                        </p:tav>
                                        <p:tav tm="100000">
                                          <p:val>
                                            <p:strVal val="#ppt_y"/>
                                          </p:val>
                                        </p:tav>
                                      </p:tavLst>
                                    </p:anim>
                                    <p:anim calcmode="lin" valueType="num">
                                      <p:cBhvr>
                                        <p:cTn id="23" dur="25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24" dur="25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25" dur="250" tmFilter="0,0; .5, 1; 1, 1"/>
                                        <p:tgtEl>
                                          <p:spTgt spid="34"/>
                                        </p:tgtEl>
                                      </p:cBhvr>
                                    </p:animEffect>
                                  </p:childTnLst>
                                </p:cTn>
                              </p:par>
                            </p:childTnLst>
                          </p:cTn>
                        </p:par>
                        <p:par>
                          <p:cTn id="26" fill="hold">
                            <p:stCondLst>
                              <p:cond delay="1075"/>
                            </p:stCondLst>
                            <p:childTnLst>
                              <p:par>
                                <p:cTn id="27" presetID="10"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par>
                          <p:cTn id="30" fill="hold">
                            <p:stCondLst>
                              <p:cond delay="1575"/>
                            </p:stCondLst>
                            <p:childTnLst>
                              <p:par>
                                <p:cTn id="31" presetID="10"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par>
                          <p:cTn id="34" fill="hold">
                            <p:stCondLst>
                              <p:cond delay="2075"/>
                            </p:stCondLst>
                            <p:childTnLst>
                              <p:par>
                                <p:cTn id="35" presetID="10"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par>
                          <p:cTn id="38" fill="hold">
                            <p:stCondLst>
                              <p:cond delay="2575"/>
                            </p:stCondLst>
                            <p:childTnLst>
                              <p:par>
                                <p:cTn id="39" presetID="10"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8" grpId="0"/>
      <p:bldP spid="39" grpId="0"/>
      <p:bldP spid="7" grpId="0" animBg="1"/>
      <p:bldP spid="8" grpId="0" animBg="1"/>
      <p:bldP spid="9" grpId="0" animBg="1"/>
      <p:bldP spid="10" grpId="0" animBg="1"/>
      <p:bldP spid="11"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a:latin typeface="微软雅黑"/>
                <a:ea typeface="微软雅黑"/>
              </a:rPr>
              <a:t>库存控制</a:t>
            </a:r>
          </a:p>
        </p:txBody>
      </p:sp>
      <p:sp>
        <p:nvSpPr>
          <p:cNvPr id="11" name="矩形 10"/>
          <p:cNvSpPr/>
          <p:nvPr/>
        </p:nvSpPr>
        <p:spPr>
          <a:xfrm>
            <a:off x="2617303" y="2897938"/>
            <a:ext cx="5220848"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617303" y="1009307"/>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案例导入</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617303" y="1184627"/>
            <a:ext cx="5409291" cy="1638540"/>
          </a:xfrm>
          <a:prstGeom prst="rect">
            <a:avLst/>
          </a:prstGeom>
          <a:noFill/>
        </p:spPr>
        <p:txBody>
          <a:bodyPr wrap="square" lIns="68595" tIns="34297" rIns="68595" bIns="34297"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惠普公司在一个主要零售商那里检查印表机销售情况时发现这个零售商的销售随着时间波动，而当他们检查这个零售商的订单时，发现订单的波动幅度比其销售的波动幅度还要大，更让他们吃惊的是，公司印表机生产部向物料供应部提供的订单的波动比前两者的波动都大。</a:t>
            </a:r>
            <a:endParaRPr lang="zh-CN" altLang="en-US" sz="1600" dirty="0" smtClean="0">
              <a:solidFill>
                <a:sysClr val="windowText" lastClr="000000"/>
              </a:solidFill>
              <a:latin typeface="微软雅黑" pitchFamily="34" charset="-122"/>
              <a:ea typeface="微软雅黑" pitchFamily="34" charset="-122"/>
            </a:endParaRPr>
          </a:p>
        </p:txBody>
      </p:sp>
      <p:sp>
        <p:nvSpPr>
          <p:cNvPr id="16" name="TextBox 15"/>
          <p:cNvSpPr txBox="1"/>
          <p:nvPr/>
        </p:nvSpPr>
        <p:spPr>
          <a:xfrm>
            <a:off x="2626510" y="3213591"/>
            <a:ext cx="5491080" cy="429362"/>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案例思考</a:t>
            </a:r>
            <a:r>
              <a:rPr lang="zh-CN" altLang="en-US" b="1" dirty="0">
                <a:solidFill>
                  <a:srgbClr val="FF0000"/>
                </a:solidFill>
                <a:latin typeface="微软雅黑" pitchFamily="34" charset="-122"/>
                <a:ea typeface="微软雅黑" pitchFamily="34" charset="-122"/>
              </a:rPr>
              <a:t>：什么原因造成了这种情况？如何改善？</a:t>
            </a: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1000" fill="hold"/>
                                        <p:tgtEl>
                                          <p:spTgt spid="12"/>
                                        </p:tgtEl>
                                        <p:attrNameLst>
                                          <p:attrName>ppt_x</p:attrName>
                                        </p:attrNameLst>
                                      </p:cBhvr>
                                      <p:tavLst>
                                        <p:tav tm="0">
                                          <p:val>
                                            <p:strVal val="#ppt_x-.2"/>
                                          </p:val>
                                        </p:tav>
                                        <p:tav tm="100000">
                                          <p:val>
                                            <p:strVal val="#ppt_x"/>
                                          </p:val>
                                        </p:tav>
                                      </p:tavLst>
                                    </p:anim>
                                    <p:anim calcmode="lin" valueType="num">
                                      <p:cBhvr>
                                        <p:cTn id="26"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27" dur="1000"/>
                                        <p:tgtEl>
                                          <p:spTgt spid="12"/>
                                        </p:tgtEl>
                                      </p:cBhvr>
                                    </p:animEffect>
                                  </p:childTnLst>
                                </p:cTn>
                              </p:par>
                              <p:par>
                                <p:cTn id="28" presetID="29" presetClass="entr" presetSubtype="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1000" fill="hold"/>
                                        <p:tgtEl>
                                          <p:spTgt spid="14"/>
                                        </p:tgtEl>
                                        <p:attrNameLst>
                                          <p:attrName>ppt_x</p:attrName>
                                        </p:attrNameLst>
                                      </p:cBhvr>
                                      <p:tavLst>
                                        <p:tav tm="0">
                                          <p:val>
                                            <p:strVal val="#ppt_x-.2"/>
                                          </p:val>
                                        </p:tav>
                                        <p:tav tm="100000">
                                          <p:val>
                                            <p:strVal val="#ppt_x"/>
                                          </p:val>
                                        </p:tav>
                                      </p:tavLst>
                                    </p:anim>
                                    <p:anim calcmode="lin" valueType="num">
                                      <p:cBhvr>
                                        <p:cTn id="31"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4"/>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1000" fill="hold"/>
                                        <p:tgtEl>
                                          <p:spTgt spid="11"/>
                                        </p:tgtEl>
                                        <p:attrNameLst>
                                          <p:attrName>ppt_x</p:attrName>
                                        </p:attrNameLst>
                                      </p:cBhvr>
                                      <p:tavLst>
                                        <p:tav tm="0">
                                          <p:val>
                                            <p:strVal val="#ppt_x-.2"/>
                                          </p:val>
                                        </p:tav>
                                        <p:tav tm="100000">
                                          <p:val>
                                            <p:strVal val="#ppt_x"/>
                                          </p:val>
                                        </p:tav>
                                      </p:tavLst>
                                    </p:anim>
                                    <p:anim calcmode="lin" valueType="num">
                                      <p:cBhvr>
                                        <p:cTn id="36"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checkerboard(across)">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14" grpId="0"/>
      <p:bldP spid="1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a:latin typeface="微软雅黑"/>
                <a:ea typeface="微软雅黑"/>
              </a:rPr>
              <a:t>库存控制</a:t>
            </a:r>
          </a:p>
        </p:txBody>
      </p:sp>
      <p:sp>
        <p:nvSpPr>
          <p:cNvPr id="12" name="矩形 11"/>
          <p:cNvSpPr/>
          <p:nvPr/>
        </p:nvSpPr>
        <p:spPr>
          <a:xfrm>
            <a:off x="2617303" y="1324960"/>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有效条件</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617303" y="1500280"/>
            <a:ext cx="5409291" cy="358189"/>
          </a:xfrm>
          <a:prstGeom prst="rect">
            <a:avLst/>
          </a:prstGeom>
          <a:noFill/>
        </p:spPr>
        <p:txBody>
          <a:bodyPr wrap="square" lIns="68595" tIns="34297" rIns="68595" bIns="34297" rtlCol="0">
            <a:spAutoFit/>
          </a:bodyPr>
          <a:lstStyle/>
          <a:p>
            <a:pPr>
              <a:lnSpc>
                <a:spcPct val="130000"/>
              </a:lnSpc>
            </a:pPr>
            <a:r>
              <a:rPr lang="zh-CN" altLang="en-US" sz="1600" dirty="0" smtClean="0">
                <a:solidFill>
                  <a:sysClr val="windowText" lastClr="000000"/>
                </a:solidFill>
                <a:latin typeface="微软雅黑" pitchFamily="34" charset="-122"/>
                <a:ea typeface="微软雅黑" pitchFamily="34" charset="-122"/>
              </a:rPr>
              <a:t>● 简单</a:t>
            </a:r>
            <a:r>
              <a:rPr lang="zh-CN" altLang="en-US" sz="1600" dirty="0">
                <a:solidFill>
                  <a:sysClr val="windowText" lastClr="000000"/>
                </a:solidFill>
                <a:latin typeface="微软雅黑" pitchFamily="34" charset="-122"/>
                <a:ea typeface="微软雅黑" pitchFamily="34" charset="-122"/>
              </a:rPr>
              <a:t>移动平均法</a:t>
            </a:r>
            <a:endParaRPr lang="zh-CN" altLang="en-US" sz="1600" dirty="0" smtClean="0">
              <a:solidFill>
                <a:sysClr val="windowText" lastClr="000000"/>
              </a:solidFill>
              <a:latin typeface="微软雅黑" pitchFamily="34" charset="-122"/>
              <a:ea typeface="微软雅黑" pitchFamily="34" charset="-122"/>
            </a:endParaRPr>
          </a:p>
        </p:txBody>
      </p:sp>
      <p:sp>
        <p:nvSpPr>
          <p:cNvPr id="8" name="TextBox 8"/>
          <p:cNvSpPr txBox="1"/>
          <p:nvPr/>
        </p:nvSpPr>
        <p:spPr>
          <a:xfrm>
            <a:off x="2617303"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需求预测</a:t>
            </a:r>
            <a:endParaRPr lang="zh-CN" altLang="en-US" b="1" dirty="0">
              <a:solidFill>
                <a:srgbClr val="FF0000"/>
              </a:solidFill>
              <a:latin typeface="微软雅黑" pitchFamily="34" charset="-122"/>
              <a:ea typeface="微软雅黑" pitchFamily="34" charset="-122"/>
            </a:endParaRPr>
          </a:p>
        </p:txBody>
      </p:sp>
      <p:pic>
        <p:nvPicPr>
          <p:cNvPr id="15" name="图片 14"/>
          <p:cNvPicPr>
            <a:picLocks noChangeAspect="1"/>
          </p:cNvPicPr>
          <p:nvPr/>
        </p:nvPicPr>
        <p:blipFill>
          <a:blip r:embed="rId3"/>
          <a:stretch>
            <a:fillRect/>
          </a:stretch>
        </p:blipFill>
        <p:spPr>
          <a:xfrm>
            <a:off x="3752176" y="1043133"/>
            <a:ext cx="4274418" cy="3913303"/>
          </a:xfrm>
          <a:prstGeom prst="rect">
            <a:avLst/>
          </a:prstGeom>
        </p:spPr>
      </p:pic>
    </p:spTree>
    <p:extLst>
      <p:ext uri="{BB962C8B-B14F-4D97-AF65-F5344CB8AC3E}">
        <p14:creationId xmlns:p14="http://schemas.microsoft.com/office/powerpoint/2010/main" val="1467488529"/>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heckerboard(across)">
                                      <p:cBhvr>
                                        <p:cTn id="25" dur="500"/>
                                        <p:tgtEl>
                                          <p:spTgt spid="8"/>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checkerboard(across)">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checkerboard(across)">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checkerboard(across)">
                                      <p:cBhvr>
                                        <p:cTn id="3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2" grpId="0" animBg="1"/>
      <p:bldP spid="13" grpId="0" animBg="1"/>
      <p:bldP spid="14" grpId="0"/>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a:latin typeface="微软雅黑"/>
                <a:ea typeface="微软雅黑"/>
              </a:rPr>
              <a:t>库存控制</a:t>
            </a:r>
          </a:p>
        </p:txBody>
      </p:sp>
      <p:sp>
        <p:nvSpPr>
          <p:cNvPr id="12" name="矩形 11"/>
          <p:cNvSpPr/>
          <p:nvPr/>
        </p:nvSpPr>
        <p:spPr>
          <a:xfrm>
            <a:off x="2617303" y="1324960"/>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有效条件</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617303" y="1500280"/>
            <a:ext cx="5409291" cy="358189"/>
          </a:xfrm>
          <a:prstGeom prst="rect">
            <a:avLst/>
          </a:prstGeom>
          <a:noFill/>
        </p:spPr>
        <p:txBody>
          <a:bodyPr wrap="square" lIns="68595" tIns="34297" rIns="68595" bIns="34297"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●指数平滑预测法</a:t>
            </a:r>
            <a:endParaRPr lang="zh-CN" altLang="en-US" sz="1600" dirty="0" smtClean="0">
              <a:solidFill>
                <a:sysClr val="windowText" lastClr="000000"/>
              </a:solidFill>
              <a:latin typeface="微软雅黑" pitchFamily="34" charset="-122"/>
              <a:ea typeface="微软雅黑" pitchFamily="34" charset="-122"/>
            </a:endParaRPr>
          </a:p>
        </p:txBody>
      </p:sp>
      <p:sp>
        <p:nvSpPr>
          <p:cNvPr id="8" name="TextBox 8"/>
          <p:cNvSpPr txBox="1"/>
          <p:nvPr/>
        </p:nvSpPr>
        <p:spPr>
          <a:xfrm>
            <a:off x="2617303"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需求预测</a:t>
            </a:r>
            <a:endParaRPr lang="zh-CN" altLang="en-US" b="1" dirty="0">
              <a:solidFill>
                <a:srgbClr val="FF0000"/>
              </a:solidFill>
              <a:latin typeface="微软雅黑" pitchFamily="34" charset="-122"/>
              <a:ea typeface="微软雅黑" pitchFamily="34" charset="-122"/>
            </a:endParaRPr>
          </a:p>
        </p:txBody>
      </p:sp>
      <p:pic>
        <p:nvPicPr>
          <p:cNvPr id="2" name="图片 1"/>
          <p:cNvPicPr>
            <a:picLocks noChangeAspect="1"/>
          </p:cNvPicPr>
          <p:nvPr/>
        </p:nvPicPr>
        <p:blipFill>
          <a:blip r:embed="rId3"/>
          <a:stretch>
            <a:fillRect/>
          </a:stretch>
        </p:blipFill>
        <p:spPr>
          <a:xfrm>
            <a:off x="827584" y="1933240"/>
            <a:ext cx="7799419" cy="2232248"/>
          </a:xfrm>
          <a:prstGeom prst="rect">
            <a:avLst/>
          </a:prstGeom>
        </p:spPr>
      </p:pic>
      <p:pic>
        <p:nvPicPr>
          <p:cNvPr id="3" name="图片 2"/>
          <p:cNvPicPr>
            <a:picLocks noChangeAspect="1"/>
          </p:cNvPicPr>
          <p:nvPr/>
        </p:nvPicPr>
        <p:blipFill>
          <a:blip r:embed="rId4"/>
          <a:stretch>
            <a:fillRect/>
          </a:stretch>
        </p:blipFill>
        <p:spPr>
          <a:xfrm>
            <a:off x="571606" y="2318025"/>
            <a:ext cx="8311373" cy="2225449"/>
          </a:xfrm>
          <a:prstGeom prst="rect">
            <a:avLst/>
          </a:prstGeom>
        </p:spPr>
      </p:pic>
    </p:spTree>
    <p:extLst>
      <p:ext uri="{BB962C8B-B14F-4D97-AF65-F5344CB8AC3E}">
        <p14:creationId xmlns:p14="http://schemas.microsoft.com/office/powerpoint/2010/main" val="3569925987"/>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heckerboard(across)">
                                      <p:cBhvr>
                                        <p:cTn id="25" dur="500"/>
                                        <p:tgtEl>
                                          <p:spTgt spid="8"/>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checkerboard(across)">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checkerboard(across)">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nodeType="click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checkerboard(across)">
                                      <p:cBhvr>
                                        <p:cTn id="38" dur="500"/>
                                        <p:tgtEl>
                                          <p:spTgt spid="2"/>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xit" presetSubtype="4" fill="hold" nodeType="clickEffect">
                                  <p:stCondLst>
                                    <p:cond delay="0"/>
                                  </p:stCondLst>
                                  <p:childTnLst>
                                    <p:anim calcmode="lin" valueType="num">
                                      <p:cBhvr additive="base">
                                        <p:cTn id="42" dur="500"/>
                                        <p:tgtEl>
                                          <p:spTgt spid="2"/>
                                        </p:tgtEl>
                                        <p:attrNameLst>
                                          <p:attrName>ppt_x</p:attrName>
                                        </p:attrNameLst>
                                      </p:cBhvr>
                                      <p:tavLst>
                                        <p:tav tm="0">
                                          <p:val>
                                            <p:strVal val="ppt_x"/>
                                          </p:val>
                                        </p:tav>
                                        <p:tav tm="100000">
                                          <p:val>
                                            <p:strVal val="ppt_x"/>
                                          </p:val>
                                        </p:tav>
                                      </p:tavLst>
                                    </p:anim>
                                    <p:anim calcmode="lin" valueType="num">
                                      <p:cBhvr additive="base">
                                        <p:cTn id="43" dur="500"/>
                                        <p:tgtEl>
                                          <p:spTgt spid="2"/>
                                        </p:tgtEl>
                                        <p:attrNameLst>
                                          <p:attrName>ppt_y</p:attrName>
                                        </p:attrNameLst>
                                      </p:cBhvr>
                                      <p:tavLst>
                                        <p:tav tm="0">
                                          <p:val>
                                            <p:strVal val="ppt_y"/>
                                          </p:val>
                                        </p:tav>
                                        <p:tav tm="100000">
                                          <p:val>
                                            <p:strVal val="1+ppt_h/2"/>
                                          </p:val>
                                        </p:tav>
                                      </p:tavLst>
                                    </p:anim>
                                    <p:set>
                                      <p:cBhvr>
                                        <p:cTn id="44" dur="1" fill="hold">
                                          <p:stCondLst>
                                            <p:cond delay="499"/>
                                          </p:stCondLst>
                                        </p:cTn>
                                        <p:tgtEl>
                                          <p:spTgt spid="2"/>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5" presetClass="entr" presetSubtype="10" fill="hold" nodeType="click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checkerboard(across)">
                                      <p:cBhvr>
                                        <p:cTn id="4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2" grpId="0" animBg="1"/>
      <p:bldP spid="13" grpId="0" animBg="1"/>
      <p:bldP spid="14" grpId="0"/>
      <p:bldP spid="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a:latin typeface="微软雅黑"/>
                <a:ea typeface="微软雅黑"/>
              </a:rPr>
              <a:t>库存控制</a:t>
            </a:r>
          </a:p>
        </p:txBody>
      </p:sp>
      <p:sp>
        <p:nvSpPr>
          <p:cNvPr id="12" name="矩形 11"/>
          <p:cNvSpPr/>
          <p:nvPr/>
        </p:nvSpPr>
        <p:spPr>
          <a:xfrm>
            <a:off x="2617303" y="1347741"/>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有效条件</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617303" y="1523061"/>
            <a:ext cx="5409291" cy="1318452"/>
          </a:xfrm>
          <a:prstGeom prst="rect">
            <a:avLst/>
          </a:prstGeom>
          <a:noFill/>
        </p:spPr>
        <p:txBody>
          <a:bodyPr wrap="square" lIns="68595" tIns="34297" rIns="68595" bIns="34297"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订货提前期指从准备订货到货物收到的间隔时间。从卖主的角度来看，提前期是交货提前期，是从接受客户订单到货品运送到客户的接收站台这段时间。从买主的角度来看，提前期是订货提前期，是从发出订单到接受货物这段时间。</a:t>
            </a:r>
            <a:endParaRPr lang="zh-CN" altLang="en-US" sz="1600" dirty="0" smtClean="0">
              <a:solidFill>
                <a:sysClr val="windowText" lastClr="000000"/>
              </a:solidFill>
              <a:latin typeface="微软雅黑" pitchFamily="34" charset="-122"/>
              <a:ea typeface="微软雅黑" pitchFamily="34" charset="-122"/>
            </a:endParaRPr>
          </a:p>
        </p:txBody>
      </p:sp>
      <p:sp>
        <p:nvSpPr>
          <p:cNvPr id="8" name="TextBox 8"/>
          <p:cNvSpPr txBox="1"/>
          <p:nvPr/>
        </p:nvSpPr>
        <p:spPr>
          <a:xfrm>
            <a:off x="2617303" y="844388"/>
            <a:ext cx="4429069" cy="429362"/>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订货</a:t>
            </a:r>
            <a:r>
              <a:rPr lang="zh-CN" altLang="en-US" b="1" dirty="0">
                <a:solidFill>
                  <a:srgbClr val="FF0000"/>
                </a:solidFill>
                <a:latin typeface="微软雅黑" pitchFamily="34" charset="-122"/>
                <a:ea typeface="微软雅黑" pitchFamily="34" charset="-122"/>
              </a:rPr>
              <a:t>提前期</a:t>
            </a:r>
          </a:p>
        </p:txBody>
      </p:sp>
      <p:sp>
        <p:nvSpPr>
          <p:cNvPr id="9" name="矩形 8"/>
          <p:cNvSpPr/>
          <p:nvPr/>
        </p:nvSpPr>
        <p:spPr>
          <a:xfrm>
            <a:off x="2596488" y="2893503"/>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pic>
        <p:nvPicPr>
          <p:cNvPr id="4" name="图片 3"/>
          <p:cNvPicPr>
            <a:picLocks noChangeAspect="1"/>
          </p:cNvPicPr>
          <p:nvPr/>
        </p:nvPicPr>
        <p:blipFill>
          <a:blip r:embed="rId3"/>
          <a:stretch>
            <a:fillRect/>
          </a:stretch>
        </p:blipFill>
        <p:spPr>
          <a:xfrm>
            <a:off x="971600" y="3113531"/>
            <a:ext cx="7767943" cy="1954225"/>
          </a:xfrm>
          <a:prstGeom prst="rect">
            <a:avLst/>
          </a:prstGeom>
        </p:spPr>
      </p:pic>
    </p:spTree>
    <p:extLst>
      <p:ext uri="{BB962C8B-B14F-4D97-AF65-F5344CB8AC3E}">
        <p14:creationId xmlns:p14="http://schemas.microsoft.com/office/powerpoint/2010/main" val="4088460903"/>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heckerboard(across)">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checkerboard(across)">
                                      <p:cBhvr>
                                        <p:cTn id="30" dur="500"/>
                                        <p:tgtEl>
                                          <p:spTgt spid="12"/>
                                        </p:tgtEl>
                                      </p:cBhvr>
                                    </p:animEffect>
                                  </p:childTnLst>
                                </p:cTn>
                              </p:par>
                              <p:par>
                                <p:cTn id="31" presetID="5" presetClass="entr" presetSubtype="1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checkerboard(across)">
                                      <p:cBhvr>
                                        <p:cTn id="33" dur="500"/>
                                        <p:tgtEl>
                                          <p:spTgt spid="14"/>
                                        </p:tgtEl>
                                      </p:cBhvr>
                                    </p:animEffect>
                                  </p:childTnLst>
                                </p:cTn>
                              </p:par>
                              <p:par>
                                <p:cTn id="34" presetID="5" presetClass="entr" presetSubtype="10"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checkerboard(across)">
                                      <p:cBhvr>
                                        <p:cTn id="36" dur="5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5" presetClass="entr" presetSubtype="10" fill="hold" nodeType="click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checkerboard(across)">
                                      <p:cBhvr>
                                        <p:cTn id="4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2" grpId="0" animBg="1"/>
      <p:bldP spid="13" grpId="0" animBg="1"/>
      <p:bldP spid="14" grpId="0"/>
      <p:bldP spid="8" grpId="0"/>
      <p:bldP spid="9"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a:latin typeface="微软雅黑"/>
                <a:ea typeface="微软雅黑"/>
              </a:rPr>
              <a:t>库存控制</a:t>
            </a:r>
          </a:p>
        </p:txBody>
      </p:sp>
      <p:sp>
        <p:nvSpPr>
          <p:cNvPr id="12" name="矩形 11"/>
          <p:cNvSpPr/>
          <p:nvPr/>
        </p:nvSpPr>
        <p:spPr>
          <a:xfrm>
            <a:off x="2617303" y="1324960"/>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有效条件</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617303" y="1500280"/>
            <a:ext cx="5409291" cy="998364"/>
          </a:xfrm>
          <a:prstGeom prst="rect">
            <a:avLst/>
          </a:prstGeom>
          <a:noFill/>
        </p:spPr>
        <p:txBody>
          <a:bodyPr wrap="square" lIns="68595" tIns="34297" rIns="68595" bIns="34297"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在库存管理中，经常需要确定何时订货，在什么情况下订货，所以，这时候需要选择适当的盘存系统，常见的盘存系统是定期订货系统与定量订货系统</a:t>
            </a:r>
            <a:endParaRPr lang="zh-CN" altLang="en-US" sz="1600" dirty="0" smtClean="0">
              <a:solidFill>
                <a:sysClr val="windowText" lastClr="000000"/>
              </a:solidFill>
              <a:latin typeface="微软雅黑" pitchFamily="34" charset="-122"/>
              <a:ea typeface="微软雅黑" pitchFamily="34" charset="-122"/>
            </a:endParaRPr>
          </a:p>
        </p:txBody>
      </p:sp>
      <p:sp>
        <p:nvSpPr>
          <p:cNvPr id="8" name="TextBox 8"/>
          <p:cNvSpPr txBox="1"/>
          <p:nvPr/>
        </p:nvSpPr>
        <p:spPr>
          <a:xfrm>
            <a:off x="2617303"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适当</a:t>
            </a:r>
            <a:r>
              <a:rPr lang="zh-CN" altLang="en-US" b="1" dirty="0">
                <a:solidFill>
                  <a:srgbClr val="FF0000"/>
                </a:solidFill>
                <a:latin typeface="微软雅黑" pitchFamily="34" charset="-122"/>
                <a:ea typeface="微软雅黑" pitchFamily="34" charset="-122"/>
              </a:rPr>
              <a:t>的盘存系统</a:t>
            </a:r>
          </a:p>
        </p:txBody>
      </p:sp>
      <p:sp>
        <p:nvSpPr>
          <p:cNvPr id="9" name="矩形 8"/>
          <p:cNvSpPr/>
          <p:nvPr/>
        </p:nvSpPr>
        <p:spPr>
          <a:xfrm>
            <a:off x="2596488" y="2587961"/>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Tree>
    <p:extLst>
      <p:ext uri="{BB962C8B-B14F-4D97-AF65-F5344CB8AC3E}">
        <p14:creationId xmlns:p14="http://schemas.microsoft.com/office/powerpoint/2010/main" val="3225506256"/>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heckerboard(across)">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checkerboard(across)">
                                      <p:cBhvr>
                                        <p:cTn id="30" dur="500"/>
                                        <p:tgtEl>
                                          <p:spTgt spid="12"/>
                                        </p:tgtEl>
                                      </p:cBhvr>
                                    </p:animEffect>
                                  </p:childTnLst>
                                </p:cTn>
                              </p:par>
                              <p:par>
                                <p:cTn id="31" presetID="5" presetClass="entr" presetSubtype="1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checkerboard(across)">
                                      <p:cBhvr>
                                        <p:cTn id="33" dur="500"/>
                                        <p:tgtEl>
                                          <p:spTgt spid="14"/>
                                        </p:tgtEl>
                                      </p:cBhvr>
                                    </p:animEffect>
                                  </p:childTnLst>
                                </p:cTn>
                              </p:par>
                              <p:par>
                                <p:cTn id="34" presetID="5" presetClass="entr" presetSubtype="10"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checkerboard(across)">
                                      <p:cBhvr>
                                        <p:cTn id="3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2" grpId="0" animBg="1"/>
      <p:bldP spid="13" grpId="0" animBg="1"/>
      <p:bldP spid="14" grpId="0"/>
      <p:bldP spid="8" grpId="0"/>
      <p:bldP spid="9"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a:latin typeface="微软雅黑"/>
                <a:ea typeface="微软雅黑"/>
              </a:rPr>
              <a:t>库存控制</a:t>
            </a:r>
          </a:p>
        </p:txBody>
      </p:sp>
      <p:sp>
        <p:nvSpPr>
          <p:cNvPr id="12" name="矩形 11"/>
          <p:cNvSpPr/>
          <p:nvPr/>
        </p:nvSpPr>
        <p:spPr>
          <a:xfrm>
            <a:off x="2617303" y="1324960"/>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有效条件</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8" name="TextBox 8"/>
          <p:cNvSpPr txBox="1"/>
          <p:nvPr/>
        </p:nvSpPr>
        <p:spPr>
          <a:xfrm>
            <a:off x="2617303"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有效</a:t>
            </a:r>
            <a:r>
              <a:rPr lang="zh-CN" altLang="en-US" b="1" dirty="0">
                <a:solidFill>
                  <a:srgbClr val="FF0000"/>
                </a:solidFill>
                <a:latin typeface="微软雅黑" pitchFamily="34" charset="-122"/>
                <a:ea typeface="微软雅黑" pitchFamily="34" charset="-122"/>
              </a:rPr>
              <a:t>的</a:t>
            </a:r>
            <a:r>
              <a:rPr lang="en-US" altLang="zh-CN" b="1" dirty="0">
                <a:solidFill>
                  <a:srgbClr val="FF0000"/>
                </a:solidFill>
                <a:latin typeface="微软雅黑" pitchFamily="34" charset="-122"/>
                <a:ea typeface="微软雅黑" pitchFamily="34" charset="-122"/>
              </a:rPr>
              <a:t>ABC</a:t>
            </a:r>
            <a:r>
              <a:rPr lang="zh-CN" altLang="en-US" b="1" dirty="0">
                <a:solidFill>
                  <a:srgbClr val="FF0000"/>
                </a:solidFill>
                <a:latin typeface="微软雅黑" pitchFamily="34" charset="-122"/>
                <a:ea typeface="微软雅黑" pitchFamily="34" charset="-122"/>
              </a:rPr>
              <a:t>分类法</a:t>
            </a:r>
          </a:p>
        </p:txBody>
      </p:sp>
      <p:pic>
        <p:nvPicPr>
          <p:cNvPr id="2" name="图片 1"/>
          <p:cNvPicPr>
            <a:picLocks noChangeAspect="1"/>
          </p:cNvPicPr>
          <p:nvPr/>
        </p:nvPicPr>
        <p:blipFill>
          <a:blip r:embed="rId3"/>
          <a:stretch>
            <a:fillRect/>
          </a:stretch>
        </p:blipFill>
        <p:spPr>
          <a:xfrm>
            <a:off x="1915363" y="2499742"/>
            <a:ext cx="6650597" cy="1959776"/>
          </a:xfrm>
          <a:prstGeom prst="rect">
            <a:avLst/>
          </a:prstGeom>
        </p:spPr>
      </p:pic>
    </p:spTree>
    <p:extLst>
      <p:ext uri="{BB962C8B-B14F-4D97-AF65-F5344CB8AC3E}">
        <p14:creationId xmlns:p14="http://schemas.microsoft.com/office/powerpoint/2010/main" val="18845320"/>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heckerboard(across)">
                                      <p:cBhvr>
                                        <p:cTn id="25" dur="500"/>
                                        <p:tgtEl>
                                          <p:spTgt spid="8"/>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checkerboard(across)">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checkerboard(across)">
                                      <p:cBhvr>
                                        <p:cTn id="3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2" grpId="0" animBg="1"/>
      <p:bldP spid="13" grpId="0" animBg="1"/>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货物保管与养护</a:t>
            </a:r>
          </a:p>
        </p:txBody>
      </p:sp>
      <p:sp>
        <p:nvSpPr>
          <p:cNvPr id="11" name="矩形 10"/>
          <p:cNvSpPr/>
          <p:nvPr/>
        </p:nvSpPr>
        <p:spPr>
          <a:xfrm>
            <a:off x="2417228" y="3457201"/>
            <a:ext cx="577929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436039" y="1059582"/>
            <a:ext cx="5556433"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案例导入</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417228" y="1174639"/>
            <a:ext cx="5779299" cy="2282562"/>
          </a:xfrm>
          <a:prstGeom prst="rect">
            <a:avLst/>
          </a:prstGeom>
          <a:noFill/>
        </p:spPr>
        <p:txBody>
          <a:bodyPr wrap="square" lIns="68595" tIns="34297" rIns="68595" bIns="34297" rtlCol="0">
            <a:spAutoFit/>
          </a:bodyPr>
          <a:lstStyle/>
          <a:p>
            <a:pPr>
              <a:lnSpc>
                <a:spcPct val="130000"/>
              </a:lnSpc>
            </a:pPr>
            <a:r>
              <a:rPr lang="zh-CN" altLang="en-US" sz="1400" dirty="0" smtClean="0">
                <a:solidFill>
                  <a:sysClr val="windowText" lastClr="000000"/>
                </a:solidFill>
                <a:latin typeface="微软雅黑" pitchFamily="34" charset="-122"/>
                <a:ea typeface="微软雅黑" pitchFamily="34" charset="-122"/>
              </a:rPr>
              <a:t>茶叶必须储存在干燥、阴凉、通风良好，无日光直射，具备良好防潮、避光、隔热、防尘、防污染等防护措施的环境下，而且，不得与会散发异味、有粉尘、含水量大的物品混存，且库房温度应保持在</a:t>
            </a:r>
            <a:r>
              <a:rPr lang="en-US" altLang="zh-CN" sz="1400" dirty="0" smtClean="0">
                <a:solidFill>
                  <a:sysClr val="windowText" lastClr="000000"/>
                </a:solidFill>
                <a:latin typeface="微软雅黑" pitchFamily="34" charset="-122"/>
                <a:ea typeface="微软雅黑" pitchFamily="34" charset="-122"/>
              </a:rPr>
              <a:t>15℃</a:t>
            </a:r>
            <a:r>
              <a:rPr lang="zh-CN" altLang="en-US" sz="1400" dirty="0" smtClean="0">
                <a:solidFill>
                  <a:sysClr val="windowText" lastClr="000000"/>
                </a:solidFill>
                <a:latin typeface="微软雅黑" pitchFamily="34" charset="-122"/>
                <a:ea typeface="微软雅黑" pitchFamily="34" charset="-122"/>
              </a:rPr>
              <a:t>以下，相对湿度不超过</a:t>
            </a:r>
            <a:r>
              <a:rPr lang="en-US" altLang="zh-CN" sz="1400" dirty="0" smtClean="0">
                <a:solidFill>
                  <a:sysClr val="windowText" lastClr="000000"/>
                </a:solidFill>
                <a:latin typeface="微软雅黑" pitchFamily="34" charset="-122"/>
                <a:ea typeface="微软雅黑" pitchFamily="34" charset="-122"/>
              </a:rPr>
              <a:t>65%</a:t>
            </a:r>
            <a:r>
              <a:rPr lang="zh-CN" altLang="en-US" sz="1400" dirty="0" smtClean="0">
                <a:solidFill>
                  <a:sysClr val="windowText" lastClr="000000"/>
                </a:solidFill>
                <a:latin typeface="微软雅黑" pitchFamily="34" charset="-122"/>
                <a:ea typeface="微软雅黑" pitchFamily="34" charset="-122"/>
              </a:rPr>
              <a:t>。啤酒严禁阳光直射，冬季还应采取相应的防冻措施，鲜啤酒适宜的储存温度为</a:t>
            </a:r>
            <a:r>
              <a:rPr lang="en-US" altLang="zh-CN" sz="1400" dirty="0" smtClean="0">
                <a:solidFill>
                  <a:sysClr val="windowText" lastClr="000000"/>
                </a:solidFill>
                <a:latin typeface="微软雅黑" pitchFamily="34" charset="-122"/>
                <a:ea typeface="微软雅黑" pitchFamily="34" charset="-122"/>
              </a:rPr>
              <a:t>0-15℃</a:t>
            </a:r>
            <a:r>
              <a:rPr lang="zh-CN" altLang="en-US" sz="1400" dirty="0" smtClean="0">
                <a:solidFill>
                  <a:sysClr val="windowText" lastClr="000000"/>
                </a:solidFill>
                <a:latin typeface="微软雅黑" pitchFamily="34" charset="-122"/>
                <a:ea typeface="微软雅黑" pitchFamily="34" charset="-122"/>
              </a:rPr>
              <a:t>，熟啤酒适宜储存温度为</a:t>
            </a:r>
            <a:r>
              <a:rPr lang="en-US" altLang="zh-CN" sz="1400" dirty="0" smtClean="0">
                <a:solidFill>
                  <a:sysClr val="windowText" lastClr="000000"/>
                </a:solidFill>
                <a:latin typeface="微软雅黑" pitchFamily="34" charset="-122"/>
                <a:ea typeface="微软雅黑" pitchFamily="34" charset="-122"/>
              </a:rPr>
              <a:t>5-25℃</a:t>
            </a:r>
            <a:r>
              <a:rPr lang="zh-CN" altLang="en-US" sz="1400" dirty="0" smtClean="0">
                <a:solidFill>
                  <a:sysClr val="windowText" lastClr="000000"/>
                </a:solidFill>
                <a:latin typeface="微软雅黑" pitchFamily="34" charset="-122"/>
                <a:ea typeface="微软雅黑" pitchFamily="34" charset="-122"/>
              </a:rPr>
              <a:t>，高级啤酒适宜储存温度为</a:t>
            </a:r>
            <a:r>
              <a:rPr lang="en-US" altLang="zh-CN" sz="1400" dirty="0" smtClean="0">
                <a:solidFill>
                  <a:sysClr val="windowText" lastClr="000000"/>
                </a:solidFill>
                <a:latin typeface="微软雅黑" pitchFamily="34" charset="-122"/>
                <a:ea typeface="微软雅黑" pitchFamily="34" charset="-122"/>
              </a:rPr>
              <a:t>10-25℃</a:t>
            </a:r>
            <a:r>
              <a:rPr lang="zh-CN" altLang="en-US" sz="1400" dirty="0" smtClean="0">
                <a:solidFill>
                  <a:sysClr val="windowText" lastClr="000000"/>
                </a:solidFill>
                <a:latin typeface="微软雅黑" pitchFamily="34" charset="-122"/>
                <a:ea typeface="微软雅黑" pitchFamily="34" charset="-122"/>
              </a:rPr>
              <a:t>，库房相对湿度要求在</a:t>
            </a:r>
            <a:r>
              <a:rPr lang="en-US" altLang="zh-CN" sz="1400" dirty="0" smtClean="0">
                <a:solidFill>
                  <a:sysClr val="windowText" lastClr="000000"/>
                </a:solidFill>
                <a:latin typeface="微软雅黑" pitchFamily="34" charset="-122"/>
                <a:ea typeface="微软雅黑" pitchFamily="34" charset="-122"/>
              </a:rPr>
              <a:t>80%</a:t>
            </a:r>
            <a:r>
              <a:rPr lang="zh-CN" altLang="en-US" sz="1400" dirty="0" smtClean="0">
                <a:solidFill>
                  <a:sysClr val="windowText" lastClr="000000"/>
                </a:solidFill>
                <a:latin typeface="微软雅黑" pitchFamily="34" charset="-122"/>
                <a:ea typeface="微软雅黑" pitchFamily="34" charset="-122"/>
              </a:rPr>
              <a:t>以下，瓶装酒的堆码高度一般为</a:t>
            </a:r>
            <a:r>
              <a:rPr lang="en-US" altLang="zh-CN" sz="1400" dirty="0" smtClean="0">
                <a:solidFill>
                  <a:sysClr val="windowText" lastClr="000000"/>
                </a:solidFill>
                <a:latin typeface="微软雅黑" pitchFamily="34" charset="-122"/>
                <a:ea typeface="微软雅黑" pitchFamily="34" charset="-122"/>
              </a:rPr>
              <a:t>5-7</a:t>
            </a:r>
            <a:r>
              <a:rPr lang="zh-CN" altLang="en-US" sz="1400" dirty="0" smtClean="0">
                <a:solidFill>
                  <a:sysClr val="windowText" lastClr="000000"/>
                </a:solidFill>
                <a:latin typeface="微软雅黑" pitchFamily="34" charset="-122"/>
                <a:ea typeface="微软雅黑" pitchFamily="34" charset="-122"/>
              </a:rPr>
              <a:t>层，不同出厂日期的啤酒一般不混合堆码，严禁倒置。</a:t>
            </a:r>
          </a:p>
        </p:txBody>
      </p:sp>
      <p:sp>
        <p:nvSpPr>
          <p:cNvPr id="16" name="TextBox 15"/>
          <p:cNvSpPr txBox="1"/>
          <p:nvPr/>
        </p:nvSpPr>
        <p:spPr>
          <a:xfrm>
            <a:off x="1139743" y="3714758"/>
            <a:ext cx="7056784" cy="1149560"/>
          </a:xfrm>
          <a:prstGeom prst="rect">
            <a:avLst/>
          </a:prstGeom>
          <a:noFill/>
        </p:spPr>
        <p:txBody>
          <a:bodyPr wrap="square" lIns="68595" tIns="34297" rIns="68595" bIns="34297" rtlCol="0">
            <a:spAutoFit/>
          </a:bodyPr>
          <a:lstStyle/>
          <a:p>
            <a:pPr>
              <a:lnSpc>
                <a:spcPct val="130000"/>
              </a:lnSpc>
            </a:pPr>
            <a:r>
              <a:rPr lang="zh-CN" altLang="en-US" dirty="0" smtClean="0">
                <a:solidFill>
                  <a:srgbClr val="FF0000"/>
                </a:solidFill>
                <a:latin typeface="微软雅黑" pitchFamily="34" charset="-122"/>
                <a:ea typeface="微软雅黑" pitchFamily="34" charset="-122"/>
              </a:rPr>
              <a:t>思考：随着商品流通越来越频繁，商品品种也日趋多样化，在仓库管理中，应如何确定货物的保管养护方法，才能保证货物在存储期间质量完好？</a:t>
            </a:r>
            <a:endParaRPr lang="zh-CN" altLang="en-US"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1000" fill="hold"/>
                                        <p:tgtEl>
                                          <p:spTgt spid="12"/>
                                        </p:tgtEl>
                                        <p:attrNameLst>
                                          <p:attrName>ppt_x</p:attrName>
                                        </p:attrNameLst>
                                      </p:cBhvr>
                                      <p:tavLst>
                                        <p:tav tm="0">
                                          <p:val>
                                            <p:strVal val="#ppt_x-.2"/>
                                          </p:val>
                                        </p:tav>
                                        <p:tav tm="100000">
                                          <p:val>
                                            <p:strVal val="#ppt_x"/>
                                          </p:val>
                                        </p:tav>
                                      </p:tavLst>
                                    </p:anim>
                                    <p:anim calcmode="lin" valueType="num">
                                      <p:cBhvr>
                                        <p:cTn id="26"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27" dur="1000"/>
                                        <p:tgtEl>
                                          <p:spTgt spid="12"/>
                                        </p:tgtEl>
                                      </p:cBhvr>
                                    </p:animEffect>
                                  </p:childTnLst>
                                </p:cTn>
                              </p:par>
                              <p:par>
                                <p:cTn id="28" presetID="29"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1000" fill="hold"/>
                                        <p:tgtEl>
                                          <p:spTgt spid="11"/>
                                        </p:tgtEl>
                                        <p:attrNameLst>
                                          <p:attrName>ppt_x</p:attrName>
                                        </p:attrNameLst>
                                      </p:cBhvr>
                                      <p:tavLst>
                                        <p:tav tm="0">
                                          <p:val>
                                            <p:strVal val="#ppt_x-.2"/>
                                          </p:val>
                                        </p:tav>
                                        <p:tav tm="100000">
                                          <p:val>
                                            <p:strVal val="#ppt_x"/>
                                          </p:val>
                                        </p:tav>
                                      </p:tavLst>
                                    </p:anim>
                                    <p:anim calcmode="lin" valueType="num">
                                      <p:cBhvr>
                                        <p:cTn id="31"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1"/>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1000" fill="hold"/>
                                        <p:tgtEl>
                                          <p:spTgt spid="14"/>
                                        </p:tgtEl>
                                        <p:attrNameLst>
                                          <p:attrName>ppt_x</p:attrName>
                                        </p:attrNameLst>
                                      </p:cBhvr>
                                      <p:tavLst>
                                        <p:tav tm="0">
                                          <p:val>
                                            <p:strVal val="#ppt_x-.2"/>
                                          </p:val>
                                        </p:tav>
                                        <p:tav tm="100000">
                                          <p:val>
                                            <p:strVal val="#ppt_x"/>
                                          </p:val>
                                        </p:tav>
                                      </p:tavLst>
                                    </p:anim>
                                    <p:anim calcmode="lin" valueType="num">
                                      <p:cBhvr>
                                        <p:cTn id="36"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checkerboard(across)">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14" grpId="0"/>
      <p:bldP spid="1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a:latin typeface="微软雅黑"/>
                <a:ea typeface="微软雅黑"/>
              </a:rPr>
              <a:t>库存控制</a:t>
            </a:r>
          </a:p>
        </p:txBody>
      </p:sp>
      <p:sp>
        <p:nvSpPr>
          <p:cNvPr id="12" name="矩形 11"/>
          <p:cNvSpPr/>
          <p:nvPr/>
        </p:nvSpPr>
        <p:spPr>
          <a:xfrm>
            <a:off x="2617303" y="1324960"/>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有效条件</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8" name="TextBox 8"/>
          <p:cNvSpPr txBox="1"/>
          <p:nvPr/>
        </p:nvSpPr>
        <p:spPr>
          <a:xfrm>
            <a:off x="2617303"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有效</a:t>
            </a:r>
            <a:r>
              <a:rPr lang="zh-CN" altLang="en-US" b="1" dirty="0">
                <a:solidFill>
                  <a:srgbClr val="FF0000"/>
                </a:solidFill>
                <a:latin typeface="微软雅黑" pitchFamily="34" charset="-122"/>
                <a:ea typeface="微软雅黑" pitchFamily="34" charset="-122"/>
              </a:rPr>
              <a:t>的</a:t>
            </a:r>
            <a:r>
              <a:rPr lang="en-US" altLang="zh-CN" b="1" dirty="0">
                <a:solidFill>
                  <a:srgbClr val="FF0000"/>
                </a:solidFill>
                <a:latin typeface="微软雅黑" pitchFamily="34" charset="-122"/>
                <a:ea typeface="微软雅黑" pitchFamily="34" charset="-122"/>
              </a:rPr>
              <a:t>ABC</a:t>
            </a:r>
            <a:r>
              <a:rPr lang="zh-CN" altLang="en-US" b="1" dirty="0">
                <a:solidFill>
                  <a:srgbClr val="FF0000"/>
                </a:solidFill>
                <a:latin typeface="微软雅黑" pitchFamily="34" charset="-122"/>
                <a:ea typeface="微软雅黑" pitchFamily="34" charset="-122"/>
              </a:rPr>
              <a:t>分类法</a:t>
            </a:r>
          </a:p>
        </p:txBody>
      </p:sp>
      <p:sp>
        <p:nvSpPr>
          <p:cNvPr id="7" name="TextBox 13"/>
          <p:cNvSpPr txBox="1"/>
          <p:nvPr/>
        </p:nvSpPr>
        <p:spPr>
          <a:xfrm>
            <a:off x="2617303" y="1500280"/>
            <a:ext cx="5409291" cy="2950052"/>
          </a:xfrm>
          <a:prstGeom prst="rect">
            <a:avLst/>
          </a:prstGeom>
          <a:noFill/>
        </p:spPr>
        <p:txBody>
          <a:bodyPr wrap="square" lIns="68595" tIns="34297" rIns="68595" bIns="34297" rtlCol="0">
            <a:spAutoFit/>
          </a:bodyPr>
          <a:lstStyle/>
          <a:p>
            <a:pPr>
              <a:lnSpc>
                <a:spcPct val="130000"/>
              </a:lnSpc>
            </a:pPr>
            <a:r>
              <a:rPr lang="en-US" altLang="zh-CN" sz="1200" dirty="0">
                <a:solidFill>
                  <a:sysClr val="windowText" lastClr="000000"/>
                </a:solidFill>
                <a:latin typeface="微软雅黑" pitchFamily="34" charset="-122"/>
                <a:ea typeface="微软雅黑" pitchFamily="34" charset="-122"/>
              </a:rPr>
              <a:t>1</a:t>
            </a:r>
            <a:r>
              <a:rPr lang="zh-CN" altLang="en-US" sz="1200" dirty="0">
                <a:solidFill>
                  <a:sysClr val="windowText" lastClr="000000"/>
                </a:solidFill>
                <a:latin typeface="微软雅黑" pitchFamily="34" charset="-122"/>
                <a:ea typeface="微软雅黑" pitchFamily="34" charset="-122"/>
              </a:rPr>
              <a:t>、对</a:t>
            </a:r>
            <a:r>
              <a:rPr lang="en-US" altLang="zh-CN" sz="1200" dirty="0">
                <a:solidFill>
                  <a:sysClr val="windowText" lastClr="000000"/>
                </a:solidFill>
                <a:latin typeface="微软雅黑" pitchFamily="34" charset="-122"/>
                <a:ea typeface="微软雅黑" pitchFamily="34" charset="-122"/>
              </a:rPr>
              <a:t>A</a:t>
            </a:r>
            <a:r>
              <a:rPr lang="zh-CN" altLang="en-US" sz="1200" dirty="0">
                <a:solidFill>
                  <a:sysClr val="windowText" lastClr="000000"/>
                </a:solidFill>
                <a:latin typeface="微软雅黑" pitchFamily="34" charset="-122"/>
                <a:ea typeface="微软雅黑" pitchFamily="34" charset="-122"/>
              </a:rPr>
              <a:t>类存货的控制，要计算每个项目的经济订货量和订货点，尽可能适当增加订购次数，以减少存货积压，也就是减少其昂贵的存储费用和大量的资金占用；同时，还可以为该类存货分别设置永续盘存卡片，以加强日常控制。　　</a:t>
            </a:r>
          </a:p>
          <a:p>
            <a:pPr>
              <a:lnSpc>
                <a:spcPct val="130000"/>
              </a:lnSpc>
            </a:pPr>
            <a:r>
              <a:rPr lang="en-US" altLang="zh-CN" sz="1200" dirty="0">
                <a:solidFill>
                  <a:sysClr val="windowText" lastClr="000000"/>
                </a:solidFill>
                <a:latin typeface="微软雅黑" pitchFamily="34" charset="-122"/>
                <a:ea typeface="微软雅黑" pitchFamily="34" charset="-122"/>
              </a:rPr>
              <a:t>2</a:t>
            </a:r>
            <a:r>
              <a:rPr lang="zh-CN" altLang="en-US" sz="1200" dirty="0">
                <a:solidFill>
                  <a:sysClr val="windowText" lastClr="000000"/>
                </a:solidFill>
                <a:latin typeface="微软雅黑" pitchFamily="34" charset="-122"/>
                <a:ea typeface="微软雅黑" pitchFamily="34" charset="-122"/>
              </a:rPr>
              <a:t>、对</a:t>
            </a:r>
            <a:r>
              <a:rPr lang="en-US" altLang="zh-CN" sz="1200" dirty="0">
                <a:solidFill>
                  <a:sysClr val="windowText" lastClr="000000"/>
                </a:solidFill>
                <a:latin typeface="微软雅黑" pitchFamily="34" charset="-122"/>
                <a:ea typeface="微软雅黑" pitchFamily="34" charset="-122"/>
              </a:rPr>
              <a:t>B</a:t>
            </a:r>
            <a:r>
              <a:rPr lang="zh-CN" altLang="en-US" sz="1200" dirty="0">
                <a:solidFill>
                  <a:sysClr val="windowText" lastClr="000000"/>
                </a:solidFill>
                <a:latin typeface="微软雅黑" pitchFamily="34" charset="-122"/>
                <a:ea typeface="微软雅黑" pitchFamily="34" charset="-122"/>
              </a:rPr>
              <a:t>类存货的控制，也要事先为每个项目计算经济订货量和订货点，同时也可以分享设置永续盘存卡片来反映库存动态，但要求不必像</a:t>
            </a:r>
            <a:r>
              <a:rPr lang="en-US" altLang="zh-CN" sz="1200" dirty="0">
                <a:solidFill>
                  <a:sysClr val="windowText" lastClr="000000"/>
                </a:solidFill>
                <a:latin typeface="微软雅黑" pitchFamily="34" charset="-122"/>
                <a:ea typeface="微软雅黑" pitchFamily="34" charset="-122"/>
              </a:rPr>
              <a:t>A</a:t>
            </a:r>
            <a:r>
              <a:rPr lang="zh-CN" altLang="en-US" sz="1200" dirty="0">
                <a:solidFill>
                  <a:sysClr val="windowText" lastClr="000000"/>
                </a:solidFill>
                <a:latin typeface="微软雅黑" pitchFamily="34" charset="-122"/>
                <a:ea typeface="微软雅黑" pitchFamily="34" charset="-122"/>
              </a:rPr>
              <a:t>类那样严格，只要定期进行概括性的检查就可以了，以节省存储和管理成本。　　</a:t>
            </a:r>
          </a:p>
          <a:p>
            <a:pPr>
              <a:lnSpc>
                <a:spcPct val="130000"/>
              </a:lnSpc>
            </a:pPr>
            <a:r>
              <a:rPr lang="en-US" altLang="zh-CN" sz="1200" dirty="0">
                <a:solidFill>
                  <a:sysClr val="windowText" lastClr="000000"/>
                </a:solidFill>
                <a:latin typeface="微软雅黑" pitchFamily="34" charset="-122"/>
                <a:ea typeface="微软雅黑" pitchFamily="34" charset="-122"/>
              </a:rPr>
              <a:t>3</a:t>
            </a:r>
            <a:r>
              <a:rPr lang="zh-CN" altLang="en-US" sz="1200" dirty="0">
                <a:solidFill>
                  <a:sysClr val="windowText" lastClr="000000"/>
                </a:solidFill>
                <a:latin typeface="微软雅黑" pitchFamily="34" charset="-122"/>
                <a:ea typeface="微软雅黑" pitchFamily="34" charset="-122"/>
              </a:rPr>
              <a:t>、对于</a:t>
            </a:r>
            <a:r>
              <a:rPr lang="en-US" altLang="zh-CN" sz="1200" dirty="0">
                <a:solidFill>
                  <a:sysClr val="windowText" lastClr="000000"/>
                </a:solidFill>
                <a:latin typeface="微软雅黑" pitchFamily="34" charset="-122"/>
                <a:ea typeface="微软雅黑" pitchFamily="34" charset="-122"/>
              </a:rPr>
              <a:t>C</a:t>
            </a:r>
            <a:r>
              <a:rPr lang="zh-CN" altLang="en-US" sz="1200" dirty="0">
                <a:solidFill>
                  <a:sysClr val="windowText" lastClr="000000"/>
                </a:solidFill>
                <a:latin typeface="微软雅黑" pitchFamily="34" charset="-122"/>
                <a:ea typeface="微软雅黑" pitchFamily="34" charset="-122"/>
              </a:rPr>
              <a:t>类存货的控制，由于它们为数众多，而且单价又很低，存货成本也较低，因此，可以适当增加每次订货数量，减少全年的订货次数，对这类物资日常的控制方法，一般可以采用一些较为简化的方法进行管理。常用的是“双箱法”。所谓“双箱法”，就是将某项库存物资分装两个货箱，第一箱的库存量是达到订货点的耗用量，当第一箱用完时，就意味着必须马上提出订货申请，以补充生产中已经领用和即将领用的部分。</a:t>
            </a:r>
          </a:p>
        </p:txBody>
      </p:sp>
      <p:sp>
        <p:nvSpPr>
          <p:cNvPr id="9" name="矩形 8"/>
          <p:cNvSpPr/>
          <p:nvPr/>
        </p:nvSpPr>
        <p:spPr>
          <a:xfrm>
            <a:off x="2617303" y="4474828"/>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pic>
        <p:nvPicPr>
          <p:cNvPr id="3" name="图片 2"/>
          <p:cNvPicPr>
            <a:picLocks noChangeAspect="1"/>
          </p:cNvPicPr>
          <p:nvPr/>
        </p:nvPicPr>
        <p:blipFill>
          <a:blip r:embed="rId3"/>
          <a:stretch>
            <a:fillRect/>
          </a:stretch>
        </p:blipFill>
        <p:spPr>
          <a:xfrm>
            <a:off x="1633666" y="1412663"/>
            <a:ext cx="6230356" cy="2869985"/>
          </a:xfrm>
          <a:prstGeom prst="rect">
            <a:avLst/>
          </a:prstGeom>
        </p:spPr>
      </p:pic>
    </p:spTree>
    <p:extLst>
      <p:ext uri="{BB962C8B-B14F-4D97-AF65-F5344CB8AC3E}">
        <p14:creationId xmlns:p14="http://schemas.microsoft.com/office/powerpoint/2010/main" val="4169988062"/>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heckerboard(across)">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checkerboard(across)">
                                      <p:cBhvr>
                                        <p:cTn id="30" dur="500"/>
                                        <p:tgtEl>
                                          <p:spTgt spid="12"/>
                                        </p:tgtEl>
                                      </p:cBhvr>
                                    </p:animEffect>
                                  </p:childTnLst>
                                </p:cTn>
                              </p:par>
                              <p:par>
                                <p:cTn id="31" presetID="5" presetClass="entr" presetSubtype="10"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checkerboard(across)">
                                      <p:cBhvr>
                                        <p:cTn id="33" dur="500"/>
                                        <p:tgtEl>
                                          <p:spTgt spid="7"/>
                                        </p:tgtEl>
                                      </p:cBhvr>
                                    </p:animEffect>
                                  </p:childTnLst>
                                </p:cTn>
                              </p:par>
                              <p:par>
                                <p:cTn id="34" presetID="5" presetClass="entr" presetSubtype="10"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checkerboard(across)">
                                      <p:cBhvr>
                                        <p:cTn id="36" dur="5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5" presetClass="entr" presetSubtype="10" fill="hold" nodeType="click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checkerboard(across)">
                                      <p:cBhvr>
                                        <p:cTn id="41" dur="500"/>
                                        <p:tgtEl>
                                          <p:spTgt spid="3"/>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xit" presetSubtype="4" fill="hold" nodeType="clickEffect">
                                  <p:stCondLst>
                                    <p:cond delay="0"/>
                                  </p:stCondLst>
                                  <p:childTnLst>
                                    <p:anim calcmode="lin" valueType="num">
                                      <p:cBhvr additive="base">
                                        <p:cTn id="45" dur="500"/>
                                        <p:tgtEl>
                                          <p:spTgt spid="3"/>
                                        </p:tgtEl>
                                        <p:attrNameLst>
                                          <p:attrName>ppt_x</p:attrName>
                                        </p:attrNameLst>
                                      </p:cBhvr>
                                      <p:tavLst>
                                        <p:tav tm="0">
                                          <p:val>
                                            <p:strVal val="ppt_x"/>
                                          </p:val>
                                        </p:tav>
                                        <p:tav tm="100000">
                                          <p:val>
                                            <p:strVal val="ppt_x"/>
                                          </p:val>
                                        </p:tav>
                                      </p:tavLst>
                                    </p:anim>
                                    <p:anim calcmode="lin" valueType="num">
                                      <p:cBhvr additive="base">
                                        <p:cTn id="46" dur="500"/>
                                        <p:tgtEl>
                                          <p:spTgt spid="3"/>
                                        </p:tgtEl>
                                        <p:attrNameLst>
                                          <p:attrName>ppt_y</p:attrName>
                                        </p:attrNameLst>
                                      </p:cBhvr>
                                      <p:tavLst>
                                        <p:tav tm="0">
                                          <p:val>
                                            <p:strVal val="ppt_y"/>
                                          </p:val>
                                        </p:tav>
                                        <p:tav tm="100000">
                                          <p:val>
                                            <p:strVal val="1+ppt_h/2"/>
                                          </p:val>
                                        </p:tav>
                                      </p:tavLst>
                                    </p:anim>
                                    <p:set>
                                      <p:cBhvr>
                                        <p:cTn id="4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2" grpId="0" animBg="1"/>
      <p:bldP spid="13" grpId="0" animBg="1"/>
      <p:bldP spid="8" grpId="0"/>
      <p:bldP spid="7" grpId="0"/>
      <p:bldP spid="9"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库存控制</a:t>
            </a:r>
            <a:endParaRPr lang="zh-CN" altLang="en-US" b="1" dirty="0">
              <a:latin typeface="微软雅黑"/>
              <a:ea typeface="微软雅黑"/>
            </a:endParaRPr>
          </a:p>
        </p:txBody>
      </p:sp>
      <p:sp>
        <p:nvSpPr>
          <p:cNvPr id="12" name="矩形 11"/>
          <p:cNvSpPr/>
          <p:nvPr/>
        </p:nvSpPr>
        <p:spPr>
          <a:xfrm>
            <a:off x="2617303" y="1324960"/>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供应商管理库存</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8" name="TextBox 8"/>
          <p:cNvSpPr txBox="1"/>
          <p:nvPr/>
        </p:nvSpPr>
        <p:spPr>
          <a:xfrm>
            <a:off x="2617303"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a:t>
            </a:r>
            <a:r>
              <a:rPr lang="en-US" altLang="zh-CN" b="1" dirty="0">
                <a:solidFill>
                  <a:srgbClr val="FF0000"/>
                </a:solidFill>
                <a:latin typeface="微软雅黑" pitchFamily="34" charset="-122"/>
                <a:ea typeface="微软雅黑" pitchFamily="34" charset="-122"/>
              </a:rPr>
              <a:t>VMI</a:t>
            </a:r>
            <a:r>
              <a:rPr lang="zh-CN" altLang="en-US" b="1" dirty="0">
                <a:solidFill>
                  <a:srgbClr val="FF0000"/>
                </a:solidFill>
                <a:latin typeface="微软雅黑" pitchFamily="34" charset="-122"/>
                <a:ea typeface="微软雅黑" pitchFamily="34" charset="-122"/>
              </a:rPr>
              <a:t>概述</a:t>
            </a:r>
          </a:p>
        </p:txBody>
      </p:sp>
      <p:pic>
        <p:nvPicPr>
          <p:cNvPr id="2" name="图片 1"/>
          <p:cNvPicPr>
            <a:picLocks noChangeAspect="1"/>
          </p:cNvPicPr>
          <p:nvPr/>
        </p:nvPicPr>
        <p:blipFill>
          <a:blip r:embed="rId3"/>
          <a:stretch>
            <a:fillRect/>
          </a:stretch>
        </p:blipFill>
        <p:spPr>
          <a:xfrm>
            <a:off x="971600" y="2389401"/>
            <a:ext cx="6837409" cy="2598286"/>
          </a:xfrm>
          <a:prstGeom prst="rect">
            <a:avLst/>
          </a:prstGeom>
        </p:spPr>
      </p:pic>
      <p:pic>
        <p:nvPicPr>
          <p:cNvPr id="4" name="图片 3"/>
          <p:cNvPicPr>
            <a:picLocks noChangeAspect="1"/>
          </p:cNvPicPr>
          <p:nvPr/>
        </p:nvPicPr>
        <p:blipFill>
          <a:blip r:embed="rId4"/>
          <a:stretch>
            <a:fillRect/>
          </a:stretch>
        </p:blipFill>
        <p:spPr>
          <a:xfrm>
            <a:off x="2915816" y="837647"/>
            <a:ext cx="5503707" cy="4119339"/>
          </a:xfrm>
          <a:prstGeom prst="rect">
            <a:avLst/>
          </a:prstGeom>
        </p:spPr>
      </p:pic>
    </p:spTree>
    <p:extLst>
      <p:ext uri="{BB962C8B-B14F-4D97-AF65-F5344CB8AC3E}">
        <p14:creationId xmlns:p14="http://schemas.microsoft.com/office/powerpoint/2010/main" val="3029073042"/>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heckerboard(across)">
                                      <p:cBhvr>
                                        <p:cTn id="25" dur="500"/>
                                        <p:tgtEl>
                                          <p:spTgt spid="8"/>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checkerboard(across)">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checkerboard(across)">
                                      <p:cBhvr>
                                        <p:cTn id="33" dur="500"/>
                                        <p:tgtEl>
                                          <p:spTgt spid="2"/>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xit" presetSubtype="4" fill="hold" nodeType="clickEffect">
                                  <p:stCondLst>
                                    <p:cond delay="0"/>
                                  </p:stCondLst>
                                  <p:childTnLst>
                                    <p:anim calcmode="lin" valueType="num">
                                      <p:cBhvr additive="base">
                                        <p:cTn id="37" dur="500"/>
                                        <p:tgtEl>
                                          <p:spTgt spid="2"/>
                                        </p:tgtEl>
                                        <p:attrNameLst>
                                          <p:attrName>ppt_x</p:attrName>
                                        </p:attrNameLst>
                                      </p:cBhvr>
                                      <p:tavLst>
                                        <p:tav tm="0">
                                          <p:val>
                                            <p:strVal val="ppt_x"/>
                                          </p:val>
                                        </p:tav>
                                        <p:tav tm="100000">
                                          <p:val>
                                            <p:strVal val="ppt_x"/>
                                          </p:val>
                                        </p:tav>
                                      </p:tavLst>
                                    </p:anim>
                                    <p:anim calcmode="lin" valueType="num">
                                      <p:cBhvr additive="base">
                                        <p:cTn id="38" dur="500"/>
                                        <p:tgtEl>
                                          <p:spTgt spid="2"/>
                                        </p:tgtEl>
                                        <p:attrNameLst>
                                          <p:attrName>ppt_y</p:attrName>
                                        </p:attrNameLst>
                                      </p:cBhvr>
                                      <p:tavLst>
                                        <p:tav tm="0">
                                          <p:val>
                                            <p:strVal val="ppt_y"/>
                                          </p:val>
                                        </p:tav>
                                        <p:tav tm="100000">
                                          <p:val>
                                            <p:strVal val="1+ppt_h/2"/>
                                          </p:val>
                                        </p:tav>
                                      </p:tavLst>
                                    </p:anim>
                                    <p:set>
                                      <p:cBhvr>
                                        <p:cTn id="39" dur="1" fill="hold">
                                          <p:stCondLst>
                                            <p:cond delay="499"/>
                                          </p:stCondLst>
                                        </p:cTn>
                                        <p:tgtEl>
                                          <p:spTgt spid="2"/>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5" presetClass="entr" presetSubtype="10" fill="hold" nodeType="click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checkerboard(across)">
                                      <p:cBhvr>
                                        <p:cTn id="44" dur="500"/>
                                        <p:tgtEl>
                                          <p:spTgt spid="4"/>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xit" presetSubtype="4" fill="hold" nodeType="clickEffect">
                                  <p:stCondLst>
                                    <p:cond delay="0"/>
                                  </p:stCondLst>
                                  <p:childTnLst>
                                    <p:anim calcmode="lin" valueType="num">
                                      <p:cBhvr additive="base">
                                        <p:cTn id="48" dur="500"/>
                                        <p:tgtEl>
                                          <p:spTgt spid="4"/>
                                        </p:tgtEl>
                                        <p:attrNameLst>
                                          <p:attrName>ppt_x</p:attrName>
                                        </p:attrNameLst>
                                      </p:cBhvr>
                                      <p:tavLst>
                                        <p:tav tm="0">
                                          <p:val>
                                            <p:strVal val="ppt_x"/>
                                          </p:val>
                                        </p:tav>
                                        <p:tav tm="100000">
                                          <p:val>
                                            <p:strVal val="ppt_x"/>
                                          </p:val>
                                        </p:tav>
                                      </p:tavLst>
                                    </p:anim>
                                    <p:anim calcmode="lin" valueType="num">
                                      <p:cBhvr additive="base">
                                        <p:cTn id="49" dur="500"/>
                                        <p:tgtEl>
                                          <p:spTgt spid="4"/>
                                        </p:tgtEl>
                                        <p:attrNameLst>
                                          <p:attrName>ppt_y</p:attrName>
                                        </p:attrNameLst>
                                      </p:cBhvr>
                                      <p:tavLst>
                                        <p:tav tm="0">
                                          <p:val>
                                            <p:strVal val="ppt_y"/>
                                          </p:val>
                                        </p:tav>
                                        <p:tav tm="100000">
                                          <p:val>
                                            <p:strVal val="1+ppt_h/2"/>
                                          </p:val>
                                        </p:tav>
                                      </p:tavLst>
                                    </p:anim>
                                    <p:set>
                                      <p:cBhvr>
                                        <p:cTn id="50"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2" grpId="0" animBg="1"/>
      <p:bldP spid="13" grpId="0" animBg="1"/>
      <p:bldP spid="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库存控制</a:t>
            </a:r>
            <a:endParaRPr lang="zh-CN" altLang="en-US" b="1" dirty="0">
              <a:latin typeface="微软雅黑"/>
              <a:ea typeface="微软雅黑"/>
            </a:endParaRPr>
          </a:p>
        </p:txBody>
      </p:sp>
      <p:sp>
        <p:nvSpPr>
          <p:cNvPr id="12" name="矩形 11"/>
          <p:cNvSpPr/>
          <p:nvPr/>
        </p:nvSpPr>
        <p:spPr>
          <a:xfrm>
            <a:off x="2617303" y="1324960"/>
            <a:ext cx="5555097"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供应商管理库存</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8" name="TextBox 8"/>
          <p:cNvSpPr txBox="1"/>
          <p:nvPr/>
        </p:nvSpPr>
        <p:spPr>
          <a:xfrm>
            <a:off x="2617303"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供应</a:t>
            </a:r>
            <a:r>
              <a:rPr lang="zh-CN" altLang="en-US" b="1" dirty="0">
                <a:solidFill>
                  <a:srgbClr val="FF0000"/>
                </a:solidFill>
                <a:latin typeface="微软雅黑" pitchFamily="34" charset="-122"/>
                <a:ea typeface="微软雅黑" pitchFamily="34" charset="-122"/>
              </a:rPr>
              <a:t>商管理库存的工作流程设计</a:t>
            </a:r>
          </a:p>
        </p:txBody>
      </p:sp>
      <p:sp>
        <p:nvSpPr>
          <p:cNvPr id="9" name="TextBox 13"/>
          <p:cNvSpPr txBox="1"/>
          <p:nvPr/>
        </p:nvSpPr>
        <p:spPr>
          <a:xfrm>
            <a:off x="2617303" y="1500280"/>
            <a:ext cx="5771121" cy="3430184"/>
          </a:xfrm>
          <a:prstGeom prst="rect">
            <a:avLst/>
          </a:prstGeom>
          <a:noFill/>
        </p:spPr>
        <p:txBody>
          <a:bodyPr wrap="square" lIns="68595" tIns="34297" rIns="68595" bIns="34297" rtlCol="0">
            <a:spAutoFit/>
          </a:bodyPr>
          <a:lstStyle/>
          <a:p>
            <a:pPr>
              <a:lnSpc>
                <a:spcPct val="130000"/>
              </a:lnSpc>
            </a:pPr>
            <a:r>
              <a:rPr lang="zh-CN" altLang="en-US" sz="1400" dirty="0" smtClean="0">
                <a:solidFill>
                  <a:sysClr val="windowText" lastClr="000000"/>
                </a:solidFill>
                <a:latin typeface="微软雅黑" pitchFamily="34" charset="-122"/>
                <a:ea typeface="微软雅黑" pitchFamily="34" charset="-122"/>
              </a:rPr>
              <a:t>● 库存</a:t>
            </a:r>
            <a:r>
              <a:rPr lang="zh-CN" altLang="en-US" sz="1400" dirty="0">
                <a:solidFill>
                  <a:sysClr val="windowText" lastClr="000000"/>
                </a:solidFill>
                <a:latin typeface="微软雅黑" pitchFamily="34" charset="-122"/>
                <a:ea typeface="微软雅黑" pitchFamily="34" charset="-122"/>
              </a:rPr>
              <a:t>管理部分：首先由买方企业那里获得产品的销售数据，然后和当时的库存水平相结合及时传送给供应商，然后由供应商的库存管理系统做出决策。如果供应商现有的仓储系统能够满足库存管理系统做出决策所需要的产品数量，就直接由仓储与运输配送系统将产品直接及时配送给买方企业，如果供应商现有的仓储系统能够不满足库存管理系统做出决策，就必须通知生产系统生产产品后再通过运输与配送系统及时将产品配送给买方企业。其中，在正式订单生成前，还应该交由买方企业核对，调整后再得出最后订单。</a:t>
            </a:r>
          </a:p>
          <a:p>
            <a:pPr>
              <a:lnSpc>
                <a:spcPct val="130000"/>
              </a:lnSpc>
            </a:pPr>
            <a:r>
              <a:rPr lang="zh-CN" altLang="en-US" sz="1400" dirty="0" smtClean="0">
                <a:solidFill>
                  <a:sysClr val="windowText" lastClr="000000"/>
                </a:solidFill>
                <a:latin typeface="微软雅黑" pitchFamily="34" charset="-122"/>
                <a:ea typeface="微软雅黑" pitchFamily="34" charset="-122"/>
              </a:rPr>
              <a:t>● 仓储</a:t>
            </a:r>
            <a:r>
              <a:rPr lang="zh-CN" altLang="en-US" sz="1400" dirty="0">
                <a:solidFill>
                  <a:sysClr val="windowText" lastClr="000000"/>
                </a:solidFill>
                <a:latin typeface="微软雅黑" pitchFamily="34" charset="-122"/>
                <a:ea typeface="微软雅黑" pitchFamily="34" charset="-122"/>
              </a:rPr>
              <a:t>与运输配送系统：一方面负责产品的仓储，产品的分检入库以及产品的保存，另一方面负责产品的运输配送，产品按要求及时送达买方企业手中，同时负责编排尽量符合经济效益的运输配送计划，如批量运输和零担运输的选择，运输的线路和时间编排以及安排承载量等。</a:t>
            </a:r>
          </a:p>
        </p:txBody>
      </p:sp>
      <p:sp>
        <p:nvSpPr>
          <p:cNvPr id="10" name="矩形 9"/>
          <p:cNvSpPr/>
          <p:nvPr/>
        </p:nvSpPr>
        <p:spPr>
          <a:xfrm>
            <a:off x="2596488" y="4876006"/>
            <a:ext cx="5575912" cy="12922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pic>
        <p:nvPicPr>
          <p:cNvPr id="3" name="图片 2"/>
          <p:cNvPicPr>
            <a:picLocks noChangeAspect="1"/>
          </p:cNvPicPr>
          <p:nvPr/>
        </p:nvPicPr>
        <p:blipFill>
          <a:blip r:embed="rId3"/>
          <a:stretch>
            <a:fillRect/>
          </a:stretch>
        </p:blipFill>
        <p:spPr>
          <a:xfrm>
            <a:off x="1553988" y="1205093"/>
            <a:ext cx="6186364" cy="3639700"/>
          </a:xfrm>
          <a:prstGeom prst="rect">
            <a:avLst/>
          </a:prstGeom>
        </p:spPr>
      </p:pic>
    </p:spTree>
    <p:extLst>
      <p:ext uri="{BB962C8B-B14F-4D97-AF65-F5344CB8AC3E}">
        <p14:creationId xmlns:p14="http://schemas.microsoft.com/office/powerpoint/2010/main" val="3936452725"/>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heckerboard(across)">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checkerboard(across)">
                                      <p:cBhvr>
                                        <p:cTn id="30" dur="500"/>
                                        <p:tgtEl>
                                          <p:spTgt spid="12"/>
                                        </p:tgtEl>
                                      </p:cBhvr>
                                    </p:animEffect>
                                  </p:childTnLst>
                                </p:cTn>
                              </p:par>
                              <p:par>
                                <p:cTn id="31" presetID="5" presetClass="entr" presetSubtype="1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checkerboard(across)">
                                      <p:cBhvr>
                                        <p:cTn id="33" dur="500"/>
                                        <p:tgtEl>
                                          <p:spTgt spid="9"/>
                                        </p:tgtEl>
                                      </p:cBhvr>
                                    </p:animEffect>
                                  </p:childTnLst>
                                </p:cTn>
                              </p:par>
                              <p:par>
                                <p:cTn id="34" presetID="5" presetClass="entr" presetSubtype="10"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checkerboard(across)">
                                      <p:cBhvr>
                                        <p:cTn id="36" dur="500"/>
                                        <p:tgtEl>
                                          <p:spTgt spid="10"/>
                                        </p:tgtEl>
                                      </p:cBhvr>
                                    </p:animEffect>
                                  </p:childTnLst>
                                </p:cTn>
                              </p:par>
                            </p:childTnLst>
                          </p:cTn>
                        </p:par>
                      </p:childTnLst>
                    </p:cTn>
                  </p:par>
                  <p:par>
                    <p:cTn id="37" fill="hold">
                      <p:stCondLst>
                        <p:cond delay="indefinite"/>
                      </p:stCondLst>
                      <p:childTnLst>
                        <p:par>
                          <p:cTn id="38" fill="hold">
                            <p:stCondLst>
                              <p:cond delay="0"/>
                            </p:stCondLst>
                            <p:childTnLst>
                              <p:par>
                                <p:cTn id="39" presetID="5" presetClass="entr" presetSubtype="10" fill="hold" nodeType="click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checkerboard(across)">
                                      <p:cBhvr>
                                        <p:cTn id="41" dur="500"/>
                                        <p:tgtEl>
                                          <p:spTgt spid="3"/>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xit" presetSubtype="4" fill="hold" nodeType="clickEffect">
                                  <p:stCondLst>
                                    <p:cond delay="0"/>
                                  </p:stCondLst>
                                  <p:childTnLst>
                                    <p:anim calcmode="lin" valueType="num">
                                      <p:cBhvr additive="base">
                                        <p:cTn id="45" dur="500"/>
                                        <p:tgtEl>
                                          <p:spTgt spid="3"/>
                                        </p:tgtEl>
                                        <p:attrNameLst>
                                          <p:attrName>ppt_x</p:attrName>
                                        </p:attrNameLst>
                                      </p:cBhvr>
                                      <p:tavLst>
                                        <p:tav tm="0">
                                          <p:val>
                                            <p:strVal val="ppt_x"/>
                                          </p:val>
                                        </p:tav>
                                        <p:tav tm="100000">
                                          <p:val>
                                            <p:strVal val="ppt_x"/>
                                          </p:val>
                                        </p:tav>
                                      </p:tavLst>
                                    </p:anim>
                                    <p:anim calcmode="lin" valueType="num">
                                      <p:cBhvr additive="base">
                                        <p:cTn id="46" dur="500"/>
                                        <p:tgtEl>
                                          <p:spTgt spid="3"/>
                                        </p:tgtEl>
                                        <p:attrNameLst>
                                          <p:attrName>ppt_y</p:attrName>
                                        </p:attrNameLst>
                                      </p:cBhvr>
                                      <p:tavLst>
                                        <p:tav tm="0">
                                          <p:val>
                                            <p:strVal val="ppt_y"/>
                                          </p:val>
                                        </p:tav>
                                        <p:tav tm="100000">
                                          <p:val>
                                            <p:strVal val="1+ppt_h/2"/>
                                          </p:val>
                                        </p:tav>
                                      </p:tavLst>
                                    </p:anim>
                                    <p:set>
                                      <p:cBhvr>
                                        <p:cTn id="4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2" grpId="0" animBg="1"/>
      <p:bldP spid="13" grpId="0" animBg="1"/>
      <p:bldP spid="8" grpId="0"/>
      <p:bldP spid="9" grpId="0"/>
      <p:bldP spid="10"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库存控制</a:t>
            </a:r>
            <a:endParaRPr lang="zh-CN" altLang="en-US" b="1" dirty="0">
              <a:latin typeface="微软雅黑"/>
              <a:ea typeface="微软雅黑"/>
            </a:endParaRPr>
          </a:p>
        </p:txBody>
      </p:sp>
      <p:sp>
        <p:nvSpPr>
          <p:cNvPr id="12" name="矩形 11"/>
          <p:cNvSpPr/>
          <p:nvPr/>
        </p:nvSpPr>
        <p:spPr>
          <a:xfrm>
            <a:off x="2617303" y="1324960"/>
            <a:ext cx="5555097"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供应商管理库存</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8" name="TextBox 8"/>
          <p:cNvSpPr txBox="1"/>
          <p:nvPr/>
        </p:nvSpPr>
        <p:spPr>
          <a:xfrm>
            <a:off x="2617303"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供应</a:t>
            </a:r>
            <a:r>
              <a:rPr lang="zh-CN" altLang="en-US" b="1" dirty="0">
                <a:solidFill>
                  <a:srgbClr val="FF0000"/>
                </a:solidFill>
                <a:latin typeface="微软雅黑" pitchFamily="34" charset="-122"/>
                <a:ea typeface="微软雅黑" pitchFamily="34" charset="-122"/>
              </a:rPr>
              <a:t>商管理库存的实施评估</a:t>
            </a:r>
          </a:p>
        </p:txBody>
      </p:sp>
      <p:sp>
        <p:nvSpPr>
          <p:cNvPr id="9" name="TextBox 13"/>
          <p:cNvSpPr txBox="1"/>
          <p:nvPr/>
        </p:nvSpPr>
        <p:spPr>
          <a:xfrm>
            <a:off x="2617303" y="1500280"/>
            <a:ext cx="5771121" cy="1669702"/>
          </a:xfrm>
          <a:prstGeom prst="rect">
            <a:avLst/>
          </a:prstGeom>
          <a:noFill/>
        </p:spPr>
        <p:txBody>
          <a:bodyPr wrap="square" lIns="68595" tIns="34297" rIns="68595" bIns="34297" rtlCol="0">
            <a:spAutoFit/>
          </a:bodyPr>
          <a:lstStyle/>
          <a:p>
            <a:pPr>
              <a:lnSpc>
                <a:spcPct val="130000"/>
              </a:lnSpc>
            </a:pPr>
            <a:r>
              <a:rPr lang="zh-CN" altLang="en-US" sz="2000" dirty="0" smtClean="0">
                <a:solidFill>
                  <a:sysClr val="windowText" lastClr="000000"/>
                </a:solidFill>
                <a:latin typeface="微软雅黑" pitchFamily="34" charset="-122"/>
                <a:ea typeface="微软雅黑" pitchFamily="34" charset="-122"/>
              </a:rPr>
              <a:t>● 确定</a:t>
            </a:r>
            <a:r>
              <a:rPr lang="zh-CN" altLang="en-US" sz="2000" dirty="0">
                <a:solidFill>
                  <a:sysClr val="windowText" lastClr="000000"/>
                </a:solidFill>
                <a:latin typeface="微软雅黑" pitchFamily="34" charset="-122"/>
                <a:ea typeface="微软雅黑" pitchFamily="34" charset="-122"/>
              </a:rPr>
              <a:t>评估的目标</a:t>
            </a:r>
            <a:r>
              <a:rPr lang="zh-CN" altLang="en-US" sz="2000" dirty="0" smtClean="0">
                <a:solidFill>
                  <a:sysClr val="windowText" lastClr="000000"/>
                </a:solidFill>
                <a:latin typeface="微软雅黑" pitchFamily="34" charset="-122"/>
                <a:ea typeface="微软雅黑" pitchFamily="34" charset="-122"/>
              </a:rPr>
              <a:t>对象</a:t>
            </a:r>
            <a:endParaRPr lang="en-US" altLang="zh-CN" sz="2000" dirty="0" smtClean="0">
              <a:solidFill>
                <a:sysClr val="windowText" lastClr="000000"/>
              </a:solidFill>
              <a:latin typeface="微软雅黑" pitchFamily="34" charset="-122"/>
              <a:ea typeface="微软雅黑" pitchFamily="34" charset="-122"/>
            </a:endParaRPr>
          </a:p>
          <a:p>
            <a:pPr>
              <a:lnSpc>
                <a:spcPct val="130000"/>
              </a:lnSpc>
            </a:pPr>
            <a:r>
              <a:rPr lang="zh-CN" altLang="zh-CN" sz="2000" dirty="0" smtClean="0">
                <a:solidFill>
                  <a:sysClr val="windowText" lastClr="000000"/>
                </a:solidFill>
                <a:latin typeface="微软雅黑" pitchFamily="34" charset="-122"/>
                <a:ea typeface="微软雅黑" pitchFamily="34" charset="-122"/>
              </a:rPr>
              <a:t>●</a:t>
            </a:r>
            <a:r>
              <a:rPr lang="en-US" altLang="zh-CN" sz="2000" dirty="0" smtClean="0">
                <a:solidFill>
                  <a:sysClr val="windowText" lastClr="000000"/>
                </a:solidFill>
                <a:latin typeface="微软雅黑" pitchFamily="34" charset="-122"/>
                <a:ea typeface="微软雅黑" pitchFamily="34" charset="-122"/>
              </a:rPr>
              <a:t> </a:t>
            </a:r>
            <a:r>
              <a:rPr lang="zh-CN" altLang="en-US" sz="2000" dirty="0" smtClean="0">
                <a:solidFill>
                  <a:sysClr val="windowText" lastClr="000000"/>
                </a:solidFill>
                <a:latin typeface="微软雅黑" pitchFamily="34" charset="-122"/>
                <a:ea typeface="微软雅黑" pitchFamily="34" charset="-122"/>
              </a:rPr>
              <a:t>确定</a:t>
            </a:r>
            <a:r>
              <a:rPr lang="zh-CN" altLang="en-US" sz="2000" dirty="0">
                <a:solidFill>
                  <a:sysClr val="windowText" lastClr="000000"/>
                </a:solidFill>
                <a:latin typeface="微软雅黑" pitchFamily="34" charset="-122"/>
                <a:ea typeface="微软雅黑" pitchFamily="34" charset="-122"/>
              </a:rPr>
              <a:t>评估的</a:t>
            </a:r>
            <a:r>
              <a:rPr lang="zh-CN" altLang="en-US" sz="2000" dirty="0" smtClean="0">
                <a:solidFill>
                  <a:sysClr val="windowText" lastClr="000000"/>
                </a:solidFill>
                <a:latin typeface="微软雅黑" pitchFamily="34" charset="-122"/>
                <a:ea typeface="微软雅黑" pitchFamily="34" charset="-122"/>
              </a:rPr>
              <a:t>指标</a:t>
            </a:r>
            <a:endParaRPr lang="en-US" altLang="zh-CN" sz="2000" dirty="0" smtClean="0">
              <a:solidFill>
                <a:sysClr val="windowText" lastClr="000000"/>
              </a:solidFill>
              <a:latin typeface="微软雅黑" pitchFamily="34" charset="-122"/>
              <a:ea typeface="微软雅黑" pitchFamily="34" charset="-122"/>
            </a:endParaRPr>
          </a:p>
          <a:p>
            <a:pPr>
              <a:lnSpc>
                <a:spcPct val="130000"/>
              </a:lnSpc>
            </a:pPr>
            <a:r>
              <a:rPr lang="zh-CN" altLang="zh-CN" sz="2000" dirty="0" smtClean="0">
                <a:solidFill>
                  <a:sysClr val="windowText" lastClr="000000"/>
                </a:solidFill>
                <a:latin typeface="微软雅黑" pitchFamily="34" charset="-122"/>
                <a:ea typeface="微软雅黑" pitchFamily="34" charset="-122"/>
              </a:rPr>
              <a:t>●</a:t>
            </a:r>
            <a:r>
              <a:rPr lang="en-US" altLang="zh-CN" sz="2000" dirty="0" smtClean="0">
                <a:solidFill>
                  <a:sysClr val="windowText" lastClr="000000"/>
                </a:solidFill>
                <a:latin typeface="微软雅黑" pitchFamily="34" charset="-122"/>
                <a:ea typeface="微软雅黑" pitchFamily="34" charset="-122"/>
              </a:rPr>
              <a:t> </a:t>
            </a:r>
            <a:r>
              <a:rPr lang="zh-CN" altLang="en-US" sz="2000" dirty="0" smtClean="0">
                <a:solidFill>
                  <a:sysClr val="windowText" lastClr="000000"/>
                </a:solidFill>
                <a:latin typeface="微软雅黑" pitchFamily="34" charset="-122"/>
                <a:ea typeface="微软雅黑" pitchFamily="34" charset="-122"/>
              </a:rPr>
              <a:t>确定</a:t>
            </a:r>
            <a:r>
              <a:rPr lang="zh-CN" altLang="en-US" sz="2000" dirty="0">
                <a:solidFill>
                  <a:sysClr val="windowText" lastClr="000000"/>
                </a:solidFill>
                <a:latin typeface="微软雅黑" pitchFamily="34" charset="-122"/>
                <a:ea typeface="微软雅黑" pitchFamily="34" charset="-122"/>
              </a:rPr>
              <a:t>评估指标在整个评估系统的中</a:t>
            </a:r>
            <a:r>
              <a:rPr lang="zh-CN" altLang="en-US" sz="2000" dirty="0" smtClean="0">
                <a:solidFill>
                  <a:sysClr val="windowText" lastClr="000000"/>
                </a:solidFill>
                <a:latin typeface="微软雅黑" pitchFamily="34" charset="-122"/>
                <a:ea typeface="微软雅黑" pitchFamily="34" charset="-122"/>
              </a:rPr>
              <a:t>权重</a:t>
            </a:r>
            <a:endParaRPr lang="en-US" altLang="zh-CN" sz="2000" dirty="0" smtClean="0">
              <a:solidFill>
                <a:sysClr val="windowText" lastClr="000000"/>
              </a:solidFill>
              <a:latin typeface="微软雅黑" pitchFamily="34" charset="-122"/>
              <a:ea typeface="微软雅黑" pitchFamily="34" charset="-122"/>
            </a:endParaRPr>
          </a:p>
          <a:p>
            <a:pPr>
              <a:lnSpc>
                <a:spcPct val="130000"/>
              </a:lnSpc>
            </a:pPr>
            <a:r>
              <a:rPr lang="zh-CN" altLang="zh-CN" sz="2000" dirty="0" smtClean="0">
                <a:solidFill>
                  <a:sysClr val="windowText" lastClr="000000"/>
                </a:solidFill>
                <a:latin typeface="微软雅黑" pitchFamily="34" charset="-122"/>
                <a:ea typeface="微软雅黑" pitchFamily="34" charset="-122"/>
              </a:rPr>
              <a:t>●</a:t>
            </a:r>
            <a:r>
              <a:rPr lang="en-US" altLang="zh-CN" sz="2000" dirty="0" smtClean="0">
                <a:solidFill>
                  <a:sysClr val="windowText" lastClr="000000"/>
                </a:solidFill>
                <a:latin typeface="微软雅黑" pitchFamily="34" charset="-122"/>
                <a:ea typeface="微软雅黑" pitchFamily="34" charset="-122"/>
              </a:rPr>
              <a:t> </a:t>
            </a:r>
            <a:r>
              <a:rPr lang="zh-CN" altLang="en-US" sz="2000" dirty="0" smtClean="0">
                <a:solidFill>
                  <a:sysClr val="windowText" lastClr="000000"/>
                </a:solidFill>
                <a:latin typeface="微软雅黑" pitchFamily="34" charset="-122"/>
                <a:ea typeface="微软雅黑" pitchFamily="34" charset="-122"/>
              </a:rPr>
              <a:t>评价</a:t>
            </a:r>
            <a:r>
              <a:rPr lang="zh-CN" altLang="en-US" sz="2000" dirty="0">
                <a:solidFill>
                  <a:sysClr val="windowText" lastClr="000000"/>
                </a:solidFill>
                <a:latin typeface="微软雅黑" pitchFamily="34" charset="-122"/>
                <a:ea typeface="微软雅黑" pitchFamily="34" charset="-122"/>
              </a:rPr>
              <a:t>的等级与量化数据</a:t>
            </a:r>
          </a:p>
        </p:txBody>
      </p:sp>
      <p:sp>
        <p:nvSpPr>
          <p:cNvPr id="10" name="矩形 9"/>
          <p:cNvSpPr/>
          <p:nvPr/>
        </p:nvSpPr>
        <p:spPr>
          <a:xfrm>
            <a:off x="2606895" y="3244753"/>
            <a:ext cx="5575912" cy="12922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pic>
        <p:nvPicPr>
          <p:cNvPr id="4" name="图片 3"/>
          <p:cNvPicPr>
            <a:picLocks noChangeAspect="1"/>
          </p:cNvPicPr>
          <p:nvPr/>
        </p:nvPicPr>
        <p:blipFill>
          <a:blip r:embed="rId3"/>
          <a:stretch>
            <a:fillRect/>
          </a:stretch>
        </p:blipFill>
        <p:spPr>
          <a:xfrm>
            <a:off x="2928727" y="267494"/>
            <a:ext cx="4932248" cy="4697379"/>
          </a:xfrm>
          <a:prstGeom prst="rect">
            <a:avLst/>
          </a:prstGeom>
        </p:spPr>
      </p:pic>
    </p:spTree>
    <p:extLst>
      <p:ext uri="{BB962C8B-B14F-4D97-AF65-F5344CB8AC3E}">
        <p14:creationId xmlns:p14="http://schemas.microsoft.com/office/powerpoint/2010/main" val="1928523043"/>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heckerboard(across)">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checkerboard(across)">
                                      <p:cBhvr>
                                        <p:cTn id="30" dur="500"/>
                                        <p:tgtEl>
                                          <p:spTgt spid="12"/>
                                        </p:tgtEl>
                                      </p:cBhvr>
                                    </p:animEffect>
                                  </p:childTnLst>
                                </p:cTn>
                              </p:par>
                              <p:par>
                                <p:cTn id="31" presetID="5" presetClass="entr" presetSubtype="1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checkerboard(across)">
                                      <p:cBhvr>
                                        <p:cTn id="33" dur="500"/>
                                        <p:tgtEl>
                                          <p:spTgt spid="9"/>
                                        </p:tgtEl>
                                      </p:cBhvr>
                                    </p:animEffect>
                                  </p:childTnLst>
                                </p:cTn>
                              </p:par>
                              <p:par>
                                <p:cTn id="34" presetID="5" presetClass="entr" presetSubtype="10"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checkerboard(across)">
                                      <p:cBhvr>
                                        <p:cTn id="36" dur="500"/>
                                        <p:tgtEl>
                                          <p:spTgt spid="10"/>
                                        </p:tgtEl>
                                      </p:cBhvr>
                                    </p:animEffect>
                                  </p:childTnLst>
                                </p:cTn>
                              </p:par>
                            </p:childTnLst>
                          </p:cTn>
                        </p:par>
                      </p:childTnLst>
                    </p:cTn>
                  </p:par>
                  <p:par>
                    <p:cTn id="37" fill="hold">
                      <p:stCondLst>
                        <p:cond delay="indefinite"/>
                      </p:stCondLst>
                      <p:childTnLst>
                        <p:par>
                          <p:cTn id="38" fill="hold">
                            <p:stCondLst>
                              <p:cond delay="0"/>
                            </p:stCondLst>
                            <p:childTnLst>
                              <p:par>
                                <p:cTn id="39" presetID="5" presetClass="entr" presetSubtype="10" fill="hold" nodeType="click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checkerboard(across)">
                                      <p:cBhvr>
                                        <p:cTn id="41" dur="500"/>
                                        <p:tgtEl>
                                          <p:spTgt spid="4"/>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xit" presetSubtype="4" fill="hold" nodeType="clickEffect">
                                  <p:stCondLst>
                                    <p:cond delay="0"/>
                                  </p:stCondLst>
                                  <p:childTnLst>
                                    <p:anim calcmode="lin" valueType="num">
                                      <p:cBhvr additive="base">
                                        <p:cTn id="45" dur="500"/>
                                        <p:tgtEl>
                                          <p:spTgt spid="4"/>
                                        </p:tgtEl>
                                        <p:attrNameLst>
                                          <p:attrName>ppt_x</p:attrName>
                                        </p:attrNameLst>
                                      </p:cBhvr>
                                      <p:tavLst>
                                        <p:tav tm="0">
                                          <p:val>
                                            <p:strVal val="ppt_x"/>
                                          </p:val>
                                        </p:tav>
                                        <p:tav tm="100000">
                                          <p:val>
                                            <p:strVal val="ppt_x"/>
                                          </p:val>
                                        </p:tav>
                                      </p:tavLst>
                                    </p:anim>
                                    <p:anim calcmode="lin" valueType="num">
                                      <p:cBhvr additive="base">
                                        <p:cTn id="46" dur="500"/>
                                        <p:tgtEl>
                                          <p:spTgt spid="4"/>
                                        </p:tgtEl>
                                        <p:attrNameLst>
                                          <p:attrName>ppt_y</p:attrName>
                                        </p:attrNameLst>
                                      </p:cBhvr>
                                      <p:tavLst>
                                        <p:tav tm="0">
                                          <p:val>
                                            <p:strVal val="ppt_y"/>
                                          </p:val>
                                        </p:tav>
                                        <p:tav tm="100000">
                                          <p:val>
                                            <p:strVal val="1+ppt_h/2"/>
                                          </p:val>
                                        </p:tav>
                                      </p:tavLst>
                                    </p:anim>
                                    <p:set>
                                      <p:cBhvr>
                                        <p:cTn id="4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2" grpId="0" animBg="1"/>
      <p:bldP spid="13" grpId="0" animBg="1"/>
      <p:bldP spid="8" grpId="0"/>
      <p:bldP spid="9" grpId="0"/>
      <p:bldP spid="10"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库存控制</a:t>
            </a:r>
            <a:endParaRPr lang="zh-CN" altLang="en-US" b="1" dirty="0">
              <a:latin typeface="微软雅黑"/>
              <a:ea typeface="微软雅黑"/>
            </a:endParaRPr>
          </a:p>
        </p:txBody>
      </p:sp>
      <p:sp>
        <p:nvSpPr>
          <p:cNvPr id="12" name="矩形 11"/>
          <p:cNvSpPr/>
          <p:nvPr/>
        </p:nvSpPr>
        <p:spPr>
          <a:xfrm>
            <a:off x="2617303" y="1324960"/>
            <a:ext cx="5555097"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联合库存管理</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8" name="TextBox 8"/>
          <p:cNvSpPr txBox="1"/>
          <p:nvPr/>
        </p:nvSpPr>
        <p:spPr>
          <a:xfrm>
            <a:off x="2617303"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联合</a:t>
            </a:r>
            <a:r>
              <a:rPr lang="zh-CN" altLang="en-US" b="1" dirty="0">
                <a:solidFill>
                  <a:srgbClr val="FF0000"/>
                </a:solidFill>
                <a:latin typeface="微软雅黑" pitchFamily="34" charset="-122"/>
                <a:ea typeface="微软雅黑" pitchFamily="34" charset="-122"/>
              </a:rPr>
              <a:t>库存管理基本思想</a:t>
            </a:r>
          </a:p>
        </p:txBody>
      </p:sp>
      <p:pic>
        <p:nvPicPr>
          <p:cNvPr id="2" name="图片 1"/>
          <p:cNvPicPr>
            <a:picLocks noChangeAspect="1"/>
          </p:cNvPicPr>
          <p:nvPr/>
        </p:nvPicPr>
        <p:blipFill>
          <a:blip r:embed="rId3"/>
          <a:stretch>
            <a:fillRect/>
          </a:stretch>
        </p:blipFill>
        <p:spPr>
          <a:xfrm>
            <a:off x="2607740" y="1547603"/>
            <a:ext cx="5393209" cy="3219996"/>
          </a:xfrm>
          <a:prstGeom prst="rect">
            <a:avLst/>
          </a:prstGeom>
        </p:spPr>
      </p:pic>
    </p:spTree>
    <p:extLst>
      <p:ext uri="{BB962C8B-B14F-4D97-AF65-F5344CB8AC3E}">
        <p14:creationId xmlns:p14="http://schemas.microsoft.com/office/powerpoint/2010/main" val="3113828996"/>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heckerboard(across)">
                                      <p:cBhvr>
                                        <p:cTn id="25" dur="500"/>
                                        <p:tgtEl>
                                          <p:spTgt spid="8"/>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checkerboard(across)">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checkerboard(across)">
                                      <p:cBhvr>
                                        <p:cTn id="3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2" grpId="0" animBg="1"/>
      <p:bldP spid="13" grpId="0" animBg="1"/>
      <p:bldP spid="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库存控制</a:t>
            </a:r>
            <a:endParaRPr lang="zh-CN" altLang="en-US" b="1" dirty="0">
              <a:latin typeface="微软雅黑"/>
              <a:ea typeface="微软雅黑"/>
            </a:endParaRPr>
          </a:p>
        </p:txBody>
      </p:sp>
      <p:sp>
        <p:nvSpPr>
          <p:cNvPr id="12" name="矩形 11"/>
          <p:cNvSpPr/>
          <p:nvPr/>
        </p:nvSpPr>
        <p:spPr>
          <a:xfrm>
            <a:off x="2617303" y="1324960"/>
            <a:ext cx="5555097"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联合库存管理</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8" name="TextBox 8"/>
          <p:cNvSpPr txBox="1"/>
          <p:nvPr/>
        </p:nvSpPr>
        <p:spPr>
          <a:xfrm>
            <a:off x="2617303"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联合</a:t>
            </a:r>
            <a:r>
              <a:rPr lang="zh-CN" altLang="en-US" b="1" dirty="0">
                <a:solidFill>
                  <a:srgbClr val="FF0000"/>
                </a:solidFill>
                <a:latin typeface="微软雅黑" pitchFamily="34" charset="-122"/>
                <a:ea typeface="微软雅黑" pitchFamily="34" charset="-122"/>
              </a:rPr>
              <a:t>库存管理模式</a:t>
            </a:r>
          </a:p>
        </p:txBody>
      </p:sp>
      <p:pic>
        <p:nvPicPr>
          <p:cNvPr id="3" name="图片 2"/>
          <p:cNvPicPr>
            <a:picLocks noChangeAspect="1"/>
          </p:cNvPicPr>
          <p:nvPr/>
        </p:nvPicPr>
        <p:blipFill>
          <a:blip r:embed="rId3"/>
          <a:stretch>
            <a:fillRect/>
          </a:stretch>
        </p:blipFill>
        <p:spPr>
          <a:xfrm>
            <a:off x="1067371" y="989406"/>
            <a:ext cx="6828571" cy="3857143"/>
          </a:xfrm>
          <a:prstGeom prst="rect">
            <a:avLst/>
          </a:prstGeom>
        </p:spPr>
      </p:pic>
      <p:pic>
        <p:nvPicPr>
          <p:cNvPr id="4" name="图片 3"/>
          <p:cNvPicPr>
            <a:picLocks noChangeAspect="1"/>
          </p:cNvPicPr>
          <p:nvPr/>
        </p:nvPicPr>
        <p:blipFill>
          <a:blip r:embed="rId4"/>
          <a:stretch>
            <a:fillRect/>
          </a:stretch>
        </p:blipFill>
        <p:spPr>
          <a:xfrm>
            <a:off x="1686392" y="1207238"/>
            <a:ext cx="6500527" cy="3650981"/>
          </a:xfrm>
          <a:prstGeom prst="rect">
            <a:avLst/>
          </a:prstGeom>
        </p:spPr>
      </p:pic>
      <p:pic>
        <p:nvPicPr>
          <p:cNvPr id="5" name="图片 4"/>
          <p:cNvPicPr>
            <a:picLocks noChangeAspect="1"/>
          </p:cNvPicPr>
          <p:nvPr/>
        </p:nvPicPr>
        <p:blipFill>
          <a:blip r:embed="rId5"/>
          <a:stretch>
            <a:fillRect/>
          </a:stretch>
        </p:blipFill>
        <p:spPr>
          <a:xfrm>
            <a:off x="3375020" y="208664"/>
            <a:ext cx="5410955" cy="4877481"/>
          </a:xfrm>
          <a:prstGeom prst="rect">
            <a:avLst/>
          </a:prstGeom>
        </p:spPr>
      </p:pic>
    </p:spTree>
    <p:extLst>
      <p:ext uri="{BB962C8B-B14F-4D97-AF65-F5344CB8AC3E}">
        <p14:creationId xmlns:p14="http://schemas.microsoft.com/office/powerpoint/2010/main" val="877085568"/>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heckerboard(across)">
                                      <p:cBhvr>
                                        <p:cTn id="25" dur="500"/>
                                        <p:tgtEl>
                                          <p:spTgt spid="8"/>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checkerboard(across)">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checkerboard(across)">
                                      <p:cBhvr>
                                        <p:cTn id="33" dur="500"/>
                                        <p:tgtEl>
                                          <p:spTgt spid="3"/>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xit" presetSubtype="4" fill="hold" nodeType="clickEffect">
                                  <p:stCondLst>
                                    <p:cond delay="0"/>
                                  </p:stCondLst>
                                  <p:childTnLst>
                                    <p:anim calcmode="lin" valueType="num">
                                      <p:cBhvr additive="base">
                                        <p:cTn id="37" dur="500"/>
                                        <p:tgtEl>
                                          <p:spTgt spid="3"/>
                                        </p:tgtEl>
                                        <p:attrNameLst>
                                          <p:attrName>ppt_x</p:attrName>
                                        </p:attrNameLst>
                                      </p:cBhvr>
                                      <p:tavLst>
                                        <p:tav tm="0">
                                          <p:val>
                                            <p:strVal val="ppt_x"/>
                                          </p:val>
                                        </p:tav>
                                        <p:tav tm="100000">
                                          <p:val>
                                            <p:strVal val="ppt_x"/>
                                          </p:val>
                                        </p:tav>
                                      </p:tavLst>
                                    </p:anim>
                                    <p:anim calcmode="lin" valueType="num">
                                      <p:cBhvr additive="base">
                                        <p:cTn id="38" dur="500"/>
                                        <p:tgtEl>
                                          <p:spTgt spid="3"/>
                                        </p:tgtEl>
                                        <p:attrNameLst>
                                          <p:attrName>ppt_y</p:attrName>
                                        </p:attrNameLst>
                                      </p:cBhvr>
                                      <p:tavLst>
                                        <p:tav tm="0">
                                          <p:val>
                                            <p:strVal val="ppt_y"/>
                                          </p:val>
                                        </p:tav>
                                        <p:tav tm="100000">
                                          <p:val>
                                            <p:strVal val="1+ppt_h/2"/>
                                          </p:val>
                                        </p:tav>
                                      </p:tavLst>
                                    </p:anim>
                                    <p:set>
                                      <p:cBhvr>
                                        <p:cTn id="39" dur="1" fill="hold">
                                          <p:stCondLst>
                                            <p:cond delay="499"/>
                                          </p:stCondLst>
                                        </p:cTn>
                                        <p:tgtEl>
                                          <p:spTgt spid="3"/>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5" presetClass="entr" presetSubtype="10" fill="hold" nodeType="click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checkerboard(across)">
                                      <p:cBhvr>
                                        <p:cTn id="44" dur="500"/>
                                        <p:tgtEl>
                                          <p:spTgt spid="4"/>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xit" presetSubtype="4" fill="hold" nodeType="clickEffect">
                                  <p:stCondLst>
                                    <p:cond delay="0"/>
                                  </p:stCondLst>
                                  <p:childTnLst>
                                    <p:anim calcmode="lin" valueType="num">
                                      <p:cBhvr additive="base">
                                        <p:cTn id="48" dur="500"/>
                                        <p:tgtEl>
                                          <p:spTgt spid="4"/>
                                        </p:tgtEl>
                                        <p:attrNameLst>
                                          <p:attrName>ppt_x</p:attrName>
                                        </p:attrNameLst>
                                      </p:cBhvr>
                                      <p:tavLst>
                                        <p:tav tm="0">
                                          <p:val>
                                            <p:strVal val="ppt_x"/>
                                          </p:val>
                                        </p:tav>
                                        <p:tav tm="100000">
                                          <p:val>
                                            <p:strVal val="ppt_x"/>
                                          </p:val>
                                        </p:tav>
                                      </p:tavLst>
                                    </p:anim>
                                    <p:anim calcmode="lin" valueType="num">
                                      <p:cBhvr additive="base">
                                        <p:cTn id="49" dur="500"/>
                                        <p:tgtEl>
                                          <p:spTgt spid="4"/>
                                        </p:tgtEl>
                                        <p:attrNameLst>
                                          <p:attrName>ppt_y</p:attrName>
                                        </p:attrNameLst>
                                      </p:cBhvr>
                                      <p:tavLst>
                                        <p:tav tm="0">
                                          <p:val>
                                            <p:strVal val="ppt_y"/>
                                          </p:val>
                                        </p:tav>
                                        <p:tav tm="100000">
                                          <p:val>
                                            <p:strVal val="1+ppt_h/2"/>
                                          </p:val>
                                        </p:tav>
                                      </p:tavLst>
                                    </p:anim>
                                    <p:set>
                                      <p:cBhvr>
                                        <p:cTn id="50" dur="1" fill="hold">
                                          <p:stCondLst>
                                            <p:cond delay="499"/>
                                          </p:stCondLst>
                                        </p:cTn>
                                        <p:tgtEl>
                                          <p:spTgt spid="4"/>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5" presetClass="entr" presetSubtype="10" fill="hold" nodeType="click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checkerboard(across)">
                                      <p:cBhvr>
                                        <p:cTn id="5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2" grpId="0" animBg="1"/>
      <p:bldP spid="13" grpId="0" animBg="1"/>
      <p:bldP spid="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库存控制</a:t>
            </a:r>
            <a:endParaRPr lang="zh-CN" altLang="en-US" b="1" dirty="0">
              <a:latin typeface="微软雅黑"/>
              <a:ea typeface="微软雅黑"/>
            </a:endParaRPr>
          </a:p>
        </p:txBody>
      </p:sp>
      <p:sp>
        <p:nvSpPr>
          <p:cNvPr id="12" name="矩形 11"/>
          <p:cNvSpPr/>
          <p:nvPr/>
        </p:nvSpPr>
        <p:spPr>
          <a:xfrm>
            <a:off x="2621481" y="1012811"/>
            <a:ext cx="5555097"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案例分析</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9" name="TextBox 13"/>
          <p:cNvSpPr txBox="1"/>
          <p:nvPr/>
        </p:nvSpPr>
        <p:spPr>
          <a:xfrm>
            <a:off x="2621481" y="1188131"/>
            <a:ext cx="5409291" cy="1958627"/>
          </a:xfrm>
          <a:prstGeom prst="rect">
            <a:avLst/>
          </a:prstGeom>
          <a:noFill/>
        </p:spPr>
        <p:txBody>
          <a:bodyPr wrap="square" lIns="68595" tIns="34297" rIns="68595" bIns="34297"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某食品公司的库房专门用于存放方便面、饼干、面包等纸箱干货，货物存储环境如下：货物外包装箱上有灰尘，温度计显示的温度最高为</a:t>
            </a:r>
            <a:r>
              <a:rPr lang="en-US" altLang="zh-CN" sz="1600" dirty="0">
                <a:solidFill>
                  <a:sysClr val="windowText" lastClr="000000"/>
                </a:solidFill>
                <a:latin typeface="微软雅黑" pitchFamily="34" charset="-122"/>
                <a:ea typeface="微软雅黑" pitchFamily="34" charset="-122"/>
              </a:rPr>
              <a:t>45℃</a:t>
            </a:r>
            <a:r>
              <a:rPr lang="zh-CN" altLang="en-US" sz="1600" dirty="0">
                <a:solidFill>
                  <a:sysClr val="windowText" lastClr="000000"/>
                </a:solidFill>
                <a:latin typeface="微软雅黑" pitchFamily="34" charset="-122"/>
                <a:ea typeface="微软雅黑" pitchFamily="34" charset="-122"/>
              </a:rPr>
              <a:t>，最低为</a:t>
            </a:r>
            <a:r>
              <a:rPr lang="en-US" altLang="zh-CN" sz="1600" dirty="0">
                <a:solidFill>
                  <a:sysClr val="windowText" lastClr="000000"/>
                </a:solidFill>
                <a:latin typeface="微软雅黑" pitchFamily="34" charset="-122"/>
                <a:ea typeface="微软雅黑" pitchFamily="34" charset="-122"/>
              </a:rPr>
              <a:t>-7℃</a:t>
            </a:r>
            <a:r>
              <a:rPr lang="zh-CN" altLang="en-US" sz="1600" dirty="0">
                <a:solidFill>
                  <a:sysClr val="windowText" lastClr="000000"/>
                </a:solidFill>
                <a:latin typeface="微软雅黑" pitchFamily="34" charset="-122"/>
                <a:ea typeface="微软雅黑" pitchFamily="34" charset="-122"/>
              </a:rPr>
              <a:t>，湿度计显示记录为</a:t>
            </a:r>
            <a:r>
              <a:rPr lang="en-US" altLang="zh-CN" sz="1600" dirty="0">
                <a:solidFill>
                  <a:sysClr val="windowText" lastClr="000000"/>
                </a:solidFill>
                <a:latin typeface="微软雅黑" pitchFamily="34" charset="-122"/>
                <a:ea typeface="微软雅黑" pitchFamily="34" charset="-122"/>
              </a:rPr>
              <a:t>75%</a:t>
            </a:r>
            <a:r>
              <a:rPr lang="zh-CN" altLang="en-US" sz="1600" dirty="0">
                <a:solidFill>
                  <a:sysClr val="windowText" lastClr="000000"/>
                </a:solidFill>
                <a:latin typeface="微软雅黑" pitchFamily="34" charset="-122"/>
                <a:ea typeface="微软雅黑" pitchFamily="34" charset="-122"/>
              </a:rPr>
              <a:t>左右，仓库日常检查中经常会发现一些小虫子及老鼠出没的痕迹，仓库的窗户很多，阳光能直接照射到存储的货物上面。</a:t>
            </a:r>
            <a:endParaRPr lang="zh-CN" altLang="en-US" sz="1600" dirty="0" smtClean="0">
              <a:solidFill>
                <a:sysClr val="windowText" lastClr="000000"/>
              </a:solidFill>
              <a:latin typeface="微软雅黑" pitchFamily="34" charset="-122"/>
              <a:ea typeface="微软雅黑" pitchFamily="34" charset="-122"/>
            </a:endParaRPr>
          </a:p>
        </p:txBody>
      </p:sp>
      <p:sp>
        <p:nvSpPr>
          <p:cNvPr id="10" name="矩形 9"/>
          <p:cNvSpPr/>
          <p:nvPr/>
        </p:nvSpPr>
        <p:spPr>
          <a:xfrm>
            <a:off x="2625659" y="3219822"/>
            <a:ext cx="5575912"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1" name="TextBox 15"/>
          <p:cNvSpPr txBox="1"/>
          <p:nvPr/>
        </p:nvSpPr>
        <p:spPr>
          <a:xfrm>
            <a:off x="705854" y="3620119"/>
            <a:ext cx="7324918" cy="789461"/>
          </a:xfrm>
          <a:prstGeom prst="rect">
            <a:avLst/>
          </a:prstGeom>
          <a:noFill/>
        </p:spPr>
        <p:txBody>
          <a:bodyPr wrap="square" lIns="68595" tIns="34297" rIns="68595" bIns="34297" rtlCol="0">
            <a:spAutoFit/>
          </a:bodyPr>
          <a:lstStyle/>
          <a:p>
            <a:pPr>
              <a:lnSpc>
                <a:spcPct val="130000"/>
              </a:lnSpc>
            </a:pPr>
            <a:r>
              <a:rPr lang="zh-CN" altLang="en-US" b="1" dirty="0">
                <a:solidFill>
                  <a:srgbClr val="FF0000"/>
                </a:solidFill>
                <a:latin typeface="微软雅黑" pitchFamily="34" charset="-122"/>
                <a:ea typeface="微软雅黑" pitchFamily="34" charset="-122"/>
              </a:rPr>
              <a:t>思考题：请根据以上描述，指出该仓库中影响货物质量的因素，并针对这些现象提出解决办法。</a:t>
            </a:r>
          </a:p>
        </p:txBody>
      </p:sp>
    </p:spTree>
    <p:extLst>
      <p:ext uri="{BB962C8B-B14F-4D97-AF65-F5344CB8AC3E}">
        <p14:creationId xmlns:p14="http://schemas.microsoft.com/office/powerpoint/2010/main" val="1695328960"/>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checkerboard(across)">
                                      <p:cBhvr>
                                        <p:cTn id="25" dur="500"/>
                                        <p:tgtEl>
                                          <p:spTgt spid="12"/>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checkerboard(across)">
                                      <p:cBhvr>
                                        <p:cTn id="28" dur="500"/>
                                        <p:tgtEl>
                                          <p:spTgt spid="9"/>
                                        </p:tgtEl>
                                      </p:cBhvr>
                                    </p:animEffect>
                                  </p:childTnLst>
                                </p:cTn>
                              </p:par>
                              <p:par>
                                <p:cTn id="29" presetID="5" presetClass="entr" presetSubtype="1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checkerboard(across)">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5" presetClass="entr" presetSubtype="1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checkerboard(across)">
                                      <p:cBhvr>
                                        <p:cTn id="3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2" grpId="0" animBg="1"/>
      <p:bldP spid="13" grpId="0" animBg="1"/>
      <p:bldP spid="9" grpId="0"/>
      <p:bldP spid="10" grpId="0" animBg="1"/>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货物保管与养护</a:t>
            </a:r>
            <a:endParaRPr lang="zh-CN" altLang="en-US" b="1" dirty="0">
              <a:latin typeface="微软雅黑"/>
              <a:ea typeface="微软雅黑"/>
            </a:endParaRPr>
          </a:p>
        </p:txBody>
      </p:sp>
      <p:sp>
        <p:nvSpPr>
          <p:cNvPr id="11" name="矩形 10"/>
          <p:cNvSpPr/>
          <p:nvPr/>
        </p:nvSpPr>
        <p:spPr>
          <a:xfrm>
            <a:off x="2293164" y="2592913"/>
            <a:ext cx="5589372"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293163" y="1256749"/>
            <a:ext cx="5589373" cy="112912"/>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货物保管</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293163" y="1350469"/>
            <a:ext cx="5350671" cy="1189571"/>
          </a:xfrm>
          <a:prstGeom prst="rect">
            <a:avLst/>
          </a:prstGeom>
          <a:noFill/>
        </p:spPr>
        <p:txBody>
          <a:bodyPr wrap="square" lIns="68595" tIns="34297" rIns="68595" bIns="34297" rtlCol="0">
            <a:spAutoFit/>
          </a:bodyPr>
          <a:lstStyle/>
          <a:p>
            <a:pPr>
              <a:lnSpc>
                <a:spcPct val="130000"/>
              </a:lnSpc>
            </a:pPr>
            <a:r>
              <a:rPr lang="en-US" altLang="zh-CN" sz="1400" dirty="0" smtClean="0">
                <a:solidFill>
                  <a:sysClr val="windowText" lastClr="000000"/>
                </a:solidFill>
                <a:latin typeface="微软雅黑" pitchFamily="34" charset="-122"/>
                <a:ea typeface="微软雅黑" pitchFamily="34" charset="-122"/>
              </a:rPr>
              <a:t>● </a:t>
            </a:r>
            <a:r>
              <a:rPr lang="zh-CN" altLang="en-US" sz="1400" dirty="0" smtClean="0">
                <a:solidFill>
                  <a:sysClr val="windowText" lastClr="000000"/>
                </a:solidFill>
                <a:latin typeface="微软雅黑" pitchFamily="34" charset="-122"/>
                <a:ea typeface="微软雅黑" pitchFamily="34" charset="-122"/>
              </a:rPr>
              <a:t>分类存放</a:t>
            </a:r>
          </a:p>
          <a:p>
            <a:pPr>
              <a:lnSpc>
                <a:spcPct val="130000"/>
              </a:lnSpc>
            </a:pPr>
            <a:r>
              <a:rPr lang="en-US" altLang="zh-CN" sz="1400" dirty="0" smtClean="0">
                <a:solidFill>
                  <a:sysClr val="windowText" lastClr="000000"/>
                </a:solidFill>
                <a:latin typeface="微软雅黑" pitchFamily="34" charset="-122"/>
                <a:ea typeface="微软雅黑" pitchFamily="34" charset="-122"/>
              </a:rPr>
              <a:t>● </a:t>
            </a:r>
            <a:r>
              <a:rPr lang="zh-CN" altLang="en-US" sz="1400" dirty="0" smtClean="0">
                <a:solidFill>
                  <a:sysClr val="windowText" lastClr="000000"/>
                </a:solidFill>
                <a:latin typeface="微软雅黑" pitchFamily="34" charset="-122"/>
                <a:ea typeface="微软雅黑" pitchFamily="34" charset="-122"/>
              </a:rPr>
              <a:t>适当的搬运活性</a:t>
            </a:r>
          </a:p>
          <a:p>
            <a:pPr>
              <a:lnSpc>
                <a:spcPct val="130000"/>
              </a:lnSpc>
            </a:pPr>
            <a:r>
              <a:rPr lang="en-US" altLang="zh-CN" sz="1400" dirty="0" smtClean="0">
                <a:solidFill>
                  <a:sysClr val="windowText" lastClr="000000"/>
                </a:solidFill>
                <a:latin typeface="微软雅黑" pitchFamily="34" charset="-122"/>
                <a:ea typeface="微软雅黑" pitchFamily="34" charset="-122"/>
              </a:rPr>
              <a:t>● </a:t>
            </a:r>
            <a:r>
              <a:rPr lang="zh-CN" altLang="en-US" sz="1400" dirty="0" smtClean="0">
                <a:solidFill>
                  <a:sysClr val="windowText" lastClr="000000"/>
                </a:solidFill>
                <a:latin typeface="微软雅黑" pitchFamily="34" charset="-122"/>
                <a:ea typeface="微软雅黑" pitchFamily="34" charset="-122"/>
              </a:rPr>
              <a:t>尽可能码高、稳固货垛</a:t>
            </a:r>
          </a:p>
          <a:p>
            <a:pPr>
              <a:lnSpc>
                <a:spcPct val="130000"/>
              </a:lnSpc>
            </a:pPr>
            <a:r>
              <a:rPr lang="en-US" altLang="zh-CN" sz="1400" dirty="0" smtClean="0">
                <a:solidFill>
                  <a:sysClr val="windowText" lastClr="000000"/>
                </a:solidFill>
                <a:latin typeface="微软雅黑" pitchFamily="34" charset="-122"/>
                <a:ea typeface="微软雅黑" pitchFamily="34" charset="-122"/>
              </a:rPr>
              <a:t>● </a:t>
            </a:r>
            <a:r>
              <a:rPr lang="zh-CN" altLang="en-US" sz="1400" dirty="0" smtClean="0">
                <a:solidFill>
                  <a:sysClr val="windowText" lastClr="000000"/>
                </a:solidFill>
                <a:latin typeface="微软雅黑" pitchFamily="34" charset="-122"/>
                <a:ea typeface="微软雅黑" pitchFamily="34" charset="-122"/>
              </a:rPr>
              <a:t>面向通道、不围不堵</a:t>
            </a:r>
          </a:p>
        </p:txBody>
      </p:sp>
      <p:sp>
        <p:nvSpPr>
          <p:cNvPr id="9" name="TextBox 8"/>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一般物资的保管</a:t>
            </a:r>
            <a:endParaRPr lang="zh-CN" altLang="en-US"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9"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ppt_x</p:attrName>
                                        </p:attrNameLst>
                                      </p:cBhvr>
                                      <p:tavLst>
                                        <p:tav tm="0">
                                          <p:val>
                                            <p:strVal val="#ppt_x-.2"/>
                                          </p:val>
                                        </p:tav>
                                        <p:tav tm="100000">
                                          <p:val>
                                            <p:strVal val="#ppt_x"/>
                                          </p:val>
                                        </p:tav>
                                      </p:tavLst>
                                    </p:anim>
                                    <p:anim calcmode="lin" valueType="num">
                                      <p:cBhvr>
                                        <p:cTn id="31"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2"/>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1000" fill="hold"/>
                                        <p:tgtEl>
                                          <p:spTgt spid="11"/>
                                        </p:tgtEl>
                                        <p:attrNameLst>
                                          <p:attrName>ppt_x</p:attrName>
                                        </p:attrNameLst>
                                      </p:cBhvr>
                                      <p:tavLst>
                                        <p:tav tm="0">
                                          <p:val>
                                            <p:strVal val="#ppt_x-.2"/>
                                          </p:val>
                                        </p:tav>
                                        <p:tav tm="100000">
                                          <p:val>
                                            <p:strVal val="#ppt_x"/>
                                          </p:val>
                                        </p:tav>
                                      </p:tavLst>
                                    </p:anim>
                                    <p:anim calcmode="lin" valueType="num">
                                      <p:cBhvr>
                                        <p:cTn id="36"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1"/>
                                        </p:tgtEl>
                                      </p:cBhvr>
                                    </p:animEffect>
                                  </p:childTnLst>
                                </p:cTn>
                              </p:par>
                              <p:par>
                                <p:cTn id="38" presetID="29"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1000" fill="hold"/>
                                        <p:tgtEl>
                                          <p:spTgt spid="14"/>
                                        </p:tgtEl>
                                        <p:attrNameLst>
                                          <p:attrName>ppt_x</p:attrName>
                                        </p:attrNameLst>
                                      </p:cBhvr>
                                      <p:tavLst>
                                        <p:tav tm="0">
                                          <p:val>
                                            <p:strVal val="#ppt_x-.2"/>
                                          </p:val>
                                        </p:tav>
                                        <p:tav tm="100000">
                                          <p:val>
                                            <p:strVal val="#ppt_x"/>
                                          </p:val>
                                        </p:tav>
                                      </p:tavLst>
                                    </p:anim>
                                    <p:anim calcmode="lin" valueType="num">
                                      <p:cBhvr>
                                        <p:cTn id="41"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4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14"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货物保管与养护</a:t>
            </a:r>
            <a:endParaRPr lang="zh-CN" altLang="en-US" b="1" dirty="0">
              <a:latin typeface="微软雅黑"/>
              <a:ea typeface="微软雅黑"/>
            </a:endParaRPr>
          </a:p>
        </p:txBody>
      </p:sp>
      <p:sp>
        <p:nvSpPr>
          <p:cNvPr id="11" name="矩形 10"/>
          <p:cNvSpPr/>
          <p:nvPr/>
        </p:nvSpPr>
        <p:spPr>
          <a:xfrm>
            <a:off x="2293163" y="4500576"/>
            <a:ext cx="5589372"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293163" y="1256749"/>
            <a:ext cx="5589373" cy="112912"/>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货物保管</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293163" y="1350469"/>
            <a:ext cx="5350671" cy="3150107"/>
          </a:xfrm>
          <a:prstGeom prst="rect">
            <a:avLst/>
          </a:prstGeom>
          <a:noFill/>
        </p:spPr>
        <p:txBody>
          <a:bodyPr wrap="square" lIns="68595" tIns="34297" rIns="68595" bIns="34297" rtlCol="0">
            <a:spAutoFit/>
          </a:bodyPr>
          <a:lstStyle/>
          <a:p>
            <a:pPr>
              <a:lnSpc>
                <a:spcPct val="130000"/>
              </a:lnSpc>
            </a:pPr>
            <a:r>
              <a:rPr lang="en-US" altLang="zh-CN" sz="1400" dirty="0" smtClean="0">
                <a:solidFill>
                  <a:sysClr val="windowText" lastClr="000000"/>
                </a:solidFill>
                <a:latin typeface="微软雅黑" pitchFamily="34" charset="-122"/>
                <a:ea typeface="微软雅黑" pitchFamily="34" charset="-122"/>
              </a:rPr>
              <a:t>● </a:t>
            </a:r>
            <a:r>
              <a:rPr lang="zh-CN" altLang="en-US" sz="1400" dirty="0" smtClean="0">
                <a:solidFill>
                  <a:sysClr val="windowText" lastClr="000000"/>
                </a:solidFill>
                <a:latin typeface="微软雅黑" pitchFamily="34" charset="-122"/>
                <a:ea typeface="微软雅黑" pitchFamily="34" charset="-122"/>
              </a:rPr>
              <a:t>按相关规定专门存放，设立警戒区域，明显警示标志</a:t>
            </a:r>
          </a:p>
          <a:p>
            <a:pPr>
              <a:lnSpc>
                <a:spcPct val="130000"/>
              </a:lnSpc>
            </a:pPr>
            <a:r>
              <a:rPr lang="en-US" altLang="zh-CN" sz="1400" dirty="0" smtClean="0">
                <a:solidFill>
                  <a:sysClr val="windowText" lastClr="000000"/>
                </a:solidFill>
                <a:latin typeface="微软雅黑" pitchFamily="34" charset="-122"/>
                <a:ea typeface="微软雅黑" pitchFamily="34" charset="-122"/>
              </a:rPr>
              <a:t>● </a:t>
            </a:r>
            <a:r>
              <a:rPr lang="zh-CN" altLang="en-US" sz="1400" dirty="0" smtClean="0">
                <a:solidFill>
                  <a:sysClr val="windowText" lastClr="000000"/>
                </a:solidFill>
                <a:latin typeface="微软雅黑" pitchFamily="34" charset="-122"/>
                <a:ea typeface="微软雅黑" pitchFamily="34" charset="-122"/>
              </a:rPr>
              <a:t>对性能相抵触的危险物品、钢瓶不得同库存放</a:t>
            </a:r>
          </a:p>
          <a:p>
            <a:pPr>
              <a:lnSpc>
                <a:spcPct val="130000"/>
              </a:lnSpc>
            </a:pPr>
            <a:r>
              <a:rPr lang="en-US" altLang="zh-CN" sz="1400" dirty="0" smtClean="0">
                <a:solidFill>
                  <a:sysClr val="windowText" lastClr="000000"/>
                </a:solidFill>
                <a:latin typeface="微软雅黑" pitchFamily="34" charset="-122"/>
                <a:ea typeface="微软雅黑" pitchFamily="34" charset="-122"/>
              </a:rPr>
              <a:t>● </a:t>
            </a:r>
            <a:r>
              <a:rPr lang="zh-CN" altLang="en-US" sz="1400" dirty="0" smtClean="0">
                <a:solidFill>
                  <a:sysClr val="windowText" lastClr="000000"/>
                </a:solidFill>
                <a:latin typeface="微软雅黑" pitchFamily="34" charset="-122"/>
                <a:ea typeface="微软雅黑" pitchFamily="34" charset="-122"/>
              </a:rPr>
              <a:t>有些危险品如有毒物资应该专库存放，储存在规范的库房内</a:t>
            </a:r>
          </a:p>
          <a:p>
            <a:pPr>
              <a:lnSpc>
                <a:spcPct val="130000"/>
              </a:lnSpc>
            </a:pPr>
            <a:r>
              <a:rPr lang="en-US" altLang="zh-CN" sz="1400" dirty="0" smtClean="0">
                <a:solidFill>
                  <a:sysClr val="windowText" lastClr="000000"/>
                </a:solidFill>
                <a:latin typeface="微软雅黑" pitchFamily="34" charset="-122"/>
                <a:ea typeface="微软雅黑" pitchFamily="34" charset="-122"/>
              </a:rPr>
              <a:t>● </a:t>
            </a:r>
            <a:r>
              <a:rPr lang="zh-CN" altLang="en-US" sz="1400" dirty="0" smtClean="0">
                <a:solidFill>
                  <a:sysClr val="windowText" lastClr="000000"/>
                </a:solidFill>
                <a:latin typeface="微软雅黑" pitchFamily="34" charset="-122"/>
                <a:ea typeface="微软雅黑" pitchFamily="34" charset="-122"/>
              </a:rPr>
              <a:t>每种危险物品都要按垛分别存放，并做好通风、防潮、遮阳、降温、防火等安全措施，垛堆距离应符合要求</a:t>
            </a:r>
            <a:endParaRPr lang="en-US" altLang="zh-CN" sz="1400" dirty="0" smtClean="0">
              <a:solidFill>
                <a:sysClr val="windowText" lastClr="000000"/>
              </a:solidFill>
              <a:latin typeface="微软雅黑" pitchFamily="34" charset="-122"/>
              <a:ea typeface="微软雅黑" pitchFamily="34" charset="-122"/>
            </a:endParaRPr>
          </a:p>
          <a:p>
            <a:pPr>
              <a:lnSpc>
                <a:spcPct val="130000"/>
              </a:lnSpc>
            </a:pPr>
            <a:r>
              <a:rPr lang="en-US" altLang="zh-CN" sz="1400" dirty="0" smtClean="0">
                <a:solidFill>
                  <a:sysClr val="windowText" lastClr="000000"/>
                </a:solidFill>
                <a:latin typeface="微软雅黑" pitchFamily="34" charset="-122"/>
                <a:ea typeface="微软雅黑" pitchFamily="34" charset="-122"/>
              </a:rPr>
              <a:t>● </a:t>
            </a:r>
            <a:r>
              <a:rPr lang="zh-CN" altLang="en-US" sz="1400" dirty="0" smtClean="0">
                <a:solidFill>
                  <a:sysClr val="windowText" lastClr="000000"/>
                </a:solidFill>
                <a:latin typeface="微软雅黑" pitchFamily="34" charset="-122"/>
                <a:ea typeface="微软雅黑" pitchFamily="34" charset="-122"/>
              </a:rPr>
              <a:t>库房周围</a:t>
            </a:r>
            <a:r>
              <a:rPr lang="en-US" altLang="zh-CN" sz="1400" dirty="0" smtClean="0">
                <a:solidFill>
                  <a:sysClr val="windowText" lastClr="000000"/>
                </a:solidFill>
                <a:latin typeface="微软雅黑" pitchFamily="34" charset="-122"/>
                <a:ea typeface="微软雅黑" pitchFamily="34" charset="-122"/>
              </a:rPr>
              <a:t>10</a:t>
            </a:r>
            <a:r>
              <a:rPr lang="zh-CN" altLang="en-US" sz="1400" dirty="0" smtClean="0">
                <a:solidFill>
                  <a:sysClr val="windowText" lastClr="000000"/>
                </a:solidFill>
                <a:latin typeface="微软雅黑" pitchFamily="34" charset="-122"/>
                <a:ea typeface="微软雅黑" pitchFamily="34" charset="-122"/>
              </a:rPr>
              <a:t>米之内不准堆放其他易燃、易爆物品</a:t>
            </a:r>
          </a:p>
          <a:p>
            <a:pPr>
              <a:lnSpc>
                <a:spcPct val="130000"/>
              </a:lnSpc>
            </a:pPr>
            <a:r>
              <a:rPr lang="en-US" altLang="zh-CN" sz="1400" dirty="0" smtClean="0">
                <a:solidFill>
                  <a:sysClr val="windowText" lastClr="000000"/>
                </a:solidFill>
                <a:latin typeface="微软雅黑" pitchFamily="34" charset="-122"/>
                <a:ea typeface="微软雅黑" pitchFamily="34" charset="-122"/>
              </a:rPr>
              <a:t>● </a:t>
            </a:r>
            <a:r>
              <a:rPr lang="zh-CN" altLang="en-US" sz="1400" dirty="0" smtClean="0">
                <a:solidFill>
                  <a:sysClr val="windowText" lastClr="000000"/>
                </a:solidFill>
                <a:latin typeface="微软雅黑" pitchFamily="34" charset="-122"/>
                <a:ea typeface="微软雅黑" pitchFamily="34" charset="-122"/>
              </a:rPr>
              <a:t>保管人员应配备必要的防护用品、器具，每天工作结束后，进行安全检查，关闭窗户，切断电源方可离开。停止作业后，应及时将用剩的易燃、易爆或有毒化学危险品送回仓库。使用后的废溶剂不得随地乱倒，必须用专用桶及时回收，并加盖密闭，及时送危险品仓库集中处理</a:t>
            </a:r>
          </a:p>
        </p:txBody>
      </p:sp>
      <p:sp>
        <p:nvSpPr>
          <p:cNvPr id="9" name="TextBox 8"/>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危险品的保管</a:t>
            </a:r>
            <a:endParaRPr lang="zh-CN" altLang="en-US"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9"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ppt_x</p:attrName>
                                        </p:attrNameLst>
                                      </p:cBhvr>
                                      <p:tavLst>
                                        <p:tav tm="0">
                                          <p:val>
                                            <p:strVal val="#ppt_x-.2"/>
                                          </p:val>
                                        </p:tav>
                                        <p:tav tm="100000">
                                          <p:val>
                                            <p:strVal val="#ppt_x"/>
                                          </p:val>
                                        </p:tav>
                                      </p:tavLst>
                                    </p:anim>
                                    <p:anim calcmode="lin" valueType="num">
                                      <p:cBhvr>
                                        <p:cTn id="31"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2"/>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1000" fill="hold"/>
                                        <p:tgtEl>
                                          <p:spTgt spid="11"/>
                                        </p:tgtEl>
                                        <p:attrNameLst>
                                          <p:attrName>ppt_x</p:attrName>
                                        </p:attrNameLst>
                                      </p:cBhvr>
                                      <p:tavLst>
                                        <p:tav tm="0">
                                          <p:val>
                                            <p:strVal val="#ppt_x-.2"/>
                                          </p:val>
                                        </p:tav>
                                        <p:tav tm="100000">
                                          <p:val>
                                            <p:strVal val="#ppt_x"/>
                                          </p:val>
                                        </p:tav>
                                      </p:tavLst>
                                    </p:anim>
                                    <p:anim calcmode="lin" valueType="num">
                                      <p:cBhvr>
                                        <p:cTn id="36"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1"/>
                                        </p:tgtEl>
                                      </p:cBhvr>
                                    </p:animEffect>
                                  </p:childTnLst>
                                </p:cTn>
                              </p:par>
                              <p:par>
                                <p:cTn id="38" presetID="29"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1000" fill="hold"/>
                                        <p:tgtEl>
                                          <p:spTgt spid="14"/>
                                        </p:tgtEl>
                                        <p:attrNameLst>
                                          <p:attrName>ppt_x</p:attrName>
                                        </p:attrNameLst>
                                      </p:cBhvr>
                                      <p:tavLst>
                                        <p:tav tm="0">
                                          <p:val>
                                            <p:strVal val="#ppt_x-.2"/>
                                          </p:val>
                                        </p:tav>
                                        <p:tav tm="100000">
                                          <p:val>
                                            <p:strVal val="#ppt_x"/>
                                          </p:val>
                                        </p:tav>
                                      </p:tavLst>
                                    </p:anim>
                                    <p:anim calcmode="lin" valueType="num">
                                      <p:cBhvr>
                                        <p:cTn id="41"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4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14"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货物保管与养护</a:t>
            </a:r>
            <a:endParaRPr lang="zh-CN" altLang="en-US" b="1" dirty="0">
              <a:latin typeface="微软雅黑"/>
              <a:ea typeface="微软雅黑"/>
            </a:endParaRPr>
          </a:p>
        </p:txBody>
      </p:sp>
      <p:sp>
        <p:nvSpPr>
          <p:cNvPr id="11" name="矩形 10"/>
          <p:cNvSpPr/>
          <p:nvPr/>
        </p:nvSpPr>
        <p:spPr>
          <a:xfrm>
            <a:off x="2293164" y="3352954"/>
            <a:ext cx="5589372"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293163" y="1256749"/>
            <a:ext cx="5589373" cy="112912"/>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货物保管</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293163" y="1350469"/>
            <a:ext cx="5350671" cy="2002485"/>
          </a:xfrm>
          <a:prstGeom prst="rect">
            <a:avLst/>
          </a:prstGeom>
          <a:noFill/>
        </p:spPr>
        <p:txBody>
          <a:bodyPr wrap="square" lIns="68595" tIns="34297" rIns="68595" bIns="34297" rtlCol="0">
            <a:spAutoFit/>
          </a:bodyPr>
          <a:lstStyle/>
          <a:p>
            <a:pPr>
              <a:lnSpc>
                <a:spcPct val="130000"/>
              </a:lnSpc>
            </a:pPr>
            <a:r>
              <a:rPr lang="en-US" altLang="zh-CN" sz="1400" dirty="0" smtClean="0">
                <a:solidFill>
                  <a:sysClr val="windowText" lastClr="000000"/>
                </a:solidFill>
                <a:latin typeface="微软雅黑" pitchFamily="34" charset="-122"/>
                <a:ea typeface="微软雅黑" pitchFamily="34" charset="-122"/>
              </a:rPr>
              <a:t>● </a:t>
            </a:r>
            <a:r>
              <a:rPr lang="zh-CN" altLang="en-US" sz="1400" dirty="0" smtClean="0">
                <a:solidFill>
                  <a:sysClr val="windowText" lastClr="000000"/>
                </a:solidFill>
                <a:latin typeface="微软雅黑" pitchFamily="34" charset="-122"/>
                <a:ea typeface="微软雅黑" pitchFamily="34" charset="-122"/>
              </a:rPr>
              <a:t>冷藏</a:t>
            </a:r>
            <a:r>
              <a:rPr lang="zh-CN" altLang="en-US" sz="1400" dirty="0">
                <a:solidFill>
                  <a:sysClr val="windowText" lastClr="000000"/>
                </a:solidFill>
                <a:latin typeface="微软雅黑" pitchFamily="34" charset="-122"/>
                <a:ea typeface="微软雅黑" pitchFamily="34" charset="-122"/>
              </a:rPr>
              <a:t>品储存温度控制在</a:t>
            </a:r>
            <a:r>
              <a:rPr lang="en-US" altLang="zh-CN" sz="1400" dirty="0">
                <a:solidFill>
                  <a:sysClr val="windowText" lastClr="000000"/>
                </a:solidFill>
                <a:latin typeface="微软雅黑" pitchFamily="34" charset="-122"/>
                <a:ea typeface="微软雅黑" pitchFamily="34" charset="-122"/>
              </a:rPr>
              <a:t>0-5℃</a:t>
            </a:r>
            <a:r>
              <a:rPr lang="zh-CN" altLang="en-US" sz="1400" dirty="0">
                <a:solidFill>
                  <a:sysClr val="windowText" lastClr="000000"/>
                </a:solidFill>
                <a:latin typeface="微软雅黑" pitchFamily="34" charset="-122"/>
                <a:ea typeface="微软雅黑" pitchFamily="34" charset="-122"/>
              </a:rPr>
              <a:t>，冷冻品储存温度控制在</a:t>
            </a:r>
            <a:r>
              <a:rPr lang="en-US" altLang="zh-CN" sz="1400" dirty="0">
                <a:solidFill>
                  <a:sysClr val="windowText" lastClr="000000"/>
                </a:solidFill>
                <a:latin typeface="微软雅黑" pitchFamily="34" charset="-122"/>
                <a:ea typeface="微软雅黑" pitchFamily="34" charset="-122"/>
              </a:rPr>
              <a:t>0℃</a:t>
            </a:r>
            <a:r>
              <a:rPr lang="zh-CN" altLang="en-US" sz="1400" dirty="0">
                <a:solidFill>
                  <a:sysClr val="windowText" lastClr="000000"/>
                </a:solidFill>
                <a:latin typeface="微软雅黑" pitchFamily="34" charset="-122"/>
                <a:ea typeface="微软雅黑" pitchFamily="34" charset="-122"/>
              </a:rPr>
              <a:t>以下，分为一般冷冻和速冻</a:t>
            </a:r>
          </a:p>
          <a:p>
            <a:pPr>
              <a:lnSpc>
                <a:spcPct val="130000"/>
              </a:lnSpc>
            </a:pPr>
            <a:r>
              <a:rPr lang="en-US" altLang="zh-CN" sz="1400" dirty="0" smtClean="0">
                <a:solidFill>
                  <a:sysClr val="windowText" lastClr="000000"/>
                </a:solidFill>
                <a:latin typeface="微软雅黑" pitchFamily="34" charset="-122"/>
                <a:ea typeface="微软雅黑" pitchFamily="34" charset="-122"/>
              </a:rPr>
              <a:t>● </a:t>
            </a:r>
            <a:r>
              <a:rPr lang="zh-CN" altLang="en-US" sz="1400" dirty="0" smtClean="0">
                <a:solidFill>
                  <a:sysClr val="windowText" lastClr="000000"/>
                </a:solidFill>
                <a:latin typeface="微软雅黑" pitchFamily="34" charset="-122"/>
                <a:ea typeface="微软雅黑" pitchFamily="34" charset="-122"/>
              </a:rPr>
              <a:t>冷藏</a:t>
            </a:r>
            <a:r>
              <a:rPr lang="zh-CN" altLang="en-US" sz="1400" dirty="0">
                <a:solidFill>
                  <a:sysClr val="windowText" lastClr="000000"/>
                </a:solidFill>
                <a:latin typeface="微软雅黑" pitchFamily="34" charset="-122"/>
                <a:ea typeface="微软雅黑" pitchFamily="34" charset="-122"/>
              </a:rPr>
              <a:t>货物有可能出现自升温现象，因此，冷藏库需要持续的冷处理</a:t>
            </a:r>
          </a:p>
          <a:p>
            <a:pPr>
              <a:lnSpc>
                <a:spcPct val="130000"/>
              </a:lnSpc>
            </a:pPr>
            <a:r>
              <a:rPr lang="en-US" altLang="zh-CN" sz="1400" dirty="0" smtClean="0">
                <a:solidFill>
                  <a:sysClr val="windowText" lastClr="000000"/>
                </a:solidFill>
                <a:latin typeface="微软雅黑" pitchFamily="34" charset="-122"/>
                <a:ea typeface="微软雅黑" pitchFamily="34" charset="-122"/>
              </a:rPr>
              <a:t>● </a:t>
            </a:r>
            <a:r>
              <a:rPr lang="zh-CN" altLang="en-US" sz="1400" dirty="0" smtClean="0">
                <a:solidFill>
                  <a:sysClr val="windowText" lastClr="000000"/>
                </a:solidFill>
                <a:latin typeface="微软雅黑" pitchFamily="34" charset="-122"/>
                <a:ea typeface="微软雅黑" pitchFamily="34" charset="-122"/>
              </a:rPr>
              <a:t>清洁</a:t>
            </a:r>
            <a:r>
              <a:rPr lang="zh-CN" altLang="en-US" sz="1400" dirty="0">
                <a:solidFill>
                  <a:sysClr val="windowText" lastClr="000000"/>
                </a:solidFill>
                <a:latin typeface="微软雅黑" pitchFamily="34" charset="-122"/>
                <a:ea typeface="微软雅黑" pitchFamily="34" charset="-122"/>
              </a:rPr>
              <a:t>、干燥、定时通风</a:t>
            </a:r>
          </a:p>
          <a:p>
            <a:pPr>
              <a:lnSpc>
                <a:spcPct val="130000"/>
              </a:lnSpc>
            </a:pPr>
            <a:r>
              <a:rPr lang="en-US" altLang="zh-CN" sz="1400" dirty="0" smtClean="0">
                <a:solidFill>
                  <a:sysClr val="windowText" lastClr="000000"/>
                </a:solidFill>
                <a:latin typeface="微软雅黑" pitchFamily="34" charset="-122"/>
                <a:ea typeface="微软雅黑" pitchFamily="34" charset="-122"/>
              </a:rPr>
              <a:t>● </a:t>
            </a:r>
            <a:r>
              <a:rPr lang="zh-CN" altLang="en-US" sz="1400" dirty="0" smtClean="0">
                <a:solidFill>
                  <a:sysClr val="windowText" lastClr="000000"/>
                </a:solidFill>
                <a:latin typeface="微软雅黑" pitchFamily="34" charset="-122"/>
                <a:ea typeface="微软雅黑" pitchFamily="34" charset="-122"/>
              </a:rPr>
              <a:t>缩短</a:t>
            </a:r>
            <a:r>
              <a:rPr lang="zh-CN" altLang="en-US" sz="1400" dirty="0">
                <a:solidFill>
                  <a:sysClr val="windowText" lastClr="000000"/>
                </a:solidFill>
                <a:latin typeface="微软雅黑" pitchFamily="34" charset="-122"/>
                <a:ea typeface="微软雅黑" pitchFamily="34" charset="-122"/>
              </a:rPr>
              <a:t>作业时间</a:t>
            </a:r>
          </a:p>
          <a:p>
            <a:pPr>
              <a:lnSpc>
                <a:spcPct val="130000"/>
              </a:lnSpc>
            </a:pPr>
            <a:r>
              <a:rPr lang="en-US" altLang="zh-CN" sz="1400" dirty="0" smtClean="0">
                <a:solidFill>
                  <a:sysClr val="windowText" lastClr="000000"/>
                </a:solidFill>
                <a:latin typeface="微软雅黑" pitchFamily="34" charset="-122"/>
                <a:ea typeface="微软雅黑" pitchFamily="34" charset="-122"/>
              </a:rPr>
              <a:t>● </a:t>
            </a:r>
            <a:r>
              <a:rPr lang="zh-CN" altLang="en-US" sz="1400" dirty="0" smtClean="0">
                <a:solidFill>
                  <a:sysClr val="windowText" lastClr="000000"/>
                </a:solidFill>
                <a:latin typeface="微软雅黑" pitchFamily="34" charset="-122"/>
                <a:ea typeface="微软雅黑" pitchFamily="34" charset="-122"/>
              </a:rPr>
              <a:t>做好</a:t>
            </a:r>
            <a:r>
              <a:rPr lang="zh-CN" altLang="en-US" sz="1400" dirty="0">
                <a:solidFill>
                  <a:sysClr val="windowText" lastClr="000000"/>
                </a:solidFill>
                <a:latin typeface="微软雅黑" pitchFamily="34" charset="-122"/>
                <a:ea typeface="微软雅黑" pitchFamily="34" charset="-122"/>
              </a:rPr>
              <a:t>防护，防止冻伤</a:t>
            </a:r>
          </a:p>
        </p:txBody>
      </p:sp>
      <p:sp>
        <p:nvSpPr>
          <p:cNvPr id="9" name="TextBox 8"/>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冷冻冷藏品的保管</a:t>
            </a:r>
            <a:endParaRPr lang="zh-CN" altLang="en-US"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9"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ppt_x</p:attrName>
                                        </p:attrNameLst>
                                      </p:cBhvr>
                                      <p:tavLst>
                                        <p:tav tm="0">
                                          <p:val>
                                            <p:strVal val="#ppt_x-.2"/>
                                          </p:val>
                                        </p:tav>
                                        <p:tav tm="100000">
                                          <p:val>
                                            <p:strVal val="#ppt_x"/>
                                          </p:val>
                                        </p:tav>
                                      </p:tavLst>
                                    </p:anim>
                                    <p:anim calcmode="lin" valueType="num">
                                      <p:cBhvr>
                                        <p:cTn id="31"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2"/>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1000" fill="hold"/>
                                        <p:tgtEl>
                                          <p:spTgt spid="11"/>
                                        </p:tgtEl>
                                        <p:attrNameLst>
                                          <p:attrName>ppt_x</p:attrName>
                                        </p:attrNameLst>
                                      </p:cBhvr>
                                      <p:tavLst>
                                        <p:tav tm="0">
                                          <p:val>
                                            <p:strVal val="#ppt_x-.2"/>
                                          </p:val>
                                        </p:tav>
                                        <p:tav tm="100000">
                                          <p:val>
                                            <p:strVal val="#ppt_x"/>
                                          </p:val>
                                        </p:tav>
                                      </p:tavLst>
                                    </p:anim>
                                    <p:anim calcmode="lin" valueType="num">
                                      <p:cBhvr>
                                        <p:cTn id="36"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1"/>
                                        </p:tgtEl>
                                      </p:cBhvr>
                                    </p:animEffect>
                                  </p:childTnLst>
                                </p:cTn>
                              </p:par>
                              <p:par>
                                <p:cTn id="38" presetID="29"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1000" fill="hold"/>
                                        <p:tgtEl>
                                          <p:spTgt spid="14"/>
                                        </p:tgtEl>
                                        <p:attrNameLst>
                                          <p:attrName>ppt_x</p:attrName>
                                        </p:attrNameLst>
                                      </p:cBhvr>
                                      <p:tavLst>
                                        <p:tav tm="0">
                                          <p:val>
                                            <p:strVal val="#ppt_x-.2"/>
                                          </p:val>
                                        </p:tav>
                                        <p:tav tm="100000">
                                          <p:val>
                                            <p:strVal val="#ppt_x"/>
                                          </p:val>
                                        </p:tav>
                                      </p:tavLst>
                                    </p:anim>
                                    <p:anim calcmode="lin" valueType="num">
                                      <p:cBhvr>
                                        <p:cTn id="41"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4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14"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货物保管与养护</a:t>
            </a:r>
            <a:endParaRPr lang="zh-CN" altLang="en-US" b="1" dirty="0">
              <a:latin typeface="微软雅黑"/>
              <a:ea typeface="微软雅黑"/>
            </a:endParaRPr>
          </a:p>
        </p:txBody>
      </p:sp>
      <p:sp>
        <p:nvSpPr>
          <p:cNvPr id="12" name="矩形 11"/>
          <p:cNvSpPr/>
          <p:nvPr/>
        </p:nvSpPr>
        <p:spPr>
          <a:xfrm>
            <a:off x="2293163" y="1256749"/>
            <a:ext cx="5589373" cy="112912"/>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养护技术</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293163" y="1350469"/>
            <a:ext cx="5350671" cy="322025"/>
          </a:xfrm>
          <a:prstGeom prst="rect">
            <a:avLst/>
          </a:prstGeom>
          <a:noFill/>
        </p:spPr>
        <p:txBody>
          <a:bodyPr wrap="square" lIns="68595" tIns="34297" rIns="68595" bIns="34297" rtlCol="0">
            <a:spAutoFit/>
          </a:bodyPr>
          <a:lstStyle/>
          <a:p>
            <a:pPr>
              <a:lnSpc>
                <a:spcPct val="130000"/>
              </a:lnSpc>
            </a:pPr>
            <a:r>
              <a:rPr lang="en-US" altLang="zh-CN" sz="1400" dirty="0" smtClean="0">
                <a:solidFill>
                  <a:sysClr val="windowText" lastClr="000000"/>
                </a:solidFill>
                <a:latin typeface="微软雅黑" pitchFamily="34" charset="-122"/>
                <a:ea typeface="微软雅黑" pitchFamily="34" charset="-122"/>
              </a:rPr>
              <a:t>● </a:t>
            </a:r>
            <a:r>
              <a:rPr lang="zh-CN" altLang="en-US" sz="1400" dirty="0" smtClean="0">
                <a:solidFill>
                  <a:sysClr val="windowText" lastClr="000000"/>
                </a:solidFill>
                <a:latin typeface="微软雅黑" pitchFamily="34" charset="-122"/>
                <a:ea typeface="微软雅黑" pitchFamily="34" charset="-122"/>
              </a:rPr>
              <a:t>密封</a:t>
            </a:r>
            <a:endParaRPr lang="zh-CN" altLang="en-US" sz="1400" dirty="0">
              <a:solidFill>
                <a:sysClr val="windowText" lastClr="000000"/>
              </a:solidFill>
              <a:latin typeface="微软雅黑" pitchFamily="34" charset="-122"/>
              <a:ea typeface="微软雅黑" pitchFamily="34" charset="-122"/>
            </a:endParaRPr>
          </a:p>
        </p:txBody>
      </p:sp>
      <p:sp>
        <p:nvSpPr>
          <p:cNvPr id="9" name="TextBox 8"/>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温湿</a:t>
            </a:r>
            <a:r>
              <a:rPr lang="zh-CN" altLang="en-US" b="1" dirty="0">
                <a:solidFill>
                  <a:srgbClr val="FF0000"/>
                </a:solidFill>
                <a:latin typeface="微软雅黑" pitchFamily="34" charset="-122"/>
                <a:ea typeface="微软雅黑" pitchFamily="34" charset="-122"/>
              </a:rPr>
              <a:t>度控制</a:t>
            </a:r>
          </a:p>
        </p:txBody>
      </p:sp>
      <p:pic>
        <p:nvPicPr>
          <p:cNvPr id="3" name="图片 2"/>
          <p:cNvPicPr>
            <a:picLocks noChangeAspect="1"/>
          </p:cNvPicPr>
          <p:nvPr/>
        </p:nvPicPr>
        <p:blipFill>
          <a:blip r:embed="rId3"/>
          <a:stretch>
            <a:fillRect/>
          </a:stretch>
        </p:blipFill>
        <p:spPr>
          <a:xfrm>
            <a:off x="1187624" y="2752876"/>
            <a:ext cx="7007464" cy="1378518"/>
          </a:xfrm>
          <a:prstGeom prst="rect">
            <a:avLst/>
          </a:prstGeom>
        </p:spPr>
      </p:pic>
    </p:spTree>
    <p:extLst>
      <p:ext uri="{BB962C8B-B14F-4D97-AF65-F5344CB8AC3E}">
        <p14:creationId xmlns:p14="http://schemas.microsoft.com/office/powerpoint/2010/main" val="3813512173"/>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500"/>
                                        <p:tgtEl>
                                          <p:spTgt spid="9"/>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checkerboard(across)">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checkerboard(across)">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nodeType="click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checkerboard(across)">
                                      <p:cBhvr>
                                        <p:cTn id="3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2" grpId="0" animBg="1"/>
      <p:bldP spid="13" grpId="0" animBg="1"/>
      <p:bldP spid="14"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货物保管与养护</a:t>
            </a:r>
            <a:endParaRPr lang="zh-CN" altLang="en-US" b="1" dirty="0">
              <a:latin typeface="微软雅黑"/>
              <a:ea typeface="微软雅黑"/>
            </a:endParaRPr>
          </a:p>
        </p:txBody>
      </p:sp>
      <p:sp>
        <p:nvSpPr>
          <p:cNvPr id="12" name="矩形 11"/>
          <p:cNvSpPr/>
          <p:nvPr/>
        </p:nvSpPr>
        <p:spPr>
          <a:xfrm>
            <a:off x="2293163" y="1256749"/>
            <a:ext cx="5589373" cy="112912"/>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养护技术</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293163" y="1350469"/>
            <a:ext cx="5350671" cy="322025"/>
          </a:xfrm>
          <a:prstGeom prst="rect">
            <a:avLst/>
          </a:prstGeom>
          <a:noFill/>
        </p:spPr>
        <p:txBody>
          <a:bodyPr wrap="square" lIns="68595" tIns="34297" rIns="68595" bIns="34297" rtlCol="0">
            <a:spAutoFit/>
          </a:bodyPr>
          <a:lstStyle/>
          <a:p>
            <a:pPr>
              <a:lnSpc>
                <a:spcPct val="130000"/>
              </a:lnSpc>
            </a:pPr>
            <a:r>
              <a:rPr lang="en-US" altLang="zh-CN" sz="1400" dirty="0" smtClean="0">
                <a:solidFill>
                  <a:sysClr val="windowText" lastClr="000000"/>
                </a:solidFill>
                <a:latin typeface="微软雅黑" pitchFamily="34" charset="-122"/>
                <a:ea typeface="微软雅黑" pitchFamily="34" charset="-122"/>
              </a:rPr>
              <a:t>● </a:t>
            </a:r>
            <a:r>
              <a:rPr lang="zh-CN" altLang="en-US" sz="1400" dirty="0" smtClean="0">
                <a:solidFill>
                  <a:sysClr val="windowText" lastClr="000000"/>
                </a:solidFill>
                <a:latin typeface="微软雅黑" pitchFamily="34" charset="-122"/>
                <a:ea typeface="微软雅黑" pitchFamily="34" charset="-122"/>
              </a:rPr>
              <a:t>通风</a:t>
            </a:r>
            <a:endParaRPr lang="zh-CN" altLang="en-US" sz="1400" dirty="0">
              <a:solidFill>
                <a:sysClr val="windowText" lastClr="000000"/>
              </a:solidFill>
              <a:latin typeface="微软雅黑" pitchFamily="34" charset="-122"/>
              <a:ea typeface="微软雅黑" pitchFamily="34" charset="-122"/>
            </a:endParaRPr>
          </a:p>
        </p:txBody>
      </p:sp>
      <p:sp>
        <p:nvSpPr>
          <p:cNvPr id="9" name="TextBox 8"/>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温湿</a:t>
            </a:r>
            <a:r>
              <a:rPr lang="zh-CN" altLang="en-US" b="1" dirty="0">
                <a:solidFill>
                  <a:srgbClr val="FF0000"/>
                </a:solidFill>
                <a:latin typeface="微软雅黑" pitchFamily="34" charset="-122"/>
                <a:ea typeface="微软雅黑" pitchFamily="34" charset="-122"/>
              </a:rPr>
              <a:t>度控制</a:t>
            </a:r>
          </a:p>
        </p:txBody>
      </p:sp>
      <p:pic>
        <p:nvPicPr>
          <p:cNvPr id="2" name="图片 1"/>
          <p:cNvPicPr>
            <a:picLocks noChangeAspect="1"/>
          </p:cNvPicPr>
          <p:nvPr/>
        </p:nvPicPr>
        <p:blipFill>
          <a:blip r:embed="rId3"/>
          <a:stretch>
            <a:fillRect/>
          </a:stretch>
        </p:blipFill>
        <p:spPr>
          <a:xfrm>
            <a:off x="1665944" y="1850946"/>
            <a:ext cx="6364878" cy="2737027"/>
          </a:xfrm>
          <a:prstGeom prst="rect">
            <a:avLst/>
          </a:prstGeom>
        </p:spPr>
      </p:pic>
      <p:pic>
        <p:nvPicPr>
          <p:cNvPr id="4" name="图片 3"/>
          <p:cNvPicPr>
            <a:picLocks noChangeAspect="1"/>
          </p:cNvPicPr>
          <p:nvPr/>
        </p:nvPicPr>
        <p:blipFill>
          <a:blip r:embed="rId4"/>
          <a:stretch>
            <a:fillRect/>
          </a:stretch>
        </p:blipFill>
        <p:spPr>
          <a:xfrm>
            <a:off x="2293163" y="1702529"/>
            <a:ext cx="6430847" cy="3033860"/>
          </a:xfrm>
          <a:prstGeom prst="rect">
            <a:avLst/>
          </a:prstGeom>
        </p:spPr>
      </p:pic>
      <p:pic>
        <p:nvPicPr>
          <p:cNvPr id="5" name="图片 4"/>
          <p:cNvPicPr>
            <a:picLocks noChangeAspect="1"/>
          </p:cNvPicPr>
          <p:nvPr/>
        </p:nvPicPr>
        <p:blipFill>
          <a:blip r:embed="rId5"/>
          <a:stretch>
            <a:fillRect/>
          </a:stretch>
        </p:blipFill>
        <p:spPr>
          <a:xfrm>
            <a:off x="1818332" y="2355421"/>
            <a:ext cx="6559084" cy="1636784"/>
          </a:xfrm>
          <a:prstGeom prst="rect">
            <a:avLst/>
          </a:prstGeom>
        </p:spPr>
      </p:pic>
    </p:spTree>
    <p:extLst>
      <p:ext uri="{BB962C8B-B14F-4D97-AF65-F5344CB8AC3E}">
        <p14:creationId xmlns:p14="http://schemas.microsoft.com/office/powerpoint/2010/main" val="861917432"/>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1"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500"/>
                                        <p:tgtEl>
                                          <p:spTgt spid="9"/>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checkerboard(across)">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checkerboard(across)">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nodeType="click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checkerboard(across)">
                                      <p:cBhvr>
                                        <p:cTn id="38" dur="500"/>
                                        <p:tgtEl>
                                          <p:spTgt spid="2"/>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xit" presetSubtype="4" fill="hold" nodeType="clickEffect">
                                  <p:stCondLst>
                                    <p:cond delay="0"/>
                                  </p:stCondLst>
                                  <p:childTnLst>
                                    <p:anim calcmode="lin" valueType="num">
                                      <p:cBhvr additive="base">
                                        <p:cTn id="42" dur="500"/>
                                        <p:tgtEl>
                                          <p:spTgt spid="2"/>
                                        </p:tgtEl>
                                        <p:attrNameLst>
                                          <p:attrName>ppt_x</p:attrName>
                                        </p:attrNameLst>
                                      </p:cBhvr>
                                      <p:tavLst>
                                        <p:tav tm="0">
                                          <p:val>
                                            <p:strVal val="ppt_x"/>
                                          </p:val>
                                        </p:tav>
                                        <p:tav tm="100000">
                                          <p:val>
                                            <p:strVal val="ppt_x"/>
                                          </p:val>
                                        </p:tav>
                                      </p:tavLst>
                                    </p:anim>
                                    <p:anim calcmode="lin" valueType="num">
                                      <p:cBhvr additive="base">
                                        <p:cTn id="43" dur="500"/>
                                        <p:tgtEl>
                                          <p:spTgt spid="2"/>
                                        </p:tgtEl>
                                        <p:attrNameLst>
                                          <p:attrName>ppt_y</p:attrName>
                                        </p:attrNameLst>
                                      </p:cBhvr>
                                      <p:tavLst>
                                        <p:tav tm="0">
                                          <p:val>
                                            <p:strVal val="ppt_y"/>
                                          </p:val>
                                        </p:tav>
                                        <p:tav tm="100000">
                                          <p:val>
                                            <p:strVal val="1+ppt_h/2"/>
                                          </p:val>
                                        </p:tav>
                                      </p:tavLst>
                                    </p:anim>
                                    <p:set>
                                      <p:cBhvr>
                                        <p:cTn id="44" dur="1" fill="hold">
                                          <p:stCondLst>
                                            <p:cond delay="499"/>
                                          </p:stCondLst>
                                        </p:cTn>
                                        <p:tgtEl>
                                          <p:spTgt spid="2"/>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5" presetClass="entr" presetSubtype="10" fill="hold" nodeType="click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checkerboard(across)">
                                      <p:cBhvr>
                                        <p:cTn id="49" dur="500"/>
                                        <p:tgtEl>
                                          <p:spTgt spid="4"/>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xit" presetSubtype="4" fill="hold" nodeType="clickEffect">
                                  <p:stCondLst>
                                    <p:cond delay="0"/>
                                  </p:stCondLst>
                                  <p:childTnLst>
                                    <p:anim calcmode="lin" valueType="num">
                                      <p:cBhvr additive="base">
                                        <p:cTn id="53" dur="500"/>
                                        <p:tgtEl>
                                          <p:spTgt spid="4"/>
                                        </p:tgtEl>
                                        <p:attrNameLst>
                                          <p:attrName>ppt_x</p:attrName>
                                        </p:attrNameLst>
                                      </p:cBhvr>
                                      <p:tavLst>
                                        <p:tav tm="0">
                                          <p:val>
                                            <p:strVal val="ppt_x"/>
                                          </p:val>
                                        </p:tav>
                                        <p:tav tm="100000">
                                          <p:val>
                                            <p:strVal val="ppt_x"/>
                                          </p:val>
                                        </p:tav>
                                      </p:tavLst>
                                    </p:anim>
                                    <p:anim calcmode="lin" valueType="num">
                                      <p:cBhvr additive="base">
                                        <p:cTn id="54" dur="500"/>
                                        <p:tgtEl>
                                          <p:spTgt spid="4"/>
                                        </p:tgtEl>
                                        <p:attrNameLst>
                                          <p:attrName>ppt_y</p:attrName>
                                        </p:attrNameLst>
                                      </p:cBhvr>
                                      <p:tavLst>
                                        <p:tav tm="0">
                                          <p:val>
                                            <p:strVal val="ppt_y"/>
                                          </p:val>
                                        </p:tav>
                                        <p:tav tm="100000">
                                          <p:val>
                                            <p:strVal val="1+ppt_h/2"/>
                                          </p:val>
                                        </p:tav>
                                      </p:tavLst>
                                    </p:anim>
                                    <p:set>
                                      <p:cBhvr>
                                        <p:cTn id="55" dur="1" fill="hold">
                                          <p:stCondLst>
                                            <p:cond delay="499"/>
                                          </p:stCondLst>
                                        </p:cTn>
                                        <p:tgtEl>
                                          <p:spTgt spid="4"/>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5" presetClass="entr" presetSubtype="10" fill="hold" nodeType="click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checkerboard(across)">
                                      <p:cBhvr>
                                        <p:cTn id="6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2" grpId="0" animBg="1"/>
      <p:bldP spid="13" grpId="0" animBg="1"/>
      <p:bldP spid="14" grpId="0"/>
      <p:bldP spid="9" grpId="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065"/>
</p:tagLst>
</file>

<file path=ppt/theme/theme1.xml><?xml version="1.0" encoding="utf-8"?>
<a:theme xmlns:a="http://schemas.openxmlformats.org/drawingml/2006/main" name="第一PPT，www.1ppt.com">
  <a:themeElements>
    <a:clrScheme name="自定义 10">
      <a:dk1>
        <a:sysClr val="windowText" lastClr="000000"/>
      </a:dk1>
      <a:lt1>
        <a:sysClr val="window" lastClr="FFFFFF"/>
      </a:lt1>
      <a:dk2>
        <a:srgbClr val="373545"/>
      </a:dk2>
      <a:lt2>
        <a:srgbClr val="CEDBE6"/>
      </a:lt2>
      <a:accent1>
        <a:srgbClr val="C00000"/>
      </a:accent1>
      <a:accent2>
        <a:srgbClr val="C00000"/>
      </a:accent2>
      <a:accent3>
        <a:srgbClr val="C00000"/>
      </a:accent3>
      <a:accent4>
        <a:srgbClr val="C00000"/>
      </a:accent4>
      <a:accent5>
        <a:srgbClr val="C00000"/>
      </a:accent5>
      <a:accent6>
        <a:srgbClr val="C00000"/>
      </a:accent6>
      <a:hlink>
        <a:srgbClr val="C00000"/>
      </a:hlink>
      <a:folHlink>
        <a:srgbClr val="C00000"/>
      </a:folHlink>
    </a:clrScheme>
    <a:fontScheme name="1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2412</TotalTime>
  <Pages>0</Pages>
  <Words>2334</Words>
  <Characters>0</Characters>
  <Application>Microsoft Office PowerPoint</Application>
  <DocSecurity>0</DocSecurity>
  <PresentationFormat>全屏显示(16:9)</PresentationFormat>
  <Lines>0</Lines>
  <Paragraphs>254</Paragraphs>
  <Slides>46</Slides>
  <Notes>46</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46</vt:i4>
      </vt:variant>
    </vt:vector>
  </HeadingPairs>
  <TitlesOfParts>
    <vt:vector size="58" baseType="lpstr">
      <vt:lpstr>Source Han Sans ExtraLight</vt:lpstr>
      <vt:lpstr>仿宋_GB2312</vt:lpstr>
      <vt:lpstr>楷体_GB2312</vt:lpstr>
      <vt:lpstr>宋体</vt:lpstr>
      <vt:lpstr>微软雅黑</vt:lpstr>
      <vt:lpstr>Arial</vt:lpstr>
      <vt:lpstr>Calibri</vt:lpstr>
      <vt:lpstr>Century Gothic</vt:lpstr>
      <vt:lpstr>Impact</vt:lpstr>
      <vt:lpstr>Times New Roman</vt:lpstr>
      <vt:lpstr>第一PPT，www.1ppt.com</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红色简约</dc:title>
  <dc:creator>第一PPT模板网：www.1ppt.com</dc:creator>
  <cp:keywords>第一PPT模板网：www.1ppt.com</cp:keywords>
  <cp:lastModifiedBy>HP</cp:lastModifiedBy>
  <cp:revision>604</cp:revision>
  <dcterms:created xsi:type="dcterms:W3CDTF">2013-01-25T01:44:32Z</dcterms:created>
  <dcterms:modified xsi:type="dcterms:W3CDTF">2020-01-06T12:31:33Z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2052-9.1.0.4468</vt:lpwstr>
  </property>
</Properties>
</file>