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436" r:id="rId2"/>
    <p:sldId id="429" r:id="rId3"/>
    <p:sldId id="435" r:id="rId4"/>
    <p:sldId id="438" r:id="rId5"/>
    <p:sldId id="640" r:id="rId6"/>
    <p:sldId id="641" r:id="rId7"/>
    <p:sldId id="642" r:id="rId8"/>
    <p:sldId id="643" r:id="rId9"/>
    <p:sldId id="644" r:id="rId10"/>
    <p:sldId id="645" r:id="rId11"/>
    <p:sldId id="646" r:id="rId12"/>
    <p:sldId id="647" r:id="rId13"/>
    <p:sldId id="648" r:id="rId14"/>
    <p:sldId id="649" r:id="rId15"/>
    <p:sldId id="451" r:id="rId16"/>
    <p:sldId id="650" r:id="rId17"/>
    <p:sldId id="604" r:id="rId18"/>
    <p:sldId id="651" r:id="rId19"/>
    <p:sldId id="652" r:id="rId20"/>
    <p:sldId id="653" r:id="rId21"/>
    <p:sldId id="567" r:id="rId22"/>
    <p:sldId id="568" r:id="rId23"/>
    <p:sldId id="612" r:id="rId24"/>
    <p:sldId id="654" r:id="rId25"/>
    <p:sldId id="480" r:id="rId26"/>
  </p:sldIdLst>
  <p:sldSz cx="9144000" cy="5143500" type="screen16x9"/>
  <p:notesSz cx="6858000" cy="9144000"/>
  <p:custDataLst>
    <p:tags r:id="rId28"/>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78" autoAdjust="0"/>
  </p:normalViewPr>
  <p:slideViewPr>
    <p:cSldViewPr snapToObjects="1">
      <p:cViewPr varScale="1">
        <p:scale>
          <a:sx n="90" d="100"/>
          <a:sy n="90" d="100"/>
        </p:scale>
        <p:origin x="1512" y="72"/>
      </p:cViewPr>
      <p:guideLst>
        <p:guide orient="horz" pos="1619"/>
        <p:guide pos="2894"/>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1868820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725438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2153023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1210039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3210810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15</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298856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2321253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3104269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2083492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21</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val="3575499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503256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2873990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410696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2137647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3635837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emf"/><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项目七  仓库安全作业</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货物堆放安全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5" name="图片 4"/>
          <p:cNvPicPr>
            <a:picLocks noChangeAspect="1"/>
          </p:cNvPicPr>
          <p:nvPr/>
        </p:nvPicPr>
        <p:blipFill>
          <a:blip r:embed="rId3"/>
          <a:stretch>
            <a:fillRect/>
          </a:stretch>
        </p:blipFill>
        <p:spPr>
          <a:xfrm>
            <a:off x="1475656" y="1621584"/>
            <a:ext cx="3322290" cy="3145283"/>
          </a:xfrm>
          <a:prstGeom prst="rect">
            <a:avLst/>
          </a:prstGeom>
        </p:spPr>
      </p:pic>
      <p:sp>
        <p:nvSpPr>
          <p:cNvPr id="10" name="圆角矩形标注 91163"/>
          <p:cNvSpPr>
            <a:spLocks noChangeArrowheads="1"/>
          </p:cNvSpPr>
          <p:nvPr/>
        </p:nvSpPr>
        <p:spPr bwMode="auto">
          <a:xfrm>
            <a:off x="4932040" y="2571750"/>
            <a:ext cx="3187965" cy="981075"/>
          </a:xfrm>
          <a:prstGeom prst="wedgeRoundRectCallout">
            <a:avLst>
              <a:gd name="adj1" fmla="val -58764"/>
              <a:gd name="adj2" fmla="val -10671"/>
              <a:gd name="adj3" fmla="val 16667"/>
            </a:avLst>
          </a:prstGeom>
          <a:solidFill>
            <a:srgbClr val="FFCCCC"/>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2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轻在上，重在下，布局安全，负载平衡稳定且在货架的承重范围内</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33537525"/>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货物堆放安全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3" name="图片 2"/>
          <p:cNvPicPr>
            <a:picLocks noChangeAspect="1"/>
          </p:cNvPicPr>
          <p:nvPr/>
        </p:nvPicPr>
        <p:blipFill>
          <a:blip r:embed="rId3"/>
          <a:stretch>
            <a:fillRect/>
          </a:stretch>
        </p:blipFill>
        <p:spPr>
          <a:xfrm>
            <a:off x="5251524" y="2067694"/>
            <a:ext cx="3476432" cy="2088232"/>
          </a:xfrm>
          <a:prstGeom prst="rect">
            <a:avLst/>
          </a:prstGeom>
        </p:spPr>
      </p:pic>
      <p:pic>
        <p:nvPicPr>
          <p:cNvPr id="4" name="图片 3"/>
          <p:cNvPicPr>
            <a:picLocks noChangeAspect="1"/>
          </p:cNvPicPr>
          <p:nvPr/>
        </p:nvPicPr>
        <p:blipFill>
          <a:blip r:embed="rId4"/>
          <a:stretch>
            <a:fillRect/>
          </a:stretch>
        </p:blipFill>
        <p:spPr>
          <a:xfrm>
            <a:off x="1325630" y="2594926"/>
            <a:ext cx="3956094" cy="1318698"/>
          </a:xfrm>
          <a:prstGeom prst="rect">
            <a:avLst/>
          </a:prstGeom>
        </p:spPr>
      </p:pic>
    </p:spTree>
    <p:extLst>
      <p:ext uri="{BB962C8B-B14F-4D97-AF65-F5344CB8AC3E}">
        <p14:creationId xmlns:p14="http://schemas.microsoft.com/office/powerpoint/2010/main" val="3585068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par>
                                <p:cTn id="26" presetID="5" presetClass="entr" presetSubtype="1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heckerboard(across)">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货物堆放安全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5" name="图片 4"/>
          <p:cNvPicPr>
            <a:picLocks noChangeAspect="1"/>
          </p:cNvPicPr>
          <p:nvPr/>
        </p:nvPicPr>
        <p:blipFill>
          <a:blip r:embed="rId3"/>
          <a:stretch>
            <a:fillRect/>
          </a:stretch>
        </p:blipFill>
        <p:spPr>
          <a:xfrm>
            <a:off x="2102143" y="1462087"/>
            <a:ext cx="2379514" cy="3319921"/>
          </a:xfrm>
          <a:prstGeom prst="rect">
            <a:avLst/>
          </a:prstGeom>
        </p:spPr>
      </p:pic>
      <p:pic>
        <p:nvPicPr>
          <p:cNvPr id="6" name="图片 5"/>
          <p:cNvPicPr>
            <a:picLocks noChangeAspect="1"/>
          </p:cNvPicPr>
          <p:nvPr/>
        </p:nvPicPr>
        <p:blipFill>
          <a:blip r:embed="rId4"/>
          <a:stretch>
            <a:fillRect/>
          </a:stretch>
        </p:blipFill>
        <p:spPr>
          <a:xfrm>
            <a:off x="4355976" y="2303118"/>
            <a:ext cx="4442960" cy="772688"/>
          </a:xfrm>
          <a:prstGeom prst="rect">
            <a:avLst/>
          </a:prstGeom>
        </p:spPr>
      </p:pic>
    </p:spTree>
    <p:extLst>
      <p:ext uri="{BB962C8B-B14F-4D97-AF65-F5344CB8AC3E}">
        <p14:creationId xmlns:p14="http://schemas.microsoft.com/office/powerpoint/2010/main" val="1325908610"/>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par>
                                <p:cTn id="26" presetID="5"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货物堆放安全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3" name="图片 2"/>
          <p:cNvPicPr>
            <a:picLocks noChangeAspect="1"/>
          </p:cNvPicPr>
          <p:nvPr/>
        </p:nvPicPr>
        <p:blipFill>
          <a:blip r:embed="rId3"/>
          <a:stretch>
            <a:fillRect/>
          </a:stretch>
        </p:blipFill>
        <p:spPr>
          <a:xfrm>
            <a:off x="4788024" y="1635646"/>
            <a:ext cx="3762751" cy="2859233"/>
          </a:xfrm>
          <a:prstGeom prst="rect">
            <a:avLst/>
          </a:prstGeom>
        </p:spPr>
      </p:pic>
      <p:pic>
        <p:nvPicPr>
          <p:cNvPr id="4" name="图片 3"/>
          <p:cNvPicPr>
            <a:picLocks noChangeAspect="1"/>
          </p:cNvPicPr>
          <p:nvPr/>
        </p:nvPicPr>
        <p:blipFill>
          <a:blip r:embed="rId4"/>
          <a:stretch>
            <a:fillRect/>
          </a:stretch>
        </p:blipFill>
        <p:spPr>
          <a:xfrm>
            <a:off x="827584" y="2652125"/>
            <a:ext cx="4013608" cy="1480882"/>
          </a:xfrm>
          <a:prstGeom prst="rect">
            <a:avLst/>
          </a:prstGeom>
        </p:spPr>
      </p:pic>
    </p:spTree>
    <p:extLst>
      <p:ext uri="{BB962C8B-B14F-4D97-AF65-F5344CB8AC3E}">
        <p14:creationId xmlns:p14="http://schemas.microsoft.com/office/powerpoint/2010/main" val="830565109"/>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par>
                                <p:cTn id="26" presetID="5" presetClass="entr" presetSubtype="1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heckerboard(across)">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货物堆放安全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文本框 36"/>
          <p:cNvSpPr txBox="1">
            <a:spLocks noChangeArrowheads="1"/>
          </p:cNvSpPr>
          <p:nvPr/>
        </p:nvSpPr>
        <p:spPr bwMode="auto">
          <a:xfrm>
            <a:off x="2555776" y="843558"/>
            <a:ext cx="6018071" cy="3896797"/>
          </a:xfrm>
          <a:prstGeom prst="rect">
            <a:avLst/>
          </a:prstGeom>
          <a:solidFill>
            <a:schemeClr val="bg2"/>
          </a:solidFill>
          <a:ln w="9525">
            <a:noFill/>
            <a:miter lim="800000"/>
          </a:ln>
          <a:effectLst/>
        </p:spPr>
        <p:txBody>
          <a:bodyPr rot="0" vert="horz" wrap="square" lIns="91440" tIns="45720" rIns="91440" bIns="45720" anchor="t" anchorCtr="0" upright="1">
            <a:noAutofit/>
          </a:bodyPr>
          <a:lstStyle/>
          <a:p>
            <a:pPr indent="266700" algn="just">
              <a:lnSpc>
                <a:spcPct val="150000"/>
              </a:lnSpc>
              <a:spcAft>
                <a:spcPts val="0"/>
              </a:spcAft>
            </a:pPr>
            <a:r>
              <a:rPr lang="zh-CN" sz="1100" b="1" kern="100" dirty="0">
                <a:effectLst/>
                <a:latin typeface="Calibri" panose="020F0502020204030204" pitchFamily="34" charset="0"/>
                <a:ea typeface="宋体" panose="02010600030101010101" pitchFamily="2" charset="-122"/>
                <a:cs typeface="Times New Roman" panose="02020603050405020304" pitchFamily="18" charset="0"/>
              </a:rPr>
              <a:t>附</a:t>
            </a:r>
            <a:r>
              <a:rPr lang="en-US" sz="1100" b="1" kern="100" dirty="0">
                <a:effectLst/>
                <a:latin typeface="Calibri" panose="020F0502020204030204" pitchFamily="34" charset="0"/>
                <a:ea typeface="宋体" panose="02010600030101010101" pitchFamily="2" charset="-122"/>
                <a:cs typeface="Times New Roman" panose="02020603050405020304" pitchFamily="18" charset="0"/>
              </a:rPr>
              <a:t>7-1</a:t>
            </a:r>
            <a:r>
              <a:rPr lang="zh-CN" sz="11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sz="1100" b="1" kern="0" dirty="0">
                <a:effectLst/>
                <a:latin typeface="Calibri" panose="020F0502020204030204" pitchFamily="34" charset="0"/>
                <a:ea typeface="宋体" panose="02010600030101010101" pitchFamily="2" charset="-122"/>
                <a:cs typeface="宋体" panose="02010600030101010101" pitchFamily="2" charset="-122"/>
              </a:rPr>
              <a:t>仓管员安全操作规程</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1</a:t>
            </a:r>
            <a:r>
              <a:rPr lang="zh-CN" sz="1100" kern="100" dirty="0">
                <a:effectLst/>
                <a:latin typeface="Times New Roman" panose="02020603050405020304" pitchFamily="18" charset="0"/>
                <a:ea typeface="宋体" panose="02010600030101010101" pitchFamily="2" charset="-122"/>
              </a:rPr>
              <a:t>、仓管员作业时要按规定穿戴好安全帽，防护鞋及棉衣裤等劳保护具。 </a:t>
            </a: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2</a:t>
            </a:r>
            <a:r>
              <a:rPr lang="zh-CN" sz="1100" kern="100" dirty="0">
                <a:effectLst/>
                <a:latin typeface="Times New Roman" panose="02020603050405020304" pitchFamily="18" charset="0"/>
                <a:ea typeface="宋体" panose="02010600030101010101" pitchFamily="2" charset="-122"/>
              </a:rPr>
              <a:t>、现场作业工程中，仓管员必须维持好现场秩序，保障安全作业。如发现安全隐患，应现场排除或上报仓储部长。 </a:t>
            </a: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3</a:t>
            </a:r>
            <a:r>
              <a:rPr lang="zh-CN" sz="1100" kern="100" dirty="0">
                <a:effectLst/>
                <a:latin typeface="Times New Roman" panose="02020603050405020304" pitchFamily="18" charset="0"/>
                <a:ea typeface="宋体" panose="02010600030101010101" pitchFamily="2" charset="-122"/>
              </a:rPr>
              <a:t>、仓管员指导相关人员在穿堂叉车通道（黄线）外行走，如需横穿叉车通道，要明确告知注意躲避来往车辆，无关人员不准围观装卸作业。 </a:t>
            </a: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4</a:t>
            </a:r>
            <a:r>
              <a:rPr lang="zh-CN" sz="1100" kern="100" dirty="0">
                <a:effectLst/>
                <a:latin typeface="Times New Roman" panose="02020603050405020304" pitchFamily="18" charset="0"/>
                <a:ea typeface="宋体" panose="02010600030101010101" pitchFamily="2" charset="-122"/>
              </a:rPr>
              <a:t>、仓管员严禁在叉车运行中靠近叉车，待叉车停稳后方可靠近，进行点数或传递票据等作业。 </a:t>
            </a: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5</a:t>
            </a:r>
            <a:r>
              <a:rPr lang="zh-CN" sz="1100" kern="100" dirty="0">
                <a:effectLst/>
                <a:latin typeface="Times New Roman" panose="02020603050405020304" pitchFamily="18" charset="0"/>
                <a:ea typeface="宋体" panose="02010600030101010101" pitchFamily="2" charset="-122"/>
              </a:rPr>
              <a:t>、进库工作前，要认真检查库内设备的运转和照明情况，正常后方可进库作业。</a:t>
            </a:r>
            <a:r>
              <a:rPr lang="en-US" sz="1100" kern="100" dirty="0">
                <a:effectLst/>
                <a:latin typeface="Times New Roman" panose="02020603050405020304" pitchFamily="18" charset="0"/>
                <a:ea typeface="宋体" panose="02010600030101010101" pitchFamily="2" charset="-122"/>
              </a:rPr>
              <a:t>   </a:t>
            </a:r>
            <a:endParaRPr lang="zh-CN" sz="1100" kern="100" dirty="0">
              <a:effectLst/>
              <a:latin typeface="Times New Roman" panose="02020603050405020304" pitchFamily="18" charset="0"/>
              <a:ea typeface="宋体" panose="02010600030101010101" pitchFamily="2" charset="-122"/>
            </a:endParaRP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6</a:t>
            </a:r>
            <a:r>
              <a:rPr lang="zh-CN" sz="1100" kern="100" dirty="0">
                <a:effectLst/>
                <a:latin typeface="Times New Roman" panose="02020603050405020304" pitchFamily="18" charset="0"/>
                <a:ea typeface="宋体" panose="02010600030101010101" pitchFamily="2" charset="-122"/>
              </a:rPr>
              <a:t>、库内货物码放整齐牢固，货物要与各种管路、线路、设施等保持一定的安全距离，无特殊情况下货物码放不准占用叉车通道。如发现险垛、歪垛要及时调整，在险垛未排除前不得安排人员、车辆到险垛周围作业。 </a:t>
            </a: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7</a:t>
            </a:r>
            <a:r>
              <a:rPr lang="zh-CN" sz="1100" kern="100" dirty="0">
                <a:effectLst/>
                <a:latin typeface="Times New Roman" panose="02020603050405020304" pitchFamily="18" charset="0"/>
                <a:ea typeface="宋体" panose="02010600030101010101" pitchFamily="2" charset="-122"/>
              </a:rPr>
              <a:t>、正确使用和精心爱护库内的设备、设施，发现问题要及时报告有关人员维修，运用冷廊潮湿的电器开关必须戴好绝缘手套。 </a:t>
            </a:r>
          </a:p>
          <a:p>
            <a:pPr algn="just">
              <a:lnSpc>
                <a:spcPct val="150000"/>
              </a:lnSpc>
              <a:spcAft>
                <a:spcPts val="0"/>
              </a:spcAft>
            </a:pPr>
            <a:r>
              <a:rPr lang="en-US" sz="1100" kern="100" dirty="0">
                <a:effectLst/>
                <a:latin typeface="Times New Roman" panose="02020603050405020304" pitchFamily="18" charset="0"/>
                <a:ea typeface="宋体" panose="02010600030101010101" pitchFamily="2" charset="-122"/>
              </a:rPr>
              <a:t>8</a:t>
            </a:r>
            <a:r>
              <a:rPr lang="zh-CN" sz="1100" kern="100" dirty="0">
                <a:effectLst/>
                <a:latin typeface="Times New Roman" panose="02020603050405020304" pitchFamily="18" charset="0"/>
                <a:ea typeface="宋体" panose="02010600030101010101" pitchFamily="2" charset="-122"/>
              </a:rPr>
              <a:t>、仓管员每半月检查一次库门安全脱险手柄，保证其能灵活使用并做好记录。工作完毕和下班前，确认库内无人后方可锁门。</a:t>
            </a:r>
          </a:p>
        </p:txBody>
      </p:sp>
    </p:spTree>
    <p:extLst>
      <p:ext uri="{BB962C8B-B14F-4D97-AF65-F5344CB8AC3E}">
        <p14:creationId xmlns:p14="http://schemas.microsoft.com/office/powerpoint/2010/main" val="3489211915"/>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a:latin typeface="微软雅黑" pitchFamily="34" charset="-122"/>
                <a:ea typeface="微软雅黑" pitchFamily="34" charset="-122"/>
              </a:rPr>
              <a:t>仓库消防安全</a:t>
            </a: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仓库消防安全</a:t>
            </a:r>
          </a:p>
        </p:txBody>
      </p:sp>
      <p:sp>
        <p:nvSpPr>
          <p:cNvPr id="11" name="矩形 10"/>
          <p:cNvSpPr/>
          <p:nvPr/>
        </p:nvSpPr>
        <p:spPr>
          <a:xfrm>
            <a:off x="2425143" y="4147803"/>
            <a:ext cx="557640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25143" y="874188"/>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392720" y="974737"/>
            <a:ext cx="5779299" cy="3122792"/>
          </a:xfrm>
          <a:prstGeom prst="rect">
            <a:avLst/>
          </a:prstGeom>
          <a:noFill/>
        </p:spPr>
        <p:txBody>
          <a:bodyPr wrap="square" lIns="68595" tIns="34297" rIns="68595" bIns="34297" rtlCol="0">
            <a:spAutoFit/>
          </a:bodyPr>
          <a:lstStyle/>
          <a:p>
            <a:pPr>
              <a:lnSpc>
                <a:spcPct val="130000"/>
              </a:lnSpc>
            </a:pPr>
            <a:r>
              <a:rPr lang="en-US" altLang="zh-CN" sz="1400" dirty="0">
                <a:solidFill>
                  <a:sysClr val="windowText" lastClr="000000"/>
                </a:solidFill>
                <a:latin typeface="微软雅黑" pitchFamily="34" charset="-122"/>
                <a:ea typeface="微软雅黑" pitchFamily="34" charset="-122"/>
              </a:rPr>
              <a:t>1993</a:t>
            </a:r>
            <a:r>
              <a:rPr lang="zh-CN" altLang="en-US" sz="1400" dirty="0">
                <a:solidFill>
                  <a:sysClr val="windowText" lastClr="000000"/>
                </a:solidFill>
                <a:latin typeface="微软雅黑" pitchFamily="34" charset="-122"/>
                <a:ea typeface="微软雅黑" pitchFamily="34" charset="-122"/>
              </a:rPr>
              <a:t>年</a:t>
            </a:r>
            <a:r>
              <a:rPr lang="en-US" altLang="zh-CN" sz="1400" dirty="0">
                <a:solidFill>
                  <a:sysClr val="windowText" lastClr="000000"/>
                </a:solidFill>
                <a:latin typeface="微软雅黑" pitchFamily="34" charset="-122"/>
                <a:ea typeface="微软雅黑" pitchFamily="34" charset="-122"/>
              </a:rPr>
              <a:t>8</a:t>
            </a:r>
            <a:r>
              <a:rPr lang="zh-CN" altLang="en-US" sz="1400" dirty="0">
                <a:solidFill>
                  <a:sysClr val="windowText" lastClr="000000"/>
                </a:solidFill>
                <a:latin typeface="微软雅黑" pitchFamily="34" charset="-122"/>
                <a:ea typeface="微软雅黑" pitchFamily="34" charset="-122"/>
              </a:rPr>
              <a:t>月</a:t>
            </a:r>
            <a:r>
              <a:rPr lang="en-US" altLang="zh-CN" sz="1400" dirty="0">
                <a:solidFill>
                  <a:sysClr val="windowText" lastClr="000000"/>
                </a:solidFill>
                <a:latin typeface="微软雅黑" pitchFamily="34" charset="-122"/>
                <a:ea typeface="微软雅黑" pitchFamily="34" charset="-122"/>
              </a:rPr>
              <a:t>5</a:t>
            </a:r>
            <a:r>
              <a:rPr lang="zh-CN" altLang="en-US" sz="1400" dirty="0">
                <a:solidFill>
                  <a:sysClr val="windowText" lastClr="000000"/>
                </a:solidFill>
                <a:latin typeface="微软雅黑" pitchFamily="34" charset="-122"/>
                <a:ea typeface="微软雅黑" pitchFamily="34" charset="-122"/>
              </a:rPr>
              <a:t>日</a:t>
            </a:r>
            <a:r>
              <a:rPr lang="en-US" altLang="zh-CN" sz="1400" dirty="0">
                <a:solidFill>
                  <a:sysClr val="windowText" lastClr="000000"/>
                </a:solidFill>
                <a:latin typeface="微软雅黑" pitchFamily="34" charset="-122"/>
                <a:ea typeface="微软雅黑" pitchFamily="34" charset="-122"/>
              </a:rPr>
              <a:t>13</a:t>
            </a:r>
            <a:r>
              <a:rPr lang="zh-CN" altLang="en-US" sz="1400" dirty="0">
                <a:solidFill>
                  <a:sysClr val="windowText" lastClr="000000"/>
                </a:solidFill>
                <a:latin typeface="微软雅黑" pitchFamily="34" charset="-122"/>
                <a:ea typeface="微软雅黑" pitchFamily="34" charset="-122"/>
              </a:rPr>
              <a:t>时</a:t>
            </a:r>
            <a:r>
              <a:rPr lang="en-US" altLang="zh-CN" sz="1400" dirty="0">
                <a:solidFill>
                  <a:sysClr val="windowText" lastClr="000000"/>
                </a:solidFill>
                <a:latin typeface="微软雅黑" pitchFamily="34" charset="-122"/>
                <a:ea typeface="微软雅黑" pitchFamily="34" charset="-122"/>
              </a:rPr>
              <a:t>26</a:t>
            </a:r>
            <a:r>
              <a:rPr lang="zh-CN" altLang="en-US" sz="1400" dirty="0">
                <a:solidFill>
                  <a:sysClr val="windowText" lastClr="000000"/>
                </a:solidFill>
                <a:latin typeface="微软雅黑" pitchFamily="34" charset="-122"/>
                <a:ea typeface="微软雅黑" pitchFamily="34" charset="-122"/>
              </a:rPr>
              <a:t>分，深圳市清水河化学危险品仓库发生特大爆炸事故，爆炸引起大火，</a:t>
            </a:r>
            <a:r>
              <a:rPr lang="en-US" altLang="zh-CN" sz="1400" dirty="0">
                <a:solidFill>
                  <a:sysClr val="windowText" lastClr="000000"/>
                </a:solidFill>
                <a:latin typeface="微软雅黑" pitchFamily="34" charset="-122"/>
                <a:ea typeface="微软雅黑" pitchFamily="34" charset="-122"/>
              </a:rPr>
              <a:t>l</a:t>
            </a:r>
            <a:r>
              <a:rPr lang="zh-CN" altLang="en-US" sz="1400" dirty="0">
                <a:solidFill>
                  <a:sysClr val="windowText" lastClr="000000"/>
                </a:solidFill>
                <a:latin typeface="微软雅黑" pitchFamily="34" charset="-122"/>
                <a:ea typeface="微软雅黑" pitchFamily="34" charset="-122"/>
              </a:rPr>
              <a:t>个小时后，着火区又发生第二次强烈爆炸，造成更大范围的破坏和火灾。深圳市政府立即组织数千名消防、公安、武警、解放军指战员及医务人员参加了抢险救灾工作，由于决策正确、指挥果断，加上多方面的全力支持，</a:t>
            </a:r>
            <a:r>
              <a:rPr lang="en-US" altLang="zh-CN" sz="1400" dirty="0">
                <a:solidFill>
                  <a:sysClr val="windowText" lastClr="000000"/>
                </a:solidFill>
                <a:latin typeface="微软雅黑" pitchFamily="34" charset="-122"/>
                <a:ea typeface="微软雅黑" pitchFamily="34" charset="-122"/>
              </a:rPr>
              <a:t>8</a:t>
            </a:r>
            <a:r>
              <a:rPr lang="zh-CN" altLang="en-US" sz="1400" dirty="0">
                <a:solidFill>
                  <a:sysClr val="windowText" lastClr="000000"/>
                </a:solidFill>
                <a:latin typeface="微软雅黑" pitchFamily="34" charset="-122"/>
                <a:ea typeface="微软雅黑" pitchFamily="34" charset="-122"/>
              </a:rPr>
              <a:t>月</a:t>
            </a:r>
            <a:r>
              <a:rPr lang="en-US" altLang="zh-CN" sz="1400" dirty="0">
                <a:solidFill>
                  <a:sysClr val="windowText" lastClr="000000"/>
                </a:solidFill>
                <a:latin typeface="微软雅黑" pitchFamily="34" charset="-122"/>
                <a:ea typeface="微软雅黑" pitchFamily="34" charset="-122"/>
              </a:rPr>
              <a:t>6</a:t>
            </a:r>
            <a:r>
              <a:rPr lang="zh-CN" altLang="en-US" sz="1400" dirty="0">
                <a:solidFill>
                  <a:sysClr val="windowText" lastClr="000000"/>
                </a:solidFill>
                <a:latin typeface="微软雅黑" pitchFamily="34" charset="-122"/>
                <a:ea typeface="微软雅黑" pitchFamily="34" charset="-122"/>
              </a:rPr>
              <a:t>日凌晨</a:t>
            </a:r>
            <a:r>
              <a:rPr lang="en-US" altLang="zh-CN" sz="1400" dirty="0">
                <a:solidFill>
                  <a:sysClr val="windowText" lastClr="000000"/>
                </a:solidFill>
                <a:latin typeface="微软雅黑" pitchFamily="34" charset="-122"/>
                <a:ea typeface="微软雅黑" pitchFamily="34" charset="-122"/>
              </a:rPr>
              <a:t>5</a:t>
            </a:r>
            <a:r>
              <a:rPr lang="zh-CN" altLang="en-US" sz="1400" dirty="0">
                <a:solidFill>
                  <a:sysClr val="windowText" lastClr="000000"/>
                </a:solidFill>
                <a:latin typeface="微软雅黑" pitchFamily="34" charset="-122"/>
                <a:ea typeface="微软雅黑" pitchFamily="34" charset="-122"/>
              </a:rPr>
              <a:t>时，终于扑灭了历时</a:t>
            </a:r>
            <a:r>
              <a:rPr lang="en-US" altLang="zh-CN" sz="1400" dirty="0">
                <a:solidFill>
                  <a:sysClr val="windowText" lastClr="000000"/>
                </a:solidFill>
                <a:latin typeface="微软雅黑" pitchFamily="34" charset="-122"/>
                <a:ea typeface="微软雅黑" pitchFamily="34" charset="-122"/>
              </a:rPr>
              <a:t>16</a:t>
            </a:r>
            <a:r>
              <a:rPr lang="zh-CN" altLang="en-US" sz="1400" dirty="0">
                <a:solidFill>
                  <a:sysClr val="windowText" lastClr="000000"/>
                </a:solidFill>
                <a:latin typeface="微软雅黑" pitchFamily="34" charset="-122"/>
                <a:ea typeface="微软雅黑" pitchFamily="34" charset="-122"/>
              </a:rPr>
              <a:t>个小时的大火。据深圳市初步统计，在这次事故中共有</a:t>
            </a:r>
            <a:r>
              <a:rPr lang="en-US" altLang="zh-CN" sz="1400" dirty="0">
                <a:solidFill>
                  <a:sysClr val="windowText" lastClr="000000"/>
                </a:solidFill>
                <a:latin typeface="微软雅黑" pitchFamily="34" charset="-122"/>
                <a:ea typeface="微软雅黑" pitchFamily="34" charset="-122"/>
              </a:rPr>
              <a:t>15</a:t>
            </a:r>
            <a:r>
              <a:rPr lang="zh-CN" altLang="en-US" sz="1400" dirty="0">
                <a:solidFill>
                  <a:sysClr val="windowText" lastClr="000000"/>
                </a:solidFill>
                <a:latin typeface="微软雅黑" pitchFamily="34" charset="-122"/>
                <a:ea typeface="微软雅黑" pitchFamily="34" charset="-122"/>
              </a:rPr>
              <a:t>人死亡，截止</a:t>
            </a:r>
            <a:r>
              <a:rPr lang="en-US" altLang="zh-CN" sz="1400" dirty="0">
                <a:solidFill>
                  <a:sysClr val="windowText" lastClr="000000"/>
                </a:solidFill>
                <a:latin typeface="微软雅黑" pitchFamily="34" charset="-122"/>
                <a:ea typeface="微软雅黑" pitchFamily="34" charset="-122"/>
              </a:rPr>
              <a:t>8</a:t>
            </a:r>
            <a:r>
              <a:rPr lang="zh-CN" altLang="en-US" sz="1400" dirty="0">
                <a:solidFill>
                  <a:sysClr val="windowText" lastClr="000000"/>
                </a:solidFill>
                <a:latin typeface="微软雅黑" pitchFamily="34" charset="-122"/>
                <a:ea typeface="微软雅黑" pitchFamily="34" charset="-122"/>
              </a:rPr>
              <a:t>月</a:t>
            </a:r>
            <a:r>
              <a:rPr lang="en-US" altLang="zh-CN" sz="1400" dirty="0">
                <a:solidFill>
                  <a:sysClr val="windowText" lastClr="000000"/>
                </a:solidFill>
                <a:latin typeface="微软雅黑" pitchFamily="34" charset="-122"/>
                <a:ea typeface="微软雅黑" pitchFamily="34" charset="-122"/>
              </a:rPr>
              <a:t>12</a:t>
            </a:r>
            <a:r>
              <a:rPr lang="zh-CN" altLang="en-US" sz="1400" dirty="0">
                <a:solidFill>
                  <a:sysClr val="windowText" lastClr="000000"/>
                </a:solidFill>
                <a:latin typeface="微软雅黑" pitchFamily="34" charset="-122"/>
                <a:ea typeface="微软雅黑" pitchFamily="34" charset="-122"/>
              </a:rPr>
              <a:t>日仍有</a:t>
            </a:r>
            <a:r>
              <a:rPr lang="en-US" altLang="zh-CN" sz="1400" dirty="0">
                <a:solidFill>
                  <a:sysClr val="windowText" lastClr="000000"/>
                </a:solidFill>
                <a:latin typeface="微软雅黑" pitchFamily="34" charset="-122"/>
                <a:ea typeface="微软雅黑" pitchFamily="34" charset="-122"/>
              </a:rPr>
              <a:t>101</a:t>
            </a:r>
            <a:r>
              <a:rPr lang="zh-CN" altLang="en-US" sz="1400" dirty="0">
                <a:solidFill>
                  <a:sysClr val="windowText" lastClr="000000"/>
                </a:solidFill>
                <a:latin typeface="微软雅黑" pitchFamily="34" charset="-122"/>
                <a:ea typeface="微软雅黑" pitchFamily="34" charset="-122"/>
              </a:rPr>
              <a:t>人住院治疗，其中重伤员</a:t>
            </a:r>
            <a:r>
              <a:rPr lang="en-US" altLang="zh-CN" sz="1400" dirty="0">
                <a:solidFill>
                  <a:sysClr val="windowText" lastClr="000000"/>
                </a:solidFill>
                <a:latin typeface="微软雅黑" pitchFamily="34" charset="-122"/>
                <a:ea typeface="微软雅黑" pitchFamily="34" charset="-122"/>
              </a:rPr>
              <a:t>25</a:t>
            </a:r>
            <a:r>
              <a:rPr lang="zh-CN" altLang="en-US" sz="1400" dirty="0">
                <a:solidFill>
                  <a:sysClr val="windowText" lastClr="000000"/>
                </a:solidFill>
                <a:latin typeface="微软雅黑" pitchFamily="34" charset="-122"/>
                <a:ea typeface="微软雅黑" pitchFamily="34" charset="-122"/>
              </a:rPr>
              <a:t>人。事故造成的直接经济损失超过</a:t>
            </a:r>
            <a:r>
              <a:rPr lang="en-US" altLang="zh-CN" sz="1400" dirty="0">
                <a:solidFill>
                  <a:sysClr val="windowText" lastClr="000000"/>
                </a:solidFill>
                <a:latin typeface="微软雅黑" pitchFamily="34" charset="-122"/>
                <a:ea typeface="微软雅黑" pitchFamily="34" charset="-122"/>
              </a:rPr>
              <a:t>2</a:t>
            </a:r>
            <a:r>
              <a:rPr lang="zh-CN" altLang="en-US" sz="1400" dirty="0">
                <a:solidFill>
                  <a:sysClr val="windowText" lastClr="000000"/>
                </a:solidFill>
                <a:latin typeface="微软雅黑" pitchFamily="34" charset="-122"/>
                <a:ea typeface="微软雅黑" pitchFamily="34" charset="-122"/>
              </a:rPr>
              <a:t>亿元。据查，出事单位是中国对外贸易开发集团公司下属的储运公司与深圳市危险品服务中心联营的安贸危险品储运联合公司。爆炸地点是清水河仓库区清六平仓，其申</a:t>
            </a:r>
            <a:r>
              <a:rPr lang="en-US" altLang="zh-CN" sz="1400" dirty="0">
                <a:solidFill>
                  <a:sysClr val="windowText" lastClr="000000"/>
                </a:solidFill>
                <a:latin typeface="微软雅黑" pitchFamily="34" charset="-122"/>
                <a:ea typeface="微软雅黑" pitchFamily="34" charset="-122"/>
              </a:rPr>
              <a:t>6</a:t>
            </a:r>
            <a:r>
              <a:rPr lang="zh-CN" altLang="en-US" sz="1400" dirty="0">
                <a:solidFill>
                  <a:sysClr val="windowText" lastClr="000000"/>
                </a:solidFill>
                <a:latin typeface="微软雅黑" pitchFamily="34" charset="-122"/>
                <a:ea typeface="微软雅黑" pitchFamily="34" charset="-122"/>
              </a:rPr>
              <a:t>个仓</a:t>
            </a:r>
            <a:r>
              <a:rPr lang="en-US" altLang="zh-CN" sz="1400" dirty="0">
                <a:solidFill>
                  <a:sysClr val="windowText" lastClr="000000"/>
                </a:solidFill>
                <a:latin typeface="微软雅黑" pitchFamily="34" charset="-122"/>
                <a:ea typeface="微软雅黑" pitchFamily="34" charset="-122"/>
              </a:rPr>
              <a:t>(2</a:t>
            </a:r>
            <a:r>
              <a:rPr lang="zh-CN" altLang="en-US" sz="1400" dirty="0">
                <a:solidFill>
                  <a:sysClr val="windowText" lastClr="000000"/>
                </a:solidFill>
                <a:latin typeface="微软雅黑" pitchFamily="34" charset="-122"/>
                <a:ea typeface="微软雅黑" pitchFamily="34" charset="-122"/>
              </a:rPr>
              <a:t>～</a:t>
            </a:r>
            <a:r>
              <a:rPr lang="en-US" altLang="zh-CN" sz="1400" dirty="0">
                <a:solidFill>
                  <a:sysClr val="windowText" lastClr="000000"/>
                </a:solidFill>
                <a:latin typeface="微软雅黑" pitchFamily="34" charset="-122"/>
                <a:ea typeface="微软雅黑" pitchFamily="34" charset="-122"/>
              </a:rPr>
              <a:t>7</a:t>
            </a:r>
            <a:r>
              <a:rPr lang="zh-CN" altLang="en-US" sz="1400" dirty="0">
                <a:solidFill>
                  <a:sysClr val="windowText" lastClr="000000"/>
                </a:solidFill>
                <a:latin typeface="微软雅黑" pitchFamily="34" charset="-122"/>
                <a:ea typeface="微软雅黑" pitchFamily="34" charset="-122"/>
              </a:rPr>
              <a:t>号仓</a:t>
            </a:r>
            <a:r>
              <a:rPr lang="en-US" altLang="zh-CN" sz="1400" dirty="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被彻底摧毁，现场留下两个深</a:t>
            </a:r>
            <a:r>
              <a:rPr lang="en-US" altLang="zh-CN" sz="1400" dirty="0">
                <a:solidFill>
                  <a:sysClr val="windowText" lastClr="000000"/>
                </a:solidFill>
                <a:latin typeface="微软雅黑" pitchFamily="34" charset="-122"/>
                <a:ea typeface="微软雅黑" pitchFamily="34" charset="-122"/>
              </a:rPr>
              <a:t>7m</a:t>
            </a:r>
            <a:r>
              <a:rPr lang="zh-CN" altLang="en-US" sz="1400" dirty="0">
                <a:solidFill>
                  <a:sysClr val="windowText" lastClr="000000"/>
                </a:solidFill>
                <a:latin typeface="微软雅黑" pitchFamily="34" charset="-122"/>
                <a:ea typeface="微软雅黑" pitchFamily="34" charset="-122"/>
              </a:rPr>
              <a:t>的大爆坑，其余的</a:t>
            </a:r>
            <a:r>
              <a:rPr lang="en-US" altLang="zh-CN" sz="1400" dirty="0">
                <a:solidFill>
                  <a:sysClr val="windowText" lastClr="000000"/>
                </a:solidFill>
                <a:latin typeface="微软雅黑" pitchFamily="34" charset="-122"/>
                <a:ea typeface="微软雅黑" pitchFamily="34" charset="-122"/>
              </a:rPr>
              <a:t>1</a:t>
            </a:r>
            <a:r>
              <a:rPr lang="zh-CN" altLang="en-US" sz="1400" dirty="0">
                <a:solidFill>
                  <a:sysClr val="windowText" lastClr="000000"/>
                </a:solidFill>
                <a:latin typeface="微软雅黑" pitchFamily="34" charset="-122"/>
                <a:ea typeface="微软雅黑" pitchFamily="34" charset="-122"/>
              </a:rPr>
              <a:t>号仓和</a:t>
            </a:r>
            <a:r>
              <a:rPr lang="en-US" altLang="zh-CN" sz="1400" dirty="0">
                <a:solidFill>
                  <a:sysClr val="windowText" lastClr="000000"/>
                </a:solidFill>
                <a:latin typeface="微软雅黑" pitchFamily="34" charset="-122"/>
                <a:ea typeface="微软雅黑" pitchFamily="34" charset="-122"/>
              </a:rPr>
              <a:t>8</a:t>
            </a:r>
            <a:r>
              <a:rPr lang="zh-CN" altLang="en-US" sz="1400" dirty="0">
                <a:solidFill>
                  <a:sysClr val="windowText" lastClr="000000"/>
                </a:solidFill>
                <a:latin typeface="微软雅黑" pitchFamily="34" charset="-122"/>
                <a:ea typeface="微软雅黑" pitchFamily="34" charset="-122"/>
              </a:rPr>
              <a:t>号仓遭到严重破坏。</a:t>
            </a:r>
            <a:endParaRPr lang="zh-CN" altLang="en-US" sz="1400" dirty="0" smtClean="0">
              <a:solidFill>
                <a:sysClr val="windowText" lastClr="000000"/>
              </a:solidFill>
              <a:latin typeface="微软雅黑" pitchFamily="34" charset="-122"/>
              <a:ea typeface="微软雅黑" pitchFamily="34" charset="-122"/>
            </a:endParaRPr>
          </a:p>
        </p:txBody>
      </p:sp>
      <p:sp>
        <p:nvSpPr>
          <p:cNvPr id="16" name="TextBox 15"/>
          <p:cNvSpPr txBox="1"/>
          <p:nvPr/>
        </p:nvSpPr>
        <p:spPr>
          <a:xfrm>
            <a:off x="2453476" y="4427787"/>
            <a:ext cx="5129741"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a:t>
            </a:r>
            <a:r>
              <a:rPr lang="zh-CN" altLang="en-US" dirty="0">
                <a:solidFill>
                  <a:srgbClr val="FF0000"/>
                </a:solidFill>
                <a:latin typeface="微软雅黑" pitchFamily="34" charset="-122"/>
                <a:ea typeface="微软雅黑" pitchFamily="34" charset="-122"/>
              </a:rPr>
              <a:t>：仓库运作中如何消除火灾隐患？</a:t>
            </a:r>
          </a:p>
        </p:txBody>
      </p:sp>
    </p:spTree>
    <p:extLst>
      <p:ext uri="{BB962C8B-B14F-4D97-AF65-F5344CB8AC3E}">
        <p14:creationId xmlns:p14="http://schemas.microsoft.com/office/powerpoint/2010/main" val="3608401358"/>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仓库消防安全</a:t>
            </a:r>
            <a:endParaRPr lang="en-US" altLang="zh-CN" b="1" dirty="0">
              <a:latin typeface="微软雅黑"/>
              <a:ea typeface="微软雅黑"/>
            </a:endParaRPr>
          </a:p>
        </p:txBody>
      </p:sp>
      <p:sp>
        <p:nvSpPr>
          <p:cNvPr id="8" name="椭圆 64"/>
          <p:cNvSpPr>
            <a:spLocks noChangeArrowheads="1"/>
          </p:cNvSpPr>
          <p:nvPr/>
        </p:nvSpPr>
        <p:spPr bwMode="auto">
          <a:xfrm>
            <a:off x="683568"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燃烧三要素</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3851920" y="868206"/>
            <a:ext cx="4590857" cy="3656671"/>
          </a:xfrm>
          <a:prstGeom prst="rect">
            <a:avLst/>
          </a:prstGeom>
        </p:spPr>
      </p:pic>
      <p:pic>
        <p:nvPicPr>
          <p:cNvPr id="3" name="图片 2"/>
          <p:cNvPicPr>
            <a:picLocks noChangeAspect="1"/>
          </p:cNvPicPr>
          <p:nvPr/>
        </p:nvPicPr>
        <p:blipFill>
          <a:blip r:embed="rId4"/>
          <a:stretch>
            <a:fillRect/>
          </a:stretch>
        </p:blipFill>
        <p:spPr>
          <a:xfrm>
            <a:off x="2051720" y="868206"/>
            <a:ext cx="5928204" cy="4125895"/>
          </a:xfrm>
          <a:prstGeom prst="rect">
            <a:avLst/>
          </a:prstGeom>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
                                        </p:tgtEl>
                                        <p:attrNameLst>
                                          <p:attrName>ppt_x</p:attrName>
                                        </p:attrNameLst>
                                      </p:cBhvr>
                                      <p:tavLst>
                                        <p:tav tm="0">
                                          <p:val>
                                            <p:strVal val="ppt_x"/>
                                          </p:val>
                                        </p:tav>
                                        <p:tav tm="100000">
                                          <p:val>
                                            <p:strVal val="ppt_x"/>
                                          </p:val>
                                        </p:tav>
                                      </p:tavLst>
                                    </p:anim>
                                    <p:anim calcmode="lin" valueType="num">
                                      <p:cBhvr additive="base">
                                        <p:cTn id="30" dur="500"/>
                                        <p:tgtEl>
                                          <p:spTgt spid="2"/>
                                        </p:tgtEl>
                                        <p:attrNameLst>
                                          <p:attrName>ppt_y</p:attrName>
                                        </p:attrNameLst>
                                      </p:cBhvr>
                                      <p:tavLst>
                                        <p:tav tm="0">
                                          <p:val>
                                            <p:strVal val="ppt_y"/>
                                          </p:val>
                                        </p:tav>
                                        <p:tav tm="100000">
                                          <p:val>
                                            <p:strVal val="1+ppt_h/2"/>
                                          </p:val>
                                        </p:tav>
                                      </p:tavLst>
                                    </p:anim>
                                    <p:set>
                                      <p:cBhvr>
                                        <p:cTn id="31" dur="1" fill="hold">
                                          <p:stCondLst>
                                            <p:cond delay="499"/>
                                          </p:stCondLst>
                                        </p:cTn>
                                        <p:tgtEl>
                                          <p:spTgt spid="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heckerboard(across)">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仓库消防安全</a:t>
            </a:r>
            <a:endParaRPr lang="en-US" altLang="zh-CN" b="1" dirty="0">
              <a:latin typeface="微软雅黑"/>
              <a:ea typeface="微软雅黑"/>
            </a:endParaRPr>
          </a:p>
        </p:txBody>
      </p:sp>
      <p:sp>
        <p:nvSpPr>
          <p:cNvPr id="8" name="椭圆 64"/>
          <p:cNvSpPr>
            <a:spLocks noChangeArrowheads="1"/>
          </p:cNvSpPr>
          <p:nvPr/>
        </p:nvSpPr>
        <p:spPr bwMode="auto">
          <a:xfrm>
            <a:off x="683568"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基本灭火</a:t>
            </a:r>
            <a:r>
              <a:rPr lang="zh-CN" altLang="en-US" sz="2100" b="1" dirty="0">
                <a:solidFill>
                  <a:schemeClr val="bg1"/>
                </a:solidFill>
                <a:latin typeface="微软雅黑" pitchFamily="34" charset="-122"/>
                <a:ea typeface="微软雅黑" pitchFamily="34" charset="-122"/>
                <a:sym typeface="宋体" panose="02010600030101010101" pitchFamily="2" charset="-122"/>
              </a:rPr>
              <a:t>方法</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403794" y="2580837"/>
            <a:ext cx="557640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矩形 6"/>
          <p:cNvSpPr/>
          <p:nvPr/>
        </p:nvSpPr>
        <p:spPr>
          <a:xfrm>
            <a:off x="2436039" y="1227735"/>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13"/>
          <p:cNvSpPr txBox="1"/>
          <p:nvPr/>
        </p:nvSpPr>
        <p:spPr>
          <a:xfrm>
            <a:off x="2324605" y="1347614"/>
            <a:ext cx="5779299" cy="1189571"/>
          </a:xfrm>
          <a:prstGeom prst="rect">
            <a:avLst/>
          </a:prstGeom>
          <a:noFill/>
        </p:spPr>
        <p:txBody>
          <a:bodyPr wrap="square" lIns="68595" tIns="34297" rIns="68595" bIns="34297" rtlCol="0">
            <a:spAutoFit/>
          </a:bodyPr>
          <a:lstStyle/>
          <a:p>
            <a:pPr>
              <a:lnSpc>
                <a:spcPct val="130000"/>
              </a:lnSpc>
            </a:pPr>
            <a:r>
              <a:rPr lang="zh-CN" altLang="en-US" sz="1400" dirty="0" smtClean="0">
                <a:solidFill>
                  <a:sysClr val="windowText" lastClr="000000"/>
                </a:solidFill>
                <a:latin typeface="微软雅黑" pitchFamily="34" charset="-122"/>
                <a:ea typeface="微软雅黑" pitchFamily="34" charset="-122"/>
              </a:rPr>
              <a:t>● 窒息</a:t>
            </a:r>
            <a:r>
              <a:rPr lang="zh-CN" altLang="en-US" sz="1400" dirty="0">
                <a:solidFill>
                  <a:sysClr val="windowText" lastClr="000000"/>
                </a:solidFill>
                <a:latin typeface="微软雅黑" pitchFamily="34" charset="-122"/>
                <a:ea typeface="微软雅黑" pitchFamily="34" charset="-122"/>
              </a:rPr>
              <a:t>灭火法</a:t>
            </a:r>
            <a:r>
              <a:rPr lang="en-US" altLang="zh-CN" sz="1400" dirty="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阻断助燃物</a:t>
            </a:r>
          </a:p>
          <a:p>
            <a:pPr>
              <a:lnSpc>
                <a:spcPct val="130000"/>
              </a:lnSpc>
            </a:pPr>
            <a:r>
              <a:rPr lang="zh-CN" altLang="en-US" sz="1400" dirty="0" smtClean="0">
                <a:solidFill>
                  <a:sysClr val="windowText" lastClr="000000"/>
                </a:solidFill>
                <a:latin typeface="微软雅黑" pitchFamily="34" charset="-122"/>
                <a:ea typeface="微软雅黑" pitchFamily="34" charset="-122"/>
              </a:rPr>
              <a:t>● 冷却</a:t>
            </a:r>
            <a:r>
              <a:rPr lang="zh-CN" altLang="en-US" sz="1400" dirty="0">
                <a:solidFill>
                  <a:sysClr val="windowText" lastClr="000000"/>
                </a:solidFill>
                <a:latin typeface="微软雅黑" pitchFamily="34" charset="-122"/>
                <a:ea typeface="微软雅黑" pitchFamily="34" charset="-122"/>
              </a:rPr>
              <a:t>灭火法</a:t>
            </a:r>
            <a:r>
              <a:rPr lang="en-US" altLang="zh-CN" sz="1400" dirty="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阻断着火热源</a:t>
            </a:r>
          </a:p>
          <a:p>
            <a:pPr>
              <a:lnSpc>
                <a:spcPct val="130000"/>
              </a:lnSpc>
            </a:pPr>
            <a:r>
              <a:rPr lang="zh-CN" altLang="en-US" sz="1400" dirty="0" smtClean="0">
                <a:solidFill>
                  <a:sysClr val="windowText" lastClr="000000"/>
                </a:solidFill>
                <a:latin typeface="微软雅黑" pitchFamily="34" charset="-122"/>
                <a:ea typeface="微软雅黑" pitchFamily="34" charset="-122"/>
              </a:rPr>
              <a:t>● 隔离</a:t>
            </a:r>
            <a:r>
              <a:rPr lang="zh-CN" altLang="en-US" sz="1400" dirty="0">
                <a:solidFill>
                  <a:sysClr val="windowText" lastClr="000000"/>
                </a:solidFill>
                <a:latin typeface="微软雅黑" pitchFamily="34" charset="-122"/>
                <a:ea typeface="微软雅黑" pitchFamily="34" charset="-122"/>
              </a:rPr>
              <a:t>灭火法</a:t>
            </a:r>
            <a:r>
              <a:rPr lang="en-US" altLang="zh-CN" sz="1400" dirty="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阻断可燃物</a:t>
            </a:r>
          </a:p>
          <a:p>
            <a:pPr>
              <a:lnSpc>
                <a:spcPct val="130000"/>
              </a:lnSpc>
            </a:pPr>
            <a:r>
              <a:rPr lang="zh-CN" altLang="en-US" sz="1400" dirty="0" smtClean="0">
                <a:solidFill>
                  <a:sysClr val="windowText" lastClr="000000"/>
                </a:solidFill>
                <a:latin typeface="微软雅黑" pitchFamily="34" charset="-122"/>
                <a:ea typeface="微软雅黑" pitchFamily="34" charset="-122"/>
              </a:rPr>
              <a:t>● 抑制</a:t>
            </a:r>
            <a:r>
              <a:rPr lang="zh-CN" altLang="en-US" sz="1400" dirty="0">
                <a:solidFill>
                  <a:sysClr val="windowText" lastClr="000000"/>
                </a:solidFill>
                <a:latin typeface="微软雅黑" pitchFamily="34" charset="-122"/>
                <a:ea typeface="微软雅黑" pitchFamily="34" charset="-122"/>
              </a:rPr>
              <a:t>灭火法</a:t>
            </a:r>
            <a:r>
              <a:rPr lang="en-US" altLang="zh-CN" sz="1400" dirty="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阻断燃烧</a:t>
            </a:r>
            <a:r>
              <a:rPr lang="zh-CN" altLang="en-US" sz="1400" dirty="0" smtClean="0">
                <a:solidFill>
                  <a:sysClr val="windowText" lastClr="000000"/>
                </a:solidFill>
                <a:latin typeface="微软雅黑" pitchFamily="34" charset="-122"/>
                <a:ea typeface="微软雅黑" pitchFamily="34" charset="-122"/>
              </a:rPr>
              <a:t>反应</a:t>
            </a:r>
            <a:endParaRPr lang="zh-CN" altLang="en-US" sz="14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404897634"/>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P spid="6" grpId="0" animBg="1"/>
      <p:bldP spid="7" grpId="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仓库消防安全</a:t>
            </a:r>
            <a:endParaRPr lang="en-US" altLang="zh-CN" b="1" dirty="0">
              <a:latin typeface="微软雅黑"/>
              <a:ea typeface="微软雅黑"/>
            </a:endParaRPr>
          </a:p>
        </p:txBody>
      </p:sp>
      <p:sp>
        <p:nvSpPr>
          <p:cNvPr id="8" name="椭圆 64"/>
          <p:cNvSpPr>
            <a:spLocks noChangeArrowheads="1"/>
          </p:cNvSpPr>
          <p:nvPr/>
        </p:nvSpPr>
        <p:spPr bwMode="auto">
          <a:xfrm>
            <a:off x="683568"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消防器材</a:t>
            </a:r>
            <a:r>
              <a:rPr lang="zh-CN" altLang="en-US" sz="2100" b="1" dirty="0">
                <a:solidFill>
                  <a:schemeClr val="bg1"/>
                </a:solidFill>
                <a:latin typeface="微软雅黑" pitchFamily="34" charset="-122"/>
                <a:ea typeface="微软雅黑" pitchFamily="34" charset="-122"/>
                <a:sym typeface="宋体" panose="02010600030101010101" pitchFamily="2" charset="-122"/>
              </a:rPr>
              <a:t>设置</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787811776"/>
              </p:ext>
            </p:extLst>
          </p:nvPr>
        </p:nvGraphicFramePr>
        <p:xfrm>
          <a:off x="2123728" y="1275606"/>
          <a:ext cx="6768752" cy="3096346"/>
        </p:xfrm>
        <a:graphic>
          <a:graphicData uri="http://schemas.openxmlformats.org/drawingml/2006/table">
            <a:tbl>
              <a:tblPr firstRow="1" firstCol="1" bandRow="1">
                <a:tableStyleId>{5C22544A-7EE6-4342-B048-85BDC9FD1C3A}</a:tableStyleId>
              </a:tblPr>
              <a:tblGrid>
                <a:gridCol w="921157"/>
                <a:gridCol w="1735431"/>
                <a:gridCol w="4112164"/>
              </a:tblGrid>
              <a:tr h="275380">
                <a:tc>
                  <a:txBody>
                    <a:bodyPr/>
                    <a:lstStyle/>
                    <a:p>
                      <a:pPr algn="ctr">
                        <a:lnSpc>
                          <a:spcPts val="1800"/>
                        </a:lnSpc>
                        <a:spcAft>
                          <a:spcPts val="0"/>
                        </a:spcAft>
                      </a:pPr>
                      <a:r>
                        <a:rPr lang="zh-CN" sz="1050" kern="100" dirty="0">
                          <a:effectLst/>
                        </a:rPr>
                        <a:t>序号</a:t>
                      </a:r>
                      <a:endParaRPr lang="zh-CN" sz="1050" kern="100" dirty="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ctr">
                        <a:lnSpc>
                          <a:spcPts val="1800"/>
                        </a:lnSpc>
                        <a:spcAft>
                          <a:spcPts val="0"/>
                        </a:spcAft>
                      </a:pPr>
                      <a:r>
                        <a:rPr lang="zh-CN" sz="1050" kern="100">
                          <a:effectLst/>
                        </a:rPr>
                        <a:t>场所</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ctr">
                        <a:lnSpc>
                          <a:spcPts val="1800"/>
                        </a:lnSpc>
                        <a:spcAft>
                          <a:spcPts val="0"/>
                        </a:spcAft>
                      </a:pPr>
                      <a:r>
                        <a:rPr lang="zh-CN" sz="1050" kern="100">
                          <a:effectLst/>
                        </a:rPr>
                        <a:t>灭火器配置种类</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r>
              <a:tr h="433995">
                <a:tc>
                  <a:txBody>
                    <a:bodyPr/>
                    <a:lstStyle/>
                    <a:p>
                      <a:pPr algn="ctr">
                        <a:lnSpc>
                          <a:spcPts val="1800"/>
                        </a:lnSpc>
                        <a:spcAft>
                          <a:spcPts val="0"/>
                        </a:spcAft>
                      </a:pPr>
                      <a:r>
                        <a:rPr lang="en-US" sz="1050" kern="100">
                          <a:effectLst/>
                        </a:rPr>
                        <a:t>1</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just">
                        <a:spcAft>
                          <a:spcPts val="0"/>
                        </a:spcAft>
                      </a:pPr>
                      <a:r>
                        <a:rPr lang="zh-CN" sz="1050" kern="100">
                          <a:effectLst/>
                        </a:rPr>
                        <a:t>精密仪器和贵重设备场所</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c>
                  <a:txBody>
                    <a:bodyPr/>
                    <a:lstStyle/>
                    <a:p>
                      <a:pPr algn="just">
                        <a:spcAft>
                          <a:spcPts val="0"/>
                        </a:spcAft>
                      </a:pPr>
                      <a:r>
                        <a:rPr lang="zh-CN" sz="1050" kern="100">
                          <a:effectLst/>
                        </a:rPr>
                        <a:t>灭火剂的残渍会损坏设备，忌用水和干粉灭火剂，应选用气体灭火器</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r>
              <a:tr h="433995">
                <a:tc>
                  <a:txBody>
                    <a:bodyPr/>
                    <a:lstStyle/>
                    <a:p>
                      <a:pPr algn="ctr">
                        <a:lnSpc>
                          <a:spcPts val="1800"/>
                        </a:lnSpc>
                        <a:spcAft>
                          <a:spcPts val="0"/>
                        </a:spcAft>
                      </a:pPr>
                      <a:r>
                        <a:rPr lang="en-US" sz="1050" kern="100">
                          <a:effectLst/>
                        </a:rPr>
                        <a:t>2</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just">
                        <a:spcAft>
                          <a:spcPts val="0"/>
                        </a:spcAft>
                      </a:pPr>
                      <a:r>
                        <a:rPr lang="zh-CN" sz="1050" kern="100">
                          <a:effectLst/>
                        </a:rPr>
                        <a:t>贵重书籍和档案资料场所</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c>
                  <a:txBody>
                    <a:bodyPr/>
                    <a:lstStyle/>
                    <a:p>
                      <a:pPr algn="just">
                        <a:spcAft>
                          <a:spcPts val="0"/>
                        </a:spcAft>
                      </a:pPr>
                      <a:r>
                        <a:rPr lang="zh-CN" sz="1050" kern="100">
                          <a:effectLst/>
                        </a:rPr>
                        <a:t>为了避免水渍损失，忌用水灭火，应选用干粉灭火器或气体灭火器</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r>
              <a:tr h="433995">
                <a:tc>
                  <a:txBody>
                    <a:bodyPr/>
                    <a:lstStyle/>
                    <a:p>
                      <a:pPr algn="ctr">
                        <a:lnSpc>
                          <a:spcPts val="1800"/>
                        </a:lnSpc>
                        <a:spcAft>
                          <a:spcPts val="0"/>
                        </a:spcAft>
                      </a:pPr>
                      <a:r>
                        <a:rPr lang="en-US" sz="1050" kern="100">
                          <a:effectLst/>
                        </a:rPr>
                        <a:t>3</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just">
                        <a:lnSpc>
                          <a:spcPct val="150000"/>
                        </a:lnSpc>
                        <a:spcAft>
                          <a:spcPts val="0"/>
                        </a:spcAft>
                      </a:pPr>
                      <a:r>
                        <a:rPr lang="zh-CN" sz="1050" kern="100">
                          <a:effectLst/>
                        </a:rPr>
                        <a:t>电气设备场所</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c>
                  <a:txBody>
                    <a:bodyPr/>
                    <a:lstStyle/>
                    <a:p>
                      <a:pPr algn="just">
                        <a:spcAft>
                          <a:spcPts val="0"/>
                        </a:spcAft>
                      </a:pPr>
                      <a:r>
                        <a:rPr lang="zh-CN" sz="1050" kern="100">
                          <a:effectLst/>
                        </a:rPr>
                        <a:t>热涨冷缩可能引起设备破裂，忌用水灭火，应选用绝缘性能较好的气体灭火器或干粉灭火器</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r>
              <a:tr h="433995">
                <a:tc>
                  <a:txBody>
                    <a:bodyPr/>
                    <a:lstStyle/>
                    <a:p>
                      <a:pPr algn="ctr">
                        <a:lnSpc>
                          <a:spcPts val="1800"/>
                        </a:lnSpc>
                        <a:spcAft>
                          <a:spcPts val="0"/>
                        </a:spcAft>
                      </a:pPr>
                      <a:r>
                        <a:rPr lang="en-US" sz="1050" kern="100">
                          <a:effectLst/>
                        </a:rPr>
                        <a:t>4</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just">
                        <a:lnSpc>
                          <a:spcPct val="150000"/>
                        </a:lnSpc>
                        <a:spcAft>
                          <a:spcPts val="0"/>
                        </a:spcAft>
                      </a:pPr>
                      <a:r>
                        <a:rPr lang="zh-CN" sz="1050" kern="100">
                          <a:effectLst/>
                        </a:rPr>
                        <a:t>高温设备场所</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c>
                  <a:txBody>
                    <a:bodyPr/>
                    <a:lstStyle/>
                    <a:p>
                      <a:pPr algn="just">
                        <a:spcAft>
                          <a:spcPts val="0"/>
                        </a:spcAft>
                      </a:pPr>
                      <a:r>
                        <a:rPr lang="zh-CN" sz="1050" kern="100" dirty="0">
                          <a:effectLst/>
                        </a:rPr>
                        <a:t>因冷缩可能引起设备破裂，忌用水灭火，应选用干粉灭火器或气体灭火器</a:t>
                      </a:r>
                      <a:endParaRPr lang="zh-CN" sz="1050" kern="100" dirty="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r>
              <a:tr h="650991">
                <a:tc>
                  <a:txBody>
                    <a:bodyPr/>
                    <a:lstStyle/>
                    <a:p>
                      <a:pPr algn="ctr">
                        <a:lnSpc>
                          <a:spcPts val="1800"/>
                        </a:lnSpc>
                        <a:spcAft>
                          <a:spcPts val="0"/>
                        </a:spcAft>
                      </a:pPr>
                      <a:r>
                        <a:rPr lang="en-US" sz="1050" kern="100">
                          <a:effectLst/>
                        </a:rPr>
                        <a:t>5</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just">
                        <a:lnSpc>
                          <a:spcPct val="150000"/>
                        </a:lnSpc>
                        <a:spcAft>
                          <a:spcPts val="0"/>
                        </a:spcAft>
                      </a:pPr>
                      <a:r>
                        <a:rPr lang="zh-CN" sz="1050" kern="100">
                          <a:effectLst/>
                        </a:rPr>
                        <a:t>化学危险物品场所</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c>
                  <a:txBody>
                    <a:bodyPr/>
                    <a:lstStyle/>
                    <a:p>
                      <a:pPr algn="just">
                        <a:spcAft>
                          <a:spcPts val="0"/>
                        </a:spcAft>
                      </a:pPr>
                      <a:r>
                        <a:rPr lang="zh-CN" sz="1050" kern="100">
                          <a:effectLst/>
                        </a:rPr>
                        <a:t>有些灭火剂可能与某些化学物品起化学反应，有导致火灾扩大的可能，应选用与化学物品不起化学反应的灭火器</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r>
              <a:tr h="433995">
                <a:tc>
                  <a:txBody>
                    <a:bodyPr/>
                    <a:lstStyle/>
                    <a:p>
                      <a:pPr algn="ctr">
                        <a:lnSpc>
                          <a:spcPts val="1800"/>
                        </a:lnSpc>
                        <a:spcAft>
                          <a:spcPts val="0"/>
                        </a:spcAft>
                      </a:pPr>
                      <a:r>
                        <a:rPr lang="en-US" sz="1050" kern="100">
                          <a:effectLst/>
                        </a:rPr>
                        <a:t>6</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tc>
                <a:tc>
                  <a:txBody>
                    <a:bodyPr/>
                    <a:lstStyle/>
                    <a:p>
                      <a:pPr algn="just">
                        <a:lnSpc>
                          <a:spcPct val="150000"/>
                        </a:lnSpc>
                        <a:spcAft>
                          <a:spcPts val="0"/>
                        </a:spcAft>
                      </a:pPr>
                      <a:r>
                        <a:rPr lang="zh-CN" sz="1050" kern="100">
                          <a:effectLst/>
                        </a:rPr>
                        <a:t>可燃气体场所</a:t>
                      </a:r>
                      <a:endParaRPr lang="zh-CN" sz="1050" kern="10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c>
                  <a:txBody>
                    <a:bodyPr/>
                    <a:lstStyle/>
                    <a:p>
                      <a:pPr algn="just">
                        <a:spcAft>
                          <a:spcPts val="0"/>
                        </a:spcAft>
                      </a:pPr>
                      <a:r>
                        <a:rPr lang="zh-CN" sz="1050" kern="100" dirty="0">
                          <a:effectLst/>
                        </a:rPr>
                        <a:t>有可能出现气体泄漏火灾，应选用扑灭可燃气体灭火效果较好的水进行灭火</a:t>
                      </a:r>
                      <a:endParaRPr lang="zh-CN" sz="1050" kern="100" dirty="0">
                        <a:effectLst/>
                        <a:latin typeface="Times New Roman" panose="02020603050405020304" pitchFamily="18" charset="0"/>
                        <a:ea typeface="宋体" panose="02010600030101010101" pitchFamily="2" charset="-122"/>
                        <a:cs typeface="Arial Narrow" panose="020B0606020202030204" pitchFamily="34" charset="0"/>
                      </a:endParaRPr>
                    </a:p>
                  </a:txBody>
                  <a:tcPr marL="68580" marR="68580" marT="0" marB="0" anchor="ctr"/>
                </a:tc>
              </a:tr>
            </a:tbl>
          </a:graphicData>
        </a:graphic>
      </p:graphicFrame>
      <p:pic>
        <p:nvPicPr>
          <p:cNvPr id="10" name="图片 9"/>
          <p:cNvPicPr>
            <a:picLocks noChangeAspect="1"/>
          </p:cNvPicPr>
          <p:nvPr/>
        </p:nvPicPr>
        <p:blipFill>
          <a:blip r:embed="rId3"/>
          <a:stretch>
            <a:fillRect/>
          </a:stretch>
        </p:blipFill>
        <p:spPr>
          <a:xfrm>
            <a:off x="1282206" y="1666476"/>
            <a:ext cx="7531948" cy="2757598"/>
          </a:xfrm>
          <a:prstGeom prst="rect">
            <a:avLst/>
          </a:prstGeom>
        </p:spPr>
      </p:pic>
    </p:spTree>
    <p:extLst>
      <p:ext uri="{BB962C8B-B14F-4D97-AF65-F5344CB8AC3E}">
        <p14:creationId xmlns:p14="http://schemas.microsoft.com/office/powerpoint/2010/main" val="720929687"/>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5"/>
                                        </p:tgtEl>
                                        <p:attrNameLst>
                                          <p:attrName>ppt_x</p:attrName>
                                        </p:attrNameLst>
                                      </p:cBhvr>
                                      <p:tavLst>
                                        <p:tav tm="0">
                                          <p:val>
                                            <p:strVal val="ppt_x"/>
                                          </p:val>
                                        </p:tav>
                                        <p:tav tm="100000">
                                          <p:val>
                                            <p:strVal val="ppt_x"/>
                                          </p:val>
                                        </p:tav>
                                      </p:tavLst>
                                    </p:anim>
                                    <p:anim calcmode="lin" valueType="num">
                                      <p:cBhvr additive="base">
                                        <p:cTn id="30" dur="500"/>
                                        <p:tgtEl>
                                          <p:spTgt spid="5"/>
                                        </p:tgtEl>
                                        <p:attrNameLst>
                                          <p:attrName>ppt_y</p:attrName>
                                        </p:attrNameLst>
                                      </p:cBhvr>
                                      <p:tavLst>
                                        <p:tav tm="0">
                                          <p:val>
                                            <p:strVal val="ppt_y"/>
                                          </p:val>
                                        </p:tav>
                                        <p:tav tm="100000">
                                          <p:val>
                                            <p:strVal val="1+ppt_h/2"/>
                                          </p:val>
                                        </p:tav>
                                      </p:tavLst>
                                    </p:anim>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checkerboard(across)">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91330" y="1275606"/>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77163"/>
            </a:xfrm>
            <a:prstGeom prst="rect">
              <a:avLst/>
            </a:prstGeom>
            <a:noFill/>
          </p:spPr>
          <p:txBody>
            <a:bodyPr wrap="square" rtlCol="0">
              <a:spAutoFit/>
            </a:bodyPr>
            <a:lstStyle/>
            <a:p>
              <a:r>
                <a:rPr lang="zh-CN" altLang="en-US" sz="1725" b="1" dirty="0">
                  <a:latin typeface="微软雅黑" pitchFamily="34" charset="-122"/>
                  <a:ea typeface="微软雅黑" pitchFamily="34" charset="-122"/>
                </a:rPr>
                <a:t>仓库安全生产作业管理</a:t>
              </a:r>
            </a:p>
          </p:txBody>
        </p:sp>
      </p:grpSp>
      <p:grpSp>
        <p:nvGrpSpPr>
          <p:cNvPr id="19" name="组合 18"/>
          <p:cNvGrpSpPr/>
          <p:nvPr/>
        </p:nvGrpSpPr>
        <p:grpSpPr>
          <a:xfrm>
            <a:off x="4011318" y="1861708"/>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a:solidFill>
                    <a:schemeClr val="tx1"/>
                  </a:solidFill>
                </a:rPr>
                <a:t>仓库消防安全</a:t>
              </a:r>
            </a:p>
          </p:txBody>
        </p:sp>
      </p:grpSp>
      <p:grpSp>
        <p:nvGrpSpPr>
          <p:cNvPr id="18" name="组合 17"/>
          <p:cNvGrpSpPr/>
          <p:nvPr/>
        </p:nvGrpSpPr>
        <p:grpSpPr>
          <a:xfrm>
            <a:off x="4004162" y="2484090"/>
            <a:ext cx="3091040" cy="438453"/>
            <a:chOff x="4951064" y="1579652"/>
            <a:chExt cx="4122341" cy="584739"/>
          </a:xfrm>
        </p:grpSpPr>
        <p:sp>
          <p:nvSpPr>
            <p:cNvPr id="25" name="圆角矩形 24"/>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26"/>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8" name="TextBox 22"/>
            <p:cNvSpPr txBox="1"/>
            <p:nvPr/>
          </p:nvSpPr>
          <p:spPr>
            <a:xfrm>
              <a:off x="5040957" y="1579652"/>
              <a:ext cx="459236" cy="584739"/>
            </a:xfrm>
            <a:prstGeom prst="rect">
              <a:avLst/>
            </a:prstGeom>
            <a:noFill/>
          </p:spPr>
          <p:txBody>
            <a:bodyPr wrap="square" rtlCol="0">
              <a:spAutoFit/>
            </a:bodyPr>
            <a:lstStyle/>
            <a:p>
              <a:r>
                <a:rPr lang="en-US" altLang="zh-CN" sz="2249" dirty="0" smtClean="0">
                  <a:solidFill>
                    <a:schemeClr val="bg1"/>
                  </a:solidFill>
                  <a:latin typeface="Impact" pitchFamily="34" charset="0"/>
                  <a:ea typeface="微软雅黑" pitchFamily="34" charset="-122"/>
                </a:rPr>
                <a:t>3</a:t>
              </a:r>
              <a:endParaRPr lang="zh-CN" altLang="en-US" sz="2249" dirty="0">
                <a:solidFill>
                  <a:schemeClr val="bg1"/>
                </a:solidFill>
                <a:latin typeface="Impact" pitchFamily="34" charset="0"/>
                <a:ea typeface="微软雅黑" pitchFamily="34" charset="-122"/>
              </a:endParaRPr>
            </a:p>
          </p:txBody>
        </p:sp>
        <p:sp>
          <p:nvSpPr>
            <p:cNvPr id="29"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a:solidFill>
                    <a:schemeClr val="tx1"/>
                  </a:solidFill>
                </a:rPr>
                <a:t>仓库排水防洪</a:t>
              </a: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250"/>
                                        <p:tgtEl>
                                          <p:spTgt spid="18"/>
                                        </p:tgtEl>
                                        <p:attrNameLst>
                                          <p:attrName>ppt_x</p:attrName>
                                        </p:attrNameLst>
                                      </p:cBhvr>
                                      <p:tavLst>
                                        <p:tav tm="0">
                                          <p:val>
                                            <p:strVal val="#ppt_x-#ppt_w*1.125000"/>
                                          </p:val>
                                        </p:tav>
                                        <p:tav tm="100000">
                                          <p:val>
                                            <p:strVal val="#ppt_x"/>
                                          </p:val>
                                        </p:tav>
                                      </p:tavLst>
                                    </p:anim>
                                    <p:animEffect transition="in" filter="wipe(right)">
                                      <p:cBhvr>
                                        <p:cTn id="36"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仓库消防安全</a:t>
            </a:r>
            <a:endParaRPr lang="en-US" altLang="zh-CN" b="1" dirty="0">
              <a:latin typeface="微软雅黑"/>
              <a:ea typeface="微软雅黑"/>
            </a:endParaRPr>
          </a:p>
        </p:txBody>
      </p:sp>
      <p:sp>
        <p:nvSpPr>
          <p:cNvPr id="8" name="椭圆 64"/>
          <p:cNvSpPr>
            <a:spLocks noChangeArrowheads="1"/>
          </p:cNvSpPr>
          <p:nvPr/>
        </p:nvSpPr>
        <p:spPr bwMode="auto">
          <a:xfrm>
            <a:off x="683568" y="1059582"/>
            <a:ext cx="1214446" cy="1213789"/>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仓库防火</a:t>
            </a:r>
            <a:r>
              <a:rPr lang="zh-CN" altLang="en-US" sz="2100" b="1" dirty="0">
                <a:solidFill>
                  <a:schemeClr val="bg1"/>
                </a:solidFill>
                <a:latin typeface="微软雅黑" pitchFamily="34" charset="-122"/>
                <a:ea typeface="微软雅黑" pitchFamily="34" charset="-122"/>
                <a:sym typeface="宋体" panose="02010600030101010101" pitchFamily="2" charset="-122"/>
              </a:rPr>
              <a:t>措施</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6" name="矩形 5"/>
          <p:cNvSpPr/>
          <p:nvPr/>
        </p:nvSpPr>
        <p:spPr>
          <a:xfrm>
            <a:off x="2387222" y="3919680"/>
            <a:ext cx="557640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7" name="矩形 6"/>
          <p:cNvSpPr/>
          <p:nvPr/>
        </p:nvSpPr>
        <p:spPr>
          <a:xfrm>
            <a:off x="2436039" y="1227735"/>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13"/>
          <p:cNvSpPr txBox="1"/>
          <p:nvPr/>
        </p:nvSpPr>
        <p:spPr>
          <a:xfrm>
            <a:off x="2414666" y="1357041"/>
            <a:ext cx="5779299" cy="2562639"/>
          </a:xfrm>
          <a:prstGeom prst="rect">
            <a:avLst/>
          </a:prstGeom>
          <a:noFill/>
        </p:spPr>
        <p:txBody>
          <a:bodyPr wrap="square" lIns="68595" tIns="34297" rIns="68595" bIns="34297"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 </a:t>
            </a:r>
            <a:r>
              <a:rPr lang="zh-CN" altLang="en-US" sz="1400" dirty="0" smtClean="0">
                <a:solidFill>
                  <a:sysClr val="windowText" lastClr="000000"/>
                </a:solidFill>
                <a:latin typeface="微软雅黑" pitchFamily="34" charset="-122"/>
                <a:ea typeface="微软雅黑" pitchFamily="34" charset="-122"/>
              </a:rPr>
              <a:t>制定</a:t>
            </a:r>
            <a:r>
              <a:rPr lang="zh-CN" altLang="en-US" sz="1400" dirty="0">
                <a:solidFill>
                  <a:sysClr val="windowText" lastClr="000000"/>
                </a:solidFill>
                <a:latin typeface="微软雅黑" pitchFamily="34" charset="-122"/>
                <a:ea typeface="微软雅黑" pitchFamily="34" charset="-122"/>
              </a:rPr>
              <a:t>消防安全制度、消防安全操作规程</a:t>
            </a:r>
          </a:p>
          <a:p>
            <a:pPr>
              <a:lnSpc>
                <a:spcPct val="130000"/>
              </a:lnSpc>
            </a:pPr>
            <a:r>
              <a:rPr lang="zh-CN" altLang="en-US" sz="1400" dirty="0" smtClean="0">
                <a:solidFill>
                  <a:sysClr val="windowText" lastClr="000000"/>
                </a:solidFill>
                <a:latin typeface="微软雅黑" pitchFamily="34" charset="-122"/>
                <a:ea typeface="微软雅黑" pitchFamily="34" charset="-122"/>
              </a:rPr>
              <a:t>● 组织</a:t>
            </a:r>
            <a:r>
              <a:rPr lang="zh-CN" altLang="en-US" sz="1400" dirty="0">
                <a:solidFill>
                  <a:sysClr val="windowText" lastClr="000000"/>
                </a:solidFill>
                <a:latin typeface="微软雅黑" pitchFamily="34" charset="-122"/>
                <a:ea typeface="微软雅黑" pitchFamily="34" charset="-122"/>
              </a:rPr>
              <a:t>防火检查，及时消除火灾隐患</a:t>
            </a:r>
          </a:p>
          <a:p>
            <a:pPr>
              <a:lnSpc>
                <a:spcPct val="130000"/>
              </a:lnSpc>
            </a:pPr>
            <a:r>
              <a:rPr lang="zh-CN" altLang="en-US" sz="1400" dirty="0" smtClean="0">
                <a:solidFill>
                  <a:sysClr val="windowText" lastClr="000000"/>
                </a:solidFill>
                <a:latin typeface="微软雅黑" pitchFamily="34" charset="-122"/>
                <a:ea typeface="微软雅黑" pitchFamily="34" charset="-122"/>
              </a:rPr>
              <a:t>● 按照</a:t>
            </a:r>
            <a:r>
              <a:rPr lang="zh-CN" altLang="en-US" sz="1400" dirty="0">
                <a:solidFill>
                  <a:sysClr val="windowText" lastClr="000000"/>
                </a:solidFill>
                <a:latin typeface="微软雅黑" pitchFamily="34" charset="-122"/>
                <a:ea typeface="微软雅黑" pitchFamily="34" charset="-122"/>
              </a:rPr>
              <a:t>国家有关规定配置消防设施和器材、设置消防安全标志，并定期组织检验、维修，确保消防设施和器材完好、有效</a:t>
            </a:r>
          </a:p>
          <a:p>
            <a:pPr>
              <a:lnSpc>
                <a:spcPct val="130000"/>
              </a:lnSpc>
            </a:pPr>
            <a:r>
              <a:rPr lang="zh-CN" altLang="en-US" sz="1400" dirty="0" smtClean="0">
                <a:solidFill>
                  <a:sysClr val="windowText" lastClr="000000"/>
                </a:solidFill>
                <a:latin typeface="微软雅黑" pitchFamily="34" charset="-122"/>
                <a:ea typeface="微软雅黑" pitchFamily="34" charset="-122"/>
              </a:rPr>
              <a:t>● 保障</a:t>
            </a:r>
            <a:r>
              <a:rPr lang="zh-CN" altLang="en-US" sz="1400" dirty="0">
                <a:solidFill>
                  <a:sysClr val="windowText" lastClr="000000"/>
                </a:solidFill>
                <a:latin typeface="微软雅黑" pitchFamily="34" charset="-122"/>
                <a:ea typeface="微软雅黑" pitchFamily="34" charset="-122"/>
              </a:rPr>
              <a:t>疏散通道、安全出口畅通，并设置符合国家规定的消防安全疏散标志</a:t>
            </a:r>
          </a:p>
          <a:p>
            <a:pPr>
              <a:lnSpc>
                <a:spcPct val="130000"/>
              </a:lnSpc>
            </a:pPr>
            <a:r>
              <a:rPr lang="zh-CN" altLang="en-US" sz="1400" dirty="0" smtClean="0">
                <a:solidFill>
                  <a:sysClr val="windowText" lastClr="000000"/>
                </a:solidFill>
                <a:latin typeface="微软雅黑" pitchFamily="34" charset="-122"/>
                <a:ea typeface="微软雅黑" pitchFamily="34" charset="-122"/>
              </a:rPr>
              <a:t>● 加强</a:t>
            </a:r>
            <a:r>
              <a:rPr lang="zh-CN" altLang="en-US" sz="1400" dirty="0">
                <a:solidFill>
                  <a:sysClr val="windowText" lastClr="000000"/>
                </a:solidFill>
                <a:latin typeface="微软雅黑" pitchFamily="34" charset="-122"/>
                <a:ea typeface="微软雅黑" pitchFamily="34" charset="-122"/>
              </a:rPr>
              <a:t>用电管理</a:t>
            </a:r>
          </a:p>
          <a:p>
            <a:pPr>
              <a:lnSpc>
                <a:spcPct val="130000"/>
              </a:lnSpc>
            </a:pPr>
            <a:r>
              <a:rPr lang="zh-CN" altLang="en-US" sz="1400" dirty="0" smtClean="0">
                <a:solidFill>
                  <a:sysClr val="windowText" lastClr="000000"/>
                </a:solidFill>
                <a:latin typeface="微软雅黑" pitchFamily="34" charset="-122"/>
                <a:ea typeface="微软雅黑" pitchFamily="34" charset="-122"/>
              </a:rPr>
              <a:t>● 严禁</a:t>
            </a:r>
            <a:r>
              <a:rPr lang="zh-CN" altLang="en-US" sz="1400" dirty="0">
                <a:solidFill>
                  <a:sysClr val="windowText" lastClr="000000"/>
                </a:solidFill>
                <a:latin typeface="微软雅黑" pitchFamily="34" charset="-122"/>
                <a:ea typeface="微软雅黑" pitchFamily="34" charset="-122"/>
              </a:rPr>
              <a:t>在仓库内放置易燃、易爆或其他危险物质</a:t>
            </a:r>
          </a:p>
          <a:p>
            <a:pPr>
              <a:lnSpc>
                <a:spcPct val="130000"/>
              </a:lnSpc>
            </a:pPr>
            <a:r>
              <a:rPr lang="zh-CN" altLang="en-US" sz="1400" dirty="0" smtClean="0">
                <a:solidFill>
                  <a:sysClr val="windowText" lastClr="000000"/>
                </a:solidFill>
                <a:latin typeface="微软雅黑" pitchFamily="34" charset="-122"/>
                <a:ea typeface="微软雅黑" pitchFamily="34" charset="-122"/>
              </a:rPr>
              <a:t>● 严禁</a:t>
            </a:r>
            <a:r>
              <a:rPr lang="zh-CN" altLang="en-US" sz="1400" dirty="0">
                <a:solidFill>
                  <a:sysClr val="windowText" lastClr="000000"/>
                </a:solidFill>
                <a:latin typeface="微软雅黑" pitchFamily="34" charset="-122"/>
                <a:ea typeface="微软雅黑" pitchFamily="34" charset="-122"/>
              </a:rPr>
              <a:t>在仓库吸烟</a:t>
            </a:r>
          </a:p>
        </p:txBody>
      </p:sp>
    </p:spTree>
    <p:extLst>
      <p:ext uri="{BB962C8B-B14F-4D97-AF65-F5344CB8AC3E}">
        <p14:creationId xmlns:p14="http://schemas.microsoft.com/office/powerpoint/2010/main" val="1241283420"/>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P spid="6" grpId="0" animBg="1"/>
      <p:bldP spid="7"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a:latin typeface="微软雅黑" pitchFamily="34" charset="-122"/>
                <a:ea typeface="微软雅黑" pitchFamily="34" charset="-122"/>
              </a:rPr>
              <a:t>仓库排水防洪</a:t>
            </a:r>
          </a:p>
        </p:txBody>
      </p:sp>
      <p:sp>
        <p:nvSpPr>
          <p:cNvPr id="38" name="文本框 29"/>
          <p:cNvSpPr txBox="1">
            <a:spLocks noChangeArrowheads="1"/>
          </p:cNvSpPr>
          <p:nvPr/>
        </p:nvSpPr>
        <p:spPr bwMode="auto">
          <a:xfrm>
            <a:off x="2010709"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03</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1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6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1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6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仓库排水防洪</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8" name="组合 7"/>
          <p:cNvGrpSpPr/>
          <p:nvPr/>
        </p:nvGrpSpPr>
        <p:grpSpPr>
          <a:xfrm>
            <a:off x="2617303" y="1009307"/>
            <a:ext cx="5623906" cy="2493200"/>
            <a:chOff x="2617303" y="1009307"/>
            <a:chExt cx="5623906" cy="2493200"/>
          </a:xfrm>
        </p:grpSpPr>
        <p:sp>
          <p:nvSpPr>
            <p:cNvPr id="11" name="矩形 10"/>
            <p:cNvSpPr/>
            <p:nvPr/>
          </p:nvSpPr>
          <p:spPr>
            <a:xfrm>
              <a:off x="2648214" y="3401958"/>
              <a:ext cx="542928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617303" y="1009307"/>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643174" y="1109856"/>
              <a:ext cx="5598035" cy="2282562"/>
            </a:xfrm>
            <a:prstGeom prst="rect">
              <a:avLst/>
            </a:prstGeom>
            <a:noFill/>
          </p:spPr>
          <p:txBody>
            <a:bodyPr wrap="square" lIns="68595" tIns="34297" rIns="68595" bIns="34297"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我国秦岭淮河以南地区，每年降水量多在</a:t>
              </a:r>
              <a:r>
                <a:rPr lang="en-US" altLang="zh-CN" sz="1400" dirty="0">
                  <a:solidFill>
                    <a:sysClr val="windowText" lastClr="000000"/>
                  </a:solidFill>
                  <a:latin typeface="微软雅黑" pitchFamily="34" charset="-122"/>
                  <a:ea typeface="微软雅黑" pitchFamily="34" charset="-122"/>
                </a:rPr>
                <a:t>1000mm</a:t>
              </a:r>
              <a:r>
                <a:rPr lang="zh-CN" altLang="en-US" sz="1400" dirty="0">
                  <a:solidFill>
                    <a:sysClr val="windowText" lastClr="000000"/>
                  </a:solidFill>
                  <a:latin typeface="微软雅黑" pitchFamily="34" charset="-122"/>
                  <a:ea typeface="微软雅黑" pitchFamily="34" charset="-122"/>
                </a:rPr>
                <a:t>以上，其中东南沿海和云南南部可</a:t>
              </a:r>
              <a:r>
                <a:rPr lang="zh-CN" altLang="en-US" sz="1400" dirty="0" smtClean="0">
                  <a:solidFill>
                    <a:sysClr val="windowText" lastClr="000000"/>
                  </a:solidFill>
                  <a:latin typeface="微软雅黑" pitchFamily="34" charset="-122"/>
                  <a:ea typeface="微软雅黑" pitchFamily="34" charset="-122"/>
                </a:rPr>
                <a:t>达</a:t>
              </a:r>
              <a:r>
                <a:rPr lang="en-US" altLang="zh-CN" sz="1400" dirty="0" smtClean="0">
                  <a:solidFill>
                    <a:sysClr val="windowText" lastClr="000000"/>
                  </a:solidFill>
                  <a:latin typeface="微软雅黑" pitchFamily="34" charset="-122"/>
                  <a:ea typeface="微软雅黑" pitchFamily="34" charset="-122"/>
                </a:rPr>
                <a:t>1500~2000mm</a:t>
              </a:r>
              <a:r>
                <a:rPr lang="zh-CN" altLang="en-US" sz="1400" dirty="0">
                  <a:solidFill>
                    <a:sysClr val="windowText" lastClr="000000"/>
                  </a:solidFill>
                  <a:latin typeface="微软雅黑" pitchFamily="34" charset="-122"/>
                  <a:ea typeface="微软雅黑" pitchFamily="34" charset="-122"/>
                </a:rPr>
                <a:t>，甚至更多。由于连续降雨，使土壤处于饱和状态，容易遇暴雨形成洪水，每 年</a:t>
              </a:r>
              <a:r>
                <a:rPr lang="en-US" altLang="zh-CN" sz="1400" dirty="0">
                  <a:solidFill>
                    <a:sysClr val="windowText" lastClr="000000"/>
                  </a:solidFill>
                  <a:latin typeface="微软雅黑" pitchFamily="34" charset="-122"/>
                  <a:ea typeface="微软雅黑" pitchFamily="34" charset="-122"/>
                </a:rPr>
                <a:t>6</a:t>
              </a:r>
              <a:r>
                <a:rPr lang="zh-CN" altLang="en-US" sz="1400" dirty="0">
                  <a:solidFill>
                    <a:sysClr val="windowText" lastClr="000000"/>
                  </a:solidFill>
                  <a:latin typeface="微软雅黑" pitchFamily="34" charset="-122"/>
                  <a:ea typeface="微软雅黑" pitchFamily="34" charset="-122"/>
                </a:rPr>
                <a:t>、</a:t>
              </a:r>
              <a:r>
                <a:rPr lang="en-US" altLang="zh-CN" sz="1400" dirty="0">
                  <a:solidFill>
                    <a:sysClr val="windowText" lastClr="000000"/>
                  </a:solidFill>
                  <a:latin typeface="微软雅黑" pitchFamily="34" charset="-122"/>
                  <a:ea typeface="微软雅黑" pitchFamily="34" charset="-122"/>
                </a:rPr>
                <a:t>7</a:t>
              </a:r>
              <a:r>
                <a:rPr lang="zh-CN" altLang="en-US" sz="1400" dirty="0">
                  <a:solidFill>
                    <a:sysClr val="windowText" lastClr="000000"/>
                  </a:solidFill>
                  <a:latin typeface="微软雅黑" pitchFamily="34" charset="-122"/>
                  <a:ea typeface="微软雅黑" pitchFamily="34" charset="-122"/>
                </a:rPr>
                <a:t>、</a:t>
              </a:r>
              <a:r>
                <a:rPr lang="en-US" altLang="zh-CN" sz="1400" dirty="0">
                  <a:solidFill>
                    <a:sysClr val="windowText" lastClr="000000"/>
                  </a:solidFill>
                  <a:latin typeface="微软雅黑" pitchFamily="34" charset="-122"/>
                  <a:ea typeface="微软雅黑" pitchFamily="34" charset="-122"/>
                </a:rPr>
                <a:t>8</a:t>
              </a:r>
              <a:r>
                <a:rPr lang="zh-CN" altLang="en-US" sz="1400" dirty="0">
                  <a:solidFill>
                    <a:sysClr val="windowText" lastClr="000000"/>
                  </a:solidFill>
                  <a:latin typeface="微软雅黑" pitchFamily="34" charset="-122"/>
                  <a:ea typeface="微软雅黑" pitchFamily="34" charset="-122"/>
                </a:rPr>
                <a:t>月是洪水多发期。许多仓库防洪设计标准低，设施年久失修，蒙受了很大的损失。洪水来势汹涌、破坏力强，其危害一是使仓库物资受淹损坏；二是冲跨挡墙、护岸、道路</a:t>
              </a:r>
              <a:r>
                <a:rPr lang="zh-CN" altLang="en-US" sz="1400" dirty="0" smtClean="0">
                  <a:solidFill>
                    <a:sysClr val="windowText" lastClr="000000"/>
                  </a:solidFill>
                  <a:latin typeface="微软雅黑" pitchFamily="34" charset="-122"/>
                  <a:ea typeface="微软雅黑" pitchFamily="34" charset="-122"/>
                </a:rPr>
                <a:t>、桥梁</a:t>
              </a:r>
              <a:r>
                <a:rPr lang="zh-CN" altLang="en-US" sz="1400" dirty="0">
                  <a:solidFill>
                    <a:sysClr val="windowText" lastClr="000000"/>
                  </a:solidFill>
                  <a:latin typeface="微软雅黑" pitchFamily="34" charset="-122"/>
                  <a:ea typeface="微软雅黑" pitchFamily="34" charset="-122"/>
                </a:rPr>
                <a:t>、库房及通讯、供电设备设施；三是甚至造成人员伤亡。因此，防止洪水灾害，确保仓库安全，具有明显的现实意义。</a:t>
              </a:r>
            </a:p>
          </p:txBody>
        </p:sp>
      </p:grpSp>
      <p:sp>
        <p:nvSpPr>
          <p:cNvPr id="16" name="TextBox 15"/>
          <p:cNvSpPr txBox="1"/>
          <p:nvPr/>
        </p:nvSpPr>
        <p:spPr>
          <a:xfrm>
            <a:off x="2648214" y="3651870"/>
            <a:ext cx="5150946"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案例思考</a:t>
            </a:r>
            <a:r>
              <a:rPr lang="zh-CN" altLang="en-US" dirty="0">
                <a:solidFill>
                  <a:srgbClr val="FF0000"/>
                </a:solidFill>
                <a:latin typeface="微软雅黑" pitchFamily="34" charset="-122"/>
                <a:ea typeface="微软雅黑" pitchFamily="34" charset="-122"/>
              </a:rPr>
              <a:t>：仓库如何进行排水防洪？</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仓库排水防洪</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库房建筑物排水</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2555776" y="1347614"/>
            <a:ext cx="5561195" cy="2308738"/>
          </a:xfrm>
          <a:prstGeom prst="rect">
            <a:avLst/>
          </a:prstGeom>
        </p:spPr>
      </p:pic>
      <p:pic>
        <p:nvPicPr>
          <p:cNvPr id="3" name="图片 2"/>
          <p:cNvPicPr>
            <a:picLocks noChangeAspect="1"/>
          </p:cNvPicPr>
          <p:nvPr/>
        </p:nvPicPr>
        <p:blipFill>
          <a:blip r:embed="rId4"/>
          <a:stretch>
            <a:fillRect/>
          </a:stretch>
        </p:blipFill>
        <p:spPr>
          <a:xfrm>
            <a:off x="755576" y="1980747"/>
            <a:ext cx="7730934" cy="2393914"/>
          </a:xfrm>
          <a:prstGeom prst="rect">
            <a:avLst/>
          </a:prstGeom>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
                                        </p:tgtEl>
                                        <p:attrNameLst>
                                          <p:attrName>ppt_x</p:attrName>
                                        </p:attrNameLst>
                                      </p:cBhvr>
                                      <p:tavLst>
                                        <p:tav tm="0">
                                          <p:val>
                                            <p:strVal val="ppt_x"/>
                                          </p:val>
                                        </p:tav>
                                        <p:tav tm="100000">
                                          <p:val>
                                            <p:strVal val="ppt_x"/>
                                          </p:val>
                                        </p:tav>
                                      </p:tavLst>
                                    </p:anim>
                                    <p:anim calcmode="lin" valueType="num">
                                      <p:cBhvr additive="base">
                                        <p:cTn id="30" dur="500"/>
                                        <p:tgtEl>
                                          <p:spTgt spid="2"/>
                                        </p:tgtEl>
                                        <p:attrNameLst>
                                          <p:attrName>ppt_y</p:attrName>
                                        </p:attrNameLst>
                                      </p:cBhvr>
                                      <p:tavLst>
                                        <p:tav tm="0">
                                          <p:val>
                                            <p:strVal val="ppt_y"/>
                                          </p:val>
                                        </p:tav>
                                        <p:tav tm="100000">
                                          <p:val>
                                            <p:strVal val="1+ppt_h/2"/>
                                          </p:val>
                                        </p:tav>
                                      </p:tavLst>
                                    </p:anim>
                                    <p:set>
                                      <p:cBhvr>
                                        <p:cTn id="31" dur="1" fill="hold">
                                          <p:stCondLst>
                                            <p:cond delay="499"/>
                                          </p:stCondLst>
                                        </p:cTn>
                                        <p:tgtEl>
                                          <p:spTgt spid="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heckerboard(across)">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3"/>
                                        </p:tgtEl>
                                        <p:attrNameLst>
                                          <p:attrName>ppt_x</p:attrName>
                                        </p:attrNameLst>
                                      </p:cBhvr>
                                      <p:tavLst>
                                        <p:tav tm="0">
                                          <p:val>
                                            <p:strVal val="ppt_x"/>
                                          </p:val>
                                        </p:tav>
                                        <p:tav tm="100000">
                                          <p:val>
                                            <p:strVal val="ppt_x"/>
                                          </p:val>
                                        </p:tav>
                                      </p:tavLst>
                                    </p:anim>
                                    <p:anim calcmode="lin" valueType="num">
                                      <p:cBhvr additive="base">
                                        <p:cTn id="41" dur="500"/>
                                        <p:tgtEl>
                                          <p:spTgt spid="3"/>
                                        </p:tgtEl>
                                        <p:attrNameLst>
                                          <p:attrName>ppt_y</p:attrName>
                                        </p:attrNameLst>
                                      </p:cBhvr>
                                      <p:tavLst>
                                        <p:tav tm="0">
                                          <p:val>
                                            <p:strVal val="ppt_y"/>
                                          </p:val>
                                        </p:tav>
                                        <p:tav tm="100000">
                                          <p:val>
                                            <p:strVal val="1+ppt_h/2"/>
                                          </p:val>
                                        </p:tav>
                                      </p:tavLst>
                                    </p:anim>
                                    <p:set>
                                      <p:cBhvr>
                                        <p:cTn id="4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仓库排水防洪</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库区货场排水</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4" name="图片 3"/>
          <p:cNvPicPr>
            <a:picLocks noChangeAspect="1"/>
          </p:cNvPicPr>
          <p:nvPr/>
        </p:nvPicPr>
        <p:blipFill>
          <a:blip r:embed="rId3"/>
          <a:stretch>
            <a:fillRect/>
          </a:stretch>
        </p:blipFill>
        <p:spPr>
          <a:xfrm>
            <a:off x="2411760" y="1491630"/>
            <a:ext cx="5534683" cy="2236730"/>
          </a:xfrm>
          <a:prstGeom prst="rect">
            <a:avLst/>
          </a:prstGeom>
        </p:spPr>
      </p:pic>
      <p:pic>
        <p:nvPicPr>
          <p:cNvPr id="5" name="图片 4"/>
          <p:cNvPicPr>
            <a:picLocks noChangeAspect="1"/>
          </p:cNvPicPr>
          <p:nvPr/>
        </p:nvPicPr>
        <p:blipFill>
          <a:blip r:embed="rId4"/>
          <a:stretch>
            <a:fillRect/>
          </a:stretch>
        </p:blipFill>
        <p:spPr>
          <a:xfrm>
            <a:off x="179512" y="2609995"/>
            <a:ext cx="8901902" cy="1637690"/>
          </a:xfrm>
          <a:prstGeom prst="rect">
            <a:avLst/>
          </a:prstGeom>
        </p:spPr>
      </p:pic>
    </p:spTree>
    <p:extLst>
      <p:ext uri="{BB962C8B-B14F-4D97-AF65-F5344CB8AC3E}">
        <p14:creationId xmlns:p14="http://schemas.microsoft.com/office/powerpoint/2010/main" val="30201034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4"/>
                                        </p:tgtEl>
                                        <p:attrNameLst>
                                          <p:attrName>ppt_x</p:attrName>
                                        </p:attrNameLst>
                                      </p:cBhvr>
                                      <p:tavLst>
                                        <p:tav tm="0">
                                          <p:val>
                                            <p:strVal val="ppt_x"/>
                                          </p:val>
                                        </p:tav>
                                        <p:tav tm="100000">
                                          <p:val>
                                            <p:strVal val="ppt_x"/>
                                          </p:val>
                                        </p:tav>
                                      </p:tavLst>
                                    </p:anim>
                                    <p:anim calcmode="lin" valueType="num">
                                      <p:cBhvr additive="base">
                                        <p:cTn id="30" dur="500"/>
                                        <p:tgtEl>
                                          <p:spTgt spid="4"/>
                                        </p:tgtEl>
                                        <p:attrNameLst>
                                          <p:attrName>ppt_y</p:attrName>
                                        </p:attrNameLst>
                                      </p:cBhvr>
                                      <p:tavLst>
                                        <p:tav tm="0">
                                          <p:val>
                                            <p:strVal val="ppt_y"/>
                                          </p:val>
                                        </p:tav>
                                        <p:tav tm="100000">
                                          <p:val>
                                            <p:strVal val="1+ppt_h/2"/>
                                          </p:val>
                                        </p:tav>
                                      </p:tavLst>
                                    </p:anim>
                                    <p:set>
                                      <p:cBhvr>
                                        <p:cTn id="31" dur="1" fill="hold">
                                          <p:stCondLst>
                                            <p:cond delay="499"/>
                                          </p:stCondLst>
                                        </p:cTn>
                                        <p:tgtEl>
                                          <p:spTgt spid="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checkerboard(across)">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1"/>
          <p:cNvGrpSpPr/>
          <p:nvPr/>
        </p:nvGrpSpPr>
        <p:grpSpPr>
          <a:xfrm>
            <a:off x="2357466" y="616798"/>
            <a:ext cx="6718782" cy="4060527"/>
            <a:chOff x="2357466" y="616798"/>
            <a:chExt cx="6718782" cy="4060527"/>
          </a:xfrm>
        </p:grpSpPr>
        <p:sp>
          <p:nvSpPr>
            <p:cNvPr id="11" name="矩形 10"/>
            <p:cNvSpPr/>
            <p:nvPr/>
          </p:nvSpPr>
          <p:spPr>
            <a:xfrm>
              <a:off x="2357466" y="4576776"/>
              <a:ext cx="667903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75180" y="616798"/>
              <a:ext cx="6589308" cy="901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4" name="TextBox 13"/>
            <p:cNvSpPr txBox="1"/>
            <p:nvPr/>
          </p:nvSpPr>
          <p:spPr>
            <a:xfrm>
              <a:off x="2397218" y="706993"/>
              <a:ext cx="6679030" cy="3906918"/>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        </a:t>
              </a:r>
              <a:r>
                <a:rPr lang="zh-CN" altLang="en-US" sz="1200" dirty="0" smtClean="0">
                  <a:solidFill>
                    <a:sysClr val="windowText" lastClr="000000"/>
                  </a:solidFill>
                  <a:latin typeface="微软雅黑" pitchFamily="34" charset="-122"/>
                  <a:ea typeface="微软雅黑" pitchFamily="34" charset="-122"/>
                </a:rPr>
                <a:t>事故</a:t>
              </a:r>
              <a:r>
                <a:rPr lang="zh-CN" altLang="en-US" sz="1200" dirty="0">
                  <a:solidFill>
                    <a:sysClr val="windowText" lastClr="000000"/>
                  </a:solidFill>
                  <a:latin typeface="微软雅黑" pitchFamily="34" charset="-122"/>
                  <a:ea typeface="微软雅黑" pitchFamily="34" charset="-122"/>
                </a:rPr>
                <a:t>经过</a:t>
              </a:r>
            </a:p>
            <a:p>
              <a:pPr>
                <a:lnSpc>
                  <a:spcPct val="130000"/>
                </a:lnSpc>
              </a:pPr>
              <a:r>
                <a:rPr lang="en-US" altLang="zh-CN" sz="1200" dirty="0" smtClean="0">
                  <a:solidFill>
                    <a:sysClr val="windowText" lastClr="000000"/>
                  </a:solidFill>
                  <a:latin typeface="微软雅黑" pitchFamily="34" charset="-122"/>
                  <a:ea typeface="微软雅黑" pitchFamily="34" charset="-122"/>
                </a:rPr>
                <a:t>        2001</a:t>
              </a:r>
              <a:r>
                <a:rPr lang="zh-CN" altLang="en-US" sz="1200" dirty="0">
                  <a:solidFill>
                    <a:sysClr val="windowText" lastClr="000000"/>
                  </a:solidFill>
                  <a:latin typeface="微软雅黑" pitchFamily="34" charset="-122"/>
                  <a:ea typeface="微软雅黑" pitchFamily="34" charset="-122"/>
                </a:rPr>
                <a:t>年</a:t>
              </a:r>
              <a:r>
                <a:rPr lang="en-US" altLang="zh-CN" sz="1200" dirty="0">
                  <a:solidFill>
                    <a:sysClr val="windowText" lastClr="000000"/>
                  </a:solidFill>
                  <a:latin typeface="微软雅黑" pitchFamily="34" charset="-122"/>
                  <a:ea typeface="微软雅黑" pitchFamily="34" charset="-122"/>
                </a:rPr>
                <a:t>7</a:t>
              </a:r>
              <a:r>
                <a:rPr lang="zh-CN" altLang="en-US" sz="1200" dirty="0">
                  <a:solidFill>
                    <a:sysClr val="windowText" lastClr="000000"/>
                  </a:solidFill>
                  <a:latin typeface="微软雅黑" pitchFamily="34" charset="-122"/>
                  <a:ea typeface="微软雅黑" pitchFamily="34" charset="-122"/>
                </a:rPr>
                <a:t>月</a:t>
              </a:r>
              <a:r>
                <a:rPr lang="en-US" altLang="zh-CN" sz="1200" dirty="0">
                  <a:solidFill>
                    <a:sysClr val="windowText" lastClr="000000"/>
                  </a:solidFill>
                  <a:latin typeface="微软雅黑" pitchFamily="34" charset="-122"/>
                  <a:ea typeface="微软雅黑" pitchFamily="34" charset="-122"/>
                </a:rPr>
                <a:t>12</a:t>
              </a:r>
              <a:r>
                <a:rPr lang="zh-CN" altLang="en-US" sz="1200" dirty="0">
                  <a:solidFill>
                    <a:sysClr val="windowText" lastClr="000000"/>
                  </a:solidFill>
                  <a:latin typeface="微软雅黑" pitchFamily="34" charset="-122"/>
                  <a:ea typeface="微软雅黑" pitchFamily="34" charset="-122"/>
                </a:rPr>
                <a:t>日</a:t>
              </a:r>
              <a:r>
                <a:rPr lang="en-US" altLang="zh-CN" sz="1200" dirty="0">
                  <a:solidFill>
                    <a:sysClr val="windowText" lastClr="000000"/>
                  </a:solidFill>
                  <a:latin typeface="微软雅黑" pitchFamily="34" charset="-122"/>
                  <a:ea typeface="微软雅黑" pitchFamily="34" charset="-122"/>
                </a:rPr>
                <a:t>23</a:t>
              </a:r>
              <a:r>
                <a:rPr lang="zh-CN" altLang="en-US" sz="1200" dirty="0">
                  <a:solidFill>
                    <a:sysClr val="windowText" lastClr="000000"/>
                  </a:solidFill>
                  <a:latin typeface="微软雅黑" pitchFamily="34" charset="-122"/>
                  <a:ea typeface="微软雅黑" pitchFamily="34" charset="-122"/>
                </a:rPr>
                <a:t>时左右，某公司值班人员发现原料仓库冒出烟雾，值班人员判断可能是原料仓库里面堆放的硫磺起火，于是立刻向公司总调度室报告，同时也向公司领导做了报告。公司领导接到报告后立即组织人员进行扑救。据了解，该仓库存放有</a:t>
              </a:r>
              <a:r>
                <a:rPr lang="en-US" altLang="zh-CN" sz="1200" dirty="0">
                  <a:solidFill>
                    <a:sysClr val="windowText" lastClr="000000"/>
                  </a:solidFill>
                  <a:latin typeface="微软雅黑" pitchFamily="34" charset="-122"/>
                  <a:ea typeface="微软雅黑" pitchFamily="34" charset="-122"/>
                </a:rPr>
                <a:t>400</a:t>
              </a:r>
              <a:r>
                <a:rPr lang="zh-CN" altLang="en-US" sz="1200" dirty="0">
                  <a:solidFill>
                    <a:sysClr val="windowText" lastClr="000000"/>
                  </a:solidFill>
                  <a:latin typeface="微软雅黑" pitchFamily="34" charset="-122"/>
                  <a:ea typeface="微软雅黑" pitchFamily="34" charset="-122"/>
                </a:rPr>
                <a:t>吨硫磺、</a:t>
              </a:r>
              <a:r>
                <a:rPr lang="en-US" altLang="zh-CN" sz="1200" dirty="0">
                  <a:solidFill>
                    <a:sysClr val="windowText" lastClr="000000"/>
                  </a:solidFill>
                  <a:latin typeface="微软雅黑" pitchFamily="34" charset="-122"/>
                  <a:ea typeface="微软雅黑" pitchFamily="34" charset="-122"/>
                </a:rPr>
                <a:t>31</a:t>
              </a:r>
              <a:r>
                <a:rPr lang="zh-CN" altLang="en-US" sz="1200" dirty="0">
                  <a:solidFill>
                    <a:sysClr val="windowText" lastClr="000000"/>
                  </a:solidFill>
                  <a:latin typeface="微软雅黑" pitchFamily="34" charset="-122"/>
                  <a:ea typeface="微软雅黑" pitchFamily="34" charset="-122"/>
                </a:rPr>
                <a:t>吨氯酸钾，在仓库的一角还堆放有</a:t>
              </a:r>
              <a:r>
                <a:rPr lang="en-US" altLang="zh-CN" sz="1200" dirty="0">
                  <a:solidFill>
                    <a:sysClr val="windowText" lastClr="000000"/>
                  </a:solidFill>
                  <a:latin typeface="微软雅黑" pitchFamily="34" charset="-122"/>
                  <a:ea typeface="微软雅黑" pitchFamily="34" charset="-122"/>
                </a:rPr>
                <a:t>100</a:t>
              </a:r>
              <a:r>
                <a:rPr lang="zh-CN" altLang="en-US" sz="1200" dirty="0">
                  <a:solidFill>
                    <a:sysClr val="windowText" lastClr="000000"/>
                  </a:solidFill>
                  <a:latin typeface="微软雅黑" pitchFamily="34" charset="-122"/>
                  <a:ea typeface="微软雅黑" pitchFamily="34" charset="-122"/>
                </a:rPr>
                <a:t>吨水泥。由于燃烧物是硫磺和氯酸钾，遇高温时就变成液态，绿色的火苗随着液化的化学物质流动，火苗高时竟蹿起</a:t>
              </a:r>
              <a:r>
                <a:rPr lang="en-US" altLang="zh-CN" sz="1200" dirty="0">
                  <a:solidFill>
                    <a:sysClr val="windowText" lastClr="000000"/>
                  </a:solidFill>
                  <a:latin typeface="微软雅黑" pitchFamily="34" charset="-122"/>
                  <a:ea typeface="微软雅黑" pitchFamily="34" charset="-122"/>
                </a:rPr>
                <a:t>1</a:t>
              </a:r>
              <a:r>
                <a:rPr lang="zh-CN" altLang="en-US" sz="1200" dirty="0">
                  <a:solidFill>
                    <a:sysClr val="windowText" lastClr="000000"/>
                  </a:solidFill>
                  <a:latin typeface="微软雅黑" pitchFamily="34" charset="-122"/>
                  <a:ea typeface="微软雅黑" pitchFamily="34" charset="-122"/>
                </a:rPr>
                <a:t>尺多。</a:t>
              </a:r>
            </a:p>
            <a:p>
              <a:pPr>
                <a:lnSpc>
                  <a:spcPct val="130000"/>
                </a:lnSpc>
              </a:pPr>
              <a:r>
                <a:rPr lang="en-US" altLang="zh-CN" sz="1200" dirty="0">
                  <a:solidFill>
                    <a:sysClr val="windowText" lastClr="000000"/>
                  </a:solidFill>
                  <a:latin typeface="微软雅黑" pitchFamily="34" charset="-122"/>
                  <a:ea typeface="微软雅黑" pitchFamily="34" charset="-122"/>
                </a:rPr>
                <a:t>7</a:t>
              </a:r>
              <a:r>
                <a:rPr lang="zh-CN" altLang="en-US" sz="1200" dirty="0">
                  <a:solidFill>
                    <a:sysClr val="windowText" lastClr="000000"/>
                  </a:solidFill>
                  <a:latin typeface="微软雅黑" pitchFamily="34" charset="-122"/>
                  <a:ea typeface="微软雅黑" pitchFamily="34" charset="-122"/>
                </a:rPr>
                <a:t>月</a:t>
              </a:r>
              <a:r>
                <a:rPr lang="en-US" altLang="zh-CN" sz="1200" dirty="0">
                  <a:solidFill>
                    <a:sysClr val="windowText" lastClr="000000"/>
                  </a:solidFill>
                  <a:latin typeface="微软雅黑" pitchFamily="34" charset="-122"/>
                  <a:ea typeface="微软雅黑" pitchFamily="34" charset="-122"/>
                </a:rPr>
                <a:t>13</a:t>
              </a:r>
              <a:r>
                <a:rPr lang="zh-CN" altLang="en-US" sz="1200" dirty="0">
                  <a:solidFill>
                    <a:sysClr val="windowText" lastClr="000000"/>
                  </a:solidFill>
                  <a:latin typeface="微软雅黑" pitchFamily="34" charset="-122"/>
                  <a:ea typeface="微软雅黑" pitchFamily="34" charset="-122"/>
                </a:rPr>
                <a:t>日</a:t>
              </a:r>
              <a:r>
                <a:rPr lang="en-US" altLang="zh-CN" sz="1200" dirty="0">
                  <a:solidFill>
                    <a:sysClr val="windowText" lastClr="000000"/>
                  </a:solidFill>
                  <a:latin typeface="微软雅黑" pitchFamily="34" charset="-122"/>
                  <a:ea typeface="微软雅黑" pitchFamily="34" charset="-122"/>
                </a:rPr>
                <a:t>1</a:t>
              </a:r>
              <a:r>
                <a:rPr lang="zh-CN" altLang="en-US" sz="1200" dirty="0">
                  <a:solidFill>
                    <a:sysClr val="windowText" lastClr="000000"/>
                  </a:solidFill>
                  <a:latin typeface="微软雅黑" pitchFamily="34" charset="-122"/>
                  <a:ea typeface="微软雅黑" pitchFamily="34" charset="-122"/>
                </a:rPr>
                <a:t>时许，消防队到达起火地点参与扑救。采取的灭火办法一是降温扑救，二是用编织袋装上泥土在仓库东、南、西面砌起矮墙，防止液态的硫磺外流。直到</a:t>
              </a:r>
              <a:r>
                <a:rPr lang="en-US" altLang="zh-CN" sz="1200" dirty="0">
                  <a:solidFill>
                    <a:sysClr val="windowText" lastClr="000000"/>
                  </a:solidFill>
                  <a:latin typeface="微软雅黑" pitchFamily="34" charset="-122"/>
                  <a:ea typeface="微软雅黑" pitchFamily="34" charset="-122"/>
                </a:rPr>
                <a:t>5</a:t>
              </a:r>
              <a:r>
                <a:rPr lang="zh-CN" altLang="en-US" sz="1200" dirty="0">
                  <a:solidFill>
                    <a:sysClr val="windowText" lastClr="000000"/>
                  </a:solidFill>
                  <a:latin typeface="微软雅黑" pitchFamily="34" charset="-122"/>
                  <a:ea typeface="微软雅黑" pitchFamily="34" charset="-122"/>
                </a:rPr>
                <a:t>时左右，火势才得到初步控制，</a:t>
              </a:r>
              <a:r>
                <a:rPr lang="en-US" altLang="zh-CN" sz="1200" dirty="0">
                  <a:solidFill>
                    <a:sysClr val="windowText" lastClr="000000"/>
                  </a:solidFill>
                  <a:latin typeface="微软雅黑" pitchFamily="34" charset="-122"/>
                  <a:ea typeface="微软雅黑" pitchFamily="34" charset="-122"/>
                </a:rPr>
                <a:t>10</a:t>
              </a:r>
              <a:r>
                <a:rPr lang="zh-CN" altLang="en-US" sz="1200" dirty="0">
                  <a:solidFill>
                    <a:sysClr val="windowText" lastClr="000000"/>
                  </a:solidFill>
                  <a:latin typeface="微软雅黑" pitchFamily="34" charset="-122"/>
                  <a:ea typeface="微软雅黑" pitchFamily="34" charset="-122"/>
                </a:rPr>
                <a:t>时</a:t>
              </a:r>
              <a:r>
                <a:rPr lang="en-US" altLang="zh-CN" sz="1200" dirty="0">
                  <a:solidFill>
                    <a:sysClr val="windowText" lastClr="000000"/>
                  </a:solidFill>
                  <a:latin typeface="微软雅黑" pitchFamily="34" charset="-122"/>
                  <a:ea typeface="微软雅黑" pitchFamily="34" charset="-122"/>
                </a:rPr>
                <a:t>40</a:t>
              </a:r>
              <a:r>
                <a:rPr lang="zh-CN" altLang="en-US" sz="1200" dirty="0">
                  <a:solidFill>
                    <a:sysClr val="windowText" lastClr="000000"/>
                  </a:solidFill>
                  <a:latin typeface="微软雅黑" pitchFamily="34" charset="-122"/>
                  <a:ea typeface="微软雅黑" pitchFamily="34" charset="-122"/>
                </a:rPr>
                <a:t>分，经过</a:t>
              </a:r>
              <a:r>
                <a:rPr lang="en-US" altLang="zh-CN" sz="1200" dirty="0">
                  <a:solidFill>
                    <a:sysClr val="windowText" lastClr="000000"/>
                  </a:solidFill>
                  <a:latin typeface="微软雅黑" pitchFamily="34" charset="-122"/>
                  <a:ea typeface="微软雅黑" pitchFamily="34" charset="-122"/>
                </a:rPr>
                <a:t>11</a:t>
              </a:r>
              <a:r>
                <a:rPr lang="zh-CN" altLang="en-US" sz="1200" dirty="0">
                  <a:solidFill>
                    <a:sysClr val="windowText" lastClr="000000"/>
                  </a:solidFill>
                  <a:latin typeface="微软雅黑" pitchFamily="34" charset="-122"/>
                  <a:ea typeface="微软雅黑" pitchFamily="34" charset="-122"/>
                </a:rPr>
                <a:t>个小时的奋战，大火才被完全扑灭。值得庆幸的是，整个起火爆炸过程并无人员伤亡</a:t>
              </a:r>
              <a:r>
                <a:rPr lang="zh-CN" altLang="en-US" sz="1200" dirty="0" smtClean="0">
                  <a:solidFill>
                    <a:sysClr val="windowText" lastClr="000000"/>
                  </a:solidFill>
                  <a:latin typeface="微软雅黑" pitchFamily="34" charset="-122"/>
                  <a:ea typeface="微软雅黑" pitchFamily="34" charset="-122"/>
                </a:rPr>
                <a:t>。事后</a:t>
              </a:r>
              <a:r>
                <a:rPr lang="zh-CN" altLang="en-US" sz="1200" dirty="0">
                  <a:solidFill>
                    <a:sysClr val="windowText" lastClr="000000"/>
                  </a:solidFill>
                  <a:latin typeface="微软雅黑" pitchFamily="34" charset="-122"/>
                  <a:ea typeface="微软雅黑" pitchFamily="34" charset="-122"/>
                </a:rPr>
                <a:t>人们才知道，在爆炸现场东面</a:t>
              </a:r>
              <a:r>
                <a:rPr lang="en-US" altLang="zh-CN" sz="1200" dirty="0">
                  <a:solidFill>
                    <a:sysClr val="windowText" lastClr="000000"/>
                  </a:solidFill>
                  <a:latin typeface="微软雅黑" pitchFamily="34" charset="-122"/>
                  <a:ea typeface="微软雅黑" pitchFamily="34" charset="-122"/>
                </a:rPr>
                <a:t>120m</a:t>
              </a:r>
              <a:r>
                <a:rPr lang="zh-CN" altLang="en-US" sz="1200" dirty="0">
                  <a:solidFill>
                    <a:sysClr val="windowText" lastClr="000000"/>
                  </a:solidFill>
                  <a:latin typeface="微软雅黑" pitchFamily="34" charset="-122"/>
                  <a:ea typeface="微软雅黑" pitchFamily="34" charset="-122"/>
                </a:rPr>
                <a:t>处有一个液化气站，西面</a:t>
              </a:r>
              <a:r>
                <a:rPr lang="en-US" altLang="zh-CN" sz="1200" dirty="0">
                  <a:solidFill>
                    <a:sysClr val="windowText" lastClr="000000"/>
                  </a:solidFill>
                  <a:latin typeface="微软雅黑" pitchFamily="34" charset="-122"/>
                  <a:ea typeface="微软雅黑" pitchFamily="34" charset="-122"/>
                </a:rPr>
                <a:t>80</a:t>
              </a:r>
              <a:r>
                <a:rPr lang="zh-CN" altLang="en-US" sz="1200" dirty="0">
                  <a:solidFill>
                    <a:sysClr val="windowText" lastClr="000000"/>
                  </a:solidFill>
                  <a:latin typeface="微软雅黑" pitchFamily="34" charset="-122"/>
                  <a:ea typeface="微软雅黑" pitchFamily="34" charset="-122"/>
                </a:rPr>
                <a:t>米处有</a:t>
              </a:r>
              <a:r>
                <a:rPr lang="en-US" altLang="zh-CN" sz="1200" dirty="0">
                  <a:solidFill>
                    <a:sysClr val="windowText" lastClr="000000"/>
                  </a:solidFill>
                  <a:latin typeface="微软雅黑" pitchFamily="34" charset="-122"/>
                  <a:ea typeface="微软雅黑" pitchFamily="34" charset="-122"/>
                </a:rPr>
                <a:t>1</a:t>
              </a:r>
              <a:r>
                <a:rPr lang="zh-CN" altLang="en-US" sz="1200" dirty="0">
                  <a:solidFill>
                    <a:sysClr val="windowText" lastClr="000000"/>
                  </a:solidFill>
                  <a:latin typeface="微软雅黑" pitchFamily="34" charset="-122"/>
                  <a:ea typeface="微软雅黑" pitchFamily="34" charset="-122"/>
                </a:rPr>
                <a:t>个</a:t>
              </a:r>
              <a:r>
                <a:rPr lang="en-US" altLang="zh-CN" sz="1200" dirty="0">
                  <a:solidFill>
                    <a:sysClr val="windowText" lastClr="000000"/>
                  </a:solidFill>
                  <a:latin typeface="微软雅黑" pitchFamily="34" charset="-122"/>
                  <a:ea typeface="微软雅黑" pitchFamily="34" charset="-122"/>
                </a:rPr>
                <a:t>5000</a:t>
              </a:r>
              <a:r>
                <a:rPr lang="zh-CN" altLang="en-US" sz="1200" dirty="0">
                  <a:solidFill>
                    <a:sysClr val="windowText" lastClr="000000"/>
                  </a:solidFill>
                  <a:latin typeface="微软雅黑" pitchFamily="34" charset="-122"/>
                  <a:ea typeface="微软雅黑" pitchFamily="34" charset="-122"/>
                </a:rPr>
                <a:t>升的煤气储存罐，南面</a:t>
              </a:r>
              <a:r>
                <a:rPr lang="en-US" altLang="zh-CN" sz="1200" dirty="0">
                  <a:solidFill>
                    <a:sysClr val="windowText" lastClr="000000"/>
                  </a:solidFill>
                  <a:latin typeface="微软雅黑" pitchFamily="34" charset="-122"/>
                  <a:ea typeface="微软雅黑" pitchFamily="34" charset="-122"/>
                </a:rPr>
                <a:t>80</a:t>
              </a:r>
              <a:r>
                <a:rPr lang="zh-CN" altLang="en-US" sz="1200" dirty="0">
                  <a:solidFill>
                    <a:sysClr val="windowText" lastClr="000000"/>
                  </a:solidFill>
                  <a:latin typeface="微软雅黑" pitchFamily="34" charset="-122"/>
                  <a:ea typeface="微软雅黑" pitchFamily="34" charset="-122"/>
                </a:rPr>
                <a:t>米处是化工厂的一个煤气储存罐，如果大火蔓延到这</a:t>
              </a:r>
              <a:r>
                <a:rPr lang="en-US" altLang="zh-CN" sz="1200" dirty="0">
                  <a:solidFill>
                    <a:sysClr val="windowText" lastClr="000000"/>
                  </a:solidFill>
                  <a:latin typeface="微软雅黑" pitchFamily="34" charset="-122"/>
                  <a:ea typeface="微软雅黑" pitchFamily="34" charset="-122"/>
                </a:rPr>
                <a:t>3</a:t>
              </a:r>
              <a:r>
                <a:rPr lang="zh-CN" altLang="en-US" sz="1200" dirty="0">
                  <a:solidFill>
                    <a:sysClr val="windowText" lastClr="000000"/>
                  </a:solidFill>
                  <a:latin typeface="微软雅黑" pitchFamily="34" charset="-122"/>
                  <a:ea typeface="微软雅黑" pitchFamily="34" charset="-122"/>
                </a:rPr>
                <a:t>处地方，很可能会引发特大爆炸，后果将更加严重。</a:t>
              </a:r>
            </a:p>
            <a:p>
              <a:pPr>
                <a:lnSpc>
                  <a:spcPct val="130000"/>
                </a:lnSpc>
              </a:pPr>
              <a:r>
                <a:rPr lang="zh-CN" altLang="en-US" sz="1200" dirty="0">
                  <a:solidFill>
                    <a:sysClr val="windowText" lastClr="000000"/>
                  </a:solidFill>
                  <a:latin typeface="微软雅黑" pitchFamily="34" charset="-122"/>
                  <a:ea typeface="微软雅黑" pitchFamily="34" charset="-122"/>
                </a:rPr>
                <a:t>　　原因分析</a:t>
              </a:r>
            </a:p>
            <a:p>
              <a:pPr>
                <a:lnSpc>
                  <a:spcPct val="130000"/>
                </a:lnSpc>
              </a:pPr>
              <a:r>
                <a:rPr lang="zh-CN" altLang="en-US" sz="1200" dirty="0">
                  <a:solidFill>
                    <a:sysClr val="windowText" lastClr="000000"/>
                  </a:solidFill>
                  <a:latin typeface="微软雅黑" pitchFamily="34" charset="-122"/>
                  <a:ea typeface="微软雅黑" pitchFamily="34" charset="-122"/>
                </a:rPr>
                <a:t>　　这起事故的起因，是化学品的自燃。就化学品的存放而言，把硫磺和氯酸钾堆放在一个仓库内，是极不科学的。氯酸钾是强氧化性物质，如果与强还原性物质混合，就易发生燃烧或爆炸，而硫、磷都是强还原性物质。氯酸钾遇明火或者高温，都有可能发生燃烧，严重的还能发生爆炸。</a:t>
              </a:r>
            </a:p>
          </p:txBody>
        </p:sp>
      </p:grpSp>
      <p:sp>
        <p:nvSpPr>
          <p:cNvPr id="6" name="TextBox 5"/>
          <p:cNvSpPr txBox="1"/>
          <p:nvPr/>
        </p:nvSpPr>
        <p:spPr>
          <a:xfrm>
            <a:off x="755576" y="4714138"/>
            <a:ext cx="8280920" cy="429362"/>
          </a:xfrm>
          <a:prstGeom prst="rect">
            <a:avLst/>
          </a:prstGeom>
          <a:noFill/>
        </p:spPr>
        <p:txBody>
          <a:bodyPr wrap="square" lIns="68595" tIns="34297" rIns="68595" bIns="34297" rtlCol="0">
            <a:spAutoFit/>
          </a:bodyPr>
          <a:lstStyle/>
          <a:p>
            <a:pPr>
              <a:lnSpc>
                <a:spcPct val="130000"/>
              </a:lnSpc>
            </a:pPr>
            <a:r>
              <a:rPr lang="zh-CN" altLang="en-US" dirty="0">
                <a:solidFill>
                  <a:srgbClr val="FF0000"/>
                </a:solidFill>
                <a:latin typeface="微软雅黑" pitchFamily="34" charset="-122"/>
                <a:ea typeface="微软雅黑" pitchFamily="34" charset="-122"/>
              </a:rPr>
              <a:t> </a:t>
            </a:r>
            <a:r>
              <a:rPr lang="en-US" altLang="zh-CN" sz="1100" dirty="0">
                <a:solidFill>
                  <a:srgbClr val="FF0000"/>
                </a:solidFill>
                <a:latin typeface="微软雅黑" pitchFamily="34" charset="-122"/>
                <a:ea typeface="微软雅黑" pitchFamily="34" charset="-122"/>
              </a:rPr>
              <a:t>1</a:t>
            </a:r>
            <a:r>
              <a:rPr lang="zh-CN" altLang="en-US" sz="1100" dirty="0">
                <a:solidFill>
                  <a:srgbClr val="FF0000"/>
                </a:solidFill>
                <a:latin typeface="微软雅黑" pitchFamily="34" charset="-122"/>
                <a:ea typeface="微软雅黑" pitchFamily="34" charset="-122"/>
              </a:rPr>
              <a:t>、此次火灾事故的主要教训是什么？谈谈你对这次火灾事故的看法</a:t>
            </a:r>
            <a:r>
              <a:rPr lang="zh-CN" altLang="en-US" sz="1100" dirty="0" smtClean="0">
                <a:solidFill>
                  <a:srgbClr val="FF0000"/>
                </a:solidFill>
                <a:latin typeface="微软雅黑" pitchFamily="34" charset="-122"/>
                <a:ea typeface="微软雅黑" pitchFamily="34" charset="-122"/>
              </a:rPr>
              <a:t>。</a:t>
            </a:r>
            <a:r>
              <a:rPr lang="en-US" altLang="zh-CN" sz="1100" dirty="0" smtClean="0">
                <a:solidFill>
                  <a:srgbClr val="FF0000"/>
                </a:solidFill>
                <a:latin typeface="微软雅黑" pitchFamily="34" charset="-122"/>
                <a:ea typeface="微软雅黑" pitchFamily="34" charset="-122"/>
              </a:rPr>
              <a:t>2</a:t>
            </a:r>
            <a:r>
              <a:rPr lang="zh-CN" altLang="en-US" sz="1100" dirty="0">
                <a:solidFill>
                  <a:srgbClr val="FF0000"/>
                </a:solidFill>
                <a:latin typeface="微软雅黑" pitchFamily="34" charset="-122"/>
                <a:ea typeface="微软雅黑" pitchFamily="34" charset="-122"/>
              </a:rPr>
              <a:t>、如何防患与未然，提出对现代仓库防火管理的合理化建议。</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550343"/>
          </a:xfrm>
          <a:prstGeom prst="rect">
            <a:avLst/>
          </a:prstGeom>
          <a:noFill/>
        </p:spPr>
        <p:txBody>
          <a:bodyPr wrap="square" rtlCol="0">
            <a:spAutoFit/>
          </a:bodyPr>
          <a:lstStyle/>
          <a:p>
            <a:pPr marL="257106" indent="-257106">
              <a:lnSpc>
                <a:spcPct val="150000"/>
              </a:lnSpc>
            </a:pPr>
            <a:r>
              <a:rPr lang="zh-CN" altLang="en-US" sz="2249" b="1" dirty="0">
                <a:latin typeface="微软雅黑" pitchFamily="34" charset="-122"/>
                <a:ea typeface="微软雅黑" pitchFamily="34" charset="-122"/>
              </a:rPr>
              <a:t>仓库安全生产作业管理</a:t>
            </a: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22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72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22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72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endParaRPr lang="en-US" altLang="zh-CN" b="1" dirty="0">
              <a:latin typeface="微软雅黑"/>
              <a:ea typeface="微软雅黑"/>
            </a:endParaRPr>
          </a:p>
        </p:txBody>
      </p:sp>
      <p:sp>
        <p:nvSpPr>
          <p:cNvPr id="11" name="矩形 10"/>
          <p:cNvSpPr/>
          <p:nvPr/>
        </p:nvSpPr>
        <p:spPr>
          <a:xfrm>
            <a:off x="2397835" y="2383269"/>
            <a:ext cx="557640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436039" y="1071552"/>
            <a:ext cx="5556433"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383827" y="1189484"/>
            <a:ext cx="5779299" cy="1162255"/>
          </a:xfrm>
          <a:prstGeom prst="rect">
            <a:avLst/>
          </a:prstGeom>
          <a:noFill/>
        </p:spPr>
        <p:txBody>
          <a:bodyPr wrap="square" lIns="68595" tIns="34297" rIns="68595" bIns="34297" rtlCol="0">
            <a:spAutoFit/>
          </a:bodyPr>
          <a:lstStyle/>
          <a:p>
            <a:pPr>
              <a:lnSpc>
                <a:spcPct val="130000"/>
              </a:lnSpc>
            </a:pPr>
            <a:r>
              <a:rPr lang="en-US" altLang="zh-CN" sz="1400" dirty="0">
                <a:solidFill>
                  <a:sysClr val="windowText" lastClr="000000"/>
                </a:solidFill>
                <a:latin typeface="微软雅黑" pitchFamily="34" charset="-122"/>
                <a:ea typeface="微软雅黑" pitchFamily="34" charset="-122"/>
              </a:rPr>
              <a:t>2016</a:t>
            </a:r>
            <a:r>
              <a:rPr lang="zh-CN" altLang="en-US" sz="1400" dirty="0">
                <a:solidFill>
                  <a:sysClr val="windowText" lastClr="000000"/>
                </a:solidFill>
                <a:latin typeface="微软雅黑" pitchFamily="34" charset="-122"/>
                <a:ea typeface="微软雅黑" pitchFamily="34" charset="-122"/>
              </a:rPr>
              <a:t>年</a:t>
            </a:r>
            <a:r>
              <a:rPr lang="en-US" altLang="zh-CN" sz="1400" dirty="0">
                <a:solidFill>
                  <a:sysClr val="windowText" lastClr="000000"/>
                </a:solidFill>
                <a:latin typeface="微软雅黑" pitchFamily="34" charset="-122"/>
                <a:ea typeface="微软雅黑" pitchFamily="34" charset="-122"/>
              </a:rPr>
              <a:t>8</a:t>
            </a:r>
            <a:r>
              <a:rPr lang="zh-CN" altLang="en-US" sz="1400" dirty="0">
                <a:solidFill>
                  <a:sysClr val="windowText" lastClr="000000"/>
                </a:solidFill>
                <a:latin typeface="微软雅黑" pitchFamily="34" charset="-122"/>
                <a:ea typeface="微软雅黑" pitchFamily="34" charset="-122"/>
              </a:rPr>
              <a:t>月</a:t>
            </a:r>
            <a:r>
              <a:rPr lang="en-US" altLang="zh-CN" sz="1400" dirty="0">
                <a:solidFill>
                  <a:sysClr val="windowText" lastClr="000000"/>
                </a:solidFill>
                <a:latin typeface="微软雅黑" pitchFamily="34" charset="-122"/>
                <a:ea typeface="微软雅黑" pitchFamily="34" charset="-122"/>
              </a:rPr>
              <a:t>7</a:t>
            </a:r>
            <a:r>
              <a:rPr lang="zh-CN" altLang="en-US" sz="1400" dirty="0">
                <a:solidFill>
                  <a:sysClr val="windowText" lastClr="000000"/>
                </a:solidFill>
                <a:latin typeface="微软雅黑" pitchFamily="34" charset="-122"/>
                <a:ea typeface="微软雅黑" pitchFamily="34" charset="-122"/>
              </a:rPr>
              <a:t>日，某仓库进行货物上架操作，需将地面物料用叉车运至</a:t>
            </a:r>
            <a:r>
              <a:rPr lang="en-US" altLang="zh-CN" sz="1400" dirty="0">
                <a:solidFill>
                  <a:sysClr val="windowText" lastClr="000000"/>
                </a:solidFill>
                <a:latin typeface="微软雅黑" pitchFamily="34" charset="-122"/>
                <a:ea typeface="微软雅黑" pitchFamily="34" charset="-122"/>
              </a:rPr>
              <a:t>4</a:t>
            </a:r>
            <a:r>
              <a:rPr lang="zh-CN" altLang="en-US" sz="1400" dirty="0">
                <a:solidFill>
                  <a:sysClr val="windowText" lastClr="000000"/>
                </a:solidFill>
                <a:latin typeface="微软雅黑" pitchFamily="34" charset="-122"/>
                <a:ea typeface="微软雅黑" pitchFamily="34" charset="-122"/>
              </a:rPr>
              <a:t>米高的货架上。在用电动叉车起升过程中，叉车的货叉突然向下滑落，将一名地面工作人员严重砸伤。这是由于该叉车很久没有检查了，且起吊物下方有人。</a:t>
            </a:r>
            <a:endParaRPr lang="zh-CN" altLang="en-US" sz="1400" dirty="0" smtClean="0">
              <a:solidFill>
                <a:sysClr val="windowText" lastClr="000000"/>
              </a:solidFill>
              <a:latin typeface="微软雅黑" pitchFamily="34" charset="-122"/>
              <a:ea typeface="微软雅黑" pitchFamily="34" charset="-122"/>
            </a:endParaRPr>
          </a:p>
        </p:txBody>
      </p:sp>
      <p:sp>
        <p:nvSpPr>
          <p:cNvPr id="16" name="TextBox 15"/>
          <p:cNvSpPr txBox="1"/>
          <p:nvPr/>
        </p:nvSpPr>
        <p:spPr>
          <a:xfrm>
            <a:off x="2466594" y="2682063"/>
            <a:ext cx="5129741" cy="429362"/>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a:t>
            </a:r>
            <a:r>
              <a:rPr lang="zh-CN" altLang="en-US" dirty="0">
                <a:solidFill>
                  <a:srgbClr val="FF0000"/>
                </a:solidFill>
                <a:latin typeface="微软雅黑" pitchFamily="34" charset="-122"/>
                <a:ea typeface="微软雅黑" pitchFamily="34" charset="-122"/>
              </a:rPr>
              <a:t>：你觉得叉车作业时应注意哪些安全事项吗？</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三大隐患</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高处</a:t>
              </a:r>
              <a:r>
                <a:rPr lang="zh-CN" altLang="en-US" b="1" dirty="0">
                  <a:solidFill>
                    <a:srgbClr val="FF0000"/>
                  </a:solidFill>
                  <a:latin typeface="微软雅黑" pitchFamily="34" charset="-122"/>
                  <a:ea typeface="微软雅黑" pitchFamily="34" charset="-122"/>
                </a:rPr>
                <a:t>坠落</a:t>
              </a:r>
              <a:endParaRPr lang="zh-CN" altLang="en-US" b="1" dirty="0" smtClean="0">
                <a:solidFill>
                  <a:srgbClr val="FF0000"/>
                </a:solidFill>
                <a:latin typeface="微软雅黑" pitchFamily="34" charset="-122"/>
                <a:ea typeface="微软雅黑" pitchFamily="34" charset="-122"/>
              </a:endParaRPr>
            </a:p>
          </p:txBody>
        </p:sp>
      </p:grpSp>
      <p:pic>
        <p:nvPicPr>
          <p:cNvPr id="3" name="图片 2"/>
          <p:cNvPicPr>
            <a:picLocks noChangeAspect="1"/>
          </p:cNvPicPr>
          <p:nvPr/>
        </p:nvPicPr>
        <p:blipFill>
          <a:blip r:embed="rId3"/>
          <a:stretch>
            <a:fillRect/>
          </a:stretch>
        </p:blipFill>
        <p:spPr>
          <a:xfrm>
            <a:off x="2207344" y="2067694"/>
            <a:ext cx="2890832" cy="1859249"/>
          </a:xfrm>
          <a:prstGeom prst="rect">
            <a:avLst/>
          </a:prstGeom>
        </p:spPr>
      </p:pic>
      <p:pic>
        <p:nvPicPr>
          <p:cNvPr id="4" name="图片 3"/>
          <p:cNvPicPr>
            <a:picLocks noChangeAspect="1"/>
          </p:cNvPicPr>
          <p:nvPr/>
        </p:nvPicPr>
        <p:blipFill>
          <a:blip r:embed="rId4"/>
          <a:stretch>
            <a:fillRect/>
          </a:stretch>
        </p:blipFill>
        <p:spPr>
          <a:xfrm>
            <a:off x="5364088" y="2067693"/>
            <a:ext cx="3180294" cy="1859249"/>
          </a:xfrm>
          <a:prstGeom prst="rect">
            <a:avLst/>
          </a:prstGeom>
        </p:spPr>
      </p:pic>
      <p:pic>
        <p:nvPicPr>
          <p:cNvPr id="5" name="图片 4"/>
          <p:cNvPicPr>
            <a:picLocks noChangeAspect="1"/>
          </p:cNvPicPr>
          <p:nvPr/>
        </p:nvPicPr>
        <p:blipFill>
          <a:blip r:embed="rId5"/>
          <a:stretch>
            <a:fillRect/>
          </a:stretch>
        </p:blipFill>
        <p:spPr>
          <a:xfrm>
            <a:off x="1575232" y="2428074"/>
            <a:ext cx="7223044" cy="2596517"/>
          </a:xfrm>
          <a:prstGeom prst="rect">
            <a:avLst/>
          </a:prstGeom>
        </p:spPr>
      </p:pic>
    </p:spTree>
    <p:extLst>
      <p:ext uri="{BB962C8B-B14F-4D97-AF65-F5344CB8AC3E}">
        <p14:creationId xmlns:p14="http://schemas.microsoft.com/office/powerpoint/2010/main" val="693471829"/>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heckerboard(across)">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checkerboard(across)">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3"/>
                                        </p:tgtEl>
                                        <p:attrNameLst>
                                          <p:attrName>ppt_x</p:attrName>
                                        </p:attrNameLst>
                                      </p:cBhvr>
                                      <p:tavLst>
                                        <p:tav tm="0">
                                          <p:val>
                                            <p:strVal val="ppt_x"/>
                                          </p:val>
                                        </p:tav>
                                        <p:tav tm="100000">
                                          <p:val>
                                            <p:strVal val="ppt_x"/>
                                          </p:val>
                                        </p:tav>
                                      </p:tavLst>
                                    </p:anim>
                                    <p:anim calcmode="lin" valueType="num">
                                      <p:cBhvr additive="base">
                                        <p:cTn id="40" dur="500"/>
                                        <p:tgtEl>
                                          <p:spTgt spid="3"/>
                                        </p:tgtEl>
                                        <p:attrNameLst>
                                          <p:attrName>ppt_y</p:attrName>
                                        </p:attrNameLst>
                                      </p:cBhvr>
                                      <p:tavLst>
                                        <p:tav tm="0">
                                          <p:val>
                                            <p:strVal val="ppt_y"/>
                                          </p:val>
                                        </p:tav>
                                        <p:tav tm="100000">
                                          <p:val>
                                            <p:strVal val="1+ppt_h/2"/>
                                          </p:val>
                                        </p:tav>
                                      </p:tavLst>
                                    </p:anim>
                                    <p:set>
                                      <p:cBhvr>
                                        <p:cTn id="41" dur="1" fill="hold">
                                          <p:stCondLst>
                                            <p:cond delay="499"/>
                                          </p:stCondLst>
                                        </p:cTn>
                                        <p:tgtEl>
                                          <p:spTgt spid="3"/>
                                        </p:tgtEl>
                                        <p:attrNameLst>
                                          <p:attrName>style.visibility</p:attrName>
                                        </p:attrNameLst>
                                      </p:cBhvr>
                                      <p:to>
                                        <p:strVal val="hidden"/>
                                      </p:to>
                                    </p:set>
                                  </p:childTnLst>
                                </p:cTn>
                              </p:par>
                              <p:par>
                                <p:cTn id="42" presetID="2" presetClass="exit" presetSubtype="4" fill="hold" nodeType="withEffect">
                                  <p:stCondLst>
                                    <p:cond delay="0"/>
                                  </p:stCondLst>
                                  <p:childTnLst>
                                    <p:anim calcmode="lin" valueType="num">
                                      <p:cBhvr additive="base">
                                        <p:cTn id="43" dur="500"/>
                                        <p:tgtEl>
                                          <p:spTgt spid="4"/>
                                        </p:tgtEl>
                                        <p:attrNameLst>
                                          <p:attrName>ppt_x</p:attrName>
                                        </p:attrNameLst>
                                      </p:cBhvr>
                                      <p:tavLst>
                                        <p:tav tm="0">
                                          <p:val>
                                            <p:strVal val="ppt_x"/>
                                          </p:val>
                                        </p:tav>
                                        <p:tav tm="100000">
                                          <p:val>
                                            <p:strVal val="ppt_x"/>
                                          </p:val>
                                        </p:tav>
                                      </p:tavLst>
                                    </p:anim>
                                    <p:anim calcmode="lin" valueType="num">
                                      <p:cBhvr additive="base">
                                        <p:cTn id="44" dur="500"/>
                                        <p:tgtEl>
                                          <p:spTgt spid="4"/>
                                        </p:tgtEl>
                                        <p:attrNameLst>
                                          <p:attrName>ppt_y</p:attrName>
                                        </p:attrNameLst>
                                      </p:cBhvr>
                                      <p:tavLst>
                                        <p:tav tm="0">
                                          <p:val>
                                            <p:strVal val="ppt_y"/>
                                          </p:val>
                                        </p:tav>
                                        <p:tav tm="100000">
                                          <p:val>
                                            <p:strVal val="1+ppt_h/2"/>
                                          </p:val>
                                        </p:tav>
                                      </p:tavLst>
                                    </p:anim>
                                    <p:set>
                                      <p:cBhvr>
                                        <p:cTn id="45" dur="1" fill="hold">
                                          <p:stCondLst>
                                            <p:cond delay="499"/>
                                          </p:stCondLst>
                                        </p:cTn>
                                        <p:tgtEl>
                                          <p:spTgt spid="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checkerboard(across)">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三大隐患</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货物</a:t>
              </a:r>
              <a:r>
                <a:rPr lang="zh-CN" altLang="en-US" b="1" dirty="0">
                  <a:solidFill>
                    <a:srgbClr val="FF0000"/>
                  </a:solidFill>
                  <a:latin typeface="微软雅黑" pitchFamily="34" charset="-122"/>
                  <a:ea typeface="微软雅黑" pitchFamily="34" charset="-122"/>
                </a:rPr>
                <a:t>坠落</a:t>
              </a:r>
              <a:endParaRPr lang="zh-CN" altLang="en-US" b="1" dirty="0" smtClean="0">
                <a:solidFill>
                  <a:srgbClr val="FF0000"/>
                </a:solidFill>
                <a:latin typeface="微软雅黑" pitchFamily="34" charset="-122"/>
                <a:ea typeface="微软雅黑" pitchFamily="34" charset="-122"/>
              </a:endParaRPr>
            </a:p>
          </p:txBody>
        </p:sp>
      </p:grpSp>
      <p:pic>
        <p:nvPicPr>
          <p:cNvPr id="5" name="图片 4"/>
          <p:cNvPicPr>
            <a:picLocks noChangeAspect="1"/>
          </p:cNvPicPr>
          <p:nvPr/>
        </p:nvPicPr>
        <p:blipFill>
          <a:blip r:embed="rId3"/>
          <a:stretch>
            <a:fillRect/>
          </a:stretch>
        </p:blipFill>
        <p:spPr>
          <a:xfrm>
            <a:off x="2726628" y="1685805"/>
            <a:ext cx="5971374" cy="2324054"/>
          </a:xfrm>
          <a:prstGeom prst="rect">
            <a:avLst/>
          </a:prstGeom>
        </p:spPr>
      </p:pic>
      <p:pic>
        <p:nvPicPr>
          <p:cNvPr id="6" name="图片 5"/>
          <p:cNvPicPr>
            <a:picLocks noChangeAspect="1"/>
          </p:cNvPicPr>
          <p:nvPr/>
        </p:nvPicPr>
        <p:blipFill>
          <a:blip r:embed="rId4"/>
          <a:stretch>
            <a:fillRect/>
          </a:stretch>
        </p:blipFill>
        <p:spPr>
          <a:xfrm>
            <a:off x="823084" y="2571749"/>
            <a:ext cx="6273370" cy="2304257"/>
          </a:xfrm>
          <a:prstGeom prst="rect">
            <a:avLst/>
          </a:prstGeom>
        </p:spPr>
      </p:pic>
    </p:spTree>
    <p:extLst>
      <p:ext uri="{BB962C8B-B14F-4D97-AF65-F5344CB8AC3E}">
        <p14:creationId xmlns:p14="http://schemas.microsoft.com/office/powerpoint/2010/main" val="1659107264"/>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checkerboard(across)">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5"/>
                                        </p:tgtEl>
                                        <p:attrNameLst>
                                          <p:attrName>ppt_x</p:attrName>
                                        </p:attrNameLst>
                                      </p:cBhvr>
                                      <p:tavLst>
                                        <p:tav tm="0">
                                          <p:val>
                                            <p:strVal val="ppt_x"/>
                                          </p:val>
                                        </p:tav>
                                        <p:tav tm="100000">
                                          <p:val>
                                            <p:strVal val="ppt_x"/>
                                          </p:val>
                                        </p:tav>
                                      </p:tavLst>
                                    </p:anim>
                                    <p:anim calcmode="lin" valueType="num">
                                      <p:cBhvr additive="base">
                                        <p:cTn id="35" dur="500"/>
                                        <p:tgtEl>
                                          <p:spTgt spid="5"/>
                                        </p:tgtEl>
                                        <p:attrNameLst>
                                          <p:attrName>ppt_y</p:attrName>
                                        </p:attrNameLst>
                                      </p:cBhvr>
                                      <p:tavLst>
                                        <p:tav tm="0">
                                          <p:val>
                                            <p:strVal val="ppt_y"/>
                                          </p:val>
                                        </p:tav>
                                        <p:tav tm="100000">
                                          <p:val>
                                            <p:strVal val="1+ppt_h/2"/>
                                          </p:val>
                                        </p:tav>
                                      </p:tavLst>
                                    </p:anim>
                                    <p:set>
                                      <p:cBhvr>
                                        <p:cTn id="36" dur="1" fill="hold">
                                          <p:stCondLst>
                                            <p:cond delay="499"/>
                                          </p:stCondLst>
                                        </p:cTn>
                                        <p:tgtEl>
                                          <p:spTgt spid="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checkerboard(across)">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6"/>
                                        </p:tgtEl>
                                        <p:attrNameLst>
                                          <p:attrName>ppt_x</p:attrName>
                                        </p:attrNameLst>
                                      </p:cBhvr>
                                      <p:tavLst>
                                        <p:tav tm="0">
                                          <p:val>
                                            <p:strVal val="ppt_x"/>
                                          </p:val>
                                        </p:tav>
                                        <p:tav tm="100000">
                                          <p:val>
                                            <p:strVal val="ppt_x"/>
                                          </p:val>
                                        </p:tav>
                                      </p:tavLst>
                                    </p:anim>
                                    <p:anim calcmode="lin" valueType="num">
                                      <p:cBhvr additive="base">
                                        <p:cTn id="46" dur="500"/>
                                        <p:tgtEl>
                                          <p:spTgt spid="6"/>
                                        </p:tgtEl>
                                        <p:attrNameLst>
                                          <p:attrName>ppt_y</p:attrName>
                                        </p:attrNameLst>
                                      </p:cBhvr>
                                      <p:tavLst>
                                        <p:tav tm="0">
                                          <p:val>
                                            <p:strVal val="ppt_y"/>
                                          </p:val>
                                        </p:tav>
                                        <p:tav tm="100000">
                                          <p:val>
                                            <p:strVal val="1+ppt_h/2"/>
                                          </p:val>
                                        </p:tav>
                                      </p:tavLst>
                                    </p:anim>
                                    <p:set>
                                      <p:cBhvr>
                                        <p:cTn id="4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三大隐患</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2" name="组合 9"/>
          <p:cNvGrpSpPr/>
          <p:nvPr/>
        </p:nvGrpSpPr>
        <p:grpSpPr>
          <a:xfrm>
            <a:off x="2530752" y="812192"/>
            <a:ext cx="6184652" cy="545112"/>
            <a:chOff x="2530752" y="1034453"/>
            <a:chExt cx="6184652" cy="545112"/>
          </a:xfrm>
        </p:grpSpPr>
        <p:sp>
          <p:nvSpPr>
            <p:cNvPr id="12" name="矩形 11"/>
            <p:cNvSpPr/>
            <p:nvPr/>
          </p:nvSpPr>
          <p:spPr>
            <a:xfrm>
              <a:off x="2530752" y="1479016"/>
              <a:ext cx="5455159"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TextBox 8"/>
            <p:cNvSpPr txBox="1"/>
            <p:nvPr/>
          </p:nvSpPr>
          <p:spPr>
            <a:xfrm>
              <a:off x="2530752" y="1034453"/>
              <a:ext cx="6184652" cy="394289"/>
            </a:xfrm>
            <a:prstGeom prst="rect">
              <a:avLst/>
            </a:prstGeom>
            <a:noFill/>
          </p:spPr>
          <p:txBody>
            <a:bodyPr wrap="square" lIns="68595" tIns="34297" rIns="68595" bIns="34297" rtlCol="0">
              <a:spAutoFit/>
            </a:bodyPr>
            <a:lstStyle/>
            <a:p>
              <a:pPr>
                <a:lnSpc>
                  <a:spcPct val="130000"/>
                </a:lnSpc>
              </a:pPr>
              <a:r>
                <a:rPr lang="zh-CN" altLang="en-US" b="1" dirty="0" smtClean="0">
                  <a:solidFill>
                    <a:srgbClr val="FF0000"/>
                  </a:solidFill>
                  <a:latin typeface="微软雅黑" pitchFamily="34" charset="-122"/>
                  <a:ea typeface="微软雅黑" pitchFamily="34" charset="-122"/>
                </a:rPr>
                <a:t>◆ 叉车</a:t>
              </a:r>
              <a:r>
                <a:rPr lang="zh-CN" altLang="en-US" b="1" dirty="0">
                  <a:solidFill>
                    <a:srgbClr val="FF0000"/>
                  </a:solidFill>
                  <a:latin typeface="微软雅黑" pitchFamily="34" charset="-122"/>
                  <a:ea typeface="微软雅黑" pitchFamily="34" charset="-122"/>
                </a:rPr>
                <a:t>安全</a:t>
              </a:r>
              <a:endParaRPr lang="zh-CN" altLang="en-US" b="1" dirty="0" smtClean="0">
                <a:solidFill>
                  <a:srgbClr val="FF0000"/>
                </a:solidFill>
                <a:latin typeface="微软雅黑" pitchFamily="34" charset="-122"/>
                <a:ea typeface="微软雅黑" pitchFamily="34" charset="-122"/>
              </a:endParaRPr>
            </a:p>
          </p:txBody>
        </p:sp>
      </p:grpSp>
      <p:pic>
        <p:nvPicPr>
          <p:cNvPr id="3" name="图片 2"/>
          <p:cNvPicPr>
            <a:picLocks noChangeAspect="1"/>
          </p:cNvPicPr>
          <p:nvPr/>
        </p:nvPicPr>
        <p:blipFill>
          <a:blip r:embed="rId3"/>
          <a:stretch>
            <a:fillRect/>
          </a:stretch>
        </p:blipFill>
        <p:spPr>
          <a:xfrm>
            <a:off x="2924319" y="1630094"/>
            <a:ext cx="4167961" cy="3250245"/>
          </a:xfrm>
          <a:prstGeom prst="rect">
            <a:avLst/>
          </a:prstGeom>
        </p:spPr>
      </p:pic>
      <p:pic>
        <p:nvPicPr>
          <p:cNvPr id="4" name="图片 3"/>
          <p:cNvPicPr>
            <a:picLocks noChangeAspect="1"/>
          </p:cNvPicPr>
          <p:nvPr/>
        </p:nvPicPr>
        <p:blipFill>
          <a:blip r:embed="rId4"/>
          <a:stretch>
            <a:fillRect/>
          </a:stretch>
        </p:blipFill>
        <p:spPr>
          <a:xfrm>
            <a:off x="1870632" y="1995686"/>
            <a:ext cx="6825824" cy="2451740"/>
          </a:xfrm>
          <a:prstGeom prst="rect">
            <a:avLst/>
          </a:prstGeom>
        </p:spPr>
      </p:pic>
    </p:spTree>
    <p:extLst>
      <p:ext uri="{BB962C8B-B14F-4D97-AF65-F5344CB8AC3E}">
        <p14:creationId xmlns:p14="http://schemas.microsoft.com/office/powerpoint/2010/main" val="4256318583"/>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heckerboard(across)">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3"/>
                                        </p:tgtEl>
                                        <p:attrNameLst>
                                          <p:attrName>ppt_x</p:attrName>
                                        </p:attrNameLst>
                                      </p:cBhvr>
                                      <p:tavLst>
                                        <p:tav tm="0">
                                          <p:val>
                                            <p:strVal val="ppt_x"/>
                                          </p:val>
                                        </p:tav>
                                        <p:tav tm="100000">
                                          <p:val>
                                            <p:strVal val="ppt_x"/>
                                          </p:val>
                                        </p:tav>
                                      </p:tavLst>
                                    </p:anim>
                                    <p:anim calcmode="lin" valueType="num">
                                      <p:cBhvr additive="base">
                                        <p:cTn id="35" dur="500"/>
                                        <p:tgtEl>
                                          <p:spTgt spid="3"/>
                                        </p:tgtEl>
                                        <p:attrNameLst>
                                          <p:attrName>ppt_y</p:attrName>
                                        </p:attrNameLst>
                                      </p:cBhvr>
                                      <p:tavLst>
                                        <p:tav tm="0">
                                          <p:val>
                                            <p:strVal val="ppt_y"/>
                                          </p:val>
                                        </p:tav>
                                        <p:tav tm="100000">
                                          <p:val>
                                            <p:strVal val="1+ppt_h/2"/>
                                          </p:val>
                                        </p:tav>
                                      </p:tavLst>
                                    </p:anim>
                                    <p:set>
                                      <p:cBhvr>
                                        <p:cTn id="36" dur="1" fill="hold">
                                          <p:stCondLst>
                                            <p:cond delay="499"/>
                                          </p:stCondLst>
                                        </p:cTn>
                                        <p:tgtEl>
                                          <p:spTgt spid="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checkerboard(across)">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4"/>
                                        </p:tgtEl>
                                        <p:attrNameLst>
                                          <p:attrName>ppt_x</p:attrName>
                                        </p:attrNameLst>
                                      </p:cBhvr>
                                      <p:tavLst>
                                        <p:tav tm="0">
                                          <p:val>
                                            <p:strVal val="ppt_x"/>
                                          </p:val>
                                        </p:tav>
                                        <p:tav tm="100000">
                                          <p:val>
                                            <p:strVal val="ppt_x"/>
                                          </p:val>
                                        </p:tav>
                                      </p:tavLst>
                                    </p:anim>
                                    <p:anim calcmode="lin" valueType="num">
                                      <p:cBhvr additive="base">
                                        <p:cTn id="46" dur="500"/>
                                        <p:tgtEl>
                                          <p:spTgt spid="4"/>
                                        </p:tgtEl>
                                        <p:attrNameLst>
                                          <p:attrName>ppt_y</p:attrName>
                                        </p:attrNameLst>
                                      </p:cBhvr>
                                      <p:tavLst>
                                        <p:tav tm="0">
                                          <p:val>
                                            <p:strVal val="ppt_y"/>
                                          </p:val>
                                        </p:tav>
                                        <p:tav tm="100000">
                                          <p:val>
                                            <p:strVal val="1+ppt_h/2"/>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货物堆放安全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5" name="图片 4"/>
          <p:cNvPicPr>
            <a:picLocks noChangeAspect="1"/>
          </p:cNvPicPr>
          <p:nvPr/>
        </p:nvPicPr>
        <p:blipFill>
          <a:blip r:embed="rId3"/>
          <a:stretch>
            <a:fillRect/>
          </a:stretch>
        </p:blipFill>
        <p:spPr>
          <a:xfrm>
            <a:off x="1187624" y="1716628"/>
            <a:ext cx="3912878" cy="2799408"/>
          </a:xfrm>
          <a:prstGeom prst="rect">
            <a:avLst/>
          </a:prstGeom>
        </p:spPr>
      </p:pic>
      <p:pic>
        <p:nvPicPr>
          <p:cNvPr id="6" name="图片 5"/>
          <p:cNvPicPr>
            <a:picLocks noChangeAspect="1"/>
          </p:cNvPicPr>
          <p:nvPr/>
        </p:nvPicPr>
        <p:blipFill>
          <a:blip r:embed="rId4"/>
          <a:stretch>
            <a:fillRect/>
          </a:stretch>
        </p:blipFill>
        <p:spPr>
          <a:xfrm>
            <a:off x="5004048" y="2394200"/>
            <a:ext cx="3510345" cy="644522"/>
          </a:xfrm>
          <a:prstGeom prst="rect">
            <a:avLst/>
          </a:prstGeom>
        </p:spPr>
      </p:pic>
    </p:spTree>
    <p:extLst>
      <p:ext uri="{BB962C8B-B14F-4D97-AF65-F5344CB8AC3E}">
        <p14:creationId xmlns:p14="http://schemas.microsoft.com/office/powerpoint/2010/main" val="4025415586"/>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par>
                                <p:cTn id="26" presetID="5"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en-US" b="1" dirty="0">
                <a:latin typeface="微软雅黑"/>
                <a:ea typeface="微软雅黑"/>
              </a:rPr>
              <a:t>仓库安全生产作业管理</a:t>
            </a: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货物堆放安全</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pic>
        <p:nvPicPr>
          <p:cNvPr id="3" name="图片 2"/>
          <p:cNvPicPr>
            <a:picLocks noChangeAspect="1"/>
          </p:cNvPicPr>
          <p:nvPr/>
        </p:nvPicPr>
        <p:blipFill>
          <a:blip r:embed="rId3"/>
          <a:stretch>
            <a:fillRect/>
          </a:stretch>
        </p:blipFill>
        <p:spPr>
          <a:xfrm>
            <a:off x="5292080" y="1995686"/>
            <a:ext cx="3312368" cy="2128480"/>
          </a:xfrm>
          <a:prstGeom prst="rect">
            <a:avLst/>
          </a:prstGeom>
        </p:spPr>
      </p:pic>
      <p:pic>
        <p:nvPicPr>
          <p:cNvPr id="4" name="图片 3"/>
          <p:cNvPicPr>
            <a:picLocks noChangeAspect="1"/>
          </p:cNvPicPr>
          <p:nvPr/>
        </p:nvPicPr>
        <p:blipFill>
          <a:blip r:embed="rId4"/>
          <a:stretch>
            <a:fillRect/>
          </a:stretch>
        </p:blipFill>
        <p:spPr>
          <a:xfrm>
            <a:off x="1575232" y="2512551"/>
            <a:ext cx="3863384" cy="593435"/>
          </a:xfrm>
          <a:prstGeom prst="rect">
            <a:avLst/>
          </a:prstGeom>
        </p:spPr>
      </p:pic>
    </p:spTree>
    <p:extLst>
      <p:ext uri="{BB962C8B-B14F-4D97-AF65-F5344CB8AC3E}">
        <p14:creationId xmlns:p14="http://schemas.microsoft.com/office/powerpoint/2010/main" val="487967064"/>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par>
                                <p:cTn id="26" presetID="5" presetClass="entr" presetSubtype="1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heckerboard(across)">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2531</TotalTime>
  <Pages>0</Pages>
  <Words>1551</Words>
  <Characters>0</Characters>
  <Application>Microsoft Office PowerPoint</Application>
  <DocSecurity>0</DocSecurity>
  <PresentationFormat>全屏显示(16:9)</PresentationFormat>
  <Lines>0</Lines>
  <Paragraphs>140</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Source Han Sans ExtraLight</vt:lpstr>
      <vt:lpstr>仿宋_GB2312</vt:lpstr>
      <vt:lpstr>宋体</vt:lpstr>
      <vt:lpstr>微软雅黑</vt:lpstr>
      <vt:lpstr>Arial</vt:lpstr>
      <vt:lpstr>Arial Narrow</vt:lpstr>
      <vt:lpstr>Calibri</vt:lpstr>
      <vt:lpstr>Century Gothic</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595</cp:revision>
  <dcterms:created xsi:type="dcterms:W3CDTF">2013-01-25T01:44:32Z</dcterms:created>
  <dcterms:modified xsi:type="dcterms:W3CDTF">2020-01-06T12:31:58Z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